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61" r:id="rId3"/>
    <p:sldId id="299" r:id="rId4"/>
    <p:sldId id="269" r:id="rId5"/>
    <p:sldId id="266" r:id="rId6"/>
    <p:sldId id="268" r:id="rId7"/>
    <p:sldId id="295" r:id="rId8"/>
    <p:sldId id="271" r:id="rId9"/>
    <p:sldId id="272" r:id="rId10"/>
    <p:sldId id="280" r:id="rId11"/>
    <p:sldId id="300" r:id="rId12"/>
    <p:sldId id="297" r:id="rId13"/>
  </p:sldIdLst>
  <p:sldSz cx="12192000" cy="6858000"/>
  <p:notesSz cx="6858000" cy="9144000"/>
  <p:embeddedFontLst>
    <p:embeddedFont>
      <p:font typeface="Aldhabi" panose="01000000000000000000" pitchFamily="2" charset="-78"/>
      <p:regular r:id="rId14"/>
    </p:embeddedFont>
    <p:embeddedFont>
      <p:font typeface="Brush Script MT" panose="03060802040406070304" pitchFamily="66" charset="0"/>
      <p:italic r:id="rId15"/>
    </p:embeddedFon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98"/>
    <a:srgbClr val="FFB93B"/>
    <a:srgbClr val="FBB3C4"/>
    <a:srgbClr val="F90573"/>
    <a:srgbClr val="CC00FF"/>
    <a:srgbClr val="FB3F94"/>
    <a:srgbClr val="E9C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649EC1C-DD34-4F5B-92AB-5EBE9769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265468-9200-4D12-B1B7-B09C15D263F6}"/>
              </a:ext>
            </a:extLst>
          </p:cNvPr>
          <p:cNvSpPr txBox="1"/>
          <p:nvPr/>
        </p:nvSpPr>
        <p:spPr>
          <a:xfrm>
            <a:off x="2991395" y="2123889"/>
            <a:ext cx="572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FFB93B"/>
                </a:solidFill>
                <a:latin typeface="Brush Script MT" panose="03060802040406070304" pitchFamily="66" charset="0"/>
                <a:cs typeface="DecoType Naskh" panose="02010400000000000000" pitchFamily="2" charset="-78"/>
              </a:rPr>
              <a:t>تطعم الطعام،...</a:t>
            </a:r>
            <a:endParaRPr lang="en-US" sz="4000" dirty="0">
              <a:solidFill>
                <a:srgbClr val="FFB93B"/>
              </a:solidFill>
              <a:latin typeface="Brush Script MT" panose="03060802040406070304" pitchFamily="66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D407EC-10EE-468A-8EB8-2E51A85A5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000792" y="627017"/>
            <a:ext cx="8190411" cy="1053198"/>
          </a:xfrm>
          <a:prstGeom prst="round2DiagRect">
            <a:avLst/>
          </a:prstGeom>
          <a:solidFill>
            <a:srgbClr val="FFDB9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ابتدأ النبي ﷺ بإطعام الطعام في بيان خير الأعمال؟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2445892" y="1865734"/>
            <a:ext cx="73002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ابتدأ النبي ﷺ في بيان خير الأعمال لأنه دلالة على الكرم و الجود و الاهتمام بأمور المسلمين و نفعهم. 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F756FB5-76D7-467A-A2E7-229C9F9C5B75}"/>
              </a:ext>
            </a:extLst>
          </p:cNvPr>
          <p:cNvSpPr/>
          <p:nvPr/>
        </p:nvSpPr>
        <p:spPr>
          <a:xfrm>
            <a:off x="2000792" y="2705152"/>
            <a:ext cx="8190411" cy="887847"/>
          </a:xfrm>
          <a:prstGeom prst="round2DiagRect">
            <a:avLst/>
          </a:prstGeom>
          <a:solidFill>
            <a:srgbClr val="FFDB9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لفظ السلام؟ وما الأجر المترتب عليه؟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2000792" y="3721668"/>
            <a:ext cx="7497577" cy="2802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لفظ السلام : هو السلام عليكم و رحمة الله و بركاته 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و الأجر: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 ثلاثون حسنة لمن أتم ألفاظه: السلام عليكم و رحمة الله و بركاته؛ 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عشرون لمن قال: السلام عليكم و رحمة الله و 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عشرة لمن قال:  السلام عليكم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6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B0E5B95-DDA6-49C4-9436-4B63E8186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2562031" y="1216150"/>
            <a:ext cx="7460779" cy="1540113"/>
          </a:xfrm>
          <a:prstGeom prst="round2DiagRect">
            <a:avLst/>
          </a:prstGeom>
          <a:solidFill>
            <a:srgbClr val="FFDB9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(إفشاء السلام عمل يدل على التواضع)، بين رأيك في صحة هذه العبارة.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1599910" y="3134464"/>
            <a:ext cx="8757049" cy="169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هذه العبارة صحيحة حيث إن افشاء السلام على الناس سواء نعرفهم أم لا يكون على جميع فئات الناس الغني و الفقير و الشريف و الوضيع فيكون دلالة على التواضع و كسراً لكبر النفس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0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FAD1D3C-C2E9-4516-A1EF-14CBF7E79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971109" y="627017"/>
            <a:ext cx="3842654" cy="887847"/>
          </a:xfrm>
          <a:prstGeom prst="round2DiagRect">
            <a:avLst/>
          </a:prstGeom>
          <a:solidFill>
            <a:srgbClr val="FFDB9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معلومات إثرائية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1541417" y="1784718"/>
            <a:ext cx="8987245" cy="4464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كان الصحابة (رضي الله عنهم)، إذا علم أحدهم أن رسول الله ﷺ جائع صنعوا له الطعام ودعوه، فيجيب ويدعو أصحابه الذين يعلم أنهم محتاجون إلى الطعام مثله، كما في قصة الخندق، إذ رآه جابر ( رضي الله عنه) وهو جائع، فعاد إلى امرأته، فأمرها أن تصنع له طعاماً، ليدعوه، وكان عنده صاع من شعير و شاة صغيرة، ف أخذت هي في صنع الطعام، وذهب جابر فسارَّ رسول الله ﷺ، ليأتي مع نفر قليل معه لتناول الطعام، فنادى رسول الله ﷺ أهل الخندق، وهم ألف، وبارك الله في شاة جابر، فكانت كما قال جابر ( رضي الله عنه)</a:t>
            </a:r>
            <a:r>
              <a:rPr lang="en-US" sz="24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«</a:t>
            </a:r>
            <a:r>
              <a:rPr lang="ar-SA" sz="2400" b="1" dirty="0"/>
              <a:t>فأقسم بالله لقد أكلوا حتى تركوه وانحرفوا، و إن برمتنا لتغط كما هي، و إن عجيننا ليخبز كما هو</a:t>
            </a:r>
            <a:r>
              <a:rPr lang="en-US" sz="2400" b="1" dirty="0"/>
              <a:t>»</a:t>
            </a:r>
            <a:r>
              <a:rPr lang="ar-SA" sz="2400" b="1" dirty="0"/>
              <a:t> [أخرجه البخاري(4120)</a:t>
            </a:r>
            <a:r>
              <a:rPr lang="en-US" sz="2400" b="1" dirty="0"/>
              <a:t> [</a:t>
            </a:r>
            <a:r>
              <a:rPr lang="ar-SA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6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022A9A-BC77-423A-871E-123B1DB22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515291" y="1436914"/>
            <a:ext cx="8673737" cy="3540035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</a:rPr>
              <a:t>الصحابة ( رضي الله عنهم ) حريصون على فعل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</a:rPr>
              <a:t>الخير ويسألون النبي ﷺ عن خير الأعمال ليبادروا إليها، فيجيب كل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</a:rPr>
              <a:t>سائل بما هو أصلح لحاله وحال الناس، ومن ذلك إجابته من سأل وقت حاجة الناس وفقرهم كما في الحديث الآتي: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022A9A-BC77-423A-871E-123B1DB22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515291" y="1371600"/>
            <a:ext cx="8673737" cy="4114800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عن عبد الله بن عمرو ( رضي الله عنهما) أَنَّ رَجُلاً سَأَلَ 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النَّبِيَّ ﷺ أَيُّ الْإسْلَامِ خَيْرٌ قَالَ: 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«تُطْعِمُ الطَّعَامَ، وَتَقْرَأُ ال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َّ</a:t>
            </a:r>
            <a:r>
              <a:rPr lang="ar-SA" sz="2800" b="1" dirty="0">
                <a:latin typeface="Arial" panose="020B0604020202020204" pitchFamily="34" charset="0"/>
              </a:rPr>
              <a:t>سلَامَ عَلَى مَنْ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عَرَفْتَ وَمَنْ لَمْ تَعْرِفْ »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[رواه البخاري برقم 12] 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8A508C-9D8E-4E52-995E-6F29A5724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2449474" y="1659635"/>
            <a:ext cx="7460779" cy="1853621"/>
          </a:xfrm>
          <a:prstGeom prst="round2DiagRect">
            <a:avLst/>
          </a:prstGeom>
          <a:solidFill>
            <a:srgbClr val="FFDB9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كوِّن من المفردات الآتية عنواناً مناسباً للحديث: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(السلام - حقوق - الطعام - من - الأخوة - و إطعام). 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1801338" y="4016533"/>
            <a:ext cx="8757049" cy="589072"/>
          </a:xfrm>
          <a:prstGeom prst="rect">
            <a:avLst/>
          </a:prstGeom>
          <a:solidFill>
            <a:srgbClr val="FFDB9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7B8223-0018-4239-9BDD-B734FE71E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56719"/>
              </p:ext>
            </p:extLst>
          </p:nvPr>
        </p:nvGraphicFramePr>
        <p:xfrm>
          <a:off x="1546146" y="2582093"/>
          <a:ext cx="9099708" cy="23034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74891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824817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79268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معناها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B9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الكلمة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B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أي خصال الإسلام أفضل.</a:t>
                      </a:r>
                      <a:endParaRPr lang="en-US" sz="2800" b="1" dirty="0"/>
                    </a:p>
                  </a:txBody>
                  <a:tcPr>
                    <a:solidFill>
                      <a:srgbClr val="FFD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أي الإسلام خير</a:t>
                      </a:r>
                      <a:endParaRPr lang="en-US" sz="2800" b="1" dirty="0"/>
                    </a:p>
                  </a:txBody>
                  <a:tcPr>
                    <a:solidFill>
                      <a:srgbClr val="FFB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تقول.</a:t>
                      </a:r>
                      <a:endParaRPr lang="en-US" sz="2800" b="1" dirty="0"/>
                    </a:p>
                  </a:txBody>
                  <a:tcPr>
                    <a:solidFill>
                      <a:srgbClr val="FFD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تقرأ</a:t>
                      </a:r>
                      <a:endParaRPr lang="en-US" sz="2800" b="1" dirty="0"/>
                    </a:p>
                  </a:txBody>
                  <a:tcPr>
                    <a:solidFill>
                      <a:srgbClr val="FFB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23010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AE96A8C-5CAF-43C6-8419-0CA0BED42A49}"/>
              </a:ext>
            </a:extLst>
          </p:cNvPr>
          <p:cNvSpPr/>
          <p:nvPr/>
        </p:nvSpPr>
        <p:spPr>
          <a:xfrm>
            <a:off x="4069186" y="1186120"/>
            <a:ext cx="3822492" cy="786372"/>
          </a:xfrm>
          <a:prstGeom prst="roundRect">
            <a:avLst/>
          </a:prstGeom>
          <a:solidFill>
            <a:srgbClr val="FFB93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معاني الكلمات:</a:t>
            </a:r>
            <a:endParaRPr lang="en-US" sz="3600" b="1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CD874FB9-4A5E-454F-98F0-6C6D98F56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400667" y="1441694"/>
            <a:ext cx="10702762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١- اهتم الإسلام بتقوية أواصر الأخوة بين المسلمين، ومن الأمور التي شرعها لأجل ذلك: إطعام الطعام.......................................... ،......................................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2-إطعامك للطعام علامة على الجود والكرم، وهو من الصفات التي تدل على العناية بالآخرين.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-3 ترك الإطعام مع القدرة عليه علامة على ........................و ...........................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-4 </a:t>
            </a:r>
            <a:r>
              <a:rPr lang="ar-SA" sz="2800" dirty="0"/>
              <a:t>إطعام الطعام له صور عِدَّة منها: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..................................................،..................................................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..................................................،..................................................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8"/>
            <a:ext cx="5281748" cy="700614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945E51-9323-4ECD-8B1B-A1C56FB9ABAB}"/>
              </a:ext>
            </a:extLst>
          </p:cNvPr>
          <p:cNvSpPr txBox="1"/>
          <p:nvPr/>
        </p:nvSpPr>
        <p:spPr>
          <a:xfrm>
            <a:off x="6096000" y="2183961"/>
            <a:ext cx="2899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افشاء السلام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8C0748-8B82-4102-B2AB-205EA42B5413}"/>
              </a:ext>
            </a:extLst>
          </p:cNvPr>
          <p:cNvSpPr txBox="1"/>
          <p:nvPr/>
        </p:nvSpPr>
        <p:spPr>
          <a:xfrm>
            <a:off x="1846754" y="2162084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صلة الارحام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BDAF96-7A4E-4B59-BEE7-18F5B3D174EB}"/>
              </a:ext>
            </a:extLst>
          </p:cNvPr>
          <p:cNvSpPr txBox="1"/>
          <p:nvPr/>
        </p:nvSpPr>
        <p:spPr>
          <a:xfrm>
            <a:off x="3624906" y="3395572"/>
            <a:ext cx="247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البخل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B9E3F7F-A5C9-45B7-BCC7-9A837025EE3A}"/>
              </a:ext>
            </a:extLst>
          </p:cNvPr>
          <p:cNvSpPr txBox="1"/>
          <p:nvPr/>
        </p:nvSpPr>
        <p:spPr>
          <a:xfrm>
            <a:off x="1291047" y="344810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حب المال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6C110BD-13B9-4A9A-B298-55F8430CF45D}"/>
              </a:ext>
            </a:extLst>
          </p:cNvPr>
          <p:cNvSpPr txBox="1"/>
          <p:nvPr/>
        </p:nvSpPr>
        <p:spPr>
          <a:xfrm>
            <a:off x="6675121" y="4778184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افشاء بذل الطعام للفقير مباشرة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A74E994-2176-461D-B7DF-F164EFB73B2A}"/>
              </a:ext>
            </a:extLst>
          </p:cNvPr>
          <p:cNvSpPr txBox="1"/>
          <p:nvPr/>
        </p:nvSpPr>
        <p:spPr>
          <a:xfrm>
            <a:off x="1640459" y="4723808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المساهمة في الجمعيات الخيرية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94BAB67-E23A-41DF-8AD1-F825B685CC97}"/>
              </a:ext>
            </a:extLst>
          </p:cNvPr>
          <p:cNvSpPr txBox="1"/>
          <p:nvPr/>
        </p:nvSpPr>
        <p:spPr>
          <a:xfrm>
            <a:off x="7524207" y="5337824"/>
            <a:ext cx="338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إعطاء الفقير مالاً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E4B1DC5-C2A0-4191-97D3-E5B7B61689F1}"/>
              </a:ext>
            </a:extLst>
          </p:cNvPr>
          <p:cNvSpPr txBox="1"/>
          <p:nvPr/>
        </p:nvSpPr>
        <p:spPr>
          <a:xfrm>
            <a:off x="2063931" y="5325279"/>
            <a:ext cx="389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عمل وليمة للأهل و الضيوف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193F723-AA81-40EF-BEEC-E23EDE522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339634" y="1219626"/>
            <a:ext cx="11181806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5- مما يقوي المحبة وينشر المودة بين الناس إفشاء السلام.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6- لا يقتصر سلامك على أقربائك و أصدقائك ومعارفك، بل سلِّم على كل من تراه لتنال الأجر، وتنتشر المودة.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7- أشار الحديث إلى نوعي المكارم، لأنها إما مالية والإطعام إشارة إليها، وإما بدنية والسلام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 إشارة إليها.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8- لا يقتصر إطعام الطعام على المسلمين بل يتعداه إلى غير المسلمين خاصة عند حاجتهم وفقرهم.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9- من حسن الخلق رد التحية وإلقاؤها على المسلم وعلى غير المسلم لإبراز الوجه الحسن </a:t>
            </a:r>
          </a:p>
          <a:p>
            <a:pPr algn="ctr">
              <a:lnSpc>
                <a:spcPct val="150000"/>
              </a:lnSpc>
            </a:pPr>
            <a:r>
              <a:rPr lang="ar-SA" sz="2800" dirty="0"/>
              <a:t>للمسلم والإسلام.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250475" y="409730"/>
            <a:ext cx="5281748" cy="608532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FDE639-9DD1-4218-951C-4224179A2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696" y="1578727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144" y="1578727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4767944" y="2187140"/>
            <a:ext cx="5819646" cy="3123902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أكرم الضيف و أحسن للمسكين.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أسلم على من أعرف ومن لا أعرف.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F10FD696-E9F3-446F-BC80-96C694CC0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69" y="2529465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388" y="509025"/>
            <a:ext cx="3336767" cy="1646772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7297F3-55DD-499C-BAC7-C577C518F736}"/>
              </a:ext>
            </a:extLst>
          </p:cNvPr>
          <p:cNvSpPr/>
          <p:nvPr/>
        </p:nvSpPr>
        <p:spPr>
          <a:xfrm>
            <a:off x="3579184" y="2305594"/>
            <a:ext cx="7093170" cy="1541416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قال تعالى: {وَيُطْعِمُونَ الطَّعَامَ </a:t>
            </a:r>
            <a:r>
              <a:rPr lang="ar-S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عَلَىٰ</a:t>
            </a:r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حُبِّهِ مِسْكِينًا وَيَتِيمًا وَأَسِيرًا  } </a:t>
            </a:r>
          </a:p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اقر أ الآية السابقة واستنبط منها</a:t>
            </a:r>
          </a:p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متى يعظم أجر اطعام الطعام ؟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9C3000-EC92-4605-BC1F-ED8A81A19B8F}"/>
              </a:ext>
            </a:extLst>
          </p:cNvPr>
          <p:cNvSpPr/>
          <p:nvPr/>
        </p:nvSpPr>
        <p:spPr>
          <a:xfrm>
            <a:off x="4297680" y="4153989"/>
            <a:ext cx="6270171" cy="1541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يعظم أجر اطعام الطعام وقت حاجة الناس اليه.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642</Words>
  <Application>Microsoft Office PowerPoint</Application>
  <PresentationFormat>شاشة عريضة</PresentationFormat>
  <Paragraphs>60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Brush Script MT</vt:lpstr>
      <vt:lpstr>Arial</vt:lpstr>
      <vt:lpstr>Calibri</vt:lpstr>
      <vt:lpstr>Aldhabi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HP</cp:lastModifiedBy>
  <cp:revision>181</cp:revision>
  <dcterms:created xsi:type="dcterms:W3CDTF">2019-10-26T22:01:45Z</dcterms:created>
  <dcterms:modified xsi:type="dcterms:W3CDTF">2021-01-24T16:36:53Z</dcterms:modified>
</cp:coreProperties>
</file>