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89" r:id="rId3"/>
    <p:sldId id="335" r:id="rId4"/>
    <p:sldId id="257" r:id="rId5"/>
    <p:sldId id="265" r:id="rId6"/>
    <p:sldId id="259" r:id="rId7"/>
    <p:sldId id="293" r:id="rId8"/>
    <p:sldId id="291" r:id="rId9"/>
    <p:sldId id="261" r:id="rId10"/>
    <p:sldId id="295" r:id="rId11"/>
    <p:sldId id="292" r:id="rId12"/>
    <p:sldId id="296" r:id="rId13"/>
    <p:sldId id="273" r:id="rId14"/>
    <p:sldId id="294" r:id="rId15"/>
    <p:sldId id="269" r:id="rId16"/>
    <p:sldId id="334" r:id="rId17"/>
  </p:sldIdLst>
  <p:sldSz cx="12192000" cy="6858000"/>
  <p:notesSz cx="6858000" cy="9144000"/>
  <p:defaultText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8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3" autoAdjust="0"/>
    <p:restoredTop sz="94660"/>
  </p:normalViewPr>
  <p:slideViewPr>
    <p:cSldViewPr snapToGrid="0" showGuides="1">
      <p:cViewPr varScale="1">
        <p:scale>
          <a:sx n="57" d="100"/>
          <a:sy n="57" d="100"/>
        </p:scale>
        <p:origin x="72" y="1488"/>
      </p:cViewPr>
      <p:guideLst>
        <p:guide orient="horz" pos="2160"/>
        <p:guide pos="3840"/>
        <p:guide pos="38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3A0D-B48D-4F64-A17C-39919DBF77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Y"/>
          </a:p>
        </p:txBody>
      </p:sp>
      <p:sp>
        <p:nvSpPr>
          <p:cNvPr id="3" name="Subtitle 2">
            <a:extLst>
              <a:ext uri="{FF2B5EF4-FFF2-40B4-BE49-F238E27FC236}">
                <a16:creationId xmlns:a16="http://schemas.microsoft.com/office/drawing/2014/main" id="{7D887A26-4B77-4461-89DF-F56A13C41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Y"/>
          </a:p>
        </p:txBody>
      </p:sp>
      <p:sp>
        <p:nvSpPr>
          <p:cNvPr id="4" name="Date Placeholder 3">
            <a:extLst>
              <a:ext uri="{FF2B5EF4-FFF2-40B4-BE49-F238E27FC236}">
                <a16:creationId xmlns:a16="http://schemas.microsoft.com/office/drawing/2014/main" id="{DB510252-8039-4AC8-A6B8-43289F83EA84}"/>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011930A1-E8AE-4DCA-9C46-4575C2F0691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07B02FA2-A50B-40C3-A2E7-56D58F9674A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74499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65DE-D598-43F8-9293-94FFA9CDA00E}"/>
              </a:ext>
            </a:extLst>
          </p:cNvPr>
          <p:cNvSpPr>
            <a:spLocks noGrp="1"/>
          </p:cNvSpPr>
          <p:nvPr>
            <p:ph type="title"/>
          </p:nvPr>
        </p:nvSpPr>
        <p:spPr/>
        <p:txBody>
          <a:bodyPr/>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4CEA87D-672A-4F7A-8A8C-6A7567DEEB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2153E91D-6A0E-4BEC-8AA5-4DF6F853E51A}"/>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79FE5220-721E-489B-85BB-33DBD18DA989}"/>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D2748850-2CEF-4B7C-81FD-471F40CFD520}"/>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09812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5CA8-7C82-4053-BE16-50F3108E37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B6E2322-4D67-4AD4-94A4-F7F20C109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2D00F9B-61D6-4EA5-A5E6-1870D5A182DA}"/>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B05DC9AB-C04D-4C12-8CC1-F6372D76707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32326653-BDC5-4AA2-ADA0-17835B65204F}"/>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01229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AB24-4E8E-4A94-85C1-D5A9ED2D4787}"/>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857AA61E-808A-476C-9EB2-B54D5FC540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BD118884-A403-4D0F-8D5B-D485827CCAD6}"/>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E1E4D4BF-D6AF-4841-99D1-237AA7BF2BF3}"/>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55DB0517-CE0B-4824-B698-2DDB73FE89E4}"/>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8949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D1D5-245D-4875-9F87-6B1B55542F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Y"/>
          </a:p>
        </p:txBody>
      </p:sp>
      <p:sp>
        <p:nvSpPr>
          <p:cNvPr id="3" name="Text Placeholder 2">
            <a:extLst>
              <a:ext uri="{FF2B5EF4-FFF2-40B4-BE49-F238E27FC236}">
                <a16:creationId xmlns:a16="http://schemas.microsoft.com/office/drawing/2014/main" id="{F7083B4E-5E4B-4B70-8C34-FCDDFE1DB2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8558AF-8634-41A3-B1C8-A3832A2A920D}"/>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3D7204F2-EC1F-4E4F-ADBC-B2DB592D7306}"/>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BF35D509-2871-4AFE-A32D-F1542AB74555}"/>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21059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3057-0C91-4501-A0EC-44C381762966}"/>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E2424076-B2CC-4BFF-8C8B-3398669141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Content Placeholder 3">
            <a:extLst>
              <a:ext uri="{FF2B5EF4-FFF2-40B4-BE49-F238E27FC236}">
                <a16:creationId xmlns:a16="http://schemas.microsoft.com/office/drawing/2014/main" id="{FF7B2A10-9D9A-4F1B-AE84-D9B03EF432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Date Placeholder 4">
            <a:extLst>
              <a:ext uri="{FF2B5EF4-FFF2-40B4-BE49-F238E27FC236}">
                <a16:creationId xmlns:a16="http://schemas.microsoft.com/office/drawing/2014/main" id="{41D58DF2-8B75-41D7-BAA5-954C0DFB87AB}"/>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6" name="Footer Placeholder 5">
            <a:extLst>
              <a:ext uri="{FF2B5EF4-FFF2-40B4-BE49-F238E27FC236}">
                <a16:creationId xmlns:a16="http://schemas.microsoft.com/office/drawing/2014/main" id="{F984891A-CDE6-4A3C-B4B9-19AB6233DACE}"/>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15F25D58-1C47-48A8-8A25-28E082705AEC}"/>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84336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323D-7C67-4CA0-8696-A798B3637FF2}"/>
              </a:ext>
            </a:extLst>
          </p:cNvPr>
          <p:cNvSpPr>
            <a:spLocks noGrp="1"/>
          </p:cNvSpPr>
          <p:nvPr>
            <p:ph type="title"/>
          </p:nvPr>
        </p:nvSpPr>
        <p:spPr>
          <a:xfrm>
            <a:off x="839788" y="365125"/>
            <a:ext cx="10515600" cy="1325563"/>
          </a:xfrm>
        </p:spPr>
        <p:txBody>
          <a:bodyPr/>
          <a:lstStyle/>
          <a:p>
            <a:r>
              <a:rPr lang="en-US"/>
              <a:t>Click to edit Master title style</a:t>
            </a:r>
            <a:endParaRPr lang="ar-SY"/>
          </a:p>
        </p:txBody>
      </p:sp>
      <p:sp>
        <p:nvSpPr>
          <p:cNvPr id="3" name="Text Placeholder 2">
            <a:extLst>
              <a:ext uri="{FF2B5EF4-FFF2-40B4-BE49-F238E27FC236}">
                <a16:creationId xmlns:a16="http://schemas.microsoft.com/office/drawing/2014/main" id="{EC09C6D9-B0C4-4042-BA22-46EA066C2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EB8EF0-FD10-4D4B-8F2F-17D3F4C4E4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Text Placeholder 4">
            <a:extLst>
              <a:ext uri="{FF2B5EF4-FFF2-40B4-BE49-F238E27FC236}">
                <a16:creationId xmlns:a16="http://schemas.microsoft.com/office/drawing/2014/main" id="{603F840B-9503-421F-8D2A-1DD895FFFE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F2DA90-7F1F-4D2A-9C09-15CF736F14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7" name="Date Placeholder 6">
            <a:extLst>
              <a:ext uri="{FF2B5EF4-FFF2-40B4-BE49-F238E27FC236}">
                <a16:creationId xmlns:a16="http://schemas.microsoft.com/office/drawing/2014/main" id="{AC4657FD-93CC-4A8D-9F5E-63BF6AD63A85}"/>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8" name="Footer Placeholder 7">
            <a:extLst>
              <a:ext uri="{FF2B5EF4-FFF2-40B4-BE49-F238E27FC236}">
                <a16:creationId xmlns:a16="http://schemas.microsoft.com/office/drawing/2014/main" id="{64F5E378-A480-45BA-B7DA-2D5D0036FE0B}"/>
              </a:ext>
            </a:extLst>
          </p:cNvPr>
          <p:cNvSpPr>
            <a:spLocks noGrp="1"/>
          </p:cNvSpPr>
          <p:nvPr>
            <p:ph type="ftr" sz="quarter" idx="11"/>
          </p:nvPr>
        </p:nvSpPr>
        <p:spPr/>
        <p:txBody>
          <a:bodyPr/>
          <a:lstStyle/>
          <a:p>
            <a:endParaRPr lang="ar-SY"/>
          </a:p>
        </p:txBody>
      </p:sp>
      <p:sp>
        <p:nvSpPr>
          <p:cNvPr id="9" name="Slide Number Placeholder 8">
            <a:extLst>
              <a:ext uri="{FF2B5EF4-FFF2-40B4-BE49-F238E27FC236}">
                <a16:creationId xmlns:a16="http://schemas.microsoft.com/office/drawing/2014/main" id="{E62D3B63-74C7-418D-BD23-7E0524A5883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11037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5FF9-947A-406E-8895-4A1632C0AEF4}"/>
              </a:ext>
            </a:extLst>
          </p:cNvPr>
          <p:cNvSpPr>
            <a:spLocks noGrp="1"/>
          </p:cNvSpPr>
          <p:nvPr>
            <p:ph type="title"/>
          </p:nvPr>
        </p:nvSpPr>
        <p:spPr/>
        <p:txBody>
          <a:bodyPr/>
          <a:lstStyle/>
          <a:p>
            <a:r>
              <a:rPr lang="en-US"/>
              <a:t>Click to edit Master title style</a:t>
            </a:r>
            <a:endParaRPr lang="ar-SY"/>
          </a:p>
        </p:txBody>
      </p:sp>
      <p:sp>
        <p:nvSpPr>
          <p:cNvPr id="3" name="Date Placeholder 2">
            <a:extLst>
              <a:ext uri="{FF2B5EF4-FFF2-40B4-BE49-F238E27FC236}">
                <a16:creationId xmlns:a16="http://schemas.microsoft.com/office/drawing/2014/main" id="{AE0401D4-32C6-4DCF-B19A-1915FA7DA0A2}"/>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4" name="Footer Placeholder 3">
            <a:extLst>
              <a:ext uri="{FF2B5EF4-FFF2-40B4-BE49-F238E27FC236}">
                <a16:creationId xmlns:a16="http://schemas.microsoft.com/office/drawing/2014/main" id="{E6774DDF-8F91-4464-9770-0218658113B3}"/>
              </a:ext>
            </a:extLst>
          </p:cNvPr>
          <p:cNvSpPr>
            <a:spLocks noGrp="1"/>
          </p:cNvSpPr>
          <p:nvPr>
            <p:ph type="ftr" sz="quarter" idx="11"/>
          </p:nvPr>
        </p:nvSpPr>
        <p:spPr/>
        <p:txBody>
          <a:bodyPr/>
          <a:lstStyle/>
          <a:p>
            <a:endParaRPr lang="ar-SY"/>
          </a:p>
        </p:txBody>
      </p:sp>
      <p:sp>
        <p:nvSpPr>
          <p:cNvPr id="5" name="Slide Number Placeholder 4">
            <a:extLst>
              <a:ext uri="{FF2B5EF4-FFF2-40B4-BE49-F238E27FC236}">
                <a16:creationId xmlns:a16="http://schemas.microsoft.com/office/drawing/2014/main" id="{28D72D68-265D-4CDD-B282-74EC208B4C51}"/>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66777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D07601-9B59-4C1C-92AA-7946533091B5}"/>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3" name="Footer Placeholder 2">
            <a:extLst>
              <a:ext uri="{FF2B5EF4-FFF2-40B4-BE49-F238E27FC236}">
                <a16:creationId xmlns:a16="http://schemas.microsoft.com/office/drawing/2014/main" id="{868B81AE-5BFC-4AD1-8596-30127A7E75F7}"/>
              </a:ext>
            </a:extLst>
          </p:cNvPr>
          <p:cNvSpPr>
            <a:spLocks noGrp="1"/>
          </p:cNvSpPr>
          <p:nvPr>
            <p:ph type="ftr" sz="quarter" idx="11"/>
          </p:nvPr>
        </p:nvSpPr>
        <p:spPr/>
        <p:txBody>
          <a:bodyPr/>
          <a:lstStyle/>
          <a:p>
            <a:endParaRPr lang="ar-SY"/>
          </a:p>
        </p:txBody>
      </p:sp>
      <p:sp>
        <p:nvSpPr>
          <p:cNvPr id="4" name="Slide Number Placeholder 3">
            <a:extLst>
              <a:ext uri="{FF2B5EF4-FFF2-40B4-BE49-F238E27FC236}">
                <a16:creationId xmlns:a16="http://schemas.microsoft.com/office/drawing/2014/main" id="{22DCABFD-6770-4C50-B41F-AFAA0B32E64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93660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270E-7D24-4DD1-9131-9433BACB3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Content Placeholder 2">
            <a:extLst>
              <a:ext uri="{FF2B5EF4-FFF2-40B4-BE49-F238E27FC236}">
                <a16:creationId xmlns:a16="http://schemas.microsoft.com/office/drawing/2014/main" id="{30E8952B-CD89-4EA0-9887-F824DC50A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Text Placeholder 3">
            <a:extLst>
              <a:ext uri="{FF2B5EF4-FFF2-40B4-BE49-F238E27FC236}">
                <a16:creationId xmlns:a16="http://schemas.microsoft.com/office/drawing/2014/main" id="{72D24E29-EDB2-4056-AD3A-D2EFC7DD1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B215F-4109-41DB-A86F-1CF21D45D63C}"/>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6" name="Footer Placeholder 5">
            <a:extLst>
              <a:ext uri="{FF2B5EF4-FFF2-40B4-BE49-F238E27FC236}">
                <a16:creationId xmlns:a16="http://schemas.microsoft.com/office/drawing/2014/main" id="{2A275B44-3288-4A1F-B5A0-688F3C74509C}"/>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1C33DBA-3A47-4C6D-9B27-5D5E97FA5C6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08636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D2BD-45BC-4B4E-844A-91DBE0B2B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Picture Placeholder 2">
            <a:extLst>
              <a:ext uri="{FF2B5EF4-FFF2-40B4-BE49-F238E27FC236}">
                <a16:creationId xmlns:a16="http://schemas.microsoft.com/office/drawing/2014/main" id="{0462BEB4-01FB-4C82-AC82-507BCCD22B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Text Placeholder 3">
            <a:extLst>
              <a:ext uri="{FF2B5EF4-FFF2-40B4-BE49-F238E27FC236}">
                <a16:creationId xmlns:a16="http://schemas.microsoft.com/office/drawing/2014/main" id="{CDB95F76-E121-4774-B6C7-253B24897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A99A4-50D8-4406-AC84-F4C4ED2F6441}"/>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6" name="Footer Placeholder 5">
            <a:extLst>
              <a:ext uri="{FF2B5EF4-FFF2-40B4-BE49-F238E27FC236}">
                <a16:creationId xmlns:a16="http://schemas.microsoft.com/office/drawing/2014/main" id="{C55B3A3F-2B49-4C3E-A74C-8939F2EBF142}"/>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2EEFC22-CEE7-4638-A70A-86A04525EA2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84928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082126-0589-4B08-9177-8BB1E9A75B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Y"/>
          </a:p>
        </p:txBody>
      </p:sp>
      <p:sp>
        <p:nvSpPr>
          <p:cNvPr id="3" name="Text Placeholder 2">
            <a:extLst>
              <a:ext uri="{FF2B5EF4-FFF2-40B4-BE49-F238E27FC236}">
                <a16:creationId xmlns:a16="http://schemas.microsoft.com/office/drawing/2014/main" id="{BDA39409-730B-4CF9-A249-09D1D9861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55E56DD-CEDE-42BD-A4D1-602159115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34582D66-112D-4659-BC1F-A6AE074E5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Y"/>
          </a:p>
        </p:txBody>
      </p:sp>
      <p:sp>
        <p:nvSpPr>
          <p:cNvPr id="6" name="Slide Number Placeholder 5">
            <a:extLst>
              <a:ext uri="{FF2B5EF4-FFF2-40B4-BE49-F238E27FC236}">
                <a16:creationId xmlns:a16="http://schemas.microsoft.com/office/drawing/2014/main" id="{555F410F-E040-40F6-B044-0FCF3F930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32FDB-2389-45D1-A7B7-E1019A81BE9F}" type="slidenum">
              <a:rPr lang="ar-SY" smtClean="0"/>
              <a:t>‹#›</a:t>
            </a:fld>
            <a:endParaRPr lang="ar-SY"/>
          </a:p>
        </p:txBody>
      </p:sp>
    </p:spTree>
    <p:extLst>
      <p:ext uri="{BB962C8B-B14F-4D97-AF65-F5344CB8AC3E}">
        <p14:creationId xmlns:p14="http://schemas.microsoft.com/office/powerpoint/2010/main" val="1276388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a:off x="9198889"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1897132" y="3141995"/>
              <a:ext cx="3175210" cy="523220"/>
            </a:xfrm>
            <a:prstGeom prst="rect">
              <a:avLst/>
            </a:prstGeom>
            <a:noFill/>
          </p:spPr>
          <p:txBody>
            <a:bodyPr wrap="square" rtlCol="0">
              <a:spAutoFit/>
            </a:bodyPr>
            <a:lstStyle/>
            <a:p>
              <a:pPr algn="ctr"/>
              <a:r>
                <a:rPr lang="ar-SA" sz="2800" dirty="0">
                  <a:latin typeface="Cooper Black" panose="0208090404030B020404" pitchFamily="18" charset="0"/>
                </a:rPr>
                <a:t>المناخ</a:t>
              </a:r>
              <a:endParaRPr lang="ar-SY" sz="2800" dirty="0">
                <a:latin typeface="Cooper Black" panose="0208090404030B020404" pitchFamily="18" charset="0"/>
              </a:endParaRPr>
            </a:p>
          </p:txBody>
        </p:sp>
      </p:grpSp>
    </p:spTree>
    <p:extLst>
      <p:ext uri="{BB962C8B-B14F-4D97-AF65-F5344CB8AC3E}">
        <p14:creationId xmlns:p14="http://schemas.microsoft.com/office/powerpoint/2010/main" val="8539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hold" nodeType="clickEffect">
                                  <p:stCondLst>
                                    <p:cond delay="0"/>
                                  </p:stCondLst>
                                  <p:childTnLst>
                                    <p:animMotion origin="layout" path="M 2.29167E-6 -1.48148E-6 L -1.41901 0.00278 " pathEditMode="relative" rAng="0" ptsTypes="AA">
                                      <p:cBhvr>
                                        <p:cTn id="6" dur="20000" fill="hold"/>
                                        <p:tgtEl>
                                          <p:spTgt spid="344"/>
                                        </p:tgtEl>
                                        <p:attrNameLst>
                                          <p:attrName>ppt_x</p:attrName>
                                          <p:attrName>ppt_y</p:attrName>
                                        </p:attrNameLst>
                                      </p:cBhvr>
                                      <p:rCtr x="-70951"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مجموعة 2"/>
          <p:cNvGrpSpPr/>
          <p:nvPr/>
        </p:nvGrpSpPr>
        <p:grpSpPr>
          <a:xfrm>
            <a:off x="338813" y="22303"/>
            <a:ext cx="8201466" cy="1128959"/>
            <a:chOff x="338813" y="22303"/>
            <a:chExt cx="8201466" cy="1128959"/>
          </a:xfrm>
        </p:grpSpPr>
        <p:grpSp>
          <p:nvGrpSpPr>
            <p:cNvPr id="4" name="مجموعة 3"/>
            <p:cNvGrpSpPr/>
            <p:nvPr/>
          </p:nvGrpSpPr>
          <p:grpSpPr>
            <a:xfrm>
              <a:off x="338813" y="22303"/>
              <a:ext cx="1704537" cy="1128957"/>
              <a:chOff x="338813" y="22303"/>
              <a:chExt cx="1704537" cy="1128957"/>
            </a:xfrm>
          </p:grpSpPr>
          <p:sp>
            <p:nvSpPr>
              <p:cNvPr id="15"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5" name="مجموعة 4"/>
            <p:cNvGrpSpPr/>
            <p:nvPr/>
          </p:nvGrpSpPr>
          <p:grpSpPr>
            <a:xfrm>
              <a:off x="2350491" y="22303"/>
              <a:ext cx="6189788" cy="1128959"/>
              <a:chOff x="2350491" y="22303"/>
              <a:chExt cx="6189788" cy="1128959"/>
            </a:xfrm>
          </p:grpSpPr>
          <p:sp>
            <p:nvSpPr>
              <p:cNvPr id="10"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12"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13"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الثاني</a:t>
                  </a:r>
                  <a:endParaRPr lang="en-US" b="1" dirty="0">
                    <a:latin typeface="Century Gothic" panose="020B0502020202020204" pitchFamily="34" charset="0"/>
                  </a:endParaRPr>
                </a:p>
              </p:txBody>
            </p:sp>
            <p:sp>
              <p:nvSpPr>
                <p:cNvPr id="14"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مظاهر التضاريس</a:t>
                  </a:r>
                </a:p>
              </p:txBody>
            </p:sp>
          </p:grpSp>
        </p:grpSp>
        <p:grpSp>
          <p:nvGrpSpPr>
            <p:cNvPr id="6"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7"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مجموعة 68"/>
          <p:cNvGrpSpPr/>
          <p:nvPr/>
        </p:nvGrpSpPr>
        <p:grpSpPr>
          <a:xfrm>
            <a:off x="3171489" y="1420006"/>
            <a:ext cx="8699399" cy="1193405"/>
            <a:chOff x="3318831" y="3294128"/>
            <a:chExt cx="8699399" cy="1193405"/>
          </a:xfrm>
        </p:grpSpPr>
        <p:sp>
          <p:nvSpPr>
            <p:cNvPr id="70"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Top Corners Rounded 16">
              <a:extLst>
                <a:ext uri="{FF2B5EF4-FFF2-40B4-BE49-F238E27FC236}">
                  <a16:creationId xmlns:a16="http://schemas.microsoft.com/office/drawing/2014/main" id="{863C240A-B417-46DD-B05E-E0B3A922C38A}"/>
                </a:ext>
              </a:extLst>
            </p:cNvPr>
            <p:cNvSpPr/>
            <p:nvPr/>
          </p:nvSpPr>
          <p:spPr>
            <a:xfrm rot="5400000">
              <a:off x="6112115" y="593094"/>
              <a:ext cx="1193403" cy="6595472"/>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1</a:t>
              </a:r>
              <a:endParaRPr lang="en-US" sz="2800" b="1" dirty="0">
                <a:latin typeface="Century Gothic" panose="020B0502020202020204" pitchFamily="34" charset="0"/>
              </a:endParaRPr>
            </a:p>
          </p:txBody>
        </p:sp>
        <p:pic>
          <p:nvPicPr>
            <p:cNvPr id="73" name="Graphic 10" descr="Marketing">
              <a:extLst>
                <a:ext uri="{FF2B5EF4-FFF2-40B4-BE49-F238E27FC236}">
                  <a16:creationId xmlns:a16="http://schemas.microsoft.com/office/drawing/2014/main" id="{D4556F2B-2510-47EB-BADC-D28A80042CD3}"/>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957163" y="3625531"/>
              <a:ext cx="640080" cy="640080"/>
            </a:xfrm>
            <a:prstGeom prst="rect">
              <a:avLst/>
            </a:prstGeom>
          </p:spPr>
        </p:pic>
        <p:sp>
          <p:nvSpPr>
            <p:cNvPr id="74" name="TextBox 47">
              <a:extLst>
                <a:ext uri="{FF2B5EF4-FFF2-40B4-BE49-F238E27FC236}">
                  <a16:creationId xmlns:a16="http://schemas.microsoft.com/office/drawing/2014/main" id="{ED665529-B0D7-41B7-B7D6-AC371B427BAB}"/>
                </a:ext>
              </a:extLst>
            </p:cNvPr>
            <p:cNvSpPr txBox="1"/>
            <p:nvPr/>
          </p:nvSpPr>
          <p:spPr>
            <a:xfrm>
              <a:off x="3318831" y="3653555"/>
              <a:ext cx="5638332" cy="400110"/>
            </a:xfrm>
            <a:prstGeom prst="rect">
              <a:avLst/>
            </a:prstGeom>
            <a:noFill/>
          </p:spPr>
          <p:txBody>
            <a:bodyPr wrap="square" rtlCol="0">
              <a:spAutoFit/>
            </a:bodyPr>
            <a:lstStyle/>
            <a:p>
              <a:pPr algn="r"/>
              <a:r>
                <a:rPr lang="ar-SY" sz="2000" dirty="0">
                  <a:latin typeface="Century Gothic" panose="020B0502020202020204" pitchFamily="34" charset="0"/>
                </a:rPr>
                <a:t>يعلل الطلبة انتشار الغطاء النباتي الأخضر في جبال فَيْفَا بجازان</a:t>
              </a:r>
              <a:endParaRPr lang="en-US" sz="2000" dirty="0">
                <a:latin typeface="Century Gothic" panose="020B0502020202020204" pitchFamily="34" charset="0"/>
              </a:endParaRPr>
            </a:p>
          </p:txBody>
        </p:sp>
        <p:grpSp>
          <p:nvGrpSpPr>
            <p:cNvPr id="75"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6"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 name="Group 26">
            <a:extLst>
              <a:ext uri="{FF2B5EF4-FFF2-40B4-BE49-F238E27FC236}">
                <a16:creationId xmlns:a16="http://schemas.microsoft.com/office/drawing/2014/main" id="{2AC1D5D3-5F91-471B-8D64-41C3AFEB8EA0}"/>
              </a:ext>
            </a:extLst>
          </p:cNvPr>
          <p:cNvGrpSpPr/>
          <p:nvPr/>
        </p:nvGrpSpPr>
        <p:grpSpPr>
          <a:xfrm>
            <a:off x="770711" y="2613411"/>
            <a:ext cx="2358969" cy="2905820"/>
            <a:chOff x="7749851" y="1424779"/>
            <a:chExt cx="2358969" cy="2905820"/>
          </a:xfrm>
        </p:grpSpPr>
        <p:grpSp>
          <p:nvGrpSpPr>
            <p:cNvPr id="80" name="Group 17">
              <a:extLst>
                <a:ext uri="{FF2B5EF4-FFF2-40B4-BE49-F238E27FC236}">
                  <a16:creationId xmlns:a16="http://schemas.microsoft.com/office/drawing/2014/main" id="{53137BCD-AB69-43BC-ACDF-D10660BCA645}"/>
                </a:ext>
              </a:extLst>
            </p:cNvPr>
            <p:cNvGrpSpPr/>
            <p:nvPr/>
          </p:nvGrpSpPr>
          <p:grpSpPr>
            <a:xfrm>
              <a:off x="7749851" y="1424779"/>
              <a:ext cx="2358969" cy="2905820"/>
              <a:chOff x="4570017" y="917773"/>
              <a:chExt cx="3010843" cy="3708809"/>
            </a:xfrm>
            <a:effectLst>
              <a:reflection blurRad="6350" stA="51000" endPos="14000" dir="5400000" sy="-100000" algn="bl" rotWithShape="0"/>
            </a:effectLst>
          </p:grpSpPr>
          <p:sp>
            <p:nvSpPr>
              <p:cNvPr id="84" name="Rectangle 18">
                <a:extLst>
                  <a:ext uri="{FF2B5EF4-FFF2-40B4-BE49-F238E27FC236}">
                    <a16:creationId xmlns:a16="http://schemas.microsoft.com/office/drawing/2014/main" id="{FCBD6FA9-07F9-4D1E-8F2A-B5AA8C77D81F}"/>
                  </a:ext>
                </a:extLst>
              </p:cNvPr>
              <p:cNvSpPr/>
              <p:nvPr/>
            </p:nvSpPr>
            <p:spPr>
              <a:xfrm>
                <a:off x="4570375" y="921436"/>
                <a:ext cx="3010485"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19">
                <a:extLst>
                  <a:ext uri="{FF2B5EF4-FFF2-40B4-BE49-F238E27FC236}">
                    <a16:creationId xmlns:a16="http://schemas.microsoft.com/office/drawing/2014/main" id="{41D7193C-94B5-4C66-A4CF-3DB8A9019A8E}"/>
                  </a:ext>
                </a:extLst>
              </p:cNvPr>
              <p:cNvSpPr/>
              <p:nvPr/>
            </p:nvSpPr>
            <p:spPr>
              <a:xfrm flipV="1">
                <a:off x="4570017" y="917773"/>
                <a:ext cx="3010486"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 name="Picture 12">
              <a:extLst>
                <a:ext uri="{FF2B5EF4-FFF2-40B4-BE49-F238E27FC236}">
                  <a16:creationId xmlns:a16="http://schemas.microsoft.com/office/drawing/2014/main" id="{039FBA9A-A698-4B3C-979A-FA7C649AAE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7989" y="2731250"/>
              <a:ext cx="2162779" cy="1438053"/>
            </a:xfrm>
            <a:prstGeom prst="rect">
              <a:avLst/>
            </a:prstGeom>
          </p:spPr>
        </p:pic>
        <p:sp>
          <p:nvSpPr>
            <p:cNvPr id="82" name="TextBox 21">
              <a:extLst>
                <a:ext uri="{FF2B5EF4-FFF2-40B4-BE49-F238E27FC236}">
                  <a16:creationId xmlns:a16="http://schemas.microsoft.com/office/drawing/2014/main" id="{3FFEC7E5-9AAA-420D-9D59-9AD5230E6B3C}"/>
                </a:ext>
              </a:extLst>
            </p:cNvPr>
            <p:cNvSpPr txBox="1"/>
            <p:nvPr/>
          </p:nvSpPr>
          <p:spPr>
            <a:xfrm>
              <a:off x="8211010" y="1556512"/>
              <a:ext cx="1568058" cy="400110"/>
            </a:xfrm>
            <a:prstGeom prst="rect">
              <a:avLst/>
            </a:prstGeom>
            <a:noFill/>
          </p:spPr>
          <p:txBody>
            <a:bodyPr wrap="none" rtlCol="0">
              <a:spAutoFit/>
            </a:bodyPr>
            <a:lstStyle/>
            <a:p>
              <a:pPr algn="ctr"/>
              <a:r>
                <a:rPr lang="ar-SY" sz="2000" b="1" dirty="0">
                  <a:solidFill>
                    <a:schemeClr val="bg1"/>
                  </a:solidFill>
                  <a:latin typeface="Helvetica" panose="020B0604020202020204" pitchFamily="34" charset="0"/>
                </a:rPr>
                <a:t>جبال فَيْفَا بجازان</a:t>
              </a:r>
            </a:p>
          </p:txBody>
        </p:sp>
      </p:grpSp>
      <p:grpSp>
        <p:nvGrpSpPr>
          <p:cNvPr id="43" name="مجموعة 42"/>
          <p:cNvGrpSpPr/>
          <p:nvPr/>
        </p:nvGrpSpPr>
        <p:grpSpPr>
          <a:xfrm>
            <a:off x="3205485" y="5402284"/>
            <a:ext cx="8699399" cy="1193405"/>
            <a:chOff x="3318831" y="3294128"/>
            <a:chExt cx="8699399" cy="1193405"/>
          </a:xfrm>
        </p:grpSpPr>
        <p:sp>
          <p:nvSpPr>
            <p:cNvPr id="44"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Top Corners Rounded 16">
              <a:extLst>
                <a:ext uri="{FF2B5EF4-FFF2-40B4-BE49-F238E27FC236}">
                  <a16:creationId xmlns:a16="http://schemas.microsoft.com/office/drawing/2014/main" id="{863C240A-B417-46DD-B05E-E0B3A922C38A}"/>
                </a:ext>
              </a:extLst>
            </p:cNvPr>
            <p:cNvSpPr/>
            <p:nvPr/>
          </p:nvSpPr>
          <p:spPr>
            <a:xfrm rot="5400000">
              <a:off x="6112115" y="593094"/>
              <a:ext cx="1193403" cy="6595472"/>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36">
              <a:extLst>
                <a:ext uri="{FF2B5EF4-FFF2-40B4-BE49-F238E27FC236}">
                  <a16:creationId xmlns:a16="http://schemas.microsoft.com/office/drawing/2014/main" id="{93E7D62B-1455-4AFF-B195-F9AA155326E3}"/>
                </a:ext>
              </a:extLst>
            </p:cNvPr>
            <p:cNvSpPr txBox="1"/>
            <p:nvPr/>
          </p:nvSpPr>
          <p:spPr>
            <a:xfrm>
              <a:off x="10804718" y="3696753"/>
              <a:ext cx="839724" cy="369332"/>
            </a:xfrm>
            <a:prstGeom prst="rect">
              <a:avLst/>
            </a:prstGeom>
            <a:noFill/>
          </p:spPr>
          <p:txBody>
            <a:bodyPr wrap="square" rtlCol="0">
              <a:spAutoFit/>
            </a:bodyPr>
            <a:lstStyle/>
            <a:p>
              <a:pPr algn="ctr"/>
              <a:r>
                <a:rPr lang="ar-SY" b="1" dirty="0">
                  <a:latin typeface="Century Gothic" panose="020B0502020202020204" pitchFamily="34" charset="0"/>
                </a:rPr>
                <a:t>الجواب</a:t>
              </a:r>
              <a:endParaRPr lang="en-US" b="1" dirty="0">
                <a:latin typeface="Century Gothic" panose="020B0502020202020204" pitchFamily="34" charset="0"/>
              </a:endParaRPr>
            </a:p>
          </p:txBody>
        </p:sp>
        <p:pic>
          <p:nvPicPr>
            <p:cNvPr id="47" name="Graphic 10" descr="Marketing">
              <a:extLst>
                <a:ext uri="{FF2B5EF4-FFF2-40B4-BE49-F238E27FC236}">
                  <a16:creationId xmlns:a16="http://schemas.microsoft.com/office/drawing/2014/main" id="{D4556F2B-2510-47EB-BADC-D28A80042CD3}"/>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957163" y="3625531"/>
              <a:ext cx="640080" cy="640080"/>
            </a:xfrm>
            <a:prstGeom prst="rect">
              <a:avLst/>
            </a:prstGeom>
          </p:spPr>
        </p:pic>
        <p:sp>
          <p:nvSpPr>
            <p:cNvPr id="48" name="TextBox 47">
              <a:extLst>
                <a:ext uri="{FF2B5EF4-FFF2-40B4-BE49-F238E27FC236}">
                  <a16:creationId xmlns:a16="http://schemas.microsoft.com/office/drawing/2014/main" id="{ED665529-B0D7-41B7-B7D6-AC371B427BAB}"/>
                </a:ext>
              </a:extLst>
            </p:cNvPr>
            <p:cNvSpPr txBox="1"/>
            <p:nvPr/>
          </p:nvSpPr>
          <p:spPr>
            <a:xfrm>
              <a:off x="3318831" y="3653555"/>
              <a:ext cx="5638332" cy="400110"/>
            </a:xfrm>
            <a:prstGeom prst="rect">
              <a:avLst/>
            </a:prstGeom>
            <a:noFill/>
          </p:spPr>
          <p:txBody>
            <a:bodyPr wrap="square" rtlCol="0">
              <a:spAutoFit/>
            </a:bodyPr>
            <a:lstStyle/>
            <a:p>
              <a:pPr algn="r"/>
              <a:r>
                <a:rPr lang="ar-SY" sz="2000" dirty="0">
                  <a:latin typeface="Century Gothic" panose="020B0502020202020204" pitchFamily="34" charset="0"/>
                </a:rPr>
                <a:t>لماذا تقطع الأودية السهل الساحلي الغربي من الشرق إلى الغرب؟</a:t>
              </a:r>
            </a:p>
          </p:txBody>
        </p:sp>
        <p:grpSp>
          <p:nvGrpSpPr>
            <p:cNvPr id="49"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50"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00823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additive="base">
                                            <p:cTn id="13" dur="500" fill="hold"/>
                                            <p:tgtEl>
                                              <p:spTgt spid="69"/>
                                            </p:tgtEl>
                                            <p:attrNameLst>
                                              <p:attrName>ppt_x</p:attrName>
                                            </p:attrNameLst>
                                          </p:cBhvr>
                                          <p:tavLst>
                                            <p:tav tm="0">
                                              <p:val>
                                                <p:strVal val="1+#ppt_w/2"/>
                                              </p:val>
                                            </p:tav>
                                            <p:tav tm="100000">
                                              <p:val>
                                                <p:strVal val="#ppt_x"/>
                                              </p:val>
                                            </p:tav>
                                          </p:tavLst>
                                        </p:anim>
                                        <p:anim calcmode="lin" valueType="num">
                                          <p:cBhvr additive="base">
                                            <p:cTn id="14"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accel="38000" fill="hold" nodeType="clickEffect" p14:presetBounceEnd="53000">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14:bounceEnd="53000">
                                          <p:cBhvr additive="base">
                                            <p:cTn id="19" dur="1000" fill="hold"/>
                                            <p:tgtEl>
                                              <p:spTgt spid="79"/>
                                            </p:tgtEl>
                                            <p:attrNameLst>
                                              <p:attrName>ppt_x</p:attrName>
                                            </p:attrNameLst>
                                          </p:cBhvr>
                                          <p:tavLst>
                                            <p:tav tm="0">
                                              <p:val>
                                                <p:strVal val="#ppt_x"/>
                                              </p:val>
                                            </p:tav>
                                            <p:tav tm="100000">
                                              <p:val>
                                                <p:strVal val="#ppt_x"/>
                                              </p:val>
                                            </p:tav>
                                          </p:tavLst>
                                        </p:anim>
                                        <p:anim calcmode="lin" valueType="num" p14:bounceEnd="53000">
                                          <p:cBhvr additive="base">
                                            <p:cTn id="20" dur="1000" fill="hold"/>
                                            <p:tgtEl>
                                              <p:spTgt spid="7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1+#ppt_w/2"/>
                                              </p:val>
                                            </p:tav>
                                            <p:tav tm="100000">
                                              <p:val>
                                                <p:strVal val="#ppt_x"/>
                                              </p:val>
                                            </p:tav>
                                          </p:tavLst>
                                        </p:anim>
                                        <p:anim calcmode="lin" valueType="num">
                                          <p:cBhvr additive="base">
                                            <p:cTn id="26"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additive="base">
                                            <p:cTn id="13" dur="500" fill="hold"/>
                                            <p:tgtEl>
                                              <p:spTgt spid="69"/>
                                            </p:tgtEl>
                                            <p:attrNameLst>
                                              <p:attrName>ppt_x</p:attrName>
                                            </p:attrNameLst>
                                          </p:cBhvr>
                                          <p:tavLst>
                                            <p:tav tm="0">
                                              <p:val>
                                                <p:strVal val="1+#ppt_w/2"/>
                                              </p:val>
                                            </p:tav>
                                            <p:tav tm="100000">
                                              <p:val>
                                                <p:strVal val="#ppt_x"/>
                                              </p:val>
                                            </p:tav>
                                          </p:tavLst>
                                        </p:anim>
                                        <p:anim calcmode="lin" valueType="num">
                                          <p:cBhvr additive="base">
                                            <p:cTn id="14"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accel="3800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1000" fill="hold"/>
                                            <p:tgtEl>
                                              <p:spTgt spid="79"/>
                                            </p:tgtEl>
                                            <p:attrNameLst>
                                              <p:attrName>ppt_x</p:attrName>
                                            </p:attrNameLst>
                                          </p:cBhvr>
                                          <p:tavLst>
                                            <p:tav tm="0">
                                              <p:val>
                                                <p:strVal val="#ppt_x"/>
                                              </p:val>
                                            </p:tav>
                                            <p:tav tm="100000">
                                              <p:val>
                                                <p:strVal val="#ppt_x"/>
                                              </p:val>
                                            </p:tav>
                                          </p:tavLst>
                                        </p:anim>
                                        <p:anim calcmode="lin" valueType="num">
                                          <p:cBhvr additive="base">
                                            <p:cTn id="20" dur="1000" fill="hold"/>
                                            <p:tgtEl>
                                              <p:spTgt spid="7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1+#ppt_w/2"/>
                                              </p:val>
                                            </p:tav>
                                            <p:tav tm="100000">
                                              <p:val>
                                                <p:strVal val="#ppt_x"/>
                                              </p:val>
                                            </p:tav>
                                          </p:tavLst>
                                        </p:anim>
                                        <p:anim calcmode="lin" valueType="num">
                                          <p:cBhvr additive="base">
                                            <p:cTn id="26"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6473946" y="1803212"/>
            <a:ext cx="2133602"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الأمطار:</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1200329"/>
          </a:xfrm>
          <a:prstGeom prst="rect">
            <a:avLst/>
          </a:prstGeom>
          <a:noFill/>
        </p:spPr>
        <p:txBody>
          <a:bodyPr wrap="square" rtlCol="0">
            <a:spAutoFit/>
          </a:bodyPr>
          <a:lstStyle/>
          <a:p>
            <a:pPr algn="r"/>
            <a:r>
              <a:rPr lang="ar-SY" dirty="0">
                <a:latin typeface="Century Gothic" panose="020B0502020202020204" pitchFamily="34" charset="0"/>
              </a:rPr>
              <a:t>تهطل الأمطار في المملكة العربية السعودية بقلّة ما عدا جنوبها الغربي، ويسقط معظمها في فصل الشتاء وأوائل الربيع وأواخر الخريف، أما في الجنوب الغربي من المملكة فتسقط الأمطار في جميع فصول السنة تقريباً، وهي تتباين في كمياتها من فصل إلى آخر</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مُناخ وطني</a:t>
                  </a:r>
                  <a:endParaRPr lang="en-US" sz="3200" dirty="0">
                    <a:latin typeface="Century Gothic" panose="020B0502020202020204" pitchFamily="34" charset="0"/>
                  </a:endParaRP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093312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2974271" y="3140632"/>
            <a:ext cx="6887656" cy="400110"/>
          </a:xfrm>
          <a:prstGeom prst="rect">
            <a:avLst/>
          </a:prstGeom>
          <a:noFill/>
        </p:spPr>
        <p:txBody>
          <a:bodyPr wrap="square" rtlCol="0">
            <a:spAutoFit/>
          </a:bodyPr>
          <a:lstStyle/>
          <a:p>
            <a:pPr algn="ctr"/>
            <a:r>
              <a:rPr lang="ar-SY" sz="2000" dirty="0">
                <a:latin typeface="Open Sans" panose="020B0606030504020204" pitchFamily="34" charset="0"/>
                <a:ea typeface="Open Sans" panose="020B0606030504020204" pitchFamily="34" charset="0"/>
                <a:cs typeface="Open Sans" panose="020B0606030504020204" pitchFamily="34" charset="0"/>
              </a:rPr>
              <a:t>أبها , النماص , الطائف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3</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591628"/>
              <a:ext cx="5638332" cy="400110"/>
            </a:xfrm>
            <a:prstGeom prst="rect">
              <a:avLst/>
            </a:prstGeom>
            <a:noFill/>
          </p:spPr>
          <p:txBody>
            <a:bodyPr wrap="square" rtlCol="0">
              <a:spAutoFit/>
            </a:bodyPr>
            <a:lstStyle/>
            <a:p>
              <a:pPr algn="r"/>
              <a:r>
                <a:rPr lang="ar-SY" sz="2000" dirty="0">
                  <a:latin typeface="Century Gothic" panose="020B0502020202020204" pitchFamily="34" charset="0"/>
                </a:rPr>
                <a:t>سم ثلاثا من مدن وطني يتصف مناخها صيفا بالاعتدال </a:t>
              </a:r>
              <a:endParaRPr lang="en-US" sz="20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مُناخ وطني</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571428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2698755" y="3063946"/>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لقربها من البحر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Rectangle 39">
            <a:extLst>
              <a:ext uri="{FF2B5EF4-FFF2-40B4-BE49-F238E27FC236}">
                <a16:creationId xmlns:a16="http://schemas.microsoft.com/office/drawing/2014/main" id="{B48C49B7-2CB1-4E64-ABAF-CBA2DA3C4689}"/>
              </a:ext>
            </a:extLst>
          </p:cNvPr>
          <p:cNvSpPr/>
          <p:nvPr/>
        </p:nvSpPr>
        <p:spPr>
          <a:xfrm>
            <a:off x="243118" y="5680557"/>
            <a:ext cx="9245600" cy="827314"/>
          </a:xfrm>
          <a:prstGeom prst="rect">
            <a:avLst/>
          </a:prstGeom>
          <a:gradFill flip="none" rotWithShape="1">
            <a:gsLst>
              <a:gs pos="0">
                <a:schemeClr val="bg1">
                  <a:lumMod val="50000"/>
                </a:schemeClr>
              </a:gs>
              <a:gs pos="77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4">
            <a:extLst>
              <a:ext uri="{FF2B5EF4-FFF2-40B4-BE49-F238E27FC236}">
                <a16:creationId xmlns:a16="http://schemas.microsoft.com/office/drawing/2014/main" id="{8A6D25B5-6F80-426E-85AF-25B810D38B5B}"/>
              </a:ext>
            </a:extLst>
          </p:cNvPr>
          <p:cNvSpPr txBox="1"/>
          <p:nvPr/>
        </p:nvSpPr>
        <p:spPr>
          <a:xfrm>
            <a:off x="3179556" y="5900358"/>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بسبب اختلاف التضاريس و كبر المساحة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3" name="Group 45">
            <a:extLst>
              <a:ext uri="{FF2B5EF4-FFF2-40B4-BE49-F238E27FC236}">
                <a16:creationId xmlns:a16="http://schemas.microsoft.com/office/drawing/2014/main" id="{B914DEA7-8A5E-4B16-8A5D-7C0CE3E96D12}"/>
              </a:ext>
            </a:extLst>
          </p:cNvPr>
          <p:cNvGrpSpPr/>
          <p:nvPr/>
        </p:nvGrpSpPr>
        <p:grpSpPr>
          <a:xfrm>
            <a:off x="6832606" y="5462842"/>
            <a:ext cx="1748974" cy="1262744"/>
            <a:chOff x="8011888" y="943428"/>
            <a:chExt cx="1748974" cy="1262744"/>
          </a:xfrm>
        </p:grpSpPr>
        <p:grpSp>
          <p:nvGrpSpPr>
            <p:cNvPr id="44" name="Group 46">
              <a:extLst>
                <a:ext uri="{FF2B5EF4-FFF2-40B4-BE49-F238E27FC236}">
                  <a16:creationId xmlns:a16="http://schemas.microsoft.com/office/drawing/2014/main" id="{49E67BD3-4A14-432A-8D74-05CA726CE25B}"/>
                </a:ext>
              </a:extLst>
            </p:cNvPr>
            <p:cNvGrpSpPr/>
            <p:nvPr/>
          </p:nvGrpSpPr>
          <p:grpSpPr>
            <a:xfrm>
              <a:off x="8011888" y="943428"/>
              <a:ext cx="1748974" cy="1262744"/>
              <a:chOff x="2235198" y="943428"/>
              <a:chExt cx="1748974" cy="1262744"/>
            </a:xfrm>
          </p:grpSpPr>
          <p:sp>
            <p:nvSpPr>
              <p:cNvPr id="46" name="Oval 48">
                <a:extLst>
                  <a:ext uri="{FF2B5EF4-FFF2-40B4-BE49-F238E27FC236}">
                    <a16:creationId xmlns:a16="http://schemas.microsoft.com/office/drawing/2014/main" id="{4845EBC0-220F-4E98-9985-A066C6BA14B6}"/>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9">
                <a:extLst>
                  <a:ext uri="{FF2B5EF4-FFF2-40B4-BE49-F238E27FC236}">
                    <a16:creationId xmlns:a16="http://schemas.microsoft.com/office/drawing/2014/main" id="{12FC2FEB-075B-4DF5-A2AC-57334F88CA86}"/>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a:extLst>
                  <a:ext uri="{FF2B5EF4-FFF2-40B4-BE49-F238E27FC236}">
                    <a16:creationId xmlns:a16="http://schemas.microsoft.com/office/drawing/2014/main" id="{6925B8BA-6984-4718-A3FE-A7165D66E83D}"/>
                  </a:ext>
                </a:extLst>
              </p:cNvPr>
              <p:cNvGrpSpPr/>
              <p:nvPr/>
            </p:nvGrpSpPr>
            <p:grpSpPr>
              <a:xfrm>
                <a:off x="2235198" y="943428"/>
                <a:ext cx="1748974" cy="1262744"/>
                <a:chOff x="2235198" y="943428"/>
                <a:chExt cx="1748974" cy="1262744"/>
              </a:xfrm>
            </p:grpSpPr>
            <p:sp>
              <p:nvSpPr>
                <p:cNvPr id="49" name="Rectangle 51">
                  <a:extLst>
                    <a:ext uri="{FF2B5EF4-FFF2-40B4-BE49-F238E27FC236}">
                      <a16:creationId xmlns:a16="http://schemas.microsoft.com/office/drawing/2014/main" id="{D2B62ABA-0C8E-47F9-A75C-66541ECC36A6}"/>
                    </a:ext>
                  </a:extLst>
                </p:cNvPr>
                <p:cNvSpPr/>
                <p:nvPr/>
              </p:nvSpPr>
              <p:spPr>
                <a:xfrm>
                  <a:off x="2416629" y="943428"/>
                  <a:ext cx="1386114" cy="126274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52">
                  <a:extLst>
                    <a:ext uri="{FF2B5EF4-FFF2-40B4-BE49-F238E27FC236}">
                      <a16:creationId xmlns:a16="http://schemas.microsoft.com/office/drawing/2014/main" id="{8E0EFADC-324F-490C-9C37-700E577EAD2D}"/>
                    </a:ext>
                  </a:extLst>
                </p:cNvPr>
                <p:cNvSpPr/>
                <p:nvPr/>
              </p:nvSpPr>
              <p:spPr>
                <a:xfrm flipH="1">
                  <a:off x="2235199"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3">
                  <a:extLst>
                    <a:ext uri="{FF2B5EF4-FFF2-40B4-BE49-F238E27FC236}">
                      <a16:creationId xmlns:a16="http://schemas.microsoft.com/office/drawing/2014/main" id="{6DFBC46A-CA51-42AD-B775-0FCC7481C492}"/>
                    </a:ext>
                  </a:extLst>
                </p:cNvPr>
                <p:cNvSpPr/>
                <p:nvPr/>
              </p:nvSpPr>
              <p:spPr>
                <a:xfrm>
                  <a:off x="3802743"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4">
                  <a:extLst>
                    <a:ext uri="{FF2B5EF4-FFF2-40B4-BE49-F238E27FC236}">
                      <a16:creationId xmlns:a16="http://schemas.microsoft.com/office/drawing/2014/main" id="{907D2A97-0C86-4595-B237-BB37EBDC1FA3}"/>
                    </a:ext>
                  </a:extLst>
                </p:cNvPr>
                <p:cNvSpPr/>
                <p:nvPr/>
              </p:nvSpPr>
              <p:spPr>
                <a:xfrm flipV="1">
                  <a:off x="3802742" y="1988456"/>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5">
                  <a:extLst>
                    <a:ext uri="{FF2B5EF4-FFF2-40B4-BE49-F238E27FC236}">
                      <a16:creationId xmlns:a16="http://schemas.microsoft.com/office/drawing/2014/main" id="{D333D639-A3AE-4B7D-A025-B2DE4DA1CEDD}"/>
                    </a:ext>
                  </a:extLst>
                </p:cNvPr>
                <p:cNvSpPr/>
                <p:nvPr/>
              </p:nvSpPr>
              <p:spPr>
                <a:xfrm flipH="1" flipV="1">
                  <a:off x="2235198" y="1988454"/>
                  <a:ext cx="181428"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7">
              <a:extLst>
                <a:ext uri="{FF2B5EF4-FFF2-40B4-BE49-F238E27FC236}">
                  <a16:creationId xmlns:a16="http://schemas.microsoft.com/office/drawing/2014/main" id="{12645258-D92D-4921-8641-F94DAD553579}"/>
                </a:ext>
              </a:extLst>
            </p:cNvPr>
            <p:cNvSpPr txBox="1"/>
            <p:nvPr/>
          </p:nvSpPr>
          <p:spPr>
            <a:xfrm>
              <a:off x="8278596" y="1119334"/>
              <a:ext cx="1273622" cy="523220"/>
            </a:xfrm>
            <a:prstGeom prst="rect">
              <a:avLst/>
            </a:prstGeom>
            <a:noFill/>
          </p:spPr>
          <p:txBody>
            <a:bodyPr wrap="square" rtlCol="0">
              <a:spAutoFit/>
            </a:bodyPr>
            <a:lstStyle/>
            <a:p>
              <a:pPr algn="ctr"/>
              <a:r>
                <a:rPr lang="ar-SY"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707886"/>
            </a:xfrm>
            <a:prstGeom prst="rect">
              <a:avLst/>
            </a:prstGeom>
            <a:noFill/>
          </p:spPr>
          <p:txBody>
            <a:bodyPr wrap="square" rtlCol="0">
              <a:spAutoFit/>
            </a:bodyPr>
            <a:lstStyle/>
            <a:p>
              <a:r>
                <a:rPr lang="ar-SY" sz="4000" b="1" dirty="0">
                  <a:latin typeface="Century Gothic" panose="020B0502020202020204" pitchFamily="34" charset="0"/>
                </a:rPr>
                <a:t>علل</a:t>
              </a:r>
              <a:endParaRPr lang="en-US" sz="40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591628"/>
              <a:ext cx="5638332" cy="707886"/>
            </a:xfrm>
            <a:prstGeom prst="rect">
              <a:avLst/>
            </a:prstGeom>
            <a:noFill/>
          </p:spPr>
          <p:txBody>
            <a:bodyPr wrap="square" rtlCol="0">
              <a:spAutoFit/>
            </a:bodyPr>
            <a:lstStyle/>
            <a:p>
              <a:pPr algn="r"/>
              <a:r>
                <a:rPr lang="ar-SY" sz="2000" dirty="0">
                  <a:latin typeface="Century Gothic" panose="020B0502020202020204" pitchFamily="34" charset="0"/>
                </a:rPr>
                <a:t>ارتفاع درجة الرطوبة في المناطق الساحلية الغربية والشرقية في وطني المملكة العربية السعودية</a:t>
              </a:r>
              <a:endParaRPr lang="en-US" sz="20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مُناخ وطني</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مجموعة 98"/>
          <p:cNvGrpSpPr/>
          <p:nvPr/>
        </p:nvGrpSpPr>
        <p:grpSpPr>
          <a:xfrm>
            <a:off x="3297734" y="3993292"/>
            <a:ext cx="8607149" cy="1193405"/>
            <a:chOff x="3411081" y="3294128"/>
            <a:chExt cx="8607149" cy="1193405"/>
          </a:xfrm>
        </p:grpSpPr>
        <p:sp>
          <p:nvSpPr>
            <p:cNvPr id="100"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36">
              <a:extLst>
                <a:ext uri="{FF2B5EF4-FFF2-40B4-BE49-F238E27FC236}">
                  <a16:creationId xmlns:a16="http://schemas.microsoft.com/office/drawing/2014/main" id="{93E7D62B-1455-4AFF-B195-F9AA155326E3}"/>
                </a:ext>
              </a:extLst>
            </p:cNvPr>
            <p:cNvSpPr txBox="1"/>
            <p:nvPr/>
          </p:nvSpPr>
          <p:spPr>
            <a:xfrm>
              <a:off x="10804718" y="3376557"/>
              <a:ext cx="839724" cy="707886"/>
            </a:xfrm>
            <a:prstGeom prst="rect">
              <a:avLst/>
            </a:prstGeom>
            <a:noFill/>
          </p:spPr>
          <p:txBody>
            <a:bodyPr wrap="square" rtlCol="0">
              <a:spAutoFit/>
            </a:bodyPr>
            <a:lstStyle/>
            <a:p>
              <a:r>
                <a:rPr lang="ar-SY" sz="4000" b="1" dirty="0">
                  <a:latin typeface="Century Gothic" panose="020B0502020202020204" pitchFamily="34" charset="0"/>
                </a:rPr>
                <a:t>علل</a:t>
              </a:r>
              <a:endParaRPr lang="en-US" sz="4000" b="1" dirty="0">
                <a:latin typeface="Century Gothic" panose="020B0502020202020204" pitchFamily="34" charset="0"/>
              </a:endParaRPr>
            </a:p>
          </p:txBody>
        </p:sp>
        <p:pic>
          <p:nvPicPr>
            <p:cNvPr id="103"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104" name="TextBox 47">
              <a:extLst>
                <a:ext uri="{FF2B5EF4-FFF2-40B4-BE49-F238E27FC236}">
                  <a16:creationId xmlns:a16="http://schemas.microsoft.com/office/drawing/2014/main" id="{ED665529-B0D7-41B7-B7D6-AC371B427BAB}"/>
                </a:ext>
              </a:extLst>
            </p:cNvPr>
            <p:cNvSpPr txBox="1"/>
            <p:nvPr/>
          </p:nvSpPr>
          <p:spPr>
            <a:xfrm>
              <a:off x="3411081" y="3591628"/>
              <a:ext cx="5638332" cy="400110"/>
            </a:xfrm>
            <a:prstGeom prst="rect">
              <a:avLst/>
            </a:prstGeom>
            <a:noFill/>
          </p:spPr>
          <p:txBody>
            <a:bodyPr wrap="square" rtlCol="0">
              <a:spAutoFit/>
            </a:bodyPr>
            <a:lstStyle/>
            <a:p>
              <a:pPr algn="r"/>
              <a:r>
                <a:rPr lang="ar-SY" sz="2000" dirty="0">
                  <a:latin typeface="Century Gothic" panose="020B0502020202020204" pitchFamily="34" charset="0"/>
                </a:rPr>
                <a:t>تفاوت نزول الأمطار في مناطق المملكة العربية السعودية</a:t>
              </a:r>
              <a:endParaRPr lang="en-US" sz="2000" dirty="0">
                <a:latin typeface="Century Gothic" panose="020B0502020202020204" pitchFamily="34" charset="0"/>
              </a:endParaRPr>
            </a:p>
          </p:txBody>
        </p:sp>
        <p:grpSp>
          <p:nvGrpSpPr>
            <p:cNvPr id="105"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106"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62221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fill="hold"/>
                                            <p:tgtEl>
                                              <p:spTgt spid="99"/>
                                            </p:tgtEl>
                                            <p:attrNameLst>
                                              <p:attrName>ppt_x</p:attrName>
                                            </p:attrNameLst>
                                          </p:cBhvr>
                                          <p:tavLst>
                                            <p:tav tm="0">
                                              <p:val>
                                                <p:strVal val="1+#ppt_w/2"/>
                                              </p:val>
                                            </p:tav>
                                            <p:tav tm="100000">
                                              <p:val>
                                                <p:strVal val="#ppt_x"/>
                                              </p:val>
                                            </p:tav>
                                          </p:tavLst>
                                        </p:anim>
                                        <p:anim calcmode="lin" valueType="num">
                                          <p:cBhvr additive="base">
                                            <p:cTn id="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14:presetBounceEnd="33000">
                                      <p:stCondLst>
                                        <p:cond delay="0"/>
                                      </p:stCondLst>
                                      <p:childTnLst>
                                        <p:animMotion origin="layout" path="M -2.08333E-6 2.96296E-6 L -0.47344 2.96296E-6 " pathEditMode="relative" rAng="0" ptsTypes="AA" p14:bounceEnd="33000">
                                          <p:cBhvr>
                                            <p:cTn id="31" dur="1000" fill="hold"/>
                                            <p:tgtEl>
                                              <p:spTgt spid="43"/>
                                            </p:tgtEl>
                                            <p:attrNameLst>
                                              <p:attrName>ppt_x</p:attrName>
                                              <p:attrName>ppt_y</p:attrName>
                                            </p:attrNameLst>
                                          </p:cBhvr>
                                          <p:rCtr x="-23672" y="0"/>
                                        </p:animMotion>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fill="hold"/>
                                            <p:tgtEl>
                                              <p:spTgt spid="99"/>
                                            </p:tgtEl>
                                            <p:attrNameLst>
                                              <p:attrName>ppt_x</p:attrName>
                                            </p:attrNameLst>
                                          </p:cBhvr>
                                          <p:tavLst>
                                            <p:tav tm="0">
                                              <p:val>
                                                <p:strVal val="1+#ppt_w/2"/>
                                              </p:val>
                                            </p:tav>
                                            <p:tav tm="100000">
                                              <p:val>
                                                <p:strVal val="#ppt_x"/>
                                              </p:val>
                                            </p:tav>
                                          </p:tavLst>
                                        </p:anim>
                                        <p:anim calcmode="lin" valueType="num">
                                          <p:cBhvr additive="base">
                                            <p:cTn id="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stCondLst>
                                        <p:cond delay="0"/>
                                      </p:stCondLst>
                                      <p:childTnLst>
                                        <p:animMotion origin="layout" path="M -2.08333E-6 2.96296E-6 L -0.47344 2.96296E-6 " pathEditMode="relative" rAng="0" ptsTypes="AA">
                                          <p:cBhvr>
                                            <p:cTn id="31" dur="1000" fill="hold"/>
                                            <p:tgtEl>
                                              <p:spTgt spid="43"/>
                                            </p:tgtEl>
                                            <p:attrNameLst>
                                              <p:attrName>ppt_x</p:attrName>
                                              <p:attrName>ppt_y</p:attrName>
                                            </p:attrNameLst>
                                          </p:cBhvr>
                                          <p:rCtr x="-23672" y="0"/>
                                        </p:animMotion>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3851815" y="3112293"/>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لبعدها عن السواحل و خلوها من المسطحات المائية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Rectangle 39">
            <a:extLst>
              <a:ext uri="{FF2B5EF4-FFF2-40B4-BE49-F238E27FC236}">
                <a16:creationId xmlns:a16="http://schemas.microsoft.com/office/drawing/2014/main" id="{B48C49B7-2CB1-4E64-ABAF-CBA2DA3C4689}"/>
              </a:ext>
            </a:extLst>
          </p:cNvPr>
          <p:cNvSpPr/>
          <p:nvPr/>
        </p:nvSpPr>
        <p:spPr>
          <a:xfrm>
            <a:off x="243118" y="5680557"/>
            <a:ext cx="9245600" cy="827314"/>
          </a:xfrm>
          <a:prstGeom prst="rect">
            <a:avLst/>
          </a:prstGeom>
          <a:gradFill flip="none" rotWithShape="1">
            <a:gsLst>
              <a:gs pos="0">
                <a:schemeClr val="bg1">
                  <a:lumMod val="50000"/>
                </a:schemeClr>
              </a:gs>
              <a:gs pos="77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4">
            <a:extLst>
              <a:ext uri="{FF2B5EF4-FFF2-40B4-BE49-F238E27FC236}">
                <a16:creationId xmlns:a16="http://schemas.microsoft.com/office/drawing/2014/main" id="{8A6D25B5-6F80-426E-85AF-25B810D38B5B}"/>
              </a:ext>
            </a:extLst>
          </p:cNvPr>
          <p:cNvSpPr txBox="1"/>
          <p:nvPr/>
        </p:nvSpPr>
        <p:spPr>
          <a:xfrm>
            <a:off x="3759566" y="5740271"/>
            <a:ext cx="5084251" cy="707886"/>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بسبب تضاريسها و ارتفاعها عن سطح البحر و كثرة هطول الأمطار عليها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3" name="Group 45">
            <a:extLst>
              <a:ext uri="{FF2B5EF4-FFF2-40B4-BE49-F238E27FC236}">
                <a16:creationId xmlns:a16="http://schemas.microsoft.com/office/drawing/2014/main" id="{B914DEA7-8A5E-4B16-8A5D-7C0CE3E96D12}"/>
              </a:ext>
            </a:extLst>
          </p:cNvPr>
          <p:cNvGrpSpPr/>
          <p:nvPr/>
        </p:nvGrpSpPr>
        <p:grpSpPr>
          <a:xfrm>
            <a:off x="6832606" y="5462842"/>
            <a:ext cx="1748974" cy="1262744"/>
            <a:chOff x="8011888" y="943428"/>
            <a:chExt cx="1748974" cy="1262744"/>
          </a:xfrm>
        </p:grpSpPr>
        <p:grpSp>
          <p:nvGrpSpPr>
            <p:cNvPr id="44" name="Group 46">
              <a:extLst>
                <a:ext uri="{FF2B5EF4-FFF2-40B4-BE49-F238E27FC236}">
                  <a16:creationId xmlns:a16="http://schemas.microsoft.com/office/drawing/2014/main" id="{49E67BD3-4A14-432A-8D74-05CA726CE25B}"/>
                </a:ext>
              </a:extLst>
            </p:cNvPr>
            <p:cNvGrpSpPr/>
            <p:nvPr/>
          </p:nvGrpSpPr>
          <p:grpSpPr>
            <a:xfrm>
              <a:off x="8011888" y="943428"/>
              <a:ext cx="1748974" cy="1262744"/>
              <a:chOff x="2235198" y="943428"/>
              <a:chExt cx="1748974" cy="1262744"/>
            </a:xfrm>
          </p:grpSpPr>
          <p:sp>
            <p:nvSpPr>
              <p:cNvPr id="46" name="Oval 48">
                <a:extLst>
                  <a:ext uri="{FF2B5EF4-FFF2-40B4-BE49-F238E27FC236}">
                    <a16:creationId xmlns:a16="http://schemas.microsoft.com/office/drawing/2014/main" id="{4845EBC0-220F-4E98-9985-A066C6BA14B6}"/>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9">
                <a:extLst>
                  <a:ext uri="{FF2B5EF4-FFF2-40B4-BE49-F238E27FC236}">
                    <a16:creationId xmlns:a16="http://schemas.microsoft.com/office/drawing/2014/main" id="{12FC2FEB-075B-4DF5-A2AC-57334F88CA86}"/>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a:extLst>
                  <a:ext uri="{FF2B5EF4-FFF2-40B4-BE49-F238E27FC236}">
                    <a16:creationId xmlns:a16="http://schemas.microsoft.com/office/drawing/2014/main" id="{6925B8BA-6984-4718-A3FE-A7165D66E83D}"/>
                  </a:ext>
                </a:extLst>
              </p:cNvPr>
              <p:cNvGrpSpPr/>
              <p:nvPr/>
            </p:nvGrpSpPr>
            <p:grpSpPr>
              <a:xfrm>
                <a:off x="2235198" y="943428"/>
                <a:ext cx="1748974" cy="1262744"/>
                <a:chOff x="2235198" y="943428"/>
                <a:chExt cx="1748974" cy="1262744"/>
              </a:xfrm>
            </p:grpSpPr>
            <p:sp>
              <p:nvSpPr>
                <p:cNvPr id="49" name="Rectangle 51">
                  <a:extLst>
                    <a:ext uri="{FF2B5EF4-FFF2-40B4-BE49-F238E27FC236}">
                      <a16:creationId xmlns:a16="http://schemas.microsoft.com/office/drawing/2014/main" id="{D2B62ABA-0C8E-47F9-A75C-66541ECC36A6}"/>
                    </a:ext>
                  </a:extLst>
                </p:cNvPr>
                <p:cNvSpPr/>
                <p:nvPr/>
              </p:nvSpPr>
              <p:spPr>
                <a:xfrm>
                  <a:off x="2416629" y="943428"/>
                  <a:ext cx="1386114" cy="126274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52">
                  <a:extLst>
                    <a:ext uri="{FF2B5EF4-FFF2-40B4-BE49-F238E27FC236}">
                      <a16:creationId xmlns:a16="http://schemas.microsoft.com/office/drawing/2014/main" id="{8E0EFADC-324F-490C-9C37-700E577EAD2D}"/>
                    </a:ext>
                  </a:extLst>
                </p:cNvPr>
                <p:cNvSpPr/>
                <p:nvPr/>
              </p:nvSpPr>
              <p:spPr>
                <a:xfrm flipH="1">
                  <a:off x="2235199"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3">
                  <a:extLst>
                    <a:ext uri="{FF2B5EF4-FFF2-40B4-BE49-F238E27FC236}">
                      <a16:creationId xmlns:a16="http://schemas.microsoft.com/office/drawing/2014/main" id="{6DFBC46A-CA51-42AD-B775-0FCC7481C492}"/>
                    </a:ext>
                  </a:extLst>
                </p:cNvPr>
                <p:cNvSpPr/>
                <p:nvPr/>
              </p:nvSpPr>
              <p:spPr>
                <a:xfrm>
                  <a:off x="3802743"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4">
                  <a:extLst>
                    <a:ext uri="{FF2B5EF4-FFF2-40B4-BE49-F238E27FC236}">
                      <a16:creationId xmlns:a16="http://schemas.microsoft.com/office/drawing/2014/main" id="{907D2A97-0C86-4595-B237-BB37EBDC1FA3}"/>
                    </a:ext>
                  </a:extLst>
                </p:cNvPr>
                <p:cNvSpPr/>
                <p:nvPr/>
              </p:nvSpPr>
              <p:spPr>
                <a:xfrm flipV="1">
                  <a:off x="3802742" y="1988456"/>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5">
                  <a:extLst>
                    <a:ext uri="{FF2B5EF4-FFF2-40B4-BE49-F238E27FC236}">
                      <a16:creationId xmlns:a16="http://schemas.microsoft.com/office/drawing/2014/main" id="{D333D639-A3AE-4B7D-A025-B2DE4DA1CEDD}"/>
                    </a:ext>
                  </a:extLst>
                </p:cNvPr>
                <p:cNvSpPr/>
                <p:nvPr/>
              </p:nvSpPr>
              <p:spPr>
                <a:xfrm flipH="1" flipV="1">
                  <a:off x="2235198" y="1988454"/>
                  <a:ext cx="181428"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7">
              <a:extLst>
                <a:ext uri="{FF2B5EF4-FFF2-40B4-BE49-F238E27FC236}">
                  <a16:creationId xmlns:a16="http://schemas.microsoft.com/office/drawing/2014/main" id="{12645258-D92D-4921-8641-F94DAD553579}"/>
                </a:ext>
              </a:extLst>
            </p:cNvPr>
            <p:cNvSpPr txBox="1"/>
            <p:nvPr/>
          </p:nvSpPr>
          <p:spPr>
            <a:xfrm>
              <a:off x="8278596" y="1119334"/>
              <a:ext cx="1273622" cy="523220"/>
            </a:xfrm>
            <a:prstGeom prst="rect">
              <a:avLst/>
            </a:prstGeom>
            <a:noFill/>
          </p:spPr>
          <p:txBody>
            <a:bodyPr wrap="square" rtlCol="0">
              <a:spAutoFit/>
            </a:bodyPr>
            <a:lstStyle/>
            <a:p>
              <a:pPr algn="ctr"/>
              <a:r>
                <a:rPr lang="ar-SY"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707886"/>
            </a:xfrm>
            <a:prstGeom prst="rect">
              <a:avLst/>
            </a:prstGeom>
            <a:noFill/>
          </p:spPr>
          <p:txBody>
            <a:bodyPr wrap="square" rtlCol="0">
              <a:spAutoFit/>
            </a:bodyPr>
            <a:lstStyle/>
            <a:p>
              <a:r>
                <a:rPr lang="ar-SY" sz="4000" b="1" dirty="0">
                  <a:latin typeface="Century Gothic" panose="020B0502020202020204" pitchFamily="34" charset="0"/>
                </a:rPr>
                <a:t>علل</a:t>
              </a:r>
              <a:endParaRPr lang="en-US" sz="40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591628"/>
              <a:ext cx="5638332" cy="400110"/>
            </a:xfrm>
            <a:prstGeom prst="rect">
              <a:avLst/>
            </a:prstGeom>
            <a:noFill/>
          </p:spPr>
          <p:txBody>
            <a:bodyPr wrap="square" rtlCol="0">
              <a:spAutoFit/>
            </a:bodyPr>
            <a:lstStyle/>
            <a:p>
              <a:pPr algn="r"/>
              <a:r>
                <a:rPr lang="ar-SY" sz="2000" dirty="0">
                  <a:latin typeface="Century Gothic" panose="020B0502020202020204" pitchFamily="34" charset="0"/>
                </a:rPr>
                <a:t>جفاف مناخ المنطقة الوسطى في المملكة العربية السعودية</a:t>
              </a:r>
              <a:endParaRPr lang="en-US" sz="20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مُناخ وطني</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مجموعة 98"/>
          <p:cNvGrpSpPr/>
          <p:nvPr/>
        </p:nvGrpSpPr>
        <p:grpSpPr>
          <a:xfrm>
            <a:off x="3297734" y="3993292"/>
            <a:ext cx="8607149" cy="1193405"/>
            <a:chOff x="3411081" y="3294128"/>
            <a:chExt cx="8607149" cy="1193405"/>
          </a:xfrm>
        </p:grpSpPr>
        <p:sp>
          <p:nvSpPr>
            <p:cNvPr id="100"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36">
              <a:extLst>
                <a:ext uri="{FF2B5EF4-FFF2-40B4-BE49-F238E27FC236}">
                  <a16:creationId xmlns:a16="http://schemas.microsoft.com/office/drawing/2014/main" id="{93E7D62B-1455-4AFF-B195-F9AA155326E3}"/>
                </a:ext>
              </a:extLst>
            </p:cNvPr>
            <p:cNvSpPr txBox="1"/>
            <p:nvPr/>
          </p:nvSpPr>
          <p:spPr>
            <a:xfrm>
              <a:off x="10804718" y="3376557"/>
              <a:ext cx="839724" cy="707886"/>
            </a:xfrm>
            <a:prstGeom prst="rect">
              <a:avLst/>
            </a:prstGeom>
            <a:noFill/>
          </p:spPr>
          <p:txBody>
            <a:bodyPr wrap="square" rtlCol="0">
              <a:spAutoFit/>
            </a:bodyPr>
            <a:lstStyle/>
            <a:p>
              <a:r>
                <a:rPr lang="ar-SY" sz="4000" b="1" dirty="0">
                  <a:latin typeface="Century Gothic" panose="020B0502020202020204" pitchFamily="34" charset="0"/>
                </a:rPr>
                <a:t>علل</a:t>
              </a:r>
              <a:endParaRPr lang="en-US" sz="4000" b="1" dirty="0">
                <a:latin typeface="Century Gothic" panose="020B0502020202020204" pitchFamily="34" charset="0"/>
              </a:endParaRPr>
            </a:p>
          </p:txBody>
        </p:sp>
        <p:pic>
          <p:nvPicPr>
            <p:cNvPr id="103"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104" name="TextBox 47">
              <a:extLst>
                <a:ext uri="{FF2B5EF4-FFF2-40B4-BE49-F238E27FC236}">
                  <a16:creationId xmlns:a16="http://schemas.microsoft.com/office/drawing/2014/main" id="{ED665529-B0D7-41B7-B7D6-AC371B427BAB}"/>
                </a:ext>
              </a:extLst>
            </p:cNvPr>
            <p:cNvSpPr txBox="1"/>
            <p:nvPr/>
          </p:nvSpPr>
          <p:spPr>
            <a:xfrm>
              <a:off x="3411081" y="3591628"/>
              <a:ext cx="5638332" cy="707886"/>
            </a:xfrm>
            <a:prstGeom prst="rect">
              <a:avLst/>
            </a:prstGeom>
            <a:noFill/>
          </p:spPr>
          <p:txBody>
            <a:bodyPr wrap="square" rtlCol="0">
              <a:spAutoFit/>
            </a:bodyPr>
            <a:lstStyle/>
            <a:p>
              <a:pPr algn="r"/>
              <a:r>
                <a:rPr lang="ar-SY" sz="2000" dirty="0">
                  <a:latin typeface="Century Gothic" panose="020B0502020202020204" pitchFamily="34" charset="0"/>
                </a:rPr>
                <a:t>اعتدال المناخ في المناطق الجنوبية الغربية في وطني المملكة العربية السعودية</a:t>
              </a:r>
              <a:endParaRPr lang="en-US" sz="2000" dirty="0">
                <a:latin typeface="Century Gothic" panose="020B0502020202020204" pitchFamily="34" charset="0"/>
              </a:endParaRPr>
            </a:p>
          </p:txBody>
        </p:sp>
        <p:grpSp>
          <p:nvGrpSpPr>
            <p:cNvPr id="105"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106"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201903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fill="hold"/>
                                            <p:tgtEl>
                                              <p:spTgt spid="99"/>
                                            </p:tgtEl>
                                            <p:attrNameLst>
                                              <p:attrName>ppt_x</p:attrName>
                                            </p:attrNameLst>
                                          </p:cBhvr>
                                          <p:tavLst>
                                            <p:tav tm="0">
                                              <p:val>
                                                <p:strVal val="1+#ppt_w/2"/>
                                              </p:val>
                                            </p:tav>
                                            <p:tav tm="100000">
                                              <p:val>
                                                <p:strVal val="#ppt_x"/>
                                              </p:val>
                                            </p:tav>
                                          </p:tavLst>
                                        </p:anim>
                                        <p:anim calcmode="lin" valueType="num">
                                          <p:cBhvr additive="base">
                                            <p:cTn id="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14:presetBounceEnd="33000">
                                      <p:stCondLst>
                                        <p:cond delay="0"/>
                                      </p:stCondLst>
                                      <p:childTnLst>
                                        <p:animMotion origin="layout" path="M -2.08333E-6 2.96296E-6 L -0.47344 2.96296E-6 " pathEditMode="relative" rAng="0" ptsTypes="AA" p14:bounceEnd="33000">
                                          <p:cBhvr>
                                            <p:cTn id="31" dur="1000" fill="hold"/>
                                            <p:tgtEl>
                                              <p:spTgt spid="43"/>
                                            </p:tgtEl>
                                            <p:attrNameLst>
                                              <p:attrName>ppt_x</p:attrName>
                                              <p:attrName>ppt_y</p:attrName>
                                            </p:attrNameLst>
                                          </p:cBhvr>
                                          <p:rCtr x="-23672" y="0"/>
                                        </p:animMotion>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fill="hold"/>
                                            <p:tgtEl>
                                              <p:spTgt spid="99"/>
                                            </p:tgtEl>
                                            <p:attrNameLst>
                                              <p:attrName>ppt_x</p:attrName>
                                            </p:attrNameLst>
                                          </p:cBhvr>
                                          <p:tavLst>
                                            <p:tav tm="0">
                                              <p:val>
                                                <p:strVal val="1+#ppt_w/2"/>
                                              </p:val>
                                            </p:tav>
                                            <p:tav tm="100000">
                                              <p:val>
                                                <p:strVal val="#ppt_x"/>
                                              </p:val>
                                            </p:tav>
                                          </p:tavLst>
                                        </p:anim>
                                        <p:anim calcmode="lin" valueType="num">
                                          <p:cBhvr additive="base">
                                            <p:cTn id="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stCondLst>
                                        <p:cond delay="0"/>
                                      </p:stCondLst>
                                      <p:childTnLst>
                                        <p:animMotion origin="layout" path="M -2.08333E-6 2.96296E-6 L -0.47344 2.96296E-6 " pathEditMode="relative" rAng="0" ptsTypes="AA">
                                          <p:cBhvr>
                                            <p:cTn id="31" dur="1000" fill="hold"/>
                                            <p:tgtEl>
                                              <p:spTgt spid="43"/>
                                            </p:tgtEl>
                                            <p:attrNameLst>
                                              <p:attrName>ppt_x</p:attrName>
                                              <p:attrName>ppt_y</p:attrName>
                                            </p:attrNameLst>
                                          </p:cBhvr>
                                          <p:rCtr x="-23672" y="0"/>
                                        </p:animMotion>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flipH="1">
            <a:off x="-4987587"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2266492" y="3119515"/>
              <a:ext cx="2220105" cy="523220"/>
            </a:xfrm>
            <a:prstGeom prst="rect">
              <a:avLst/>
            </a:prstGeom>
            <a:noFill/>
          </p:spPr>
          <p:txBody>
            <a:bodyPr wrap="square" rtlCol="0">
              <a:spAutoFit/>
            </a:bodyPr>
            <a:lstStyle/>
            <a:p>
              <a:pPr algn="ctr"/>
              <a:r>
                <a:rPr lang="ar-SY" sz="2800" dirty="0">
                  <a:latin typeface="Cooper Black" panose="0208090404030B020404" pitchFamily="18" charset="0"/>
                </a:rPr>
                <a:t>انتهى الدرس</a:t>
              </a:r>
            </a:p>
          </p:txBody>
        </p:sp>
      </p:grpSp>
    </p:spTree>
    <p:extLst>
      <p:ext uri="{BB962C8B-B14F-4D97-AF65-F5344CB8AC3E}">
        <p14:creationId xmlns:p14="http://schemas.microsoft.com/office/powerpoint/2010/main" val="10281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remove" nodeType="clickEffect">
                                  <p:stCondLst>
                                    <p:cond delay="0"/>
                                  </p:stCondLst>
                                  <p:childTnLst>
                                    <p:animMotion origin="layout" path="M -0.01498 -1.48148E-6 L 1.23737 -0.00254 " pathEditMode="relative" rAng="0" ptsTypes="AA">
                                      <p:cBhvr>
                                        <p:cTn id="6" dur="20000" fill="hold"/>
                                        <p:tgtEl>
                                          <p:spTgt spid="344"/>
                                        </p:tgtEl>
                                        <p:attrNameLst>
                                          <p:attrName>ppt_x</p:attrName>
                                          <p:attrName>ppt_y</p:attrName>
                                        </p:attrNameLst>
                                      </p:cBhvr>
                                      <p:rCtr x="6261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a:extLst>
              <a:ext uri="{FF2B5EF4-FFF2-40B4-BE49-F238E27FC236}">
                <a16:creationId xmlns:a16="http://schemas.microsoft.com/office/drawing/2014/main" id="{F4B92814-232C-4124-B708-AF52D74C33E1}"/>
              </a:ext>
            </a:extLst>
          </p:cNvPr>
          <p:cNvSpPr txBox="1">
            <a:spLocks/>
          </p:cNvSpPr>
          <p:nvPr/>
        </p:nvSpPr>
        <p:spPr>
          <a:xfrm>
            <a:off x="598239" y="3001110"/>
            <a:ext cx="1099552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SA" sz="5400" b="1" dirty="0">
                <a:solidFill>
                  <a:srgbClr val="FF0000"/>
                </a:solidFill>
              </a:rPr>
              <a:t>جميع الحقوق محفوظة لموقع حلول اون لاين يحق لك الاستخدام والتعديل عليها كما تشاء</a:t>
            </a:r>
            <a:br>
              <a:rPr lang="ar-SA" sz="5400" b="1" dirty="0">
                <a:solidFill>
                  <a:srgbClr val="FF0000"/>
                </a:solidFill>
              </a:rPr>
            </a:br>
            <a:r>
              <a:rPr lang="ar-SA" sz="5400" b="1" dirty="0">
                <a:solidFill>
                  <a:srgbClr val="FF0000"/>
                </a:solidFill>
              </a:rPr>
              <a:t>لكن </a:t>
            </a:r>
            <a:r>
              <a:rPr lang="ar-SA" sz="9600" b="1" dirty="0"/>
              <a:t>يحرم بيعها </a:t>
            </a:r>
            <a:br>
              <a:rPr lang="ar-SA" sz="5400" b="1" dirty="0"/>
            </a:br>
            <a:r>
              <a:rPr lang="ar-SA" sz="5400" b="1" dirty="0">
                <a:solidFill>
                  <a:srgbClr val="FF0000"/>
                </a:solidFill>
              </a:rPr>
              <a:t>او نشرها في المواقع الاخرى</a:t>
            </a:r>
            <a:endParaRPr lang="en-US" sz="5400" b="1" dirty="0">
              <a:solidFill>
                <a:srgbClr val="FF0000"/>
              </a:solidFill>
            </a:endParaRPr>
          </a:p>
        </p:txBody>
      </p:sp>
      <p:sp>
        <p:nvSpPr>
          <p:cNvPr id="3" name="مستطيل 2">
            <a:extLst>
              <a:ext uri="{FF2B5EF4-FFF2-40B4-BE49-F238E27FC236}">
                <a16:creationId xmlns:a16="http://schemas.microsoft.com/office/drawing/2014/main" id="{B4623A0D-06DD-497D-94B4-F1E3206566F8}"/>
              </a:ext>
            </a:extLst>
          </p:cNvPr>
          <p:cNvSpPr/>
          <p:nvPr/>
        </p:nvSpPr>
        <p:spPr>
          <a:xfrm>
            <a:off x="4521200" y="620837"/>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3" descr="صورة تحتوي على نص, قصاصة فنية&#10;&#10;تم إنشاء الوصف تلقائياً">
            <a:extLst>
              <a:ext uri="{FF2B5EF4-FFF2-40B4-BE49-F238E27FC236}">
                <a16:creationId xmlns:a16="http://schemas.microsoft.com/office/drawing/2014/main" id="{B637965E-FF72-4EC6-8E47-0B373DB25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972" y="652533"/>
            <a:ext cx="2932055" cy="795588"/>
          </a:xfrm>
          <a:prstGeom prst="rect">
            <a:avLst/>
          </a:prstGeom>
        </p:spPr>
      </p:pic>
    </p:spTree>
    <p:extLst>
      <p:ext uri="{BB962C8B-B14F-4D97-AF65-F5344CB8AC3E}">
        <p14:creationId xmlns:p14="http://schemas.microsoft.com/office/powerpoint/2010/main" val="3106983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6473946" y="1803212"/>
            <a:ext cx="2133602"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المُناخ:</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923330"/>
          </a:xfrm>
          <a:prstGeom prst="rect">
            <a:avLst/>
          </a:prstGeom>
          <a:noFill/>
        </p:spPr>
        <p:txBody>
          <a:bodyPr wrap="square" rtlCol="0">
            <a:spAutoFit/>
          </a:bodyPr>
          <a:lstStyle/>
          <a:p>
            <a:pPr algn="r"/>
            <a:r>
              <a:rPr lang="ar-SY" dirty="0">
                <a:latin typeface="Century Gothic" panose="020B0502020202020204" pitchFamily="34" charset="0"/>
              </a:rPr>
              <a:t>يتصف مناخ وطني المملكة العربية السعودية بأنه حار صيفاً وبارد شتاءً، وتهطل الأمطار في فصل الشتاء. كما يتصف بالتغيُّر من منطقة لأخرى؛ لاختلاف التضاريس، وذلك على النحو الآتي:</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مُناخ وطني</a:t>
                  </a:r>
                  <a:endParaRPr lang="en-US" sz="3200" dirty="0">
                    <a:latin typeface="Century Gothic" panose="020B0502020202020204" pitchFamily="34" charset="0"/>
                  </a:endParaRP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109">
            <a:extLst>
              <a:ext uri="{FF2B5EF4-FFF2-40B4-BE49-F238E27FC236}">
                <a16:creationId xmlns:a16="http://schemas.microsoft.com/office/drawing/2014/main" id="{C835129A-7B37-4E33-A958-18DADF232113}"/>
              </a:ext>
            </a:extLst>
          </p:cNvPr>
          <p:cNvSpPr/>
          <p:nvPr/>
        </p:nvSpPr>
        <p:spPr>
          <a:xfrm>
            <a:off x="7637278" y="3925683"/>
            <a:ext cx="2324100" cy="2324100"/>
          </a:xfrm>
          <a:prstGeom prst="ellipse">
            <a:avLst/>
          </a:prstGeom>
          <a:solidFill>
            <a:schemeClr val="tx1">
              <a:lumMod val="75000"/>
              <a:lumOff val="25000"/>
            </a:schemeClr>
          </a:solidFill>
          <a:ln>
            <a:noFill/>
          </a:ln>
          <a:effectLst>
            <a:softEdge rad="482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108">
            <a:extLst>
              <a:ext uri="{FF2B5EF4-FFF2-40B4-BE49-F238E27FC236}">
                <a16:creationId xmlns:a16="http://schemas.microsoft.com/office/drawing/2014/main" id="{3A619E93-1D40-42C9-A1AE-0CD07B274A08}"/>
              </a:ext>
            </a:extLst>
          </p:cNvPr>
          <p:cNvSpPr/>
          <p:nvPr/>
        </p:nvSpPr>
        <p:spPr>
          <a:xfrm>
            <a:off x="6255209" y="3933502"/>
            <a:ext cx="2324100" cy="2324100"/>
          </a:xfrm>
          <a:prstGeom prst="ellipse">
            <a:avLst/>
          </a:prstGeom>
          <a:solidFill>
            <a:schemeClr val="tx1">
              <a:lumMod val="75000"/>
              <a:lumOff val="25000"/>
            </a:schemeClr>
          </a:solidFill>
          <a:ln>
            <a:noFill/>
          </a:ln>
          <a:effectLst>
            <a:softEdge rad="482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107">
            <a:extLst>
              <a:ext uri="{FF2B5EF4-FFF2-40B4-BE49-F238E27FC236}">
                <a16:creationId xmlns:a16="http://schemas.microsoft.com/office/drawing/2014/main" id="{EA00064B-0877-4165-9106-52216B87C951}"/>
              </a:ext>
            </a:extLst>
          </p:cNvPr>
          <p:cNvSpPr/>
          <p:nvPr/>
        </p:nvSpPr>
        <p:spPr>
          <a:xfrm>
            <a:off x="4873140" y="3941321"/>
            <a:ext cx="2324100" cy="2324100"/>
          </a:xfrm>
          <a:prstGeom prst="ellipse">
            <a:avLst/>
          </a:prstGeom>
          <a:solidFill>
            <a:schemeClr val="tx1">
              <a:lumMod val="75000"/>
              <a:lumOff val="25000"/>
            </a:schemeClr>
          </a:solidFill>
          <a:ln>
            <a:noFill/>
          </a:ln>
          <a:effectLst>
            <a:softEdge rad="482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106">
            <a:extLst>
              <a:ext uri="{FF2B5EF4-FFF2-40B4-BE49-F238E27FC236}">
                <a16:creationId xmlns:a16="http://schemas.microsoft.com/office/drawing/2014/main" id="{76B479A4-EF96-4A77-A8CF-3B3011D7FE1A}"/>
              </a:ext>
            </a:extLst>
          </p:cNvPr>
          <p:cNvSpPr/>
          <p:nvPr/>
        </p:nvSpPr>
        <p:spPr>
          <a:xfrm>
            <a:off x="3477865" y="4001232"/>
            <a:ext cx="2324100" cy="2324100"/>
          </a:xfrm>
          <a:prstGeom prst="ellipse">
            <a:avLst/>
          </a:prstGeom>
          <a:solidFill>
            <a:schemeClr val="tx1">
              <a:lumMod val="75000"/>
              <a:lumOff val="25000"/>
            </a:schemeClr>
          </a:solidFill>
          <a:ln>
            <a:noFill/>
          </a:ln>
          <a:effectLst>
            <a:softEdge rad="482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105">
            <a:extLst>
              <a:ext uri="{FF2B5EF4-FFF2-40B4-BE49-F238E27FC236}">
                <a16:creationId xmlns:a16="http://schemas.microsoft.com/office/drawing/2014/main" id="{DE0B1822-8E56-48E8-BCA9-14ECF36034F1}"/>
              </a:ext>
            </a:extLst>
          </p:cNvPr>
          <p:cNvSpPr/>
          <p:nvPr/>
        </p:nvSpPr>
        <p:spPr>
          <a:xfrm>
            <a:off x="2181616" y="3933502"/>
            <a:ext cx="2324100" cy="2324100"/>
          </a:xfrm>
          <a:prstGeom prst="ellipse">
            <a:avLst/>
          </a:prstGeom>
          <a:solidFill>
            <a:schemeClr val="tx1">
              <a:lumMod val="75000"/>
              <a:lumOff val="25000"/>
            </a:schemeClr>
          </a:solidFill>
          <a:ln>
            <a:noFill/>
          </a:ln>
          <a:effectLst>
            <a:softEdge rad="482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90">
            <a:extLst>
              <a:ext uri="{FF2B5EF4-FFF2-40B4-BE49-F238E27FC236}">
                <a16:creationId xmlns:a16="http://schemas.microsoft.com/office/drawing/2014/main" id="{E937E888-69DF-4FC5-A5B1-EF324B602274}"/>
              </a:ext>
            </a:extLst>
          </p:cNvPr>
          <p:cNvSpPr/>
          <p:nvPr/>
        </p:nvSpPr>
        <p:spPr>
          <a:xfrm>
            <a:off x="7817179" y="3697120"/>
            <a:ext cx="2034862" cy="2034862"/>
          </a:xfrm>
          <a:custGeom>
            <a:avLst/>
            <a:gdLst>
              <a:gd name="connsiteX0" fmla="*/ 1017431 w 2034862"/>
              <a:gd name="connsiteY0" fmla="*/ 0 h 2034862"/>
              <a:gd name="connsiteX1" fmla="*/ 2034862 w 2034862"/>
              <a:gd name="connsiteY1" fmla="*/ 1017431 h 2034862"/>
              <a:gd name="connsiteX2" fmla="*/ 1017431 w 2034862"/>
              <a:gd name="connsiteY2" fmla="*/ 2034862 h 2034862"/>
              <a:gd name="connsiteX3" fmla="*/ 370250 w 2034862"/>
              <a:gd name="connsiteY3" fmla="*/ 1802530 h 2034862"/>
              <a:gd name="connsiteX4" fmla="*/ 327277 w 2034862"/>
              <a:gd name="connsiteY4" fmla="*/ 1763474 h 2034862"/>
              <a:gd name="connsiteX5" fmla="*/ 297999 w 2034862"/>
              <a:gd name="connsiteY5" fmla="*/ 1736864 h 2034862"/>
              <a:gd name="connsiteX6" fmla="*/ 0 w 2034862"/>
              <a:gd name="connsiteY6" fmla="*/ 1017431 h 2034862"/>
              <a:gd name="connsiteX7" fmla="*/ 654553 w 2034862"/>
              <a:gd name="connsiteY7" fmla="*/ 1017431 h 2034862"/>
              <a:gd name="connsiteX8" fmla="*/ 356555 w 2034862"/>
              <a:gd name="connsiteY8" fmla="*/ 297999 h 2034862"/>
              <a:gd name="connsiteX9" fmla="*/ 327277 w 2034862"/>
              <a:gd name="connsiteY9" fmla="*/ 271389 h 2034862"/>
              <a:gd name="connsiteX10" fmla="*/ 370250 w 2034862"/>
              <a:gd name="connsiteY10" fmla="*/ 232332 h 2034862"/>
              <a:gd name="connsiteX11" fmla="*/ 1017431 w 2034862"/>
              <a:gd name="connsiteY11" fmla="*/ 0 h 203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4862" h="2034862">
                <a:moveTo>
                  <a:pt x="1017431" y="0"/>
                </a:moveTo>
                <a:cubicBezTo>
                  <a:pt x="1579343" y="0"/>
                  <a:pt x="2034862" y="455519"/>
                  <a:pt x="2034862" y="1017431"/>
                </a:cubicBezTo>
                <a:cubicBezTo>
                  <a:pt x="2034862" y="1579343"/>
                  <a:pt x="1579343" y="2034862"/>
                  <a:pt x="1017431" y="2034862"/>
                </a:cubicBezTo>
                <a:cubicBezTo>
                  <a:pt x="771595" y="2034862"/>
                  <a:pt x="546122" y="1947673"/>
                  <a:pt x="370250" y="1802530"/>
                </a:cubicBezTo>
                <a:lnTo>
                  <a:pt x="327277" y="1763474"/>
                </a:lnTo>
                <a:lnTo>
                  <a:pt x="297999" y="1736864"/>
                </a:lnTo>
                <a:cubicBezTo>
                  <a:pt x="113880" y="1552745"/>
                  <a:pt x="0" y="1298387"/>
                  <a:pt x="0" y="1017431"/>
                </a:cubicBezTo>
                <a:lnTo>
                  <a:pt x="654553" y="1017431"/>
                </a:lnTo>
                <a:cubicBezTo>
                  <a:pt x="654553" y="736475"/>
                  <a:pt x="540673" y="482117"/>
                  <a:pt x="356555" y="297999"/>
                </a:cubicBezTo>
                <a:lnTo>
                  <a:pt x="327277" y="271389"/>
                </a:lnTo>
                <a:lnTo>
                  <a:pt x="370250" y="232332"/>
                </a:lnTo>
                <a:cubicBezTo>
                  <a:pt x="546122" y="87189"/>
                  <a:pt x="771595" y="0"/>
                  <a:pt x="1017431" y="0"/>
                </a:cubicBezTo>
                <a:close/>
              </a:path>
            </a:pathLst>
          </a:custGeom>
          <a:gradFill>
            <a:gsLst>
              <a:gs pos="0">
                <a:srgbClr val="F3A0BA"/>
              </a:gs>
              <a:gs pos="100000">
                <a:srgbClr val="E95E8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Right Triangle 91">
            <a:extLst>
              <a:ext uri="{FF2B5EF4-FFF2-40B4-BE49-F238E27FC236}">
                <a16:creationId xmlns:a16="http://schemas.microsoft.com/office/drawing/2014/main" id="{2C4486DB-0D4A-4DAF-B1EE-49FEE01C650F}"/>
              </a:ext>
            </a:extLst>
          </p:cNvPr>
          <p:cNvSpPr/>
          <p:nvPr/>
        </p:nvSpPr>
        <p:spPr>
          <a:xfrm flipH="1" flipV="1">
            <a:off x="7563177" y="4673276"/>
            <a:ext cx="1089569" cy="422276"/>
          </a:xfrm>
          <a:prstGeom prst="rtTriangle">
            <a:avLst/>
          </a:prstGeom>
          <a:gradFill flip="none" rotWithShape="1">
            <a:gsLst>
              <a:gs pos="21000">
                <a:schemeClr val="tx1">
                  <a:lumMod val="75000"/>
                  <a:lumOff val="25000"/>
                </a:schemeClr>
              </a:gs>
              <a:gs pos="76000">
                <a:srgbClr val="F08DAC">
                  <a:alpha val="0"/>
                </a:srgbClr>
              </a:gs>
            </a:gsLst>
            <a:lin ang="13800000" scaled="0"/>
            <a:tileRect/>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89">
            <a:extLst>
              <a:ext uri="{FF2B5EF4-FFF2-40B4-BE49-F238E27FC236}">
                <a16:creationId xmlns:a16="http://schemas.microsoft.com/office/drawing/2014/main" id="{08AA1F8D-83F8-4049-B3CD-71C95A7EC6AB}"/>
              </a:ext>
            </a:extLst>
          </p:cNvPr>
          <p:cNvSpPr/>
          <p:nvPr/>
        </p:nvSpPr>
        <p:spPr>
          <a:xfrm>
            <a:off x="6436870" y="3697120"/>
            <a:ext cx="2034862" cy="2034862"/>
          </a:xfrm>
          <a:custGeom>
            <a:avLst/>
            <a:gdLst>
              <a:gd name="connsiteX0" fmla="*/ 1017431 w 2034862"/>
              <a:gd name="connsiteY0" fmla="*/ 0 h 2034862"/>
              <a:gd name="connsiteX1" fmla="*/ 1664612 w 2034862"/>
              <a:gd name="connsiteY1" fmla="*/ 232332 h 2034862"/>
              <a:gd name="connsiteX2" fmla="*/ 1707586 w 2034862"/>
              <a:gd name="connsiteY2" fmla="*/ 271389 h 2034862"/>
              <a:gd name="connsiteX3" fmla="*/ 1736864 w 2034862"/>
              <a:gd name="connsiteY3" fmla="*/ 297999 h 2034862"/>
              <a:gd name="connsiteX4" fmla="*/ 2034862 w 2034862"/>
              <a:gd name="connsiteY4" fmla="*/ 1017431 h 2034862"/>
              <a:gd name="connsiteX5" fmla="*/ 1380309 w 2034862"/>
              <a:gd name="connsiteY5" fmla="*/ 1017431 h 2034862"/>
              <a:gd name="connsiteX6" fmla="*/ 1678308 w 2034862"/>
              <a:gd name="connsiteY6" fmla="*/ 1736864 h 2034862"/>
              <a:gd name="connsiteX7" fmla="*/ 1707586 w 2034862"/>
              <a:gd name="connsiteY7" fmla="*/ 1763474 h 2034862"/>
              <a:gd name="connsiteX8" fmla="*/ 1664612 w 2034862"/>
              <a:gd name="connsiteY8" fmla="*/ 1802530 h 2034862"/>
              <a:gd name="connsiteX9" fmla="*/ 1017431 w 2034862"/>
              <a:gd name="connsiteY9" fmla="*/ 2034862 h 2034862"/>
              <a:gd name="connsiteX10" fmla="*/ 370250 w 2034862"/>
              <a:gd name="connsiteY10" fmla="*/ 1802530 h 2034862"/>
              <a:gd name="connsiteX11" fmla="*/ 327277 w 2034862"/>
              <a:gd name="connsiteY11" fmla="*/ 1763474 h 2034862"/>
              <a:gd name="connsiteX12" fmla="*/ 297999 w 2034862"/>
              <a:gd name="connsiteY12" fmla="*/ 1736864 h 2034862"/>
              <a:gd name="connsiteX13" fmla="*/ 0 w 2034862"/>
              <a:gd name="connsiteY13" fmla="*/ 1017431 h 2034862"/>
              <a:gd name="connsiteX14" fmla="*/ 654553 w 2034862"/>
              <a:gd name="connsiteY14" fmla="*/ 1017431 h 2034862"/>
              <a:gd name="connsiteX15" fmla="*/ 356555 w 2034862"/>
              <a:gd name="connsiteY15" fmla="*/ 297999 h 2034862"/>
              <a:gd name="connsiteX16" fmla="*/ 327277 w 2034862"/>
              <a:gd name="connsiteY16" fmla="*/ 271389 h 2034862"/>
              <a:gd name="connsiteX17" fmla="*/ 370250 w 2034862"/>
              <a:gd name="connsiteY17" fmla="*/ 232332 h 2034862"/>
              <a:gd name="connsiteX18" fmla="*/ 1017431 w 2034862"/>
              <a:gd name="connsiteY18" fmla="*/ 0 h 203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4862" h="2034862">
                <a:moveTo>
                  <a:pt x="1017431" y="0"/>
                </a:moveTo>
                <a:cubicBezTo>
                  <a:pt x="1263268" y="0"/>
                  <a:pt x="1488740" y="87189"/>
                  <a:pt x="1664612" y="232332"/>
                </a:cubicBezTo>
                <a:lnTo>
                  <a:pt x="1707586" y="271389"/>
                </a:lnTo>
                <a:lnTo>
                  <a:pt x="1736864" y="297999"/>
                </a:lnTo>
                <a:cubicBezTo>
                  <a:pt x="1920982" y="482117"/>
                  <a:pt x="2034862" y="736475"/>
                  <a:pt x="2034862" y="1017431"/>
                </a:cubicBezTo>
                <a:lnTo>
                  <a:pt x="1380309" y="1017431"/>
                </a:lnTo>
                <a:cubicBezTo>
                  <a:pt x="1380309" y="1298387"/>
                  <a:pt x="1494189" y="1552745"/>
                  <a:pt x="1678308" y="1736864"/>
                </a:cubicBezTo>
                <a:lnTo>
                  <a:pt x="1707586" y="1763474"/>
                </a:lnTo>
                <a:lnTo>
                  <a:pt x="1664612" y="1802530"/>
                </a:lnTo>
                <a:cubicBezTo>
                  <a:pt x="1488740" y="1947673"/>
                  <a:pt x="1263268" y="2034862"/>
                  <a:pt x="1017431" y="2034862"/>
                </a:cubicBezTo>
                <a:cubicBezTo>
                  <a:pt x="771595" y="2034862"/>
                  <a:pt x="546123" y="1947673"/>
                  <a:pt x="370250" y="1802530"/>
                </a:cubicBezTo>
                <a:lnTo>
                  <a:pt x="327277" y="1763474"/>
                </a:lnTo>
                <a:lnTo>
                  <a:pt x="297999" y="1736864"/>
                </a:lnTo>
                <a:cubicBezTo>
                  <a:pt x="113880" y="1552745"/>
                  <a:pt x="0" y="1298387"/>
                  <a:pt x="0" y="1017431"/>
                </a:cubicBezTo>
                <a:lnTo>
                  <a:pt x="654553" y="1017431"/>
                </a:lnTo>
                <a:cubicBezTo>
                  <a:pt x="654553" y="736475"/>
                  <a:pt x="540673" y="482117"/>
                  <a:pt x="356555" y="297999"/>
                </a:cubicBezTo>
                <a:lnTo>
                  <a:pt x="327277" y="271389"/>
                </a:lnTo>
                <a:lnTo>
                  <a:pt x="370250" y="232332"/>
                </a:lnTo>
                <a:cubicBezTo>
                  <a:pt x="546123" y="87189"/>
                  <a:pt x="771595" y="0"/>
                  <a:pt x="1017431" y="0"/>
                </a:cubicBezTo>
                <a:close/>
              </a:path>
            </a:pathLst>
          </a:custGeom>
          <a:gradFill>
            <a:gsLst>
              <a:gs pos="0">
                <a:srgbClr val="EFCC7F"/>
              </a:gs>
              <a:gs pos="100000">
                <a:srgbClr val="E5AB2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Right Triangle 92">
            <a:extLst>
              <a:ext uri="{FF2B5EF4-FFF2-40B4-BE49-F238E27FC236}">
                <a16:creationId xmlns:a16="http://schemas.microsoft.com/office/drawing/2014/main" id="{8A3A64E7-9E79-4A44-B59E-4A1410BC0D55}"/>
              </a:ext>
            </a:extLst>
          </p:cNvPr>
          <p:cNvSpPr/>
          <p:nvPr/>
        </p:nvSpPr>
        <p:spPr>
          <a:xfrm flipH="1" flipV="1">
            <a:off x="6182869" y="4673276"/>
            <a:ext cx="1089570" cy="422276"/>
          </a:xfrm>
          <a:prstGeom prst="rtTriangle">
            <a:avLst/>
          </a:prstGeom>
          <a:gradFill flip="none" rotWithShape="1">
            <a:gsLst>
              <a:gs pos="17000">
                <a:schemeClr val="tx1">
                  <a:lumMod val="75000"/>
                  <a:lumOff val="25000"/>
                </a:schemeClr>
              </a:gs>
              <a:gs pos="79000">
                <a:srgbClr val="ECC162">
                  <a:alpha val="0"/>
                </a:srgbClr>
              </a:gs>
            </a:gsLst>
            <a:lin ang="13800000" scaled="0"/>
            <a:tileRect/>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88">
            <a:extLst>
              <a:ext uri="{FF2B5EF4-FFF2-40B4-BE49-F238E27FC236}">
                <a16:creationId xmlns:a16="http://schemas.microsoft.com/office/drawing/2014/main" id="{BA3A7F96-8BC6-46A3-8368-FF3CE71F1FD7}"/>
              </a:ext>
            </a:extLst>
          </p:cNvPr>
          <p:cNvSpPr/>
          <p:nvPr/>
        </p:nvSpPr>
        <p:spPr>
          <a:xfrm>
            <a:off x="5056561" y="3697120"/>
            <a:ext cx="2034862" cy="2034862"/>
          </a:xfrm>
          <a:custGeom>
            <a:avLst/>
            <a:gdLst>
              <a:gd name="connsiteX0" fmla="*/ 1017431 w 2034862"/>
              <a:gd name="connsiteY0" fmla="*/ 0 h 2034862"/>
              <a:gd name="connsiteX1" fmla="*/ 1664612 w 2034862"/>
              <a:gd name="connsiteY1" fmla="*/ 232332 h 2034862"/>
              <a:gd name="connsiteX2" fmla="*/ 1707586 w 2034862"/>
              <a:gd name="connsiteY2" fmla="*/ 271389 h 2034862"/>
              <a:gd name="connsiteX3" fmla="*/ 1736864 w 2034862"/>
              <a:gd name="connsiteY3" fmla="*/ 297999 h 2034862"/>
              <a:gd name="connsiteX4" fmla="*/ 2034862 w 2034862"/>
              <a:gd name="connsiteY4" fmla="*/ 1017431 h 2034862"/>
              <a:gd name="connsiteX5" fmla="*/ 1380309 w 2034862"/>
              <a:gd name="connsiteY5" fmla="*/ 1017431 h 2034862"/>
              <a:gd name="connsiteX6" fmla="*/ 1678308 w 2034862"/>
              <a:gd name="connsiteY6" fmla="*/ 1736864 h 2034862"/>
              <a:gd name="connsiteX7" fmla="*/ 1707586 w 2034862"/>
              <a:gd name="connsiteY7" fmla="*/ 1763474 h 2034862"/>
              <a:gd name="connsiteX8" fmla="*/ 1664612 w 2034862"/>
              <a:gd name="connsiteY8" fmla="*/ 1802530 h 2034862"/>
              <a:gd name="connsiteX9" fmla="*/ 1017431 w 2034862"/>
              <a:gd name="connsiteY9" fmla="*/ 2034862 h 2034862"/>
              <a:gd name="connsiteX10" fmla="*/ 370250 w 2034862"/>
              <a:gd name="connsiteY10" fmla="*/ 1802530 h 2034862"/>
              <a:gd name="connsiteX11" fmla="*/ 327277 w 2034862"/>
              <a:gd name="connsiteY11" fmla="*/ 1763474 h 2034862"/>
              <a:gd name="connsiteX12" fmla="*/ 297999 w 2034862"/>
              <a:gd name="connsiteY12" fmla="*/ 1736864 h 2034862"/>
              <a:gd name="connsiteX13" fmla="*/ 0 w 2034862"/>
              <a:gd name="connsiteY13" fmla="*/ 1017431 h 2034862"/>
              <a:gd name="connsiteX14" fmla="*/ 654553 w 2034862"/>
              <a:gd name="connsiteY14" fmla="*/ 1017431 h 2034862"/>
              <a:gd name="connsiteX15" fmla="*/ 356555 w 2034862"/>
              <a:gd name="connsiteY15" fmla="*/ 297999 h 2034862"/>
              <a:gd name="connsiteX16" fmla="*/ 327277 w 2034862"/>
              <a:gd name="connsiteY16" fmla="*/ 271389 h 2034862"/>
              <a:gd name="connsiteX17" fmla="*/ 370250 w 2034862"/>
              <a:gd name="connsiteY17" fmla="*/ 232332 h 2034862"/>
              <a:gd name="connsiteX18" fmla="*/ 1017431 w 2034862"/>
              <a:gd name="connsiteY18" fmla="*/ 0 h 203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4862" h="2034862">
                <a:moveTo>
                  <a:pt x="1017431" y="0"/>
                </a:moveTo>
                <a:cubicBezTo>
                  <a:pt x="1263268" y="0"/>
                  <a:pt x="1488740" y="87189"/>
                  <a:pt x="1664612" y="232332"/>
                </a:cubicBezTo>
                <a:lnTo>
                  <a:pt x="1707586" y="271389"/>
                </a:lnTo>
                <a:lnTo>
                  <a:pt x="1736864" y="297999"/>
                </a:lnTo>
                <a:cubicBezTo>
                  <a:pt x="1920982" y="482117"/>
                  <a:pt x="2034862" y="736475"/>
                  <a:pt x="2034862" y="1017431"/>
                </a:cubicBezTo>
                <a:lnTo>
                  <a:pt x="1380309" y="1017431"/>
                </a:lnTo>
                <a:cubicBezTo>
                  <a:pt x="1380309" y="1298387"/>
                  <a:pt x="1494189" y="1552745"/>
                  <a:pt x="1678308" y="1736864"/>
                </a:cubicBezTo>
                <a:lnTo>
                  <a:pt x="1707586" y="1763474"/>
                </a:lnTo>
                <a:lnTo>
                  <a:pt x="1664612" y="1802530"/>
                </a:lnTo>
                <a:cubicBezTo>
                  <a:pt x="1488740" y="1947673"/>
                  <a:pt x="1263268" y="2034862"/>
                  <a:pt x="1017431" y="2034862"/>
                </a:cubicBezTo>
                <a:cubicBezTo>
                  <a:pt x="771595" y="2034862"/>
                  <a:pt x="546123" y="1947673"/>
                  <a:pt x="370250" y="1802530"/>
                </a:cubicBezTo>
                <a:lnTo>
                  <a:pt x="327277" y="1763474"/>
                </a:lnTo>
                <a:lnTo>
                  <a:pt x="297999" y="1736864"/>
                </a:lnTo>
                <a:cubicBezTo>
                  <a:pt x="113880" y="1552745"/>
                  <a:pt x="0" y="1298387"/>
                  <a:pt x="0" y="1017431"/>
                </a:cubicBezTo>
                <a:lnTo>
                  <a:pt x="654553" y="1017431"/>
                </a:lnTo>
                <a:cubicBezTo>
                  <a:pt x="654553" y="736475"/>
                  <a:pt x="540673" y="482117"/>
                  <a:pt x="356555" y="297999"/>
                </a:cubicBezTo>
                <a:lnTo>
                  <a:pt x="327277" y="271389"/>
                </a:lnTo>
                <a:lnTo>
                  <a:pt x="370250" y="232332"/>
                </a:lnTo>
                <a:cubicBezTo>
                  <a:pt x="546123" y="87189"/>
                  <a:pt x="771595" y="0"/>
                  <a:pt x="1017431" y="0"/>
                </a:cubicBezTo>
                <a:close/>
              </a:path>
            </a:pathLst>
          </a:custGeom>
          <a:gradFill>
            <a:gsLst>
              <a:gs pos="0">
                <a:srgbClr val="8DE3BE"/>
              </a:gs>
              <a:gs pos="100000">
                <a:srgbClr val="39B8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Right Triangle 93">
            <a:extLst>
              <a:ext uri="{FF2B5EF4-FFF2-40B4-BE49-F238E27FC236}">
                <a16:creationId xmlns:a16="http://schemas.microsoft.com/office/drawing/2014/main" id="{1A0E8847-4F93-414B-A907-DDD70CBF17A1}"/>
              </a:ext>
            </a:extLst>
          </p:cNvPr>
          <p:cNvSpPr/>
          <p:nvPr/>
        </p:nvSpPr>
        <p:spPr>
          <a:xfrm flipH="1" flipV="1">
            <a:off x="4820929" y="4673276"/>
            <a:ext cx="1089570" cy="422276"/>
          </a:xfrm>
          <a:prstGeom prst="rtTriangle">
            <a:avLst/>
          </a:prstGeom>
          <a:gradFill flip="none" rotWithShape="1">
            <a:gsLst>
              <a:gs pos="17000">
                <a:schemeClr val="tx1">
                  <a:lumMod val="75000"/>
                  <a:lumOff val="25000"/>
                </a:schemeClr>
              </a:gs>
              <a:gs pos="77000">
                <a:srgbClr val="73D5AB">
                  <a:alpha val="0"/>
                </a:srgbClr>
              </a:gs>
            </a:gsLst>
            <a:lin ang="13800000" scaled="0"/>
            <a:tileRect/>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87">
            <a:extLst>
              <a:ext uri="{FF2B5EF4-FFF2-40B4-BE49-F238E27FC236}">
                <a16:creationId xmlns:a16="http://schemas.microsoft.com/office/drawing/2014/main" id="{AA063B73-8E99-4CA8-8A40-1C5D2E52B82C}"/>
              </a:ext>
            </a:extLst>
          </p:cNvPr>
          <p:cNvSpPr/>
          <p:nvPr/>
        </p:nvSpPr>
        <p:spPr>
          <a:xfrm>
            <a:off x="3676252" y="3697120"/>
            <a:ext cx="2034862" cy="2034862"/>
          </a:xfrm>
          <a:custGeom>
            <a:avLst/>
            <a:gdLst>
              <a:gd name="connsiteX0" fmla="*/ 1017431 w 2034862"/>
              <a:gd name="connsiteY0" fmla="*/ 0 h 2034862"/>
              <a:gd name="connsiteX1" fmla="*/ 1664612 w 2034862"/>
              <a:gd name="connsiteY1" fmla="*/ 232332 h 2034862"/>
              <a:gd name="connsiteX2" fmla="*/ 1707586 w 2034862"/>
              <a:gd name="connsiteY2" fmla="*/ 271389 h 2034862"/>
              <a:gd name="connsiteX3" fmla="*/ 1736864 w 2034862"/>
              <a:gd name="connsiteY3" fmla="*/ 297999 h 2034862"/>
              <a:gd name="connsiteX4" fmla="*/ 2034862 w 2034862"/>
              <a:gd name="connsiteY4" fmla="*/ 1017431 h 2034862"/>
              <a:gd name="connsiteX5" fmla="*/ 1380309 w 2034862"/>
              <a:gd name="connsiteY5" fmla="*/ 1017431 h 2034862"/>
              <a:gd name="connsiteX6" fmla="*/ 1678308 w 2034862"/>
              <a:gd name="connsiteY6" fmla="*/ 1736864 h 2034862"/>
              <a:gd name="connsiteX7" fmla="*/ 1707586 w 2034862"/>
              <a:gd name="connsiteY7" fmla="*/ 1763474 h 2034862"/>
              <a:gd name="connsiteX8" fmla="*/ 1664612 w 2034862"/>
              <a:gd name="connsiteY8" fmla="*/ 1802530 h 2034862"/>
              <a:gd name="connsiteX9" fmla="*/ 1017431 w 2034862"/>
              <a:gd name="connsiteY9" fmla="*/ 2034862 h 2034862"/>
              <a:gd name="connsiteX10" fmla="*/ 370250 w 2034862"/>
              <a:gd name="connsiteY10" fmla="*/ 1802530 h 2034862"/>
              <a:gd name="connsiteX11" fmla="*/ 327277 w 2034862"/>
              <a:gd name="connsiteY11" fmla="*/ 1763474 h 2034862"/>
              <a:gd name="connsiteX12" fmla="*/ 297999 w 2034862"/>
              <a:gd name="connsiteY12" fmla="*/ 1736864 h 2034862"/>
              <a:gd name="connsiteX13" fmla="*/ 0 w 2034862"/>
              <a:gd name="connsiteY13" fmla="*/ 1017431 h 2034862"/>
              <a:gd name="connsiteX14" fmla="*/ 654553 w 2034862"/>
              <a:gd name="connsiteY14" fmla="*/ 1017431 h 2034862"/>
              <a:gd name="connsiteX15" fmla="*/ 356555 w 2034862"/>
              <a:gd name="connsiteY15" fmla="*/ 297999 h 2034862"/>
              <a:gd name="connsiteX16" fmla="*/ 327277 w 2034862"/>
              <a:gd name="connsiteY16" fmla="*/ 271389 h 2034862"/>
              <a:gd name="connsiteX17" fmla="*/ 370250 w 2034862"/>
              <a:gd name="connsiteY17" fmla="*/ 232332 h 2034862"/>
              <a:gd name="connsiteX18" fmla="*/ 1017431 w 2034862"/>
              <a:gd name="connsiteY18" fmla="*/ 0 h 203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4862" h="2034862">
                <a:moveTo>
                  <a:pt x="1017431" y="0"/>
                </a:moveTo>
                <a:cubicBezTo>
                  <a:pt x="1263268" y="0"/>
                  <a:pt x="1488740" y="87189"/>
                  <a:pt x="1664612" y="232332"/>
                </a:cubicBezTo>
                <a:lnTo>
                  <a:pt x="1707586" y="271389"/>
                </a:lnTo>
                <a:lnTo>
                  <a:pt x="1736864" y="297999"/>
                </a:lnTo>
                <a:cubicBezTo>
                  <a:pt x="1920982" y="482117"/>
                  <a:pt x="2034862" y="736475"/>
                  <a:pt x="2034862" y="1017431"/>
                </a:cubicBezTo>
                <a:lnTo>
                  <a:pt x="1380309" y="1017431"/>
                </a:lnTo>
                <a:cubicBezTo>
                  <a:pt x="1380309" y="1298387"/>
                  <a:pt x="1494189" y="1552745"/>
                  <a:pt x="1678308" y="1736864"/>
                </a:cubicBezTo>
                <a:lnTo>
                  <a:pt x="1707586" y="1763474"/>
                </a:lnTo>
                <a:lnTo>
                  <a:pt x="1664612" y="1802530"/>
                </a:lnTo>
                <a:cubicBezTo>
                  <a:pt x="1488740" y="1947673"/>
                  <a:pt x="1263268" y="2034862"/>
                  <a:pt x="1017431" y="2034862"/>
                </a:cubicBezTo>
                <a:cubicBezTo>
                  <a:pt x="771595" y="2034862"/>
                  <a:pt x="546123" y="1947673"/>
                  <a:pt x="370250" y="1802530"/>
                </a:cubicBezTo>
                <a:lnTo>
                  <a:pt x="327277" y="1763474"/>
                </a:lnTo>
                <a:lnTo>
                  <a:pt x="297999" y="1736864"/>
                </a:lnTo>
                <a:cubicBezTo>
                  <a:pt x="113880" y="1552745"/>
                  <a:pt x="0" y="1298387"/>
                  <a:pt x="0" y="1017431"/>
                </a:cubicBezTo>
                <a:lnTo>
                  <a:pt x="654553" y="1017431"/>
                </a:lnTo>
                <a:cubicBezTo>
                  <a:pt x="654553" y="736475"/>
                  <a:pt x="540673" y="482117"/>
                  <a:pt x="356555" y="297999"/>
                </a:cubicBezTo>
                <a:lnTo>
                  <a:pt x="327277" y="271389"/>
                </a:lnTo>
                <a:lnTo>
                  <a:pt x="370250" y="232332"/>
                </a:lnTo>
                <a:cubicBezTo>
                  <a:pt x="546123" y="87189"/>
                  <a:pt x="771595" y="0"/>
                  <a:pt x="1017431" y="0"/>
                </a:cubicBezTo>
                <a:close/>
              </a:path>
            </a:pathLst>
          </a:custGeom>
          <a:gradFill>
            <a:gsLst>
              <a:gs pos="0">
                <a:srgbClr val="92DFF3"/>
              </a:gs>
              <a:gs pos="100000">
                <a:srgbClr val="18B4D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94">
            <a:extLst>
              <a:ext uri="{FF2B5EF4-FFF2-40B4-BE49-F238E27FC236}">
                <a16:creationId xmlns:a16="http://schemas.microsoft.com/office/drawing/2014/main" id="{4714CCE7-6729-4202-9317-2912CBFD2F5C}"/>
              </a:ext>
            </a:extLst>
          </p:cNvPr>
          <p:cNvSpPr/>
          <p:nvPr/>
        </p:nvSpPr>
        <p:spPr>
          <a:xfrm flipH="1" flipV="1">
            <a:off x="3438868" y="4673276"/>
            <a:ext cx="1089570" cy="422276"/>
          </a:xfrm>
          <a:prstGeom prst="rtTriangle">
            <a:avLst/>
          </a:prstGeom>
          <a:gradFill flip="none" rotWithShape="1">
            <a:gsLst>
              <a:gs pos="20000">
                <a:schemeClr val="tx1">
                  <a:lumMod val="75000"/>
                  <a:lumOff val="25000"/>
                </a:schemeClr>
              </a:gs>
              <a:gs pos="75000">
                <a:srgbClr val="68D0EC">
                  <a:alpha val="0"/>
                </a:srgbClr>
              </a:gs>
            </a:gsLst>
            <a:lin ang="13800000" scaled="0"/>
            <a:tileRect/>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86">
            <a:extLst>
              <a:ext uri="{FF2B5EF4-FFF2-40B4-BE49-F238E27FC236}">
                <a16:creationId xmlns:a16="http://schemas.microsoft.com/office/drawing/2014/main" id="{91485CE5-6BC3-4C98-A837-4BB8C5534B10}"/>
              </a:ext>
            </a:extLst>
          </p:cNvPr>
          <p:cNvSpPr/>
          <p:nvPr/>
        </p:nvSpPr>
        <p:spPr>
          <a:xfrm>
            <a:off x="2295943" y="3697120"/>
            <a:ext cx="2034863" cy="2034862"/>
          </a:xfrm>
          <a:custGeom>
            <a:avLst/>
            <a:gdLst>
              <a:gd name="connsiteX0" fmla="*/ 1707587 w 2034863"/>
              <a:gd name="connsiteY0" fmla="*/ 271389 h 2034862"/>
              <a:gd name="connsiteX1" fmla="*/ 1736865 w 2034863"/>
              <a:gd name="connsiteY1" fmla="*/ 297999 h 2034862"/>
              <a:gd name="connsiteX2" fmla="*/ 2034863 w 2034863"/>
              <a:gd name="connsiteY2" fmla="*/ 1017431 h 2034862"/>
              <a:gd name="connsiteX3" fmla="*/ 1380310 w 2034863"/>
              <a:gd name="connsiteY3" fmla="*/ 1017431 h 2034862"/>
              <a:gd name="connsiteX4" fmla="*/ 1678309 w 2034863"/>
              <a:gd name="connsiteY4" fmla="*/ 297999 h 2034862"/>
              <a:gd name="connsiteX5" fmla="*/ 1017431 w 2034863"/>
              <a:gd name="connsiteY5" fmla="*/ 0 h 2034862"/>
              <a:gd name="connsiteX6" fmla="*/ 1664612 w 2034863"/>
              <a:gd name="connsiteY6" fmla="*/ 232332 h 2034862"/>
              <a:gd name="connsiteX7" fmla="*/ 1707586 w 2034863"/>
              <a:gd name="connsiteY7" fmla="*/ 271389 h 2034862"/>
              <a:gd name="connsiteX8" fmla="*/ 1678308 w 2034863"/>
              <a:gd name="connsiteY8" fmla="*/ 297999 h 2034862"/>
              <a:gd name="connsiteX9" fmla="*/ 1380309 w 2034863"/>
              <a:gd name="connsiteY9" fmla="*/ 1017431 h 2034862"/>
              <a:gd name="connsiteX10" fmla="*/ 1678308 w 2034863"/>
              <a:gd name="connsiteY10" fmla="*/ 1736864 h 2034862"/>
              <a:gd name="connsiteX11" fmla="*/ 1707586 w 2034863"/>
              <a:gd name="connsiteY11" fmla="*/ 1763474 h 2034862"/>
              <a:gd name="connsiteX12" fmla="*/ 1664612 w 2034863"/>
              <a:gd name="connsiteY12" fmla="*/ 1802530 h 2034862"/>
              <a:gd name="connsiteX13" fmla="*/ 1017431 w 2034863"/>
              <a:gd name="connsiteY13" fmla="*/ 2034862 h 2034862"/>
              <a:gd name="connsiteX14" fmla="*/ 0 w 2034863"/>
              <a:gd name="connsiteY14" fmla="*/ 1017431 h 2034862"/>
              <a:gd name="connsiteX15" fmla="*/ 1017431 w 2034863"/>
              <a:gd name="connsiteY15" fmla="*/ 0 h 203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863" h="2034862">
                <a:moveTo>
                  <a:pt x="1707587" y="271389"/>
                </a:moveTo>
                <a:lnTo>
                  <a:pt x="1736865" y="297999"/>
                </a:lnTo>
                <a:cubicBezTo>
                  <a:pt x="1920983" y="482117"/>
                  <a:pt x="2034863" y="736475"/>
                  <a:pt x="2034863" y="1017431"/>
                </a:cubicBezTo>
                <a:lnTo>
                  <a:pt x="1380310" y="1017431"/>
                </a:lnTo>
                <a:cubicBezTo>
                  <a:pt x="1380310" y="736475"/>
                  <a:pt x="1494190" y="482117"/>
                  <a:pt x="1678309" y="297999"/>
                </a:cubicBezTo>
                <a:close/>
                <a:moveTo>
                  <a:pt x="1017431" y="0"/>
                </a:moveTo>
                <a:cubicBezTo>
                  <a:pt x="1263268" y="0"/>
                  <a:pt x="1488740" y="87189"/>
                  <a:pt x="1664612" y="232332"/>
                </a:cubicBezTo>
                <a:lnTo>
                  <a:pt x="1707586" y="271389"/>
                </a:lnTo>
                <a:lnTo>
                  <a:pt x="1678308" y="297999"/>
                </a:lnTo>
                <a:cubicBezTo>
                  <a:pt x="1494189" y="482117"/>
                  <a:pt x="1380309" y="736475"/>
                  <a:pt x="1380309" y="1017431"/>
                </a:cubicBezTo>
                <a:cubicBezTo>
                  <a:pt x="1380309" y="1298387"/>
                  <a:pt x="1494189" y="1552745"/>
                  <a:pt x="1678308" y="1736864"/>
                </a:cubicBezTo>
                <a:lnTo>
                  <a:pt x="1707586" y="1763474"/>
                </a:lnTo>
                <a:lnTo>
                  <a:pt x="1664612" y="1802530"/>
                </a:lnTo>
                <a:cubicBezTo>
                  <a:pt x="1488740" y="1947673"/>
                  <a:pt x="1263268" y="2034862"/>
                  <a:pt x="1017431" y="2034862"/>
                </a:cubicBezTo>
                <a:cubicBezTo>
                  <a:pt x="455519" y="2034862"/>
                  <a:pt x="0" y="1579343"/>
                  <a:pt x="0" y="1017431"/>
                </a:cubicBezTo>
                <a:cubicBezTo>
                  <a:pt x="0" y="455519"/>
                  <a:pt x="455519" y="0"/>
                  <a:pt x="1017431" y="0"/>
                </a:cubicBezTo>
                <a:close/>
              </a:path>
            </a:pathLst>
          </a:custGeom>
          <a:gradFill>
            <a:gsLst>
              <a:gs pos="0">
                <a:srgbClr val="F4A7EF"/>
              </a:gs>
              <a:gs pos="100000">
                <a:srgbClr val="E859E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Oval 95">
            <a:extLst>
              <a:ext uri="{FF2B5EF4-FFF2-40B4-BE49-F238E27FC236}">
                <a16:creationId xmlns:a16="http://schemas.microsoft.com/office/drawing/2014/main" id="{89768901-083E-4876-8972-F123CE5DEA70}"/>
              </a:ext>
            </a:extLst>
          </p:cNvPr>
          <p:cNvSpPr/>
          <p:nvPr/>
        </p:nvSpPr>
        <p:spPr>
          <a:xfrm>
            <a:off x="3033164" y="4434342"/>
            <a:ext cx="560420" cy="560420"/>
          </a:xfrm>
          <a:prstGeom prst="ellipse">
            <a:avLst/>
          </a:prstGeom>
          <a:solidFill>
            <a:srgbClr val="B01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96">
            <a:extLst>
              <a:ext uri="{FF2B5EF4-FFF2-40B4-BE49-F238E27FC236}">
                <a16:creationId xmlns:a16="http://schemas.microsoft.com/office/drawing/2014/main" id="{65E87833-69C7-4C44-99F4-E3051467A80A}"/>
              </a:ext>
            </a:extLst>
          </p:cNvPr>
          <p:cNvSpPr/>
          <p:nvPr/>
        </p:nvSpPr>
        <p:spPr>
          <a:xfrm>
            <a:off x="4416359" y="4434342"/>
            <a:ext cx="560420" cy="560420"/>
          </a:xfrm>
          <a:prstGeom prst="ellipse">
            <a:avLst/>
          </a:prstGeom>
          <a:solidFill>
            <a:srgbClr val="107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97">
            <a:extLst>
              <a:ext uri="{FF2B5EF4-FFF2-40B4-BE49-F238E27FC236}">
                <a16:creationId xmlns:a16="http://schemas.microsoft.com/office/drawing/2014/main" id="{BBE3578A-39F1-4BED-80E9-56669FB1CECA}"/>
              </a:ext>
            </a:extLst>
          </p:cNvPr>
          <p:cNvSpPr/>
          <p:nvPr/>
        </p:nvSpPr>
        <p:spPr>
          <a:xfrm>
            <a:off x="5775483" y="4434342"/>
            <a:ext cx="560420" cy="560420"/>
          </a:xfrm>
          <a:prstGeom prst="ellipse">
            <a:avLst/>
          </a:prstGeom>
          <a:solidFill>
            <a:srgbClr val="267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98">
            <a:extLst>
              <a:ext uri="{FF2B5EF4-FFF2-40B4-BE49-F238E27FC236}">
                <a16:creationId xmlns:a16="http://schemas.microsoft.com/office/drawing/2014/main" id="{26660126-7672-4970-BF7E-22403D16084A}"/>
              </a:ext>
            </a:extLst>
          </p:cNvPr>
          <p:cNvSpPr/>
          <p:nvPr/>
        </p:nvSpPr>
        <p:spPr>
          <a:xfrm>
            <a:off x="7172408" y="4434342"/>
            <a:ext cx="560420" cy="560420"/>
          </a:xfrm>
          <a:prstGeom prst="ellipse">
            <a:avLst/>
          </a:prstGeom>
          <a:solidFill>
            <a:srgbClr val="AE7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99">
            <a:extLst>
              <a:ext uri="{FF2B5EF4-FFF2-40B4-BE49-F238E27FC236}">
                <a16:creationId xmlns:a16="http://schemas.microsoft.com/office/drawing/2014/main" id="{F93381FA-F40A-48D9-A7BA-503E0058E28A}"/>
              </a:ext>
            </a:extLst>
          </p:cNvPr>
          <p:cNvSpPr/>
          <p:nvPr/>
        </p:nvSpPr>
        <p:spPr>
          <a:xfrm>
            <a:off x="8552717" y="4434342"/>
            <a:ext cx="560420" cy="560420"/>
          </a:xfrm>
          <a:prstGeom prst="ellipse">
            <a:avLst/>
          </a:prstGeom>
          <a:solidFill>
            <a:srgbClr val="A91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Arc 100">
            <a:extLst>
              <a:ext uri="{FF2B5EF4-FFF2-40B4-BE49-F238E27FC236}">
                <a16:creationId xmlns:a16="http://schemas.microsoft.com/office/drawing/2014/main" id="{5BE26CDA-E914-4175-9078-DF46FCFAF420}"/>
              </a:ext>
            </a:extLst>
          </p:cNvPr>
          <p:cNvSpPr/>
          <p:nvPr/>
        </p:nvSpPr>
        <p:spPr>
          <a:xfrm rot="18900000">
            <a:off x="2454748" y="3850951"/>
            <a:ext cx="1727200" cy="1727200"/>
          </a:xfrm>
          <a:prstGeom prst="arc">
            <a:avLst>
              <a:gd name="adj1" fmla="val 16200000"/>
              <a:gd name="adj2" fmla="val 296850"/>
            </a:avLst>
          </a:prstGeom>
          <a:ln w="15875">
            <a:solidFill>
              <a:schemeClr val="bg1">
                <a:lumMod val="9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Arc 101">
            <a:extLst>
              <a:ext uri="{FF2B5EF4-FFF2-40B4-BE49-F238E27FC236}">
                <a16:creationId xmlns:a16="http://schemas.microsoft.com/office/drawing/2014/main" id="{A2EADD57-0E77-46F3-A830-A006BB68C07A}"/>
              </a:ext>
            </a:extLst>
          </p:cNvPr>
          <p:cNvSpPr/>
          <p:nvPr/>
        </p:nvSpPr>
        <p:spPr>
          <a:xfrm rot="4500000" flipV="1">
            <a:off x="3890791" y="3809676"/>
            <a:ext cx="1727200" cy="1727200"/>
          </a:xfrm>
          <a:prstGeom prst="arc">
            <a:avLst>
              <a:gd name="adj1" fmla="val 16200000"/>
              <a:gd name="adj2" fmla="val 296850"/>
            </a:avLst>
          </a:prstGeom>
          <a:ln w="15875">
            <a:solidFill>
              <a:schemeClr val="bg1">
                <a:lumMod val="9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Arc 102">
            <a:extLst>
              <a:ext uri="{FF2B5EF4-FFF2-40B4-BE49-F238E27FC236}">
                <a16:creationId xmlns:a16="http://schemas.microsoft.com/office/drawing/2014/main" id="{1232A5EE-B2E0-46A7-A7E2-BDB860D3FEC6}"/>
              </a:ext>
            </a:extLst>
          </p:cNvPr>
          <p:cNvSpPr/>
          <p:nvPr/>
        </p:nvSpPr>
        <p:spPr>
          <a:xfrm rot="15300000" flipV="1">
            <a:off x="5186997" y="3850951"/>
            <a:ext cx="1727200" cy="1727200"/>
          </a:xfrm>
          <a:prstGeom prst="arc">
            <a:avLst>
              <a:gd name="adj1" fmla="val 16200000"/>
              <a:gd name="adj2" fmla="val 296850"/>
            </a:avLst>
          </a:prstGeom>
          <a:ln w="15875">
            <a:solidFill>
              <a:schemeClr val="bg1">
                <a:lumMod val="9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Arc 103">
            <a:extLst>
              <a:ext uri="{FF2B5EF4-FFF2-40B4-BE49-F238E27FC236}">
                <a16:creationId xmlns:a16="http://schemas.microsoft.com/office/drawing/2014/main" id="{49C6BF41-9C32-40DC-A819-2D94ED725D89}"/>
              </a:ext>
            </a:extLst>
          </p:cNvPr>
          <p:cNvSpPr/>
          <p:nvPr/>
        </p:nvSpPr>
        <p:spPr>
          <a:xfrm rot="3600000" flipV="1">
            <a:off x="6623660" y="3850951"/>
            <a:ext cx="1727200" cy="1727200"/>
          </a:xfrm>
          <a:prstGeom prst="arc">
            <a:avLst>
              <a:gd name="adj1" fmla="val 16200000"/>
              <a:gd name="adj2" fmla="val 296850"/>
            </a:avLst>
          </a:prstGeom>
          <a:ln w="15875">
            <a:solidFill>
              <a:schemeClr val="bg1">
                <a:lumMod val="9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Arc 104">
            <a:extLst>
              <a:ext uri="{FF2B5EF4-FFF2-40B4-BE49-F238E27FC236}">
                <a16:creationId xmlns:a16="http://schemas.microsoft.com/office/drawing/2014/main" id="{C5502279-6C63-4591-ACCB-961B37616C6F}"/>
              </a:ext>
            </a:extLst>
          </p:cNvPr>
          <p:cNvSpPr/>
          <p:nvPr/>
        </p:nvSpPr>
        <p:spPr>
          <a:xfrm rot="17100000" flipV="1">
            <a:off x="7959377" y="3839600"/>
            <a:ext cx="1727200" cy="1727200"/>
          </a:xfrm>
          <a:prstGeom prst="arc">
            <a:avLst>
              <a:gd name="adj1" fmla="val 16200000"/>
              <a:gd name="adj2" fmla="val 296850"/>
            </a:avLst>
          </a:prstGeom>
          <a:ln w="15875">
            <a:solidFill>
              <a:schemeClr val="bg1">
                <a:lumMod val="9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TextBox 111">
            <a:extLst>
              <a:ext uri="{FF2B5EF4-FFF2-40B4-BE49-F238E27FC236}">
                <a16:creationId xmlns:a16="http://schemas.microsoft.com/office/drawing/2014/main" id="{37631446-7A81-4A67-887B-B3854D99E442}"/>
              </a:ext>
            </a:extLst>
          </p:cNvPr>
          <p:cNvSpPr txBox="1"/>
          <p:nvPr/>
        </p:nvSpPr>
        <p:spPr>
          <a:xfrm>
            <a:off x="3080259" y="4514087"/>
            <a:ext cx="422081" cy="400110"/>
          </a:xfrm>
          <a:prstGeom prst="rect">
            <a:avLst/>
          </a:prstGeom>
          <a:noFill/>
        </p:spPr>
        <p:txBody>
          <a:bodyPr wrap="square" rtlCol="0">
            <a:spAutoFit/>
          </a:bodyPr>
          <a:lstStyle/>
          <a:p>
            <a:pPr algn="ctr"/>
            <a:r>
              <a:rPr lang="en-US" sz="2000" dirty="0">
                <a:solidFill>
                  <a:schemeClr val="bg1">
                    <a:lumMod val="95000"/>
                  </a:schemeClr>
                </a:solidFill>
                <a:latin typeface="Anton" panose="00000500000000000000" pitchFamily="2" charset="0"/>
                <a:cs typeface="Arabic Typesetting" panose="020B0604020202020204" pitchFamily="66" charset="-78"/>
              </a:rPr>
              <a:t>1</a:t>
            </a:r>
          </a:p>
        </p:txBody>
      </p:sp>
      <p:sp>
        <p:nvSpPr>
          <p:cNvPr id="80" name="TextBox 113">
            <a:extLst>
              <a:ext uri="{FF2B5EF4-FFF2-40B4-BE49-F238E27FC236}">
                <a16:creationId xmlns:a16="http://schemas.microsoft.com/office/drawing/2014/main" id="{D26B111D-7621-4726-9E11-337B1AAC884E}"/>
              </a:ext>
            </a:extLst>
          </p:cNvPr>
          <p:cNvSpPr txBox="1"/>
          <p:nvPr/>
        </p:nvSpPr>
        <p:spPr>
          <a:xfrm>
            <a:off x="4482642" y="4534932"/>
            <a:ext cx="422081" cy="400110"/>
          </a:xfrm>
          <a:prstGeom prst="rect">
            <a:avLst/>
          </a:prstGeom>
          <a:noFill/>
        </p:spPr>
        <p:txBody>
          <a:bodyPr wrap="square" rtlCol="0">
            <a:spAutoFit/>
          </a:bodyPr>
          <a:lstStyle/>
          <a:p>
            <a:pPr algn="ctr"/>
            <a:r>
              <a:rPr lang="en-US" sz="2000" dirty="0">
                <a:solidFill>
                  <a:schemeClr val="bg1">
                    <a:lumMod val="95000"/>
                  </a:schemeClr>
                </a:solidFill>
                <a:latin typeface="Anton" panose="00000500000000000000" pitchFamily="2" charset="0"/>
                <a:cs typeface="Arabic Typesetting" panose="020B0604020202020204" pitchFamily="66" charset="-78"/>
              </a:rPr>
              <a:t>2</a:t>
            </a:r>
          </a:p>
        </p:txBody>
      </p:sp>
      <p:sp>
        <p:nvSpPr>
          <p:cNvPr id="81" name="TextBox 115">
            <a:extLst>
              <a:ext uri="{FF2B5EF4-FFF2-40B4-BE49-F238E27FC236}">
                <a16:creationId xmlns:a16="http://schemas.microsoft.com/office/drawing/2014/main" id="{B3B7A090-90FD-4D05-BBEA-A28DF5A9FDF8}"/>
              </a:ext>
            </a:extLst>
          </p:cNvPr>
          <p:cNvSpPr txBox="1"/>
          <p:nvPr/>
        </p:nvSpPr>
        <p:spPr>
          <a:xfrm>
            <a:off x="5821059" y="4544888"/>
            <a:ext cx="422081" cy="400110"/>
          </a:xfrm>
          <a:prstGeom prst="rect">
            <a:avLst/>
          </a:prstGeom>
          <a:noFill/>
        </p:spPr>
        <p:txBody>
          <a:bodyPr wrap="square" rtlCol="0">
            <a:spAutoFit/>
          </a:bodyPr>
          <a:lstStyle/>
          <a:p>
            <a:pPr algn="ctr"/>
            <a:r>
              <a:rPr lang="en-US" sz="2000" dirty="0">
                <a:solidFill>
                  <a:schemeClr val="bg1">
                    <a:lumMod val="95000"/>
                  </a:schemeClr>
                </a:solidFill>
                <a:latin typeface="Anton" panose="00000500000000000000" pitchFamily="2" charset="0"/>
                <a:cs typeface="Arabic Typesetting" panose="020B0604020202020204" pitchFamily="66" charset="-78"/>
              </a:rPr>
              <a:t>3</a:t>
            </a:r>
          </a:p>
        </p:txBody>
      </p:sp>
      <p:sp>
        <p:nvSpPr>
          <p:cNvPr id="82" name="TextBox 117">
            <a:extLst>
              <a:ext uri="{FF2B5EF4-FFF2-40B4-BE49-F238E27FC236}">
                <a16:creationId xmlns:a16="http://schemas.microsoft.com/office/drawing/2014/main" id="{C868DF02-F548-40E1-A1D4-C8293689BE21}"/>
              </a:ext>
            </a:extLst>
          </p:cNvPr>
          <p:cNvSpPr txBox="1"/>
          <p:nvPr/>
        </p:nvSpPr>
        <p:spPr>
          <a:xfrm>
            <a:off x="7236296" y="4532692"/>
            <a:ext cx="422081" cy="400110"/>
          </a:xfrm>
          <a:prstGeom prst="rect">
            <a:avLst/>
          </a:prstGeom>
          <a:noFill/>
        </p:spPr>
        <p:txBody>
          <a:bodyPr wrap="square" rtlCol="0">
            <a:spAutoFit/>
          </a:bodyPr>
          <a:lstStyle/>
          <a:p>
            <a:pPr algn="ctr"/>
            <a:r>
              <a:rPr lang="en-US" sz="2000" dirty="0">
                <a:solidFill>
                  <a:schemeClr val="bg1">
                    <a:lumMod val="95000"/>
                  </a:schemeClr>
                </a:solidFill>
                <a:latin typeface="Anton" panose="00000500000000000000" pitchFamily="2" charset="0"/>
                <a:cs typeface="Arabic Typesetting" panose="020B0604020202020204" pitchFamily="66" charset="-78"/>
              </a:rPr>
              <a:t>4</a:t>
            </a:r>
          </a:p>
        </p:txBody>
      </p:sp>
      <p:sp>
        <p:nvSpPr>
          <p:cNvPr id="83" name="TextBox 119">
            <a:extLst>
              <a:ext uri="{FF2B5EF4-FFF2-40B4-BE49-F238E27FC236}">
                <a16:creationId xmlns:a16="http://schemas.microsoft.com/office/drawing/2014/main" id="{2B9D0153-D053-494F-A6BC-EA7441742E8E}"/>
              </a:ext>
            </a:extLst>
          </p:cNvPr>
          <p:cNvSpPr txBox="1"/>
          <p:nvPr/>
        </p:nvSpPr>
        <p:spPr>
          <a:xfrm>
            <a:off x="8611936" y="4539915"/>
            <a:ext cx="422081" cy="400110"/>
          </a:xfrm>
          <a:prstGeom prst="rect">
            <a:avLst/>
          </a:prstGeom>
          <a:noFill/>
        </p:spPr>
        <p:txBody>
          <a:bodyPr wrap="square" rtlCol="0">
            <a:spAutoFit/>
          </a:bodyPr>
          <a:lstStyle/>
          <a:p>
            <a:pPr algn="ctr"/>
            <a:r>
              <a:rPr lang="en-US" sz="2000" dirty="0">
                <a:solidFill>
                  <a:schemeClr val="bg1">
                    <a:lumMod val="95000"/>
                  </a:schemeClr>
                </a:solidFill>
                <a:latin typeface="Anton" panose="00000500000000000000" pitchFamily="2" charset="0"/>
                <a:cs typeface="Arabic Typesetting" panose="020B0604020202020204" pitchFamily="66" charset="-78"/>
              </a:rPr>
              <a:t>5</a:t>
            </a:r>
          </a:p>
        </p:txBody>
      </p:sp>
      <p:sp>
        <p:nvSpPr>
          <p:cNvPr id="89" name="TextBox 131">
            <a:extLst>
              <a:ext uri="{FF2B5EF4-FFF2-40B4-BE49-F238E27FC236}">
                <a16:creationId xmlns:a16="http://schemas.microsoft.com/office/drawing/2014/main" id="{3F261498-65C1-4CD7-8DF8-2D8369986EB2}"/>
              </a:ext>
            </a:extLst>
          </p:cNvPr>
          <p:cNvSpPr txBox="1"/>
          <p:nvPr/>
        </p:nvSpPr>
        <p:spPr>
          <a:xfrm>
            <a:off x="1577454" y="5713269"/>
            <a:ext cx="2962209" cy="954107"/>
          </a:xfrm>
          <a:prstGeom prst="rect">
            <a:avLst/>
          </a:prstGeom>
          <a:noFill/>
        </p:spPr>
        <p:txBody>
          <a:bodyPr wrap="square" rtlCol="0">
            <a:spAutoFit/>
          </a:bodyPr>
          <a:lstStyle/>
          <a:p>
            <a:pPr algn="ctr"/>
            <a:r>
              <a:rPr lang="ar-SY" sz="2000" b="1" dirty="0">
                <a:solidFill>
                  <a:srgbClr val="CC0099"/>
                </a:solidFill>
                <a:latin typeface="Bebas Neue Bold" panose="020B0606020202050201" pitchFamily="34" charset="0"/>
              </a:rPr>
              <a:t>المرتفعات الغربية والجنوبية الغربية</a:t>
            </a:r>
            <a:endParaRPr lang="en-US" sz="2000" b="1" dirty="0">
              <a:solidFill>
                <a:srgbClr val="CC0099"/>
              </a:solidFill>
              <a:latin typeface="Bebas Neue Bold" panose="020B0606020202050201" pitchFamily="34" charset="0"/>
            </a:endParaRPr>
          </a:p>
          <a:p>
            <a:pPr algn="ctr"/>
            <a:r>
              <a:rPr lang="ar-SY" sz="1600" dirty="0">
                <a:latin typeface="Economica" panose="02000506040000020004" pitchFamily="2" charset="0"/>
              </a:rPr>
              <a:t>معتدل (شبه جاف)</a:t>
            </a:r>
            <a:endParaRPr lang="en-US" sz="1600" dirty="0">
              <a:latin typeface="Economica" panose="02000506040000020004" pitchFamily="2" charset="0"/>
            </a:endParaRPr>
          </a:p>
        </p:txBody>
      </p:sp>
      <p:sp>
        <p:nvSpPr>
          <p:cNvPr id="90" name="TextBox 132">
            <a:extLst>
              <a:ext uri="{FF2B5EF4-FFF2-40B4-BE49-F238E27FC236}">
                <a16:creationId xmlns:a16="http://schemas.microsoft.com/office/drawing/2014/main" id="{9A9DC0D9-E613-4C40-B202-EC07FCAC93A5}"/>
              </a:ext>
            </a:extLst>
          </p:cNvPr>
          <p:cNvSpPr txBox="1"/>
          <p:nvPr/>
        </p:nvSpPr>
        <p:spPr>
          <a:xfrm>
            <a:off x="3760923" y="2804568"/>
            <a:ext cx="1871291" cy="892552"/>
          </a:xfrm>
          <a:prstGeom prst="rect">
            <a:avLst/>
          </a:prstGeom>
          <a:noFill/>
        </p:spPr>
        <p:txBody>
          <a:bodyPr wrap="square" rtlCol="0">
            <a:spAutoFit/>
          </a:bodyPr>
          <a:lstStyle/>
          <a:p>
            <a:pPr algn="ctr"/>
            <a:r>
              <a:rPr lang="ar-SY" sz="2000" b="1" dirty="0">
                <a:solidFill>
                  <a:srgbClr val="00B0F0"/>
                </a:solidFill>
                <a:latin typeface="Bebas Neue Bold" panose="020B0606020202050201" pitchFamily="34" charset="0"/>
              </a:rPr>
              <a:t>المناطق الوسطى</a:t>
            </a:r>
            <a:endParaRPr lang="en-US" sz="2000" b="1" dirty="0">
              <a:solidFill>
                <a:srgbClr val="00B0F0"/>
              </a:solidFill>
              <a:latin typeface="Bebas Neue Bold" panose="020B0606020202050201" pitchFamily="34" charset="0"/>
            </a:endParaRPr>
          </a:p>
          <a:p>
            <a:pPr algn="ctr"/>
            <a:r>
              <a:rPr lang="ar-SY" sz="1600" dirty="0">
                <a:latin typeface="Economica" panose="02000506040000020004" pitchFamily="2" charset="0"/>
              </a:rPr>
              <a:t>حار صيفاً وبارد</a:t>
            </a:r>
          </a:p>
          <a:p>
            <a:pPr algn="ctr"/>
            <a:r>
              <a:rPr lang="ar-SY" sz="1600" dirty="0">
                <a:latin typeface="Economica" panose="02000506040000020004" pitchFamily="2" charset="0"/>
              </a:rPr>
              <a:t>شتاءً (جاف)</a:t>
            </a:r>
            <a:endParaRPr lang="en-US" sz="1600" dirty="0">
              <a:latin typeface="Economica" panose="02000506040000020004" pitchFamily="2" charset="0"/>
            </a:endParaRPr>
          </a:p>
        </p:txBody>
      </p:sp>
      <p:sp>
        <p:nvSpPr>
          <p:cNvPr id="91" name="TextBox 133">
            <a:extLst>
              <a:ext uri="{FF2B5EF4-FFF2-40B4-BE49-F238E27FC236}">
                <a16:creationId xmlns:a16="http://schemas.microsoft.com/office/drawing/2014/main" id="{90F84422-3513-49F4-9FE0-CC8FEBB866C1}"/>
              </a:ext>
            </a:extLst>
          </p:cNvPr>
          <p:cNvSpPr txBox="1"/>
          <p:nvPr/>
        </p:nvSpPr>
        <p:spPr>
          <a:xfrm>
            <a:off x="5385028" y="5836380"/>
            <a:ext cx="1787380" cy="892552"/>
          </a:xfrm>
          <a:prstGeom prst="rect">
            <a:avLst/>
          </a:prstGeom>
          <a:noFill/>
        </p:spPr>
        <p:txBody>
          <a:bodyPr wrap="square" rtlCol="0">
            <a:spAutoFit/>
          </a:bodyPr>
          <a:lstStyle/>
          <a:p>
            <a:pPr algn="ctr"/>
            <a:r>
              <a:rPr lang="ar-SY" sz="2000" b="1" dirty="0">
                <a:solidFill>
                  <a:schemeClr val="accent6">
                    <a:lumMod val="75000"/>
                  </a:schemeClr>
                </a:solidFill>
                <a:latin typeface="Bebas Neue Bold" panose="020B0606020202050201" pitchFamily="34" charset="0"/>
              </a:rPr>
              <a:t>المناطق الشمالية</a:t>
            </a:r>
          </a:p>
          <a:p>
            <a:pPr algn="ctr"/>
            <a:r>
              <a:rPr lang="ar-SY" sz="1600" dirty="0">
                <a:latin typeface="Economica" panose="02000506040000020004" pitchFamily="2" charset="0"/>
              </a:rPr>
              <a:t>حار صيفاً وبارد</a:t>
            </a:r>
          </a:p>
          <a:p>
            <a:pPr algn="ctr"/>
            <a:r>
              <a:rPr lang="ar-SY" sz="1600" dirty="0">
                <a:latin typeface="Economica" panose="02000506040000020004" pitchFamily="2" charset="0"/>
              </a:rPr>
              <a:t>شتاءً (جاف)</a:t>
            </a:r>
            <a:endParaRPr lang="en-US" sz="1600" dirty="0">
              <a:latin typeface="Economica" panose="02000506040000020004" pitchFamily="2" charset="0"/>
            </a:endParaRPr>
          </a:p>
        </p:txBody>
      </p:sp>
      <p:sp>
        <p:nvSpPr>
          <p:cNvPr id="92" name="TextBox 134">
            <a:extLst>
              <a:ext uri="{FF2B5EF4-FFF2-40B4-BE49-F238E27FC236}">
                <a16:creationId xmlns:a16="http://schemas.microsoft.com/office/drawing/2014/main" id="{60594FF0-A875-4D8A-9EA9-271732A7AF13}"/>
              </a:ext>
            </a:extLst>
          </p:cNvPr>
          <p:cNvSpPr txBox="1"/>
          <p:nvPr/>
        </p:nvSpPr>
        <p:spPr>
          <a:xfrm>
            <a:off x="6664150" y="2749439"/>
            <a:ext cx="1628950" cy="892552"/>
          </a:xfrm>
          <a:prstGeom prst="rect">
            <a:avLst/>
          </a:prstGeom>
          <a:noFill/>
        </p:spPr>
        <p:txBody>
          <a:bodyPr wrap="square" rtlCol="0">
            <a:spAutoFit/>
          </a:bodyPr>
          <a:lstStyle/>
          <a:p>
            <a:pPr algn="ctr"/>
            <a:r>
              <a:rPr lang="ar-SY" sz="2000" b="1" dirty="0">
                <a:solidFill>
                  <a:schemeClr val="accent4">
                    <a:lumMod val="75000"/>
                  </a:schemeClr>
                </a:solidFill>
                <a:latin typeface="Bebas Neue Bold" panose="020B0606020202050201" pitchFamily="34" charset="0"/>
              </a:rPr>
              <a:t>الربع الخالي</a:t>
            </a:r>
          </a:p>
          <a:p>
            <a:pPr algn="ctr"/>
            <a:r>
              <a:rPr lang="ar-SY" sz="1600" dirty="0">
                <a:latin typeface="Economica" panose="02000506040000020004" pitchFamily="2" charset="0"/>
              </a:rPr>
              <a:t>حار صيفاً وبارد شتاءً</a:t>
            </a:r>
          </a:p>
          <a:p>
            <a:pPr algn="ctr"/>
            <a:r>
              <a:rPr lang="ar-SY" sz="1600" dirty="0">
                <a:latin typeface="Economica" panose="02000506040000020004" pitchFamily="2" charset="0"/>
              </a:rPr>
              <a:t>(شديد الجفاف)</a:t>
            </a:r>
            <a:endParaRPr lang="en-US" sz="1200" dirty="0">
              <a:latin typeface="Economica" panose="02000506040000020004" pitchFamily="2" charset="0"/>
            </a:endParaRPr>
          </a:p>
        </p:txBody>
      </p:sp>
      <p:sp>
        <p:nvSpPr>
          <p:cNvPr id="93" name="TextBox 135">
            <a:extLst>
              <a:ext uri="{FF2B5EF4-FFF2-40B4-BE49-F238E27FC236}">
                <a16:creationId xmlns:a16="http://schemas.microsoft.com/office/drawing/2014/main" id="{6E6BD529-19EE-4764-AE6A-64A8BD9C54C0}"/>
              </a:ext>
            </a:extLst>
          </p:cNvPr>
          <p:cNvSpPr txBox="1"/>
          <p:nvPr/>
        </p:nvSpPr>
        <p:spPr>
          <a:xfrm>
            <a:off x="8072682" y="5786723"/>
            <a:ext cx="1888696" cy="892552"/>
          </a:xfrm>
          <a:prstGeom prst="rect">
            <a:avLst/>
          </a:prstGeom>
          <a:noFill/>
        </p:spPr>
        <p:txBody>
          <a:bodyPr wrap="square" rtlCol="0">
            <a:spAutoFit/>
          </a:bodyPr>
          <a:lstStyle/>
          <a:p>
            <a:pPr algn="ctr"/>
            <a:r>
              <a:rPr lang="ar-SY" sz="2000" b="1" dirty="0">
                <a:solidFill>
                  <a:srgbClr val="FF0000"/>
                </a:solidFill>
                <a:latin typeface="Bebas Neue Bold" panose="020B0606020202050201" pitchFamily="34" charset="0"/>
              </a:rPr>
              <a:t>السواحل</a:t>
            </a:r>
            <a:endParaRPr lang="ar-SY" sz="1600" b="1" dirty="0">
              <a:solidFill>
                <a:srgbClr val="FF0000"/>
              </a:solidFill>
              <a:latin typeface="Bebas Neue Bold" panose="020B0606020202050201" pitchFamily="34" charset="0"/>
            </a:endParaRPr>
          </a:p>
          <a:p>
            <a:pPr algn="ctr"/>
            <a:r>
              <a:rPr lang="ar-SY" sz="1600" dirty="0">
                <a:latin typeface="Bebas Neue Bold" panose="020B0606020202050201" pitchFamily="34" charset="0"/>
              </a:rPr>
              <a:t>حار صيفاً معتدل شتاءً</a:t>
            </a:r>
          </a:p>
          <a:p>
            <a:pPr algn="ctr"/>
            <a:r>
              <a:rPr lang="ar-SY" sz="1600" dirty="0">
                <a:latin typeface="Bebas Neue Bold" panose="020B0606020202050201" pitchFamily="34" charset="0"/>
              </a:rPr>
              <a:t>(ترتفع فيها الرطوبة)</a:t>
            </a:r>
            <a:endParaRPr lang="en-US" sz="1600" dirty="0">
              <a:latin typeface="Economica" panose="02000506040000020004" pitchFamily="2" charset="0"/>
            </a:endParaRPr>
          </a:p>
        </p:txBody>
      </p:sp>
    </p:spTree>
    <p:extLst>
      <p:ext uri="{BB962C8B-B14F-4D97-AF65-F5344CB8AC3E}">
        <p14:creationId xmlns:p14="http://schemas.microsoft.com/office/powerpoint/2010/main" val="172167712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68"/>
                                            </p:tgtEl>
                                            <p:attrNameLst>
                                              <p:attrName>style.visibility</p:attrName>
                                            </p:attrNameLst>
                                          </p:cBhvr>
                                          <p:to>
                                            <p:strVal val="visible"/>
                                          </p:to>
                                        </p:set>
                                        <p:anim calcmode="lin" valueType="num">
                                          <p:cBhvr additive="base">
                                            <p:cTn id="38" dur="500" fill="hold"/>
                                            <p:tgtEl>
                                              <p:spTgt spid="68"/>
                                            </p:tgtEl>
                                            <p:attrNameLst>
                                              <p:attrName>ppt_x</p:attrName>
                                            </p:attrNameLst>
                                          </p:cBhvr>
                                          <p:tavLst>
                                            <p:tav tm="0">
                                              <p:val>
                                                <p:strVal val="1+#ppt_w/2"/>
                                              </p:val>
                                            </p:tav>
                                            <p:tav tm="100000">
                                              <p:val>
                                                <p:strVal val="#ppt_x"/>
                                              </p:val>
                                            </p:tav>
                                          </p:tavLst>
                                        </p:anim>
                                        <p:anim calcmode="lin" valueType="num">
                                          <p:cBhvr additive="base">
                                            <p:cTn id="39" dur="500" fill="hold"/>
                                            <p:tgtEl>
                                              <p:spTgt spid="68"/>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childTnLst>
                              </p:cTn>
                            </p:par>
                            <p:par>
                              <p:cTn id="43" fill="hold">
                                <p:stCondLst>
                                  <p:cond delay="500"/>
                                </p:stCondLst>
                                <p:childTnLst>
                                  <p:par>
                                    <p:cTn id="44" presetID="2" presetClass="entr" presetSubtype="2"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additive="base">
                                            <p:cTn id="46" dur="500" fill="hold"/>
                                            <p:tgtEl>
                                              <p:spTgt spid="89"/>
                                            </p:tgtEl>
                                            <p:attrNameLst>
                                              <p:attrName>ppt_x</p:attrName>
                                            </p:attrNameLst>
                                          </p:cBhvr>
                                          <p:tavLst>
                                            <p:tav tm="0">
                                              <p:val>
                                                <p:strVal val="1+#ppt_w/2"/>
                                              </p:val>
                                            </p:tav>
                                            <p:tav tm="100000">
                                              <p:val>
                                                <p:strVal val="#ppt_x"/>
                                              </p:val>
                                            </p:tav>
                                          </p:tavLst>
                                        </p:anim>
                                        <p:anim calcmode="lin" valueType="num">
                                          <p:cBhvr additive="base">
                                            <p:cTn id="47" dur="500" fill="hold"/>
                                            <p:tgtEl>
                                              <p:spTgt spid="89"/>
                                            </p:tgtEl>
                                            <p:attrNameLst>
                                              <p:attrName>ppt_y</p:attrName>
                                            </p:attrNameLst>
                                          </p:cBhvr>
                                          <p:tavLst>
                                            <p:tav tm="0">
                                              <p:val>
                                                <p:strVal val="#ppt_y"/>
                                              </p:val>
                                            </p:tav>
                                            <p:tav tm="100000">
                                              <p:val>
                                                <p:strVal val="#ppt_y"/>
                                              </p:val>
                                            </p:tav>
                                          </p:tavLst>
                                        </p:anim>
                                      </p:childTnLst>
                                    </p:cTn>
                                  </p:par>
                                  <p:par>
                                    <p:cTn id="48" presetID="1" presetClass="entr" presetSubtype="0"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66"/>
                                            </p:tgtEl>
                                            <p:attrNameLst>
                                              <p:attrName>style.visibility</p:attrName>
                                            </p:attrNameLst>
                                          </p:cBhvr>
                                          <p:to>
                                            <p:strVal val="visible"/>
                                          </p:to>
                                        </p:set>
                                        <p:anim calcmode="lin" valueType="num">
                                          <p:cBhvr additive="base">
                                            <p:cTn id="54" dur="500" fill="hold"/>
                                            <p:tgtEl>
                                              <p:spTgt spid="66"/>
                                            </p:tgtEl>
                                            <p:attrNameLst>
                                              <p:attrName>ppt_x</p:attrName>
                                            </p:attrNameLst>
                                          </p:cBhvr>
                                          <p:tavLst>
                                            <p:tav tm="0">
                                              <p:val>
                                                <p:strVal val="1+#ppt_w/2"/>
                                              </p:val>
                                            </p:tav>
                                            <p:tav tm="100000">
                                              <p:val>
                                                <p:strVal val="#ppt_x"/>
                                              </p:val>
                                            </p:tav>
                                          </p:tavLst>
                                        </p:anim>
                                        <p:anim calcmode="lin" valueType="num">
                                          <p:cBhvr additive="base">
                                            <p:cTn id="55" dur="500" fill="hold"/>
                                            <p:tgtEl>
                                              <p:spTgt spid="66"/>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1" presetClass="entr" presetSubtype="0"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par>
                              <p:cTn id="59" fill="hold">
                                <p:stCondLst>
                                  <p:cond delay="500"/>
                                </p:stCondLst>
                                <p:childTnLst>
                                  <p:par>
                                    <p:cTn id="60" presetID="2" presetClass="entr" presetSubtype="2" fill="hold" grpId="0" nodeType="afterEffect">
                                      <p:stCondLst>
                                        <p:cond delay="0"/>
                                      </p:stCondLst>
                                      <p:childTnLst>
                                        <p:set>
                                          <p:cBhvr>
                                            <p:cTn id="61" dur="1" fill="hold">
                                              <p:stCondLst>
                                                <p:cond delay="0"/>
                                              </p:stCondLst>
                                            </p:cTn>
                                            <p:tgtEl>
                                              <p:spTgt spid="90"/>
                                            </p:tgtEl>
                                            <p:attrNameLst>
                                              <p:attrName>style.visibility</p:attrName>
                                            </p:attrNameLst>
                                          </p:cBhvr>
                                          <p:to>
                                            <p:strVal val="visible"/>
                                          </p:to>
                                        </p:set>
                                        <p:anim calcmode="lin" valueType="num">
                                          <p:cBhvr additive="base">
                                            <p:cTn id="62" dur="500" fill="hold"/>
                                            <p:tgtEl>
                                              <p:spTgt spid="90"/>
                                            </p:tgtEl>
                                            <p:attrNameLst>
                                              <p:attrName>ppt_x</p:attrName>
                                            </p:attrNameLst>
                                          </p:cBhvr>
                                          <p:tavLst>
                                            <p:tav tm="0">
                                              <p:val>
                                                <p:strVal val="1+#ppt_w/2"/>
                                              </p:val>
                                            </p:tav>
                                            <p:tav tm="100000">
                                              <p:val>
                                                <p:strVal val="#ppt_x"/>
                                              </p:val>
                                            </p:tav>
                                          </p:tavLst>
                                        </p:anim>
                                        <p:anim calcmode="lin" valueType="num">
                                          <p:cBhvr additive="base">
                                            <p:cTn id="63" dur="500" fill="hold"/>
                                            <p:tgtEl>
                                              <p:spTgt spid="90"/>
                                            </p:tgtEl>
                                            <p:attrNameLst>
                                              <p:attrName>ppt_y</p:attrName>
                                            </p:attrNameLst>
                                          </p:cBhvr>
                                          <p:tavLst>
                                            <p:tav tm="0">
                                              <p:val>
                                                <p:strVal val="#ppt_y"/>
                                              </p:val>
                                            </p:tav>
                                            <p:tav tm="100000">
                                              <p:val>
                                                <p:strVal val="#ppt_y"/>
                                              </p:val>
                                            </p:tav>
                                          </p:tavLst>
                                        </p:anim>
                                      </p:childTnLst>
                                    </p:cTn>
                                  </p:par>
                                  <p:par>
                                    <p:cTn id="64" presetID="1" presetClass="entr" presetSubtype="0"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64"/>
                                            </p:tgtEl>
                                            <p:attrNameLst>
                                              <p:attrName>style.visibility</p:attrName>
                                            </p:attrNameLst>
                                          </p:cBhvr>
                                          <p:to>
                                            <p:strVal val="visible"/>
                                          </p:to>
                                        </p:set>
                                        <p:anim calcmode="lin" valueType="num">
                                          <p:cBhvr additive="base">
                                            <p:cTn id="70" dur="500" fill="hold"/>
                                            <p:tgtEl>
                                              <p:spTgt spid="64"/>
                                            </p:tgtEl>
                                            <p:attrNameLst>
                                              <p:attrName>ppt_x</p:attrName>
                                            </p:attrNameLst>
                                          </p:cBhvr>
                                          <p:tavLst>
                                            <p:tav tm="0">
                                              <p:val>
                                                <p:strVal val="1+#ppt_w/2"/>
                                              </p:val>
                                            </p:tav>
                                            <p:tav tm="100000">
                                              <p:val>
                                                <p:strVal val="#ppt_x"/>
                                              </p:val>
                                            </p:tav>
                                          </p:tavLst>
                                        </p:anim>
                                        <p:anim calcmode="lin" valueType="num">
                                          <p:cBhvr additive="base">
                                            <p:cTn id="71" dur="500" fill="hold"/>
                                            <p:tgtEl>
                                              <p:spTgt spid="64"/>
                                            </p:tgtEl>
                                            <p:attrNameLst>
                                              <p:attrName>ppt_y</p:attrName>
                                            </p:attrNameLst>
                                          </p:cBhvr>
                                          <p:tavLst>
                                            <p:tav tm="0">
                                              <p:val>
                                                <p:strVal val="#ppt_y"/>
                                              </p:val>
                                            </p:tav>
                                            <p:tav tm="100000">
                                              <p:val>
                                                <p:strVal val="#ppt_y"/>
                                              </p:val>
                                            </p:tav>
                                          </p:tavLst>
                                        </p:anim>
                                      </p:childTnLst>
                                    </p:cTn>
                                  </p:par>
                                </p:childTnLst>
                              </p:cTn>
                            </p:par>
                            <p:par>
                              <p:cTn id="72" fill="hold">
                                <p:stCondLst>
                                  <p:cond delay="500"/>
                                </p:stCondLst>
                                <p:childTnLst>
                                  <p:par>
                                    <p:cTn id="73" presetID="1" presetClass="entr" presetSubtype="0"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2" presetClass="entr" presetSubtype="2" fill="hold" grpId="0" nodeType="withEffect">
                                      <p:stCondLst>
                                        <p:cond delay="0"/>
                                      </p:stCondLst>
                                      <p:childTnLst>
                                        <p:set>
                                          <p:cBhvr>
                                            <p:cTn id="76" dur="1" fill="hold">
                                              <p:stCondLst>
                                                <p:cond delay="0"/>
                                              </p:stCondLst>
                                            </p:cTn>
                                            <p:tgtEl>
                                              <p:spTgt spid="91"/>
                                            </p:tgtEl>
                                            <p:attrNameLst>
                                              <p:attrName>style.visibility</p:attrName>
                                            </p:attrNameLst>
                                          </p:cBhvr>
                                          <p:to>
                                            <p:strVal val="visible"/>
                                          </p:to>
                                        </p:set>
                                        <p:anim calcmode="lin" valueType="num">
                                          <p:cBhvr additive="base">
                                            <p:cTn id="77" dur="500" fill="hold"/>
                                            <p:tgtEl>
                                              <p:spTgt spid="91"/>
                                            </p:tgtEl>
                                            <p:attrNameLst>
                                              <p:attrName>ppt_x</p:attrName>
                                            </p:attrNameLst>
                                          </p:cBhvr>
                                          <p:tavLst>
                                            <p:tav tm="0">
                                              <p:val>
                                                <p:strVal val="1+#ppt_w/2"/>
                                              </p:val>
                                            </p:tav>
                                            <p:tav tm="100000">
                                              <p:val>
                                                <p:strVal val="#ppt_x"/>
                                              </p:val>
                                            </p:tav>
                                          </p:tavLst>
                                        </p:anim>
                                        <p:anim calcmode="lin" valueType="num">
                                          <p:cBhvr additive="base">
                                            <p:cTn id="78" dur="500" fill="hold"/>
                                            <p:tgtEl>
                                              <p:spTgt spid="91"/>
                                            </p:tgtEl>
                                            <p:attrNameLst>
                                              <p:attrName>ppt_y</p:attrName>
                                            </p:attrNameLst>
                                          </p:cBhvr>
                                          <p:tavLst>
                                            <p:tav tm="0">
                                              <p:val>
                                                <p:strVal val="#ppt_y"/>
                                              </p:val>
                                            </p:tav>
                                            <p:tav tm="100000">
                                              <p:val>
                                                <p:strVal val="#ppt_y"/>
                                              </p:val>
                                            </p:tav>
                                          </p:tavLst>
                                        </p:anim>
                                      </p:childTnLst>
                                    </p:cTn>
                                  </p:par>
                                  <p:par>
                                    <p:cTn id="79" presetID="1" presetClass="entr" presetSubtype="0"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additive="base">
                                            <p:cTn id="85" dur="500" fill="hold"/>
                                            <p:tgtEl>
                                              <p:spTgt spid="62"/>
                                            </p:tgtEl>
                                            <p:attrNameLst>
                                              <p:attrName>ppt_x</p:attrName>
                                            </p:attrNameLst>
                                          </p:cBhvr>
                                          <p:tavLst>
                                            <p:tav tm="0">
                                              <p:val>
                                                <p:strVal val="1+#ppt_w/2"/>
                                              </p:val>
                                            </p:tav>
                                            <p:tav tm="100000">
                                              <p:val>
                                                <p:strVal val="#ppt_x"/>
                                              </p:val>
                                            </p:tav>
                                          </p:tavLst>
                                        </p:anim>
                                        <p:anim calcmode="lin" valueType="num">
                                          <p:cBhvr additive="base">
                                            <p:cTn id="86" dur="500" fill="hold"/>
                                            <p:tgtEl>
                                              <p:spTgt spid="62"/>
                                            </p:tgtEl>
                                            <p:attrNameLst>
                                              <p:attrName>ppt_y</p:attrName>
                                            </p:attrNameLst>
                                          </p:cBhvr>
                                          <p:tavLst>
                                            <p:tav tm="0">
                                              <p:val>
                                                <p:strVal val="#ppt_y"/>
                                              </p:val>
                                            </p:tav>
                                            <p:tav tm="100000">
                                              <p:val>
                                                <p:strVal val="#ppt_y"/>
                                              </p:val>
                                            </p:tav>
                                          </p:tavLst>
                                        </p:anim>
                                      </p:childTnLst>
                                    </p:cTn>
                                  </p:par>
                                </p:childTnLst>
                              </p:cTn>
                            </p:par>
                            <p:par>
                              <p:cTn id="87" fill="hold">
                                <p:stCondLst>
                                  <p:cond delay="500"/>
                                </p:stCondLst>
                                <p:childTnLst>
                                  <p:par>
                                    <p:cTn id="88" presetID="1" presetClass="entr" presetSubtype="0" fill="hold" grpId="0" nodeType="afterEffect">
                                      <p:stCondLst>
                                        <p:cond delay="0"/>
                                      </p:stCondLst>
                                      <p:childTnLst>
                                        <p:set>
                                          <p:cBhvr>
                                            <p:cTn id="89" dur="1" fill="hold">
                                              <p:stCondLst>
                                                <p:cond delay="0"/>
                                              </p:stCondLst>
                                            </p:cTn>
                                            <p:tgtEl>
                                              <p:spTgt spid="40"/>
                                            </p:tgtEl>
                                            <p:attrNameLst>
                                              <p:attrName>style.visibility</p:attrName>
                                            </p:attrNameLst>
                                          </p:cBhvr>
                                          <p:to>
                                            <p:strVal val="visible"/>
                                          </p:to>
                                        </p:set>
                                      </p:childTnLst>
                                    </p:cTn>
                                  </p:par>
                                  <p:par>
                                    <p:cTn id="90" presetID="2" presetClass="entr" presetSubtype="2" fill="hold" grpId="0" nodeType="withEffect">
                                      <p:stCondLst>
                                        <p:cond delay="0"/>
                                      </p:stCondLst>
                                      <p:childTnLst>
                                        <p:set>
                                          <p:cBhvr>
                                            <p:cTn id="91" dur="1" fill="hold">
                                              <p:stCondLst>
                                                <p:cond delay="0"/>
                                              </p:stCondLst>
                                            </p:cTn>
                                            <p:tgtEl>
                                              <p:spTgt spid="92"/>
                                            </p:tgtEl>
                                            <p:attrNameLst>
                                              <p:attrName>style.visibility</p:attrName>
                                            </p:attrNameLst>
                                          </p:cBhvr>
                                          <p:to>
                                            <p:strVal val="visible"/>
                                          </p:to>
                                        </p:set>
                                        <p:anim calcmode="lin" valueType="num">
                                          <p:cBhvr additive="base">
                                            <p:cTn id="92" dur="500" fill="hold"/>
                                            <p:tgtEl>
                                              <p:spTgt spid="92"/>
                                            </p:tgtEl>
                                            <p:attrNameLst>
                                              <p:attrName>ppt_x</p:attrName>
                                            </p:attrNameLst>
                                          </p:cBhvr>
                                          <p:tavLst>
                                            <p:tav tm="0">
                                              <p:val>
                                                <p:strVal val="1+#ppt_w/2"/>
                                              </p:val>
                                            </p:tav>
                                            <p:tav tm="100000">
                                              <p:val>
                                                <p:strVal val="#ppt_x"/>
                                              </p:val>
                                            </p:tav>
                                          </p:tavLst>
                                        </p:anim>
                                        <p:anim calcmode="lin" valueType="num">
                                          <p:cBhvr additive="base">
                                            <p:cTn id="93" dur="500" fill="hold"/>
                                            <p:tgtEl>
                                              <p:spTgt spid="92"/>
                                            </p:tgtEl>
                                            <p:attrNameLst>
                                              <p:attrName>ppt_y</p:attrName>
                                            </p:attrNameLst>
                                          </p:cBhvr>
                                          <p:tavLst>
                                            <p:tav tm="0">
                                              <p:val>
                                                <p:strVal val="#ppt_y"/>
                                              </p:val>
                                            </p:tav>
                                            <p:tav tm="100000">
                                              <p:val>
                                                <p:strVal val="#ppt_y"/>
                                              </p:val>
                                            </p:tav>
                                          </p:tavLst>
                                        </p:anim>
                                      </p:childTnLst>
                                    </p:cTn>
                                  </p:par>
                                  <p:par>
                                    <p:cTn id="94" presetID="1"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2" presetClass="entr" presetSubtype="2" fill="hold" grpId="0" nodeType="clickEffect">
                                      <p:stCondLst>
                                        <p:cond delay="0"/>
                                      </p:stCondLst>
                                      <p:childTnLst>
                                        <p:set>
                                          <p:cBhvr>
                                            <p:cTn id="99" dur="1" fill="hold">
                                              <p:stCondLst>
                                                <p:cond delay="0"/>
                                              </p:stCondLst>
                                            </p:cTn>
                                            <p:tgtEl>
                                              <p:spTgt spid="60"/>
                                            </p:tgtEl>
                                            <p:attrNameLst>
                                              <p:attrName>style.visibility</p:attrName>
                                            </p:attrNameLst>
                                          </p:cBhvr>
                                          <p:to>
                                            <p:strVal val="visible"/>
                                          </p:to>
                                        </p:set>
                                        <p:anim calcmode="lin" valueType="num">
                                          <p:cBhvr additive="base">
                                            <p:cTn id="100" dur="500" fill="hold"/>
                                            <p:tgtEl>
                                              <p:spTgt spid="60"/>
                                            </p:tgtEl>
                                            <p:attrNameLst>
                                              <p:attrName>ppt_x</p:attrName>
                                            </p:attrNameLst>
                                          </p:cBhvr>
                                          <p:tavLst>
                                            <p:tav tm="0">
                                              <p:val>
                                                <p:strVal val="1+#ppt_w/2"/>
                                              </p:val>
                                            </p:tav>
                                            <p:tav tm="100000">
                                              <p:val>
                                                <p:strVal val="#ppt_x"/>
                                              </p:val>
                                            </p:tav>
                                          </p:tavLst>
                                        </p:anim>
                                        <p:anim calcmode="lin" valueType="num">
                                          <p:cBhvr additive="base">
                                            <p:cTn id="101" dur="500" fill="hold"/>
                                            <p:tgtEl>
                                              <p:spTgt spid="60"/>
                                            </p:tgtEl>
                                            <p:attrNameLst>
                                              <p:attrName>ppt_y</p:attrName>
                                            </p:attrNameLst>
                                          </p:cBhvr>
                                          <p:tavLst>
                                            <p:tav tm="0">
                                              <p:val>
                                                <p:strVal val="#ppt_y"/>
                                              </p:val>
                                            </p:tav>
                                            <p:tav tm="100000">
                                              <p:val>
                                                <p:strVal val="#ppt_y"/>
                                              </p:val>
                                            </p:tav>
                                          </p:tavLst>
                                        </p:anim>
                                      </p:childTnLst>
                                    </p:cTn>
                                  </p:par>
                                </p:childTnLst>
                              </p:cTn>
                            </p:par>
                            <p:par>
                              <p:cTn id="102" fill="hold">
                                <p:stCondLst>
                                  <p:cond delay="500"/>
                                </p:stCondLst>
                                <p:childTnLst>
                                  <p:par>
                                    <p:cTn id="103" presetID="1"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childTnLst>
                                    </p:cTn>
                                  </p:par>
                                </p:childTnLst>
                              </p:cTn>
                            </p:par>
                            <p:par>
                              <p:cTn id="105" fill="hold">
                                <p:stCondLst>
                                  <p:cond delay="500"/>
                                </p:stCondLst>
                                <p:childTnLst>
                                  <p:par>
                                    <p:cTn id="106" presetID="2" presetClass="entr" presetSubtype="2" fill="hold" grpId="0"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additive="base">
                                            <p:cTn id="108" dur="500" fill="hold"/>
                                            <p:tgtEl>
                                              <p:spTgt spid="93"/>
                                            </p:tgtEl>
                                            <p:attrNameLst>
                                              <p:attrName>ppt_x</p:attrName>
                                            </p:attrNameLst>
                                          </p:cBhvr>
                                          <p:tavLst>
                                            <p:tav tm="0">
                                              <p:val>
                                                <p:strVal val="1+#ppt_w/2"/>
                                              </p:val>
                                            </p:tav>
                                            <p:tav tm="100000">
                                              <p:val>
                                                <p:strVal val="#ppt_x"/>
                                              </p:val>
                                            </p:tav>
                                          </p:tavLst>
                                        </p:anim>
                                        <p:anim calcmode="lin" valueType="num">
                                          <p:cBhvr additive="base">
                                            <p:cTn id="109" dur="500" fill="hold"/>
                                            <p:tgtEl>
                                              <p:spTgt spid="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9" grpId="0" animBg="1"/>
          <p:bldP spid="40" grpId="0" animBg="1"/>
          <p:bldP spid="41" grpId="0" animBg="1"/>
          <p:bldP spid="42"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89" grpId="0"/>
          <p:bldP spid="90" grpId="0"/>
          <p:bldP spid="91" grpId="0"/>
          <p:bldP spid="92" grpId="0"/>
          <p:bldP spid="9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68"/>
                                            </p:tgtEl>
                                            <p:attrNameLst>
                                              <p:attrName>style.visibility</p:attrName>
                                            </p:attrNameLst>
                                          </p:cBhvr>
                                          <p:to>
                                            <p:strVal val="visible"/>
                                          </p:to>
                                        </p:set>
                                        <p:anim calcmode="lin" valueType="num">
                                          <p:cBhvr additive="base">
                                            <p:cTn id="38" dur="500" fill="hold"/>
                                            <p:tgtEl>
                                              <p:spTgt spid="68"/>
                                            </p:tgtEl>
                                            <p:attrNameLst>
                                              <p:attrName>ppt_x</p:attrName>
                                            </p:attrNameLst>
                                          </p:cBhvr>
                                          <p:tavLst>
                                            <p:tav tm="0">
                                              <p:val>
                                                <p:strVal val="1+#ppt_w/2"/>
                                              </p:val>
                                            </p:tav>
                                            <p:tav tm="100000">
                                              <p:val>
                                                <p:strVal val="#ppt_x"/>
                                              </p:val>
                                            </p:tav>
                                          </p:tavLst>
                                        </p:anim>
                                        <p:anim calcmode="lin" valueType="num">
                                          <p:cBhvr additive="base">
                                            <p:cTn id="39" dur="500" fill="hold"/>
                                            <p:tgtEl>
                                              <p:spTgt spid="68"/>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childTnLst>
                              </p:cTn>
                            </p:par>
                            <p:par>
                              <p:cTn id="43" fill="hold">
                                <p:stCondLst>
                                  <p:cond delay="500"/>
                                </p:stCondLst>
                                <p:childTnLst>
                                  <p:par>
                                    <p:cTn id="44" presetID="2" presetClass="entr" presetSubtype="2"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additive="base">
                                            <p:cTn id="46" dur="500" fill="hold"/>
                                            <p:tgtEl>
                                              <p:spTgt spid="89"/>
                                            </p:tgtEl>
                                            <p:attrNameLst>
                                              <p:attrName>ppt_x</p:attrName>
                                            </p:attrNameLst>
                                          </p:cBhvr>
                                          <p:tavLst>
                                            <p:tav tm="0">
                                              <p:val>
                                                <p:strVal val="1+#ppt_w/2"/>
                                              </p:val>
                                            </p:tav>
                                            <p:tav tm="100000">
                                              <p:val>
                                                <p:strVal val="#ppt_x"/>
                                              </p:val>
                                            </p:tav>
                                          </p:tavLst>
                                        </p:anim>
                                        <p:anim calcmode="lin" valueType="num">
                                          <p:cBhvr additive="base">
                                            <p:cTn id="47" dur="500" fill="hold"/>
                                            <p:tgtEl>
                                              <p:spTgt spid="89"/>
                                            </p:tgtEl>
                                            <p:attrNameLst>
                                              <p:attrName>ppt_y</p:attrName>
                                            </p:attrNameLst>
                                          </p:cBhvr>
                                          <p:tavLst>
                                            <p:tav tm="0">
                                              <p:val>
                                                <p:strVal val="#ppt_y"/>
                                              </p:val>
                                            </p:tav>
                                            <p:tav tm="100000">
                                              <p:val>
                                                <p:strVal val="#ppt_y"/>
                                              </p:val>
                                            </p:tav>
                                          </p:tavLst>
                                        </p:anim>
                                      </p:childTnLst>
                                    </p:cTn>
                                  </p:par>
                                  <p:par>
                                    <p:cTn id="48" presetID="1" presetClass="entr" presetSubtype="0"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66"/>
                                            </p:tgtEl>
                                            <p:attrNameLst>
                                              <p:attrName>style.visibility</p:attrName>
                                            </p:attrNameLst>
                                          </p:cBhvr>
                                          <p:to>
                                            <p:strVal val="visible"/>
                                          </p:to>
                                        </p:set>
                                        <p:anim calcmode="lin" valueType="num">
                                          <p:cBhvr additive="base">
                                            <p:cTn id="54" dur="500" fill="hold"/>
                                            <p:tgtEl>
                                              <p:spTgt spid="66"/>
                                            </p:tgtEl>
                                            <p:attrNameLst>
                                              <p:attrName>ppt_x</p:attrName>
                                            </p:attrNameLst>
                                          </p:cBhvr>
                                          <p:tavLst>
                                            <p:tav tm="0">
                                              <p:val>
                                                <p:strVal val="1+#ppt_w/2"/>
                                              </p:val>
                                            </p:tav>
                                            <p:tav tm="100000">
                                              <p:val>
                                                <p:strVal val="#ppt_x"/>
                                              </p:val>
                                            </p:tav>
                                          </p:tavLst>
                                        </p:anim>
                                        <p:anim calcmode="lin" valueType="num">
                                          <p:cBhvr additive="base">
                                            <p:cTn id="55" dur="500" fill="hold"/>
                                            <p:tgtEl>
                                              <p:spTgt spid="66"/>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1" presetClass="entr" presetSubtype="0"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par>
                              <p:cTn id="59" fill="hold">
                                <p:stCondLst>
                                  <p:cond delay="500"/>
                                </p:stCondLst>
                                <p:childTnLst>
                                  <p:par>
                                    <p:cTn id="60" presetID="2" presetClass="entr" presetSubtype="2" fill="hold" grpId="0" nodeType="afterEffect">
                                      <p:stCondLst>
                                        <p:cond delay="0"/>
                                      </p:stCondLst>
                                      <p:childTnLst>
                                        <p:set>
                                          <p:cBhvr>
                                            <p:cTn id="61" dur="1" fill="hold">
                                              <p:stCondLst>
                                                <p:cond delay="0"/>
                                              </p:stCondLst>
                                            </p:cTn>
                                            <p:tgtEl>
                                              <p:spTgt spid="90"/>
                                            </p:tgtEl>
                                            <p:attrNameLst>
                                              <p:attrName>style.visibility</p:attrName>
                                            </p:attrNameLst>
                                          </p:cBhvr>
                                          <p:to>
                                            <p:strVal val="visible"/>
                                          </p:to>
                                        </p:set>
                                        <p:anim calcmode="lin" valueType="num">
                                          <p:cBhvr additive="base">
                                            <p:cTn id="62" dur="500" fill="hold"/>
                                            <p:tgtEl>
                                              <p:spTgt spid="90"/>
                                            </p:tgtEl>
                                            <p:attrNameLst>
                                              <p:attrName>ppt_x</p:attrName>
                                            </p:attrNameLst>
                                          </p:cBhvr>
                                          <p:tavLst>
                                            <p:tav tm="0">
                                              <p:val>
                                                <p:strVal val="1+#ppt_w/2"/>
                                              </p:val>
                                            </p:tav>
                                            <p:tav tm="100000">
                                              <p:val>
                                                <p:strVal val="#ppt_x"/>
                                              </p:val>
                                            </p:tav>
                                          </p:tavLst>
                                        </p:anim>
                                        <p:anim calcmode="lin" valueType="num">
                                          <p:cBhvr additive="base">
                                            <p:cTn id="63" dur="500" fill="hold"/>
                                            <p:tgtEl>
                                              <p:spTgt spid="90"/>
                                            </p:tgtEl>
                                            <p:attrNameLst>
                                              <p:attrName>ppt_y</p:attrName>
                                            </p:attrNameLst>
                                          </p:cBhvr>
                                          <p:tavLst>
                                            <p:tav tm="0">
                                              <p:val>
                                                <p:strVal val="#ppt_y"/>
                                              </p:val>
                                            </p:tav>
                                            <p:tav tm="100000">
                                              <p:val>
                                                <p:strVal val="#ppt_y"/>
                                              </p:val>
                                            </p:tav>
                                          </p:tavLst>
                                        </p:anim>
                                      </p:childTnLst>
                                    </p:cTn>
                                  </p:par>
                                  <p:par>
                                    <p:cTn id="64" presetID="1" presetClass="entr" presetSubtype="0"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64"/>
                                            </p:tgtEl>
                                            <p:attrNameLst>
                                              <p:attrName>style.visibility</p:attrName>
                                            </p:attrNameLst>
                                          </p:cBhvr>
                                          <p:to>
                                            <p:strVal val="visible"/>
                                          </p:to>
                                        </p:set>
                                        <p:anim calcmode="lin" valueType="num">
                                          <p:cBhvr additive="base">
                                            <p:cTn id="70" dur="500" fill="hold"/>
                                            <p:tgtEl>
                                              <p:spTgt spid="64"/>
                                            </p:tgtEl>
                                            <p:attrNameLst>
                                              <p:attrName>ppt_x</p:attrName>
                                            </p:attrNameLst>
                                          </p:cBhvr>
                                          <p:tavLst>
                                            <p:tav tm="0">
                                              <p:val>
                                                <p:strVal val="1+#ppt_w/2"/>
                                              </p:val>
                                            </p:tav>
                                            <p:tav tm="100000">
                                              <p:val>
                                                <p:strVal val="#ppt_x"/>
                                              </p:val>
                                            </p:tav>
                                          </p:tavLst>
                                        </p:anim>
                                        <p:anim calcmode="lin" valueType="num">
                                          <p:cBhvr additive="base">
                                            <p:cTn id="71" dur="500" fill="hold"/>
                                            <p:tgtEl>
                                              <p:spTgt spid="64"/>
                                            </p:tgtEl>
                                            <p:attrNameLst>
                                              <p:attrName>ppt_y</p:attrName>
                                            </p:attrNameLst>
                                          </p:cBhvr>
                                          <p:tavLst>
                                            <p:tav tm="0">
                                              <p:val>
                                                <p:strVal val="#ppt_y"/>
                                              </p:val>
                                            </p:tav>
                                            <p:tav tm="100000">
                                              <p:val>
                                                <p:strVal val="#ppt_y"/>
                                              </p:val>
                                            </p:tav>
                                          </p:tavLst>
                                        </p:anim>
                                      </p:childTnLst>
                                    </p:cTn>
                                  </p:par>
                                </p:childTnLst>
                              </p:cTn>
                            </p:par>
                            <p:par>
                              <p:cTn id="72" fill="hold">
                                <p:stCondLst>
                                  <p:cond delay="500"/>
                                </p:stCondLst>
                                <p:childTnLst>
                                  <p:par>
                                    <p:cTn id="73" presetID="1" presetClass="entr" presetSubtype="0"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2" presetClass="entr" presetSubtype="2" fill="hold" grpId="0" nodeType="withEffect">
                                      <p:stCondLst>
                                        <p:cond delay="0"/>
                                      </p:stCondLst>
                                      <p:childTnLst>
                                        <p:set>
                                          <p:cBhvr>
                                            <p:cTn id="76" dur="1" fill="hold">
                                              <p:stCondLst>
                                                <p:cond delay="0"/>
                                              </p:stCondLst>
                                            </p:cTn>
                                            <p:tgtEl>
                                              <p:spTgt spid="91"/>
                                            </p:tgtEl>
                                            <p:attrNameLst>
                                              <p:attrName>style.visibility</p:attrName>
                                            </p:attrNameLst>
                                          </p:cBhvr>
                                          <p:to>
                                            <p:strVal val="visible"/>
                                          </p:to>
                                        </p:set>
                                        <p:anim calcmode="lin" valueType="num">
                                          <p:cBhvr additive="base">
                                            <p:cTn id="77" dur="500" fill="hold"/>
                                            <p:tgtEl>
                                              <p:spTgt spid="91"/>
                                            </p:tgtEl>
                                            <p:attrNameLst>
                                              <p:attrName>ppt_x</p:attrName>
                                            </p:attrNameLst>
                                          </p:cBhvr>
                                          <p:tavLst>
                                            <p:tav tm="0">
                                              <p:val>
                                                <p:strVal val="1+#ppt_w/2"/>
                                              </p:val>
                                            </p:tav>
                                            <p:tav tm="100000">
                                              <p:val>
                                                <p:strVal val="#ppt_x"/>
                                              </p:val>
                                            </p:tav>
                                          </p:tavLst>
                                        </p:anim>
                                        <p:anim calcmode="lin" valueType="num">
                                          <p:cBhvr additive="base">
                                            <p:cTn id="78" dur="500" fill="hold"/>
                                            <p:tgtEl>
                                              <p:spTgt spid="91"/>
                                            </p:tgtEl>
                                            <p:attrNameLst>
                                              <p:attrName>ppt_y</p:attrName>
                                            </p:attrNameLst>
                                          </p:cBhvr>
                                          <p:tavLst>
                                            <p:tav tm="0">
                                              <p:val>
                                                <p:strVal val="#ppt_y"/>
                                              </p:val>
                                            </p:tav>
                                            <p:tav tm="100000">
                                              <p:val>
                                                <p:strVal val="#ppt_y"/>
                                              </p:val>
                                            </p:tav>
                                          </p:tavLst>
                                        </p:anim>
                                      </p:childTnLst>
                                    </p:cTn>
                                  </p:par>
                                  <p:par>
                                    <p:cTn id="79" presetID="1" presetClass="entr" presetSubtype="0"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additive="base">
                                            <p:cTn id="85" dur="500" fill="hold"/>
                                            <p:tgtEl>
                                              <p:spTgt spid="62"/>
                                            </p:tgtEl>
                                            <p:attrNameLst>
                                              <p:attrName>ppt_x</p:attrName>
                                            </p:attrNameLst>
                                          </p:cBhvr>
                                          <p:tavLst>
                                            <p:tav tm="0">
                                              <p:val>
                                                <p:strVal val="1+#ppt_w/2"/>
                                              </p:val>
                                            </p:tav>
                                            <p:tav tm="100000">
                                              <p:val>
                                                <p:strVal val="#ppt_x"/>
                                              </p:val>
                                            </p:tav>
                                          </p:tavLst>
                                        </p:anim>
                                        <p:anim calcmode="lin" valueType="num">
                                          <p:cBhvr additive="base">
                                            <p:cTn id="86" dur="500" fill="hold"/>
                                            <p:tgtEl>
                                              <p:spTgt spid="62"/>
                                            </p:tgtEl>
                                            <p:attrNameLst>
                                              <p:attrName>ppt_y</p:attrName>
                                            </p:attrNameLst>
                                          </p:cBhvr>
                                          <p:tavLst>
                                            <p:tav tm="0">
                                              <p:val>
                                                <p:strVal val="#ppt_y"/>
                                              </p:val>
                                            </p:tav>
                                            <p:tav tm="100000">
                                              <p:val>
                                                <p:strVal val="#ppt_y"/>
                                              </p:val>
                                            </p:tav>
                                          </p:tavLst>
                                        </p:anim>
                                      </p:childTnLst>
                                    </p:cTn>
                                  </p:par>
                                </p:childTnLst>
                              </p:cTn>
                            </p:par>
                            <p:par>
                              <p:cTn id="87" fill="hold">
                                <p:stCondLst>
                                  <p:cond delay="500"/>
                                </p:stCondLst>
                                <p:childTnLst>
                                  <p:par>
                                    <p:cTn id="88" presetID="1" presetClass="entr" presetSubtype="0" fill="hold" grpId="0" nodeType="afterEffect">
                                      <p:stCondLst>
                                        <p:cond delay="0"/>
                                      </p:stCondLst>
                                      <p:childTnLst>
                                        <p:set>
                                          <p:cBhvr>
                                            <p:cTn id="89" dur="1" fill="hold">
                                              <p:stCondLst>
                                                <p:cond delay="0"/>
                                              </p:stCondLst>
                                            </p:cTn>
                                            <p:tgtEl>
                                              <p:spTgt spid="40"/>
                                            </p:tgtEl>
                                            <p:attrNameLst>
                                              <p:attrName>style.visibility</p:attrName>
                                            </p:attrNameLst>
                                          </p:cBhvr>
                                          <p:to>
                                            <p:strVal val="visible"/>
                                          </p:to>
                                        </p:set>
                                      </p:childTnLst>
                                    </p:cTn>
                                  </p:par>
                                  <p:par>
                                    <p:cTn id="90" presetID="2" presetClass="entr" presetSubtype="2" fill="hold" grpId="0" nodeType="withEffect">
                                      <p:stCondLst>
                                        <p:cond delay="0"/>
                                      </p:stCondLst>
                                      <p:childTnLst>
                                        <p:set>
                                          <p:cBhvr>
                                            <p:cTn id="91" dur="1" fill="hold">
                                              <p:stCondLst>
                                                <p:cond delay="0"/>
                                              </p:stCondLst>
                                            </p:cTn>
                                            <p:tgtEl>
                                              <p:spTgt spid="92"/>
                                            </p:tgtEl>
                                            <p:attrNameLst>
                                              <p:attrName>style.visibility</p:attrName>
                                            </p:attrNameLst>
                                          </p:cBhvr>
                                          <p:to>
                                            <p:strVal val="visible"/>
                                          </p:to>
                                        </p:set>
                                        <p:anim calcmode="lin" valueType="num">
                                          <p:cBhvr additive="base">
                                            <p:cTn id="92" dur="500" fill="hold"/>
                                            <p:tgtEl>
                                              <p:spTgt spid="92"/>
                                            </p:tgtEl>
                                            <p:attrNameLst>
                                              <p:attrName>ppt_x</p:attrName>
                                            </p:attrNameLst>
                                          </p:cBhvr>
                                          <p:tavLst>
                                            <p:tav tm="0">
                                              <p:val>
                                                <p:strVal val="1+#ppt_w/2"/>
                                              </p:val>
                                            </p:tav>
                                            <p:tav tm="100000">
                                              <p:val>
                                                <p:strVal val="#ppt_x"/>
                                              </p:val>
                                            </p:tav>
                                          </p:tavLst>
                                        </p:anim>
                                        <p:anim calcmode="lin" valueType="num">
                                          <p:cBhvr additive="base">
                                            <p:cTn id="93" dur="500" fill="hold"/>
                                            <p:tgtEl>
                                              <p:spTgt spid="92"/>
                                            </p:tgtEl>
                                            <p:attrNameLst>
                                              <p:attrName>ppt_y</p:attrName>
                                            </p:attrNameLst>
                                          </p:cBhvr>
                                          <p:tavLst>
                                            <p:tav tm="0">
                                              <p:val>
                                                <p:strVal val="#ppt_y"/>
                                              </p:val>
                                            </p:tav>
                                            <p:tav tm="100000">
                                              <p:val>
                                                <p:strVal val="#ppt_y"/>
                                              </p:val>
                                            </p:tav>
                                          </p:tavLst>
                                        </p:anim>
                                      </p:childTnLst>
                                    </p:cTn>
                                  </p:par>
                                  <p:par>
                                    <p:cTn id="94" presetID="1"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2" presetClass="entr" presetSubtype="2" fill="hold" grpId="0" nodeType="clickEffect">
                                      <p:stCondLst>
                                        <p:cond delay="0"/>
                                      </p:stCondLst>
                                      <p:childTnLst>
                                        <p:set>
                                          <p:cBhvr>
                                            <p:cTn id="99" dur="1" fill="hold">
                                              <p:stCondLst>
                                                <p:cond delay="0"/>
                                              </p:stCondLst>
                                            </p:cTn>
                                            <p:tgtEl>
                                              <p:spTgt spid="60"/>
                                            </p:tgtEl>
                                            <p:attrNameLst>
                                              <p:attrName>style.visibility</p:attrName>
                                            </p:attrNameLst>
                                          </p:cBhvr>
                                          <p:to>
                                            <p:strVal val="visible"/>
                                          </p:to>
                                        </p:set>
                                        <p:anim calcmode="lin" valueType="num">
                                          <p:cBhvr additive="base">
                                            <p:cTn id="100" dur="500" fill="hold"/>
                                            <p:tgtEl>
                                              <p:spTgt spid="60"/>
                                            </p:tgtEl>
                                            <p:attrNameLst>
                                              <p:attrName>ppt_x</p:attrName>
                                            </p:attrNameLst>
                                          </p:cBhvr>
                                          <p:tavLst>
                                            <p:tav tm="0">
                                              <p:val>
                                                <p:strVal val="1+#ppt_w/2"/>
                                              </p:val>
                                            </p:tav>
                                            <p:tav tm="100000">
                                              <p:val>
                                                <p:strVal val="#ppt_x"/>
                                              </p:val>
                                            </p:tav>
                                          </p:tavLst>
                                        </p:anim>
                                        <p:anim calcmode="lin" valueType="num">
                                          <p:cBhvr additive="base">
                                            <p:cTn id="101" dur="500" fill="hold"/>
                                            <p:tgtEl>
                                              <p:spTgt spid="60"/>
                                            </p:tgtEl>
                                            <p:attrNameLst>
                                              <p:attrName>ppt_y</p:attrName>
                                            </p:attrNameLst>
                                          </p:cBhvr>
                                          <p:tavLst>
                                            <p:tav tm="0">
                                              <p:val>
                                                <p:strVal val="#ppt_y"/>
                                              </p:val>
                                            </p:tav>
                                            <p:tav tm="100000">
                                              <p:val>
                                                <p:strVal val="#ppt_y"/>
                                              </p:val>
                                            </p:tav>
                                          </p:tavLst>
                                        </p:anim>
                                      </p:childTnLst>
                                    </p:cTn>
                                  </p:par>
                                </p:childTnLst>
                              </p:cTn>
                            </p:par>
                            <p:par>
                              <p:cTn id="102" fill="hold">
                                <p:stCondLst>
                                  <p:cond delay="500"/>
                                </p:stCondLst>
                                <p:childTnLst>
                                  <p:par>
                                    <p:cTn id="103" presetID="1"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childTnLst>
                                    </p:cTn>
                                  </p:par>
                                </p:childTnLst>
                              </p:cTn>
                            </p:par>
                            <p:par>
                              <p:cTn id="105" fill="hold">
                                <p:stCondLst>
                                  <p:cond delay="500"/>
                                </p:stCondLst>
                                <p:childTnLst>
                                  <p:par>
                                    <p:cTn id="106" presetID="2" presetClass="entr" presetSubtype="2" fill="hold" grpId="0"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additive="base">
                                            <p:cTn id="108" dur="500" fill="hold"/>
                                            <p:tgtEl>
                                              <p:spTgt spid="93"/>
                                            </p:tgtEl>
                                            <p:attrNameLst>
                                              <p:attrName>ppt_x</p:attrName>
                                            </p:attrNameLst>
                                          </p:cBhvr>
                                          <p:tavLst>
                                            <p:tav tm="0">
                                              <p:val>
                                                <p:strVal val="1+#ppt_w/2"/>
                                              </p:val>
                                            </p:tav>
                                            <p:tav tm="100000">
                                              <p:val>
                                                <p:strVal val="#ppt_x"/>
                                              </p:val>
                                            </p:tav>
                                          </p:tavLst>
                                        </p:anim>
                                        <p:anim calcmode="lin" valueType="num">
                                          <p:cBhvr additive="base">
                                            <p:cTn id="109" dur="500" fill="hold"/>
                                            <p:tgtEl>
                                              <p:spTgt spid="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9" grpId="0" animBg="1"/>
          <p:bldP spid="40" grpId="0" animBg="1"/>
          <p:bldP spid="41" grpId="0" animBg="1"/>
          <p:bldP spid="42"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89" grpId="0"/>
          <p:bldP spid="90" grpId="0"/>
          <p:bldP spid="91" grpId="0"/>
          <p:bldP spid="92" grpId="0"/>
          <p:bldP spid="9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descr="صورة تحتوي على نص&#10;&#10;تم إنشاء الوصف تلقائياً">
            <a:extLst>
              <a:ext uri="{FF2B5EF4-FFF2-40B4-BE49-F238E27FC236}">
                <a16:creationId xmlns:a16="http://schemas.microsoft.com/office/drawing/2014/main" id="{78C89443-501A-45F0-8C9A-A907104571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0676" y="1326777"/>
            <a:ext cx="10118953" cy="5414963"/>
          </a:xfrm>
        </p:spPr>
      </p:pic>
      <p:sp>
        <p:nvSpPr>
          <p:cNvPr id="6" name="عنوان 1">
            <a:extLst>
              <a:ext uri="{FF2B5EF4-FFF2-40B4-BE49-F238E27FC236}">
                <a16:creationId xmlns:a16="http://schemas.microsoft.com/office/drawing/2014/main" id="{3B4624C5-3D51-4B81-BFD5-9D4BB29DEE6A}"/>
              </a:ext>
            </a:extLst>
          </p:cNvPr>
          <p:cNvSpPr txBox="1">
            <a:spLocks/>
          </p:cNvSpPr>
          <p:nvPr/>
        </p:nvSpPr>
        <p:spPr>
          <a:xfrm>
            <a:off x="4912363" y="1214"/>
            <a:ext cx="714726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SA" sz="7200" b="1" dirty="0"/>
              <a:t>تجدنا  في جوجل</a:t>
            </a:r>
            <a:endParaRPr lang="en-US" sz="7200" b="1" dirty="0"/>
          </a:p>
        </p:txBody>
      </p:sp>
      <p:grpSp>
        <p:nvGrpSpPr>
          <p:cNvPr id="2" name="مجموعة 1">
            <a:extLst>
              <a:ext uri="{FF2B5EF4-FFF2-40B4-BE49-F238E27FC236}">
                <a16:creationId xmlns:a16="http://schemas.microsoft.com/office/drawing/2014/main" id="{39FD50A2-38F7-4395-81AF-DD99793CB3DB}"/>
              </a:ext>
            </a:extLst>
          </p:cNvPr>
          <p:cNvGrpSpPr/>
          <p:nvPr/>
        </p:nvGrpSpPr>
        <p:grpSpPr>
          <a:xfrm>
            <a:off x="1940676" y="391708"/>
            <a:ext cx="3149600" cy="858981"/>
            <a:chOff x="3491684" y="207150"/>
            <a:chExt cx="3149600" cy="858981"/>
          </a:xfrm>
        </p:grpSpPr>
        <p:sp>
          <p:nvSpPr>
            <p:cNvPr id="4" name="مستطيل 3">
              <a:extLst>
                <a:ext uri="{FF2B5EF4-FFF2-40B4-BE49-F238E27FC236}">
                  <a16:creationId xmlns:a16="http://schemas.microsoft.com/office/drawing/2014/main" id="{9091E8F4-D2A9-4FE8-89B1-96C0D0B8E53B}"/>
                </a:ext>
              </a:extLst>
            </p:cNvPr>
            <p:cNvSpPr/>
            <p:nvPr/>
          </p:nvSpPr>
          <p:spPr>
            <a:xfrm>
              <a:off x="3491684" y="207150"/>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descr="صورة تحتوي على نص, قصاصة فنية&#10;&#10;تم إنشاء الوصف تلقائياً">
              <a:extLst>
                <a:ext uri="{FF2B5EF4-FFF2-40B4-BE49-F238E27FC236}">
                  <a16:creationId xmlns:a16="http://schemas.microsoft.com/office/drawing/2014/main" id="{9A69CCEA-85C2-4E55-A8CC-F4E7691A3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456" y="238846"/>
              <a:ext cx="2932055" cy="795588"/>
            </a:xfrm>
            <a:prstGeom prst="rect">
              <a:avLst/>
            </a:prstGeom>
          </p:spPr>
        </p:pic>
      </p:grpSp>
    </p:spTree>
    <p:extLst>
      <p:ext uri="{BB962C8B-B14F-4D97-AF65-F5344CB8AC3E}">
        <p14:creationId xmlns:p14="http://schemas.microsoft.com/office/powerpoint/2010/main" val="1890714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6473946" y="1803212"/>
            <a:ext cx="2133602"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المُناخ:</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923330"/>
          </a:xfrm>
          <a:prstGeom prst="rect">
            <a:avLst/>
          </a:prstGeom>
          <a:noFill/>
        </p:spPr>
        <p:txBody>
          <a:bodyPr wrap="square" rtlCol="0">
            <a:spAutoFit/>
          </a:bodyPr>
          <a:lstStyle/>
          <a:p>
            <a:pPr algn="r"/>
            <a:r>
              <a:rPr lang="ar-SY" dirty="0">
                <a:latin typeface="Century Gothic" panose="020B0502020202020204" pitchFamily="34" charset="0"/>
              </a:rPr>
              <a:t>تقع أجزاء واسعة من المملكة العربية السعودية ضمن الحزام الصحراوي</a:t>
            </a:r>
          </a:p>
          <a:p>
            <a:pPr algn="r"/>
            <a:r>
              <a:rPr lang="ar-SY" dirty="0">
                <a:latin typeface="Century Gothic" panose="020B0502020202020204" pitchFamily="34" charset="0"/>
              </a:rPr>
              <a:t>المَداري الذي يمتد من المحيط الأطلسي غرباً حتى صحراء )ثار( في الهند شرقاً، ويمر مدار السَّرَطان في منتصف أراضيها تقريباً.</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مُناخ وطني</a:t>
                  </a:r>
                  <a:endParaRPr lang="en-US" sz="3200" dirty="0">
                    <a:latin typeface="Century Gothic" panose="020B0502020202020204" pitchFamily="34" charset="0"/>
                  </a:endParaRP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5860" y="3678393"/>
            <a:ext cx="3203843" cy="275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4780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wheel(1)">
                                          <p:cBhvr>
                                            <p:cTn id="3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wheel(1)">
                                          <p:cBhvr>
                                            <p:cTn id="3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مُناخ وطني</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مجموعة 29"/>
          <p:cNvGrpSpPr/>
          <p:nvPr/>
        </p:nvGrpSpPr>
        <p:grpSpPr>
          <a:xfrm>
            <a:off x="338813" y="1735874"/>
            <a:ext cx="8201466" cy="1128959"/>
            <a:chOff x="338813" y="22303"/>
            <a:chExt cx="8201466" cy="1128959"/>
          </a:xfrm>
        </p:grpSpPr>
        <p:grpSp>
          <p:nvGrpSpPr>
            <p:cNvPr id="31" name="مجموعة 30"/>
            <p:cNvGrpSpPr/>
            <p:nvPr/>
          </p:nvGrpSpPr>
          <p:grpSpPr>
            <a:xfrm>
              <a:off x="338813" y="22303"/>
              <a:ext cx="1704537" cy="1128957"/>
              <a:chOff x="338813" y="22303"/>
              <a:chExt cx="1704537" cy="1128957"/>
            </a:xfrm>
          </p:grpSpPr>
          <p:sp>
            <p:nvSpPr>
              <p:cNvPr id="40"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37">
                <a:extLst>
                  <a:ext uri="{FF2B5EF4-FFF2-40B4-BE49-F238E27FC236}">
                    <a16:creationId xmlns:a16="http://schemas.microsoft.com/office/drawing/2014/main" id="{76D10162-9574-43DF-BF02-F3BAB5FBC542}"/>
                  </a:ext>
                </a:extLst>
              </p:cNvPr>
              <p:cNvSpPr txBox="1"/>
              <p:nvPr/>
            </p:nvSpPr>
            <p:spPr>
              <a:xfrm flipH="1">
                <a:off x="746600" y="84303"/>
                <a:ext cx="839724" cy="461665"/>
              </a:xfrm>
              <a:prstGeom prst="rect">
                <a:avLst/>
              </a:prstGeom>
              <a:noFill/>
            </p:spPr>
            <p:txBody>
              <a:bodyPr wrap="square" rtlCol="0">
                <a:spAutoFit/>
              </a:bodyPr>
              <a:lstStyle/>
              <a:p>
                <a:pPr algn="ctr"/>
                <a:r>
                  <a:rPr lang="ar-SY" sz="2400" b="1" dirty="0">
                    <a:latin typeface="Century Gothic" panose="020B0502020202020204" pitchFamily="34" charset="0"/>
                  </a:rPr>
                  <a:t>1</a:t>
                </a:r>
              </a:p>
            </p:txBody>
          </p:sp>
        </p:grpSp>
        <p:grpSp>
          <p:nvGrpSpPr>
            <p:cNvPr id="32" name="مجموعة 31"/>
            <p:cNvGrpSpPr/>
            <p:nvPr/>
          </p:nvGrpSpPr>
          <p:grpSpPr>
            <a:xfrm>
              <a:off x="2350491" y="22303"/>
              <a:ext cx="6189788" cy="1128959"/>
              <a:chOff x="2350491" y="22303"/>
              <a:chExt cx="6189788" cy="1128959"/>
            </a:xfrm>
          </p:grpSpPr>
          <p:sp>
            <p:nvSpPr>
              <p:cNvPr id="37"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sp>
            <p:nvSpPr>
              <p:cNvPr id="39" name="TextBox 54">
                <a:extLst>
                  <a:ext uri="{FF2B5EF4-FFF2-40B4-BE49-F238E27FC236}">
                    <a16:creationId xmlns:a16="http://schemas.microsoft.com/office/drawing/2014/main" id="{77083AD1-19E7-47DD-AD18-FA3E1ABEF6F5}"/>
                  </a:ext>
                </a:extLst>
              </p:cNvPr>
              <p:cNvSpPr txBox="1"/>
              <p:nvPr/>
            </p:nvSpPr>
            <p:spPr>
              <a:xfrm>
                <a:off x="3380210" y="84303"/>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العوامل المؤثرة في مناخ وطني :</a:t>
                </a:r>
              </a:p>
            </p:txBody>
          </p:sp>
        </p:grpSp>
        <p:grpSp>
          <p:nvGrpSpPr>
            <p:cNvPr id="33"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34"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 name="Rectangle 4">
            <a:extLst>
              <a:ext uri="{FF2B5EF4-FFF2-40B4-BE49-F238E27FC236}">
                <a16:creationId xmlns:a16="http://schemas.microsoft.com/office/drawing/2014/main" id="{53A4D272-4D2B-4890-B13F-527A33FDCC57}"/>
              </a:ext>
            </a:extLst>
          </p:cNvPr>
          <p:cNvSpPr/>
          <p:nvPr/>
        </p:nvSpPr>
        <p:spPr>
          <a:xfrm flipH="1">
            <a:off x="11657650" y="1179837"/>
            <a:ext cx="247234" cy="5706740"/>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مجموعة 58"/>
          <p:cNvGrpSpPr/>
          <p:nvPr/>
        </p:nvGrpSpPr>
        <p:grpSpPr>
          <a:xfrm>
            <a:off x="3411081" y="3294128"/>
            <a:ext cx="8607149" cy="1193405"/>
            <a:chOff x="3411081" y="3294128"/>
            <a:chExt cx="8607149" cy="1193405"/>
          </a:xfrm>
        </p:grpSpPr>
        <p:sp>
          <p:nvSpPr>
            <p:cNvPr id="60"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Top Corners Rounded 16">
              <a:extLst>
                <a:ext uri="{FF2B5EF4-FFF2-40B4-BE49-F238E27FC236}">
                  <a16:creationId xmlns:a16="http://schemas.microsoft.com/office/drawing/2014/main" id="{863C240A-B417-46DD-B05E-E0B3A922C38A}"/>
                </a:ext>
              </a:extLst>
            </p:cNvPr>
            <p:cNvSpPr/>
            <p:nvPr/>
          </p:nvSpPr>
          <p:spPr>
            <a:xfrm rot="5400000">
              <a:off x="6118719" y="599698"/>
              <a:ext cx="1193403" cy="6582264"/>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769441"/>
            </a:xfrm>
            <a:prstGeom prst="rect">
              <a:avLst/>
            </a:prstGeom>
            <a:noFill/>
          </p:spPr>
          <p:txBody>
            <a:bodyPr wrap="square" rtlCol="0">
              <a:spAutoFit/>
            </a:bodyPr>
            <a:lstStyle/>
            <a:p>
              <a:r>
                <a:rPr lang="en-US" sz="4400" b="1" dirty="0">
                  <a:latin typeface="Century Gothic" panose="020B0502020202020204" pitchFamily="34" charset="0"/>
                </a:rPr>
                <a:t>1</a:t>
              </a: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591628"/>
              <a:ext cx="5638332" cy="584775"/>
            </a:xfrm>
            <a:prstGeom prst="rect">
              <a:avLst/>
            </a:prstGeom>
            <a:noFill/>
          </p:spPr>
          <p:txBody>
            <a:bodyPr wrap="square" rtlCol="0">
              <a:spAutoFit/>
            </a:bodyPr>
            <a:lstStyle/>
            <a:p>
              <a:pPr algn="r"/>
              <a:r>
                <a:rPr lang="ar-SY" sz="3200" dirty="0">
                  <a:latin typeface="Century Gothic" panose="020B0502020202020204" pitchFamily="34" charset="0"/>
                </a:rPr>
                <a:t>الموقع الفَلَكيّ</a:t>
              </a: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 name="مجموعة 80"/>
          <p:cNvGrpSpPr/>
          <p:nvPr/>
        </p:nvGrpSpPr>
        <p:grpSpPr>
          <a:xfrm>
            <a:off x="3411081" y="4851581"/>
            <a:ext cx="8620357" cy="1193405"/>
            <a:chOff x="3397873" y="3294128"/>
            <a:chExt cx="8620357" cy="1193405"/>
          </a:xfrm>
        </p:grpSpPr>
        <p:sp>
          <p:nvSpPr>
            <p:cNvPr id="8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Top Corners Rounded 16">
              <a:extLst>
                <a:ext uri="{FF2B5EF4-FFF2-40B4-BE49-F238E27FC236}">
                  <a16:creationId xmlns:a16="http://schemas.microsoft.com/office/drawing/2014/main" id="{863C240A-B417-46DD-B05E-E0B3A922C38A}"/>
                </a:ext>
              </a:extLst>
            </p:cNvPr>
            <p:cNvSpPr/>
            <p:nvPr/>
          </p:nvSpPr>
          <p:spPr>
            <a:xfrm rot="5400000">
              <a:off x="6112115" y="593094"/>
              <a:ext cx="1193403" cy="6595472"/>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36">
              <a:extLst>
                <a:ext uri="{FF2B5EF4-FFF2-40B4-BE49-F238E27FC236}">
                  <a16:creationId xmlns:a16="http://schemas.microsoft.com/office/drawing/2014/main" id="{93E7D62B-1455-4AFF-B195-F9AA155326E3}"/>
                </a:ext>
              </a:extLst>
            </p:cNvPr>
            <p:cNvSpPr txBox="1"/>
            <p:nvPr/>
          </p:nvSpPr>
          <p:spPr>
            <a:xfrm>
              <a:off x="10804718" y="3376557"/>
              <a:ext cx="839724" cy="769441"/>
            </a:xfrm>
            <a:prstGeom prst="rect">
              <a:avLst/>
            </a:prstGeom>
            <a:noFill/>
          </p:spPr>
          <p:txBody>
            <a:bodyPr wrap="square" rtlCol="0">
              <a:spAutoFit/>
            </a:bodyPr>
            <a:lstStyle/>
            <a:p>
              <a:r>
                <a:rPr lang="en-US" sz="4400" b="1" dirty="0">
                  <a:latin typeface="Century Gothic" panose="020B0502020202020204" pitchFamily="34" charset="0"/>
                </a:rPr>
                <a:t>2</a:t>
              </a:r>
            </a:p>
          </p:txBody>
        </p:sp>
        <p:pic>
          <p:nvPicPr>
            <p:cNvPr id="85" name="Graphic 10" descr="Marketing">
              <a:extLst>
                <a:ext uri="{FF2B5EF4-FFF2-40B4-BE49-F238E27FC236}">
                  <a16:creationId xmlns:a16="http://schemas.microsoft.com/office/drawing/2014/main" id="{D4556F2B-2510-47EB-BADC-D28A80042CD3}"/>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957163" y="3625531"/>
              <a:ext cx="640080" cy="640080"/>
            </a:xfrm>
            <a:prstGeom prst="rect">
              <a:avLst/>
            </a:prstGeom>
          </p:spPr>
        </p:pic>
        <p:sp>
          <p:nvSpPr>
            <p:cNvPr id="86" name="TextBox 47">
              <a:extLst>
                <a:ext uri="{FF2B5EF4-FFF2-40B4-BE49-F238E27FC236}">
                  <a16:creationId xmlns:a16="http://schemas.microsoft.com/office/drawing/2014/main" id="{ED665529-B0D7-41B7-B7D6-AC371B427BAB}"/>
                </a:ext>
              </a:extLst>
            </p:cNvPr>
            <p:cNvSpPr txBox="1"/>
            <p:nvPr/>
          </p:nvSpPr>
          <p:spPr>
            <a:xfrm>
              <a:off x="3397873" y="3471369"/>
              <a:ext cx="5638332" cy="584775"/>
            </a:xfrm>
            <a:prstGeom prst="rect">
              <a:avLst/>
            </a:prstGeom>
            <a:noFill/>
          </p:spPr>
          <p:txBody>
            <a:bodyPr wrap="square" rtlCol="0">
              <a:spAutoFit/>
            </a:bodyPr>
            <a:lstStyle/>
            <a:p>
              <a:pPr algn="r"/>
              <a:r>
                <a:rPr lang="ar-SY" sz="3200" dirty="0">
                  <a:latin typeface="Century Gothic" panose="020B0502020202020204" pitchFamily="34" charset="0"/>
                </a:rPr>
                <a:t>الموقع الجغرافي</a:t>
              </a:r>
              <a:endParaRPr lang="en-US" sz="3200" dirty="0">
                <a:latin typeface="Century Gothic" panose="020B0502020202020204" pitchFamily="34" charset="0"/>
              </a:endParaRPr>
            </a:p>
          </p:txBody>
        </p:sp>
        <p:grpSp>
          <p:nvGrpSpPr>
            <p:cNvPr id="8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8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1"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179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1+#ppt_w/2"/>
                                          </p:val>
                                        </p:tav>
                                        <p:tav tm="100000">
                                          <p:val>
                                            <p:strVal val="#ppt_x"/>
                                          </p:val>
                                        </p:tav>
                                      </p:tavLst>
                                    </p:anim>
                                    <p:anim calcmode="lin" valueType="num">
                                      <p:cBhvr additive="base">
                                        <p:cTn id="20"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81"/>
                                        </p:tgtEl>
                                        <p:attrNameLst>
                                          <p:attrName>style.visibility</p:attrName>
                                        </p:attrNameLst>
                                      </p:cBhvr>
                                      <p:to>
                                        <p:strVal val="visible"/>
                                      </p:to>
                                    </p:set>
                                    <p:anim calcmode="lin" valueType="num">
                                      <p:cBhvr additive="base">
                                        <p:cTn id="25" dur="500" fill="hold"/>
                                        <p:tgtEl>
                                          <p:spTgt spid="81"/>
                                        </p:tgtEl>
                                        <p:attrNameLst>
                                          <p:attrName>ppt_x</p:attrName>
                                        </p:attrNameLst>
                                      </p:cBhvr>
                                      <p:tavLst>
                                        <p:tav tm="0">
                                          <p:val>
                                            <p:strVal val="1+#ppt_w/2"/>
                                          </p:val>
                                        </p:tav>
                                        <p:tav tm="100000">
                                          <p:val>
                                            <p:strVal val="#ppt_x"/>
                                          </p:val>
                                        </p:tav>
                                      </p:tavLst>
                                    </p:anim>
                                    <p:anim calcmode="lin" valueType="num">
                                      <p:cBhvr additive="base">
                                        <p:cTn id="26" dur="5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مجموعة 33"/>
          <p:cNvGrpSpPr/>
          <p:nvPr/>
        </p:nvGrpSpPr>
        <p:grpSpPr>
          <a:xfrm>
            <a:off x="338813" y="22303"/>
            <a:ext cx="8201466" cy="1128959"/>
            <a:chOff x="338813" y="22303"/>
            <a:chExt cx="8201466" cy="1128959"/>
          </a:xfrm>
        </p:grpSpPr>
        <p:grpSp>
          <p:nvGrpSpPr>
            <p:cNvPr id="35" name="مجموعة 34"/>
            <p:cNvGrpSpPr/>
            <p:nvPr/>
          </p:nvGrpSpPr>
          <p:grpSpPr>
            <a:xfrm>
              <a:off x="338813" y="22303"/>
              <a:ext cx="1704537" cy="1128957"/>
              <a:chOff x="338813" y="22303"/>
              <a:chExt cx="1704537" cy="1128957"/>
            </a:xfrm>
          </p:grpSpPr>
          <p:sp>
            <p:nvSpPr>
              <p:cNvPr id="4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36" name="مجموعة 35"/>
            <p:cNvGrpSpPr/>
            <p:nvPr/>
          </p:nvGrpSpPr>
          <p:grpSpPr>
            <a:xfrm>
              <a:off x="2350491" y="22303"/>
              <a:ext cx="6189788" cy="1128959"/>
              <a:chOff x="2350491" y="22303"/>
              <a:chExt cx="6189788" cy="1128959"/>
            </a:xfrm>
          </p:grpSpPr>
          <p:sp>
            <p:nvSpPr>
              <p:cNvPr id="4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4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4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a:t>
                  </a:r>
                  <a:endParaRPr lang="en-US" b="1" dirty="0">
                    <a:latin typeface="Century Gothic" panose="020B0502020202020204" pitchFamily="34" charset="0"/>
                  </a:endParaRPr>
                </a:p>
              </p:txBody>
            </p:sp>
            <p:sp>
              <p:nvSpPr>
                <p:cNvPr id="4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مُناخ وطني</a:t>
                  </a:r>
                </a:p>
              </p:txBody>
            </p:sp>
          </p:grpSp>
        </p:grpSp>
        <p:grpSp>
          <p:nvGrpSpPr>
            <p:cNvPr id="3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3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مجموعة 48"/>
          <p:cNvGrpSpPr/>
          <p:nvPr/>
        </p:nvGrpSpPr>
        <p:grpSpPr>
          <a:xfrm>
            <a:off x="338813" y="1735874"/>
            <a:ext cx="8201466" cy="1128959"/>
            <a:chOff x="338813" y="22303"/>
            <a:chExt cx="8201466" cy="1128959"/>
          </a:xfrm>
        </p:grpSpPr>
        <p:grpSp>
          <p:nvGrpSpPr>
            <p:cNvPr id="50" name="مجموعة 49"/>
            <p:cNvGrpSpPr/>
            <p:nvPr/>
          </p:nvGrpSpPr>
          <p:grpSpPr>
            <a:xfrm>
              <a:off x="338813" y="22303"/>
              <a:ext cx="1704537" cy="1128957"/>
              <a:chOff x="338813" y="22303"/>
              <a:chExt cx="1704537" cy="1128957"/>
            </a:xfrm>
          </p:grpSpPr>
          <p:sp>
            <p:nvSpPr>
              <p:cNvPr id="61"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37">
                <a:extLst>
                  <a:ext uri="{FF2B5EF4-FFF2-40B4-BE49-F238E27FC236}">
                    <a16:creationId xmlns:a16="http://schemas.microsoft.com/office/drawing/2014/main" id="{76D10162-9574-43DF-BF02-F3BAB5FBC542}"/>
                  </a:ext>
                </a:extLst>
              </p:cNvPr>
              <p:cNvSpPr txBox="1"/>
              <p:nvPr/>
            </p:nvSpPr>
            <p:spPr>
              <a:xfrm flipH="1">
                <a:off x="746600" y="84303"/>
                <a:ext cx="839724" cy="461665"/>
              </a:xfrm>
              <a:prstGeom prst="rect">
                <a:avLst/>
              </a:prstGeom>
              <a:noFill/>
            </p:spPr>
            <p:txBody>
              <a:bodyPr wrap="square" rtlCol="0">
                <a:spAutoFit/>
              </a:bodyPr>
              <a:lstStyle/>
              <a:p>
                <a:pPr algn="ctr"/>
                <a:r>
                  <a:rPr lang="ar-SY" sz="2400" b="1" dirty="0">
                    <a:latin typeface="Century Gothic" panose="020B0502020202020204" pitchFamily="34" charset="0"/>
                  </a:rPr>
                  <a:t>1</a:t>
                </a:r>
              </a:p>
            </p:txBody>
          </p:sp>
        </p:grpSp>
        <p:grpSp>
          <p:nvGrpSpPr>
            <p:cNvPr id="51" name="مجموعة 50"/>
            <p:cNvGrpSpPr/>
            <p:nvPr/>
          </p:nvGrpSpPr>
          <p:grpSpPr>
            <a:xfrm>
              <a:off x="2350491" y="22303"/>
              <a:ext cx="6189788" cy="1128959"/>
              <a:chOff x="2350491" y="22303"/>
              <a:chExt cx="6189788" cy="1128959"/>
            </a:xfrm>
          </p:grpSpPr>
          <p:sp>
            <p:nvSpPr>
              <p:cNvPr id="56"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sp>
            <p:nvSpPr>
              <p:cNvPr id="60" name="TextBox 54">
                <a:extLst>
                  <a:ext uri="{FF2B5EF4-FFF2-40B4-BE49-F238E27FC236}">
                    <a16:creationId xmlns:a16="http://schemas.microsoft.com/office/drawing/2014/main" id="{77083AD1-19E7-47DD-AD18-FA3E1ABEF6F5}"/>
                  </a:ext>
                </a:extLst>
              </p:cNvPr>
              <p:cNvSpPr txBox="1"/>
              <p:nvPr/>
            </p:nvSpPr>
            <p:spPr>
              <a:xfrm>
                <a:off x="2771001" y="84303"/>
                <a:ext cx="5725299" cy="892552"/>
              </a:xfrm>
              <a:prstGeom prst="rect">
                <a:avLst/>
              </a:prstGeom>
              <a:noFill/>
            </p:spPr>
            <p:txBody>
              <a:bodyPr wrap="square" rtlCol="0">
                <a:spAutoFit/>
              </a:bodyPr>
              <a:lstStyle/>
              <a:p>
                <a:pPr algn="r"/>
                <a:r>
                  <a:rPr lang="ar-SY" sz="3200" dirty="0">
                    <a:latin typeface="Century Gothic" panose="020B0502020202020204" pitchFamily="34" charset="0"/>
                  </a:rPr>
                  <a:t>الموقع الفَلَكيّ :</a:t>
                </a:r>
              </a:p>
              <a:p>
                <a:pPr algn="r"/>
                <a:r>
                  <a:rPr lang="ar-SY" sz="2000" dirty="0">
                    <a:latin typeface="Century Gothic" panose="020B0502020202020204" pitchFamily="34" charset="0"/>
                  </a:rPr>
                  <a:t>وهو يؤثر في وطني المملكة العربية السعودية من ناحيتين:</a:t>
                </a:r>
              </a:p>
            </p:txBody>
          </p:sp>
        </p:grpSp>
        <p:grpSp>
          <p:nvGrpSpPr>
            <p:cNvPr id="52"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53"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4">
            <a:extLst>
              <a:ext uri="{FF2B5EF4-FFF2-40B4-BE49-F238E27FC236}">
                <a16:creationId xmlns:a16="http://schemas.microsoft.com/office/drawing/2014/main" id="{53A4D272-4D2B-4890-B13F-527A33FDCC57}"/>
              </a:ext>
            </a:extLst>
          </p:cNvPr>
          <p:cNvSpPr/>
          <p:nvPr/>
        </p:nvSpPr>
        <p:spPr>
          <a:xfrm flipH="1">
            <a:off x="11657650" y="1230671"/>
            <a:ext cx="247234" cy="5627329"/>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مجموعة 72"/>
          <p:cNvGrpSpPr/>
          <p:nvPr/>
        </p:nvGrpSpPr>
        <p:grpSpPr>
          <a:xfrm>
            <a:off x="3378754" y="3294128"/>
            <a:ext cx="8639476" cy="1193405"/>
            <a:chOff x="3378754" y="3294128"/>
            <a:chExt cx="8639476" cy="1193405"/>
          </a:xfrm>
        </p:grpSpPr>
        <p:sp>
          <p:nvSpPr>
            <p:cNvPr id="63"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Top Corners Rounded 16">
              <a:extLst>
                <a:ext uri="{FF2B5EF4-FFF2-40B4-BE49-F238E27FC236}">
                  <a16:creationId xmlns:a16="http://schemas.microsoft.com/office/drawing/2014/main" id="{863C240A-B417-46DD-B05E-E0B3A922C38A}"/>
                </a:ext>
              </a:extLst>
            </p:cNvPr>
            <p:cNvSpPr/>
            <p:nvPr/>
          </p:nvSpPr>
          <p:spPr>
            <a:xfrm rot="5400000">
              <a:off x="6118719" y="599698"/>
              <a:ext cx="1193403" cy="6582264"/>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36">
              <a:extLst>
                <a:ext uri="{FF2B5EF4-FFF2-40B4-BE49-F238E27FC236}">
                  <a16:creationId xmlns:a16="http://schemas.microsoft.com/office/drawing/2014/main" id="{93E7D62B-1455-4AFF-B195-F9AA155326E3}"/>
                </a:ext>
              </a:extLst>
            </p:cNvPr>
            <p:cNvSpPr txBox="1"/>
            <p:nvPr/>
          </p:nvSpPr>
          <p:spPr>
            <a:xfrm>
              <a:off x="10804718" y="3376557"/>
              <a:ext cx="839724" cy="769441"/>
            </a:xfrm>
            <a:prstGeom prst="rect">
              <a:avLst/>
            </a:prstGeom>
            <a:noFill/>
          </p:spPr>
          <p:txBody>
            <a:bodyPr wrap="square" rtlCol="0">
              <a:spAutoFit/>
            </a:bodyPr>
            <a:lstStyle/>
            <a:p>
              <a:r>
                <a:rPr lang="en-US" sz="4400" b="1" dirty="0">
                  <a:latin typeface="Century Gothic" panose="020B0502020202020204" pitchFamily="34" charset="0"/>
                </a:rPr>
                <a:t>1</a:t>
              </a:r>
            </a:p>
          </p:txBody>
        </p:sp>
        <p:pic>
          <p:nvPicPr>
            <p:cNvPr id="66" name="Graphic 10" descr="Marketing">
              <a:extLst>
                <a:ext uri="{FF2B5EF4-FFF2-40B4-BE49-F238E27FC236}">
                  <a16:creationId xmlns:a16="http://schemas.microsoft.com/office/drawing/2014/main" id="{D4556F2B-2510-47EB-BADC-D28A80042CD3}"/>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957163" y="3625531"/>
              <a:ext cx="640080" cy="640080"/>
            </a:xfrm>
            <a:prstGeom prst="rect">
              <a:avLst/>
            </a:prstGeom>
          </p:spPr>
        </p:pic>
        <p:sp>
          <p:nvSpPr>
            <p:cNvPr id="68" name="TextBox 47">
              <a:extLst>
                <a:ext uri="{FF2B5EF4-FFF2-40B4-BE49-F238E27FC236}">
                  <a16:creationId xmlns:a16="http://schemas.microsoft.com/office/drawing/2014/main" id="{ED665529-B0D7-41B7-B7D6-AC371B427BAB}"/>
                </a:ext>
              </a:extLst>
            </p:cNvPr>
            <p:cNvSpPr txBox="1"/>
            <p:nvPr/>
          </p:nvSpPr>
          <p:spPr>
            <a:xfrm>
              <a:off x="3378754" y="3483906"/>
              <a:ext cx="5638332" cy="923330"/>
            </a:xfrm>
            <a:prstGeom prst="rect">
              <a:avLst/>
            </a:prstGeom>
            <a:noFill/>
          </p:spPr>
          <p:txBody>
            <a:bodyPr wrap="square" rtlCol="0">
              <a:spAutoFit/>
            </a:bodyPr>
            <a:lstStyle/>
            <a:p>
              <a:pPr algn="r"/>
              <a:r>
                <a:rPr lang="ar-SY" dirty="0">
                  <a:latin typeface="Century Gothic" panose="020B0502020202020204" pitchFamily="34" charset="0"/>
                </a:rPr>
                <a:t>وقوعها ضمن الإقليم الصحراوي المداري الجاف؛ وهو ما جعلها في مواجهة</a:t>
              </a:r>
            </a:p>
            <a:p>
              <a:pPr algn="r"/>
              <a:r>
                <a:rPr lang="ar-SY" dirty="0">
                  <a:latin typeface="Century Gothic" panose="020B0502020202020204" pitchFamily="34" charset="0"/>
                </a:rPr>
                <a:t>الرياح التجارية الجافة شتاء، والرياح القارِّيَّة الجافة صيفاً؛ لذا يتسم مناخ</a:t>
              </a:r>
            </a:p>
            <a:p>
              <a:pPr algn="r"/>
              <a:r>
                <a:rPr lang="ar-SY" dirty="0">
                  <a:latin typeface="Century Gothic" panose="020B0502020202020204" pitchFamily="34" charset="0"/>
                </a:rPr>
                <a:t>المملكة بالجفاف على مدار السنة.</a:t>
              </a:r>
            </a:p>
          </p:txBody>
        </p:sp>
        <p:grpSp>
          <p:nvGrpSpPr>
            <p:cNvPr id="69"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0"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مجموعة 73"/>
          <p:cNvGrpSpPr/>
          <p:nvPr/>
        </p:nvGrpSpPr>
        <p:grpSpPr>
          <a:xfrm>
            <a:off x="3411081" y="4851581"/>
            <a:ext cx="8620357" cy="1193405"/>
            <a:chOff x="3397873" y="3294128"/>
            <a:chExt cx="8620357" cy="1193405"/>
          </a:xfrm>
        </p:grpSpPr>
        <p:sp>
          <p:nvSpPr>
            <p:cNvPr id="75"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Top Corners Rounded 16">
              <a:extLst>
                <a:ext uri="{FF2B5EF4-FFF2-40B4-BE49-F238E27FC236}">
                  <a16:creationId xmlns:a16="http://schemas.microsoft.com/office/drawing/2014/main" id="{863C240A-B417-46DD-B05E-E0B3A922C38A}"/>
                </a:ext>
              </a:extLst>
            </p:cNvPr>
            <p:cNvSpPr/>
            <p:nvPr/>
          </p:nvSpPr>
          <p:spPr>
            <a:xfrm rot="5400000">
              <a:off x="6112115" y="593094"/>
              <a:ext cx="1193403" cy="6595472"/>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36">
              <a:extLst>
                <a:ext uri="{FF2B5EF4-FFF2-40B4-BE49-F238E27FC236}">
                  <a16:creationId xmlns:a16="http://schemas.microsoft.com/office/drawing/2014/main" id="{93E7D62B-1455-4AFF-B195-F9AA155326E3}"/>
                </a:ext>
              </a:extLst>
            </p:cNvPr>
            <p:cNvSpPr txBox="1"/>
            <p:nvPr/>
          </p:nvSpPr>
          <p:spPr>
            <a:xfrm>
              <a:off x="10804718" y="3376557"/>
              <a:ext cx="839724" cy="769441"/>
            </a:xfrm>
            <a:prstGeom prst="rect">
              <a:avLst/>
            </a:prstGeom>
            <a:noFill/>
          </p:spPr>
          <p:txBody>
            <a:bodyPr wrap="square" rtlCol="0">
              <a:spAutoFit/>
            </a:bodyPr>
            <a:lstStyle/>
            <a:p>
              <a:r>
                <a:rPr lang="en-US" sz="4400" b="1" dirty="0">
                  <a:latin typeface="Century Gothic" panose="020B0502020202020204" pitchFamily="34" charset="0"/>
                </a:rPr>
                <a:t>2</a:t>
              </a:r>
            </a:p>
          </p:txBody>
        </p:sp>
        <p:pic>
          <p:nvPicPr>
            <p:cNvPr id="78" name="Graphic 10" descr="Marketing">
              <a:extLst>
                <a:ext uri="{FF2B5EF4-FFF2-40B4-BE49-F238E27FC236}">
                  <a16:creationId xmlns:a16="http://schemas.microsoft.com/office/drawing/2014/main" id="{D4556F2B-2510-47EB-BADC-D28A80042CD3}"/>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957163" y="3625531"/>
              <a:ext cx="640080" cy="640080"/>
            </a:xfrm>
            <a:prstGeom prst="rect">
              <a:avLst/>
            </a:prstGeom>
          </p:spPr>
        </p:pic>
        <p:sp>
          <p:nvSpPr>
            <p:cNvPr id="79" name="TextBox 47">
              <a:extLst>
                <a:ext uri="{FF2B5EF4-FFF2-40B4-BE49-F238E27FC236}">
                  <a16:creationId xmlns:a16="http://schemas.microsoft.com/office/drawing/2014/main" id="{ED665529-B0D7-41B7-B7D6-AC371B427BAB}"/>
                </a:ext>
              </a:extLst>
            </p:cNvPr>
            <p:cNvSpPr txBox="1"/>
            <p:nvPr/>
          </p:nvSpPr>
          <p:spPr>
            <a:xfrm>
              <a:off x="3397873" y="3471369"/>
              <a:ext cx="5638332" cy="646331"/>
            </a:xfrm>
            <a:prstGeom prst="rect">
              <a:avLst/>
            </a:prstGeom>
            <a:noFill/>
          </p:spPr>
          <p:txBody>
            <a:bodyPr wrap="square" rtlCol="0">
              <a:spAutoFit/>
            </a:bodyPr>
            <a:lstStyle/>
            <a:p>
              <a:pPr algn="r"/>
              <a:r>
                <a:rPr lang="ar-SY" dirty="0">
                  <a:latin typeface="Century Gothic" panose="020B0502020202020204" pitchFamily="34" charset="0"/>
                </a:rPr>
                <a:t>تعامُد الشمس على مَدار السَّرَطان الذي يمر بأرض المملكة باتجاٍه شرقيٍّ</a:t>
              </a:r>
            </a:p>
            <a:p>
              <a:pPr algn="r"/>
              <a:r>
                <a:rPr lang="ar-SY" dirty="0">
                  <a:latin typeface="Century Gothic" panose="020B0502020202020204" pitchFamily="34" charset="0"/>
                </a:rPr>
                <a:t>غربيٍّ يقسمها إلى نصفين تقريباً.</a:t>
              </a:r>
              <a:endParaRPr lang="en-US" dirty="0">
                <a:latin typeface="Century Gothic" panose="020B0502020202020204" pitchFamily="34" charset="0"/>
              </a:endParaRPr>
            </a:p>
          </p:txBody>
        </p:sp>
        <p:grpSp>
          <p:nvGrpSpPr>
            <p:cNvPr id="80"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81"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00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0-#ppt_w/2"/>
                                          </p:val>
                                        </p:tav>
                                        <p:tav tm="100000">
                                          <p:val>
                                            <p:strVal val="#ppt_x"/>
                                          </p:val>
                                        </p:tav>
                                      </p:tavLst>
                                    </p:anim>
                                    <p:anim calcmode="lin" valueType="num">
                                      <p:cBhvr additive="base">
                                        <p:cTn id="1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1+#ppt_w/2"/>
                                          </p:val>
                                        </p:tav>
                                        <p:tav tm="100000">
                                          <p:val>
                                            <p:strVal val="#ppt_x"/>
                                          </p:val>
                                        </p:tav>
                                      </p:tavLst>
                                    </p:anim>
                                    <p:anim calcmode="lin" valueType="num">
                                      <p:cBhvr additive="base">
                                        <p:cTn id="20"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1+#ppt_w/2"/>
                                          </p:val>
                                        </p:tav>
                                        <p:tav tm="100000">
                                          <p:val>
                                            <p:strVal val="#ppt_x"/>
                                          </p:val>
                                        </p:tav>
                                      </p:tavLst>
                                    </p:anim>
                                    <p:anim calcmode="lin" valueType="num">
                                      <p:cBhvr additive="base">
                                        <p:cTn id="26"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3091041" y="3112293"/>
            <a:ext cx="6887656" cy="400110"/>
          </a:xfrm>
          <a:prstGeom prst="rect">
            <a:avLst/>
          </a:prstGeom>
          <a:noFill/>
        </p:spPr>
        <p:txBody>
          <a:bodyPr wrap="square" rtlCol="0">
            <a:spAutoFit/>
          </a:bodyPr>
          <a:lstStyle/>
          <a:p>
            <a:pPr algn="ctr"/>
            <a:r>
              <a:rPr lang="ar-SY" sz="2000" dirty="0">
                <a:latin typeface="Open Sans" panose="020B0606030504020204" pitchFamily="34" charset="0"/>
                <a:ea typeface="Open Sans" panose="020B0606030504020204" pitchFamily="34" charset="0"/>
                <a:cs typeface="Open Sans" panose="020B0606030504020204" pitchFamily="34" charset="0"/>
              </a:rPr>
              <a:t>بسبب وقوع معظم مساحة المملكة في العروض المدارية الحارة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1</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591628"/>
              <a:ext cx="5638332" cy="707886"/>
            </a:xfrm>
            <a:prstGeom prst="rect">
              <a:avLst/>
            </a:prstGeom>
            <a:noFill/>
          </p:spPr>
          <p:txBody>
            <a:bodyPr wrap="square" rtlCol="0">
              <a:spAutoFit/>
            </a:bodyPr>
            <a:lstStyle/>
            <a:p>
              <a:pPr algn="r"/>
              <a:r>
                <a:rPr lang="ar-SY" sz="2000" dirty="0">
                  <a:latin typeface="Century Gothic" panose="020B0502020202020204" pitchFamily="34" charset="0"/>
                </a:rPr>
                <a:t>لماذا يسود المناخ الصحراوي في معظم أجزاء المملكة العربية السعودية ؟</a:t>
              </a:r>
              <a:endParaRPr lang="en-US" sz="20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مُناخ وطني</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901832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مجموعة 57"/>
          <p:cNvGrpSpPr/>
          <p:nvPr/>
        </p:nvGrpSpPr>
        <p:grpSpPr>
          <a:xfrm>
            <a:off x="494883" y="1177559"/>
            <a:ext cx="2182881" cy="4274159"/>
            <a:chOff x="1389393" y="-698752"/>
            <a:chExt cx="2182881" cy="4274159"/>
          </a:xfrm>
        </p:grpSpPr>
        <p:cxnSp>
          <p:nvCxnSpPr>
            <p:cNvPr id="59" name="Straight Connector 1">
              <a:extLst>
                <a:ext uri="{FF2B5EF4-FFF2-40B4-BE49-F238E27FC236}">
                  <a16:creationId xmlns:a16="http://schemas.microsoft.com/office/drawing/2014/main" id="{00E5C035-78C0-4541-B4B2-4E04DA972F35}"/>
                </a:ext>
              </a:extLst>
            </p:cNvPr>
            <p:cNvCxnSpPr>
              <a:cxnSpLocks/>
            </p:cNvCxnSpPr>
            <p:nvPr/>
          </p:nvCxnSpPr>
          <p:spPr>
            <a:xfrm flipH="1">
              <a:off x="2429899" y="1115060"/>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7" name="Freeform: Shape 2">
              <a:extLst>
                <a:ext uri="{FF2B5EF4-FFF2-40B4-BE49-F238E27FC236}">
                  <a16:creationId xmlns:a16="http://schemas.microsoft.com/office/drawing/2014/main" id="{612BFED0-4DBE-4F89-9A9A-2F54CFBCB8FF}"/>
                </a:ext>
              </a:extLst>
            </p:cNvPr>
            <p:cNvSpPr/>
            <p:nvPr/>
          </p:nvSpPr>
          <p:spPr>
            <a:xfrm rot="5400000">
              <a:off x="1325316" y="1328448"/>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gradFill>
              <a:gsLst>
                <a:gs pos="0">
                  <a:srgbClr val="FF2121"/>
                </a:gs>
                <a:gs pos="97000">
                  <a:srgbClr val="C00000"/>
                </a:gs>
              </a:gsLst>
              <a:lin ang="18000000" scaled="0"/>
            </a:grad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4" name="Straight Connector 3">
              <a:extLst>
                <a:ext uri="{FF2B5EF4-FFF2-40B4-BE49-F238E27FC236}">
                  <a16:creationId xmlns:a16="http://schemas.microsoft.com/office/drawing/2014/main" id="{862B6CE9-08E2-4E4C-A617-1978FD810840}"/>
                </a:ext>
              </a:extLst>
            </p:cNvPr>
            <p:cNvCxnSpPr>
              <a:cxnSpLocks/>
            </p:cNvCxnSpPr>
            <p:nvPr/>
          </p:nvCxnSpPr>
          <p:spPr>
            <a:xfrm>
              <a:off x="2480834" y="-698752"/>
              <a:ext cx="0" cy="1821433"/>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5" name="Straight Connector 4">
              <a:extLst>
                <a:ext uri="{FF2B5EF4-FFF2-40B4-BE49-F238E27FC236}">
                  <a16:creationId xmlns:a16="http://schemas.microsoft.com/office/drawing/2014/main" id="{9058B60F-02A2-44C0-9DFB-7F87C244630A}"/>
                </a:ext>
              </a:extLst>
            </p:cNvPr>
            <p:cNvCxnSpPr>
              <a:cxnSpLocks/>
            </p:cNvCxnSpPr>
            <p:nvPr/>
          </p:nvCxnSpPr>
          <p:spPr>
            <a:xfrm>
              <a:off x="2480834" y="1115061"/>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8" name="Straight Connector 5">
              <a:extLst>
                <a:ext uri="{FF2B5EF4-FFF2-40B4-BE49-F238E27FC236}">
                  <a16:creationId xmlns:a16="http://schemas.microsoft.com/office/drawing/2014/main" id="{2E5252E0-4B57-4E49-864E-F8176551FBD3}"/>
                </a:ext>
              </a:extLst>
            </p:cNvPr>
            <p:cNvCxnSpPr>
              <a:cxnSpLocks/>
            </p:cNvCxnSpPr>
            <p:nvPr/>
          </p:nvCxnSpPr>
          <p:spPr>
            <a:xfrm>
              <a:off x="2429898" y="1454151"/>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9" name="Straight Connector 6">
              <a:extLst>
                <a:ext uri="{FF2B5EF4-FFF2-40B4-BE49-F238E27FC236}">
                  <a16:creationId xmlns:a16="http://schemas.microsoft.com/office/drawing/2014/main" id="{67DE8BDE-1E57-4469-9579-7C1E42D0AFE7}"/>
                </a:ext>
              </a:extLst>
            </p:cNvPr>
            <p:cNvCxnSpPr>
              <a:cxnSpLocks/>
            </p:cNvCxnSpPr>
            <p:nvPr/>
          </p:nvCxnSpPr>
          <p:spPr>
            <a:xfrm flipH="1">
              <a:off x="2429898" y="1115060"/>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0" name="Arc 7">
              <a:extLst>
                <a:ext uri="{FF2B5EF4-FFF2-40B4-BE49-F238E27FC236}">
                  <a16:creationId xmlns:a16="http://schemas.microsoft.com/office/drawing/2014/main" id="{5EF88894-AFEC-4034-937F-2FB37507D000}"/>
                </a:ext>
              </a:extLst>
            </p:cNvPr>
            <p:cNvSpPr/>
            <p:nvPr/>
          </p:nvSpPr>
          <p:spPr>
            <a:xfrm>
              <a:off x="2349501" y="1054866"/>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1" name="TextBox 39">
              <a:extLst>
                <a:ext uri="{FF2B5EF4-FFF2-40B4-BE49-F238E27FC236}">
                  <a16:creationId xmlns:a16="http://schemas.microsoft.com/office/drawing/2014/main" id="{2290CDD8-A03E-4A89-BC48-3632D50BDEB8}"/>
                </a:ext>
              </a:extLst>
            </p:cNvPr>
            <p:cNvSpPr txBox="1"/>
            <p:nvPr/>
          </p:nvSpPr>
          <p:spPr>
            <a:xfrm>
              <a:off x="1389393" y="1883211"/>
              <a:ext cx="2011084" cy="1323439"/>
            </a:xfrm>
            <a:prstGeom prst="rect">
              <a:avLst/>
            </a:prstGeom>
            <a:noFill/>
          </p:spPr>
          <p:txBody>
            <a:bodyPr wrap="square" rtlCol="0">
              <a:spAutoFit/>
            </a:bodyPr>
            <a:lstStyle>
              <a:defPPr>
                <a:defRPr lang="en-US"/>
              </a:defPPr>
              <a:lvl1pPr algn="ctr">
                <a:defRPr sz="1600" b="1">
                  <a:effectLst>
                    <a:outerShdw blurRad="50800" dist="38100" dir="2700000" algn="tl" rotWithShape="0">
                      <a:prstClr val="black">
                        <a:alpha val="40000"/>
                      </a:prstClr>
                    </a:outerShdw>
                  </a:effectLst>
                  <a:latin typeface="Gill Sans MT" panose="020B0502020104020203" pitchFamily="34" charset="0"/>
                </a:defRPr>
              </a:lvl1pPr>
            </a:lstStyle>
            <a:p>
              <a:pPr algn="r"/>
              <a:r>
                <a:rPr lang="ar-SY" b="0" dirty="0">
                  <a:solidFill>
                    <a:schemeClr val="accent6"/>
                  </a:solidFill>
                  <a:effectLst/>
                  <a:latin typeface="Simplifica" panose="02000000000000000000" pitchFamily="2" charset="0"/>
                  <a:cs typeface="Arial" panose="020B0604020202020204" pitchFamily="34" charset="0"/>
                </a:rPr>
                <a:t>اتساع مساحة وطني وخلوه من المسطحات المائية، مثل: الأنهار والبحيرات؛</a:t>
              </a:r>
            </a:p>
            <a:p>
              <a:pPr algn="r"/>
              <a:r>
                <a:rPr lang="ar-SY" b="0" dirty="0">
                  <a:solidFill>
                    <a:schemeClr val="accent6"/>
                  </a:solidFill>
                  <a:effectLst/>
                  <a:latin typeface="Simplifica" panose="02000000000000000000" pitchFamily="2" charset="0"/>
                  <a:cs typeface="Arial" panose="020B0604020202020204" pitchFamily="34" charset="0"/>
                </a:rPr>
                <a:t>فساعد ذلك على سيادة الجفاف في معظم أجزائه.</a:t>
              </a:r>
              <a:endParaRPr lang="en-US" sz="900" b="0" dirty="0">
                <a:solidFill>
                  <a:schemeClr val="accent6"/>
                </a:solidFill>
                <a:effectLst/>
                <a:latin typeface="Titillium Web" panose="00000500000000000000" pitchFamily="2" charset="0"/>
                <a:cs typeface="Arial" panose="020B0604020202020204" pitchFamily="34" charset="0"/>
              </a:endParaRPr>
            </a:p>
          </p:txBody>
        </p:sp>
      </p:grpSp>
      <p:grpSp>
        <p:nvGrpSpPr>
          <p:cNvPr id="92" name="مجموعة 91"/>
          <p:cNvGrpSpPr/>
          <p:nvPr/>
        </p:nvGrpSpPr>
        <p:grpSpPr>
          <a:xfrm>
            <a:off x="2682088" y="1177559"/>
            <a:ext cx="2182881" cy="5677830"/>
            <a:chOff x="3228999" y="299969"/>
            <a:chExt cx="2182881" cy="5677830"/>
          </a:xfrm>
        </p:grpSpPr>
        <p:cxnSp>
          <p:nvCxnSpPr>
            <p:cNvPr id="93" name="Straight Connector 23">
              <a:extLst>
                <a:ext uri="{FF2B5EF4-FFF2-40B4-BE49-F238E27FC236}">
                  <a16:creationId xmlns:a16="http://schemas.microsoft.com/office/drawing/2014/main" id="{377EC88E-9420-47CC-AE0C-7FF60E7E76D5}"/>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4" name="Freeform: Shape 24">
              <a:extLst>
                <a:ext uri="{FF2B5EF4-FFF2-40B4-BE49-F238E27FC236}">
                  <a16:creationId xmlns:a16="http://schemas.microsoft.com/office/drawing/2014/main" id="{D6689FC4-C322-4703-94A3-0C127BEDF9D8}"/>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gradFill>
              <a:gsLst>
                <a:gs pos="0">
                  <a:srgbClr val="00B0F0"/>
                </a:gs>
                <a:gs pos="97000">
                  <a:srgbClr val="0070C0"/>
                </a:gs>
              </a:gsLst>
              <a:lin ang="18000000" scaled="0"/>
            </a:grad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95" name="Straight Connector 25">
              <a:extLst>
                <a:ext uri="{FF2B5EF4-FFF2-40B4-BE49-F238E27FC236}">
                  <a16:creationId xmlns:a16="http://schemas.microsoft.com/office/drawing/2014/main" id="{9C2EFE9B-9703-4A0B-A686-00A150460C1B}"/>
                </a:ext>
              </a:extLst>
            </p:cNvPr>
            <p:cNvCxnSpPr>
              <a:cxnSpLocks/>
            </p:cNvCxnSpPr>
            <p:nvPr/>
          </p:nvCxnSpPr>
          <p:spPr>
            <a:xfrm>
              <a:off x="4320440" y="299969"/>
              <a:ext cx="0" cy="3225104"/>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6" name="Straight Connector 26">
              <a:extLst>
                <a:ext uri="{FF2B5EF4-FFF2-40B4-BE49-F238E27FC236}">
                  <a16:creationId xmlns:a16="http://schemas.microsoft.com/office/drawing/2014/main" id="{733F4BC5-A10B-46D8-A907-4857EAC9CC7B}"/>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7" name="Straight Connector 27">
              <a:extLst>
                <a:ext uri="{FF2B5EF4-FFF2-40B4-BE49-F238E27FC236}">
                  <a16:creationId xmlns:a16="http://schemas.microsoft.com/office/drawing/2014/main" id="{088BFDAC-8E32-4724-9F6C-BEAE8C2CE86F}"/>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8" name="Straight Connector 28">
              <a:extLst>
                <a:ext uri="{FF2B5EF4-FFF2-40B4-BE49-F238E27FC236}">
                  <a16:creationId xmlns:a16="http://schemas.microsoft.com/office/drawing/2014/main" id="{4F8BB215-2ECF-453A-8407-422D43CC9BC4}"/>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9" name="Arc 29">
              <a:extLst>
                <a:ext uri="{FF2B5EF4-FFF2-40B4-BE49-F238E27FC236}">
                  <a16:creationId xmlns:a16="http://schemas.microsoft.com/office/drawing/2014/main" id="{BAAF94AD-FCC2-485D-9017-41B075A32A49}"/>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00" name="TextBox 40">
              <a:extLst>
                <a:ext uri="{FF2B5EF4-FFF2-40B4-BE49-F238E27FC236}">
                  <a16:creationId xmlns:a16="http://schemas.microsoft.com/office/drawing/2014/main" id="{7FFA1A49-D8B0-4CE5-AC2D-772D1112EC75}"/>
                </a:ext>
              </a:extLst>
            </p:cNvPr>
            <p:cNvSpPr txBox="1"/>
            <p:nvPr/>
          </p:nvSpPr>
          <p:spPr>
            <a:xfrm>
              <a:off x="3454518" y="4231224"/>
              <a:ext cx="1843826" cy="1477328"/>
            </a:xfrm>
            <a:prstGeom prst="rect">
              <a:avLst/>
            </a:prstGeom>
            <a:noFill/>
          </p:spPr>
          <p:txBody>
            <a:bodyPr wrap="square" rtlCol="0">
              <a:spAutoFit/>
            </a:bodyPr>
            <a:lstStyle>
              <a:defPPr>
                <a:defRPr lang="en-US"/>
              </a:defPPr>
              <a:lvl1pPr algn="ctr">
                <a:defRPr sz="1600" b="1">
                  <a:effectLst>
                    <a:outerShdw blurRad="50800" dist="38100" dir="2700000" algn="tl" rotWithShape="0">
                      <a:prstClr val="black">
                        <a:alpha val="40000"/>
                      </a:prstClr>
                    </a:outerShdw>
                  </a:effectLst>
                  <a:latin typeface="Gill Sans MT" panose="020B0502020104020203" pitchFamily="34" charset="0"/>
                </a:defRPr>
              </a:lvl1pPr>
            </a:lstStyle>
            <a:p>
              <a:pPr algn="r"/>
              <a:r>
                <a:rPr lang="ar-SY" sz="1800" b="0" dirty="0">
                  <a:solidFill>
                    <a:schemeClr val="accent2">
                      <a:lumMod val="40000"/>
                      <a:lumOff val="60000"/>
                    </a:schemeClr>
                  </a:solidFill>
                </a:rPr>
                <a:t>اقتصار تأثير الخليج العربي والبحر الأحمر على السواحل المجاورة لهما؛ لصغر</a:t>
              </a:r>
            </a:p>
            <a:p>
              <a:pPr algn="r"/>
              <a:r>
                <a:rPr lang="ar-SY" sz="1800" b="0" dirty="0">
                  <a:solidFill>
                    <a:schemeClr val="accent2">
                      <a:lumMod val="40000"/>
                      <a:lumOff val="60000"/>
                    </a:schemeClr>
                  </a:solidFill>
                </a:rPr>
                <a:t>مسطَّحِهما المائي</a:t>
              </a:r>
              <a:endParaRPr lang="en-US" sz="1000" b="0" dirty="0">
                <a:solidFill>
                  <a:schemeClr val="accent2">
                    <a:lumMod val="40000"/>
                    <a:lumOff val="60000"/>
                  </a:schemeClr>
                </a:solidFill>
                <a:effectLst/>
                <a:latin typeface="Titillium Web" panose="00000500000000000000" pitchFamily="2" charset="0"/>
                <a:cs typeface="Arial" panose="020B0604020202020204" pitchFamily="34" charset="0"/>
              </a:endParaRPr>
            </a:p>
          </p:txBody>
        </p:sp>
      </p:grpSp>
      <p:grpSp>
        <p:nvGrpSpPr>
          <p:cNvPr id="119" name="مجموعة 118"/>
          <p:cNvGrpSpPr/>
          <p:nvPr/>
        </p:nvGrpSpPr>
        <p:grpSpPr>
          <a:xfrm>
            <a:off x="4972895" y="1151263"/>
            <a:ext cx="2309859" cy="4289664"/>
            <a:chOff x="4930920" y="-714256"/>
            <a:chExt cx="2309859" cy="4289664"/>
          </a:xfrm>
        </p:grpSpPr>
        <p:cxnSp>
          <p:nvCxnSpPr>
            <p:cNvPr id="120" name="Straight Connector 9">
              <a:extLst>
                <a:ext uri="{FF2B5EF4-FFF2-40B4-BE49-F238E27FC236}">
                  <a16:creationId xmlns:a16="http://schemas.microsoft.com/office/drawing/2014/main" id="{FE27731A-0D0B-4C18-B2E9-9DE1442725BF}"/>
                </a:ext>
              </a:extLst>
            </p:cNvPr>
            <p:cNvCxnSpPr>
              <a:cxnSpLocks/>
            </p:cNvCxnSpPr>
            <p:nvPr/>
          </p:nvCxnSpPr>
          <p:spPr>
            <a:xfrm flipH="1">
              <a:off x="6098404" y="1115061"/>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1" name="Freeform: Shape 10">
              <a:extLst>
                <a:ext uri="{FF2B5EF4-FFF2-40B4-BE49-F238E27FC236}">
                  <a16:creationId xmlns:a16="http://schemas.microsoft.com/office/drawing/2014/main" id="{8C7219A8-17FE-47AF-A872-A03FCAFBB0E0}"/>
                </a:ext>
              </a:extLst>
            </p:cNvPr>
            <p:cNvSpPr/>
            <p:nvPr/>
          </p:nvSpPr>
          <p:spPr>
            <a:xfrm rot="5400000">
              <a:off x="4993821" y="1328449"/>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gradFill>
              <a:gsLst>
                <a:gs pos="0">
                  <a:srgbClr val="FFFF00"/>
                </a:gs>
                <a:gs pos="97000">
                  <a:srgbClr val="FFC000"/>
                </a:gs>
              </a:gsLst>
              <a:lin ang="18000000" scaled="0"/>
            </a:grad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22" name="Straight Connector 11">
              <a:extLst>
                <a:ext uri="{FF2B5EF4-FFF2-40B4-BE49-F238E27FC236}">
                  <a16:creationId xmlns:a16="http://schemas.microsoft.com/office/drawing/2014/main" id="{2201AE52-B0C3-49FD-8A87-0B649E356B6A}"/>
                </a:ext>
              </a:extLst>
            </p:cNvPr>
            <p:cNvCxnSpPr>
              <a:cxnSpLocks/>
            </p:cNvCxnSpPr>
            <p:nvPr/>
          </p:nvCxnSpPr>
          <p:spPr>
            <a:xfrm>
              <a:off x="6149339" y="-714256"/>
              <a:ext cx="0" cy="1836938"/>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3" name="Straight Connector 12">
              <a:extLst>
                <a:ext uri="{FF2B5EF4-FFF2-40B4-BE49-F238E27FC236}">
                  <a16:creationId xmlns:a16="http://schemas.microsoft.com/office/drawing/2014/main" id="{74A880AC-D86F-4FF3-802D-0ADE8A83B605}"/>
                </a:ext>
              </a:extLst>
            </p:cNvPr>
            <p:cNvCxnSpPr>
              <a:cxnSpLocks/>
            </p:cNvCxnSpPr>
            <p:nvPr/>
          </p:nvCxnSpPr>
          <p:spPr>
            <a:xfrm>
              <a:off x="6149339" y="1115062"/>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4" name="Straight Connector 13">
              <a:extLst>
                <a:ext uri="{FF2B5EF4-FFF2-40B4-BE49-F238E27FC236}">
                  <a16:creationId xmlns:a16="http://schemas.microsoft.com/office/drawing/2014/main" id="{92A738A5-8648-425A-AB8C-BEDD312D3E6A}"/>
                </a:ext>
              </a:extLst>
            </p:cNvPr>
            <p:cNvCxnSpPr>
              <a:cxnSpLocks/>
            </p:cNvCxnSpPr>
            <p:nvPr/>
          </p:nvCxnSpPr>
          <p:spPr>
            <a:xfrm>
              <a:off x="6098403" y="1454152"/>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5" name="TextBox 41">
              <a:extLst>
                <a:ext uri="{FF2B5EF4-FFF2-40B4-BE49-F238E27FC236}">
                  <a16:creationId xmlns:a16="http://schemas.microsoft.com/office/drawing/2014/main" id="{AB077A1E-927C-453A-905A-98740D510F4A}"/>
                </a:ext>
              </a:extLst>
            </p:cNvPr>
            <p:cNvSpPr txBox="1"/>
            <p:nvPr/>
          </p:nvSpPr>
          <p:spPr>
            <a:xfrm>
              <a:off x="4930920" y="1730665"/>
              <a:ext cx="2182881" cy="1477328"/>
            </a:xfrm>
            <a:prstGeom prst="rect">
              <a:avLst/>
            </a:prstGeom>
            <a:noFill/>
          </p:spPr>
          <p:txBody>
            <a:bodyPr wrap="square" rtlCol="0">
              <a:spAutoFit/>
            </a:bodyPr>
            <a:lstStyle>
              <a:defPPr>
                <a:defRPr lang="en-US"/>
              </a:defPPr>
              <a:lvl1pPr algn="ctr">
                <a:defRPr sz="1600" b="1">
                  <a:effectLst>
                    <a:outerShdw blurRad="50800" dist="38100" dir="2700000" algn="tl" rotWithShape="0">
                      <a:prstClr val="black">
                        <a:alpha val="40000"/>
                      </a:prstClr>
                    </a:outerShdw>
                  </a:effectLst>
                  <a:latin typeface="Gill Sans MT" panose="020B0502020104020203" pitchFamily="34" charset="0"/>
                </a:defRPr>
              </a:lvl1pPr>
            </a:lstStyle>
            <a:p>
              <a:pPr algn="r"/>
              <a:r>
                <a:rPr lang="ar-SY" sz="1800" b="0" dirty="0">
                  <a:solidFill>
                    <a:srgbClr val="7030A0"/>
                  </a:solidFill>
                  <a:effectLst/>
                  <a:latin typeface="Simplifica" panose="02000000000000000000" pitchFamily="2" charset="0"/>
                  <a:cs typeface="Arial" panose="020B0604020202020204" pitchFamily="34" charset="0"/>
                </a:rPr>
                <a:t>امتداد المرتفعات الغربية والصحاري الرملية الضخمة أدى إلى منع المؤثرات المناخية من التوغل إلى داخلها</a:t>
              </a:r>
              <a:endParaRPr lang="en-US" sz="1000" b="0" dirty="0">
                <a:solidFill>
                  <a:srgbClr val="7030A0"/>
                </a:solidFill>
                <a:effectLst/>
                <a:latin typeface="Titillium Web" panose="00000500000000000000" pitchFamily="2" charset="0"/>
                <a:cs typeface="Arial" panose="020B0604020202020204" pitchFamily="34" charset="0"/>
              </a:endParaRPr>
            </a:p>
          </p:txBody>
        </p:sp>
        <p:cxnSp>
          <p:nvCxnSpPr>
            <p:cNvPr id="126" name="Straight Connector 49">
              <a:extLst>
                <a:ext uri="{FF2B5EF4-FFF2-40B4-BE49-F238E27FC236}">
                  <a16:creationId xmlns:a16="http://schemas.microsoft.com/office/drawing/2014/main" id="{80A0B1B7-AC9D-4D07-8150-D5F8A8C26A53}"/>
                </a:ext>
              </a:extLst>
            </p:cNvPr>
            <p:cNvCxnSpPr>
              <a:cxnSpLocks/>
            </p:cNvCxnSpPr>
            <p:nvPr/>
          </p:nvCxnSpPr>
          <p:spPr>
            <a:xfrm flipH="1">
              <a:off x="6102758" y="1115060"/>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7" name="Arc 50">
              <a:extLst>
                <a:ext uri="{FF2B5EF4-FFF2-40B4-BE49-F238E27FC236}">
                  <a16:creationId xmlns:a16="http://schemas.microsoft.com/office/drawing/2014/main" id="{D8CA27B4-9818-4A77-AB96-F3C70B8E58B9}"/>
                </a:ext>
              </a:extLst>
            </p:cNvPr>
            <p:cNvSpPr/>
            <p:nvPr/>
          </p:nvSpPr>
          <p:spPr>
            <a:xfrm>
              <a:off x="6022361" y="1054866"/>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
        <p:nvSpPr>
          <p:cNvPr id="3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مجموعة 33"/>
          <p:cNvGrpSpPr/>
          <p:nvPr/>
        </p:nvGrpSpPr>
        <p:grpSpPr>
          <a:xfrm>
            <a:off x="338813" y="22303"/>
            <a:ext cx="8201466" cy="1128959"/>
            <a:chOff x="338813" y="22303"/>
            <a:chExt cx="8201466" cy="1128959"/>
          </a:xfrm>
        </p:grpSpPr>
        <p:grpSp>
          <p:nvGrpSpPr>
            <p:cNvPr id="35" name="مجموعة 34"/>
            <p:cNvGrpSpPr/>
            <p:nvPr/>
          </p:nvGrpSpPr>
          <p:grpSpPr>
            <a:xfrm>
              <a:off x="338813" y="22303"/>
              <a:ext cx="1704537" cy="1128957"/>
              <a:chOff x="338813" y="22303"/>
              <a:chExt cx="1704537" cy="1128957"/>
            </a:xfrm>
          </p:grpSpPr>
          <p:sp>
            <p:nvSpPr>
              <p:cNvPr id="4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36" name="مجموعة 35"/>
            <p:cNvGrpSpPr/>
            <p:nvPr/>
          </p:nvGrpSpPr>
          <p:grpSpPr>
            <a:xfrm>
              <a:off x="2350491" y="22303"/>
              <a:ext cx="6189788" cy="1128959"/>
              <a:chOff x="2350491" y="22303"/>
              <a:chExt cx="6189788" cy="1128959"/>
            </a:xfrm>
          </p:grpSpPr>
          <p:sp>
            <p:nvSpPr>
              <p:cNvPr id="4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4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4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a:t>
                  </a:r>
                  <a:endParaRPr lang="en-US" b="1" dirty="0">
                    <a:latin typeface="Century Gothic" panose="020B0502020202020204" pitchFamily="34" charset="0"/>
                  </a:endParaRPr>
                </a:p>
              </p:txBody>
            </p:sp>
            <p:sp>
              <p:nvSpPr>
                <p:cNvPr id="4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مُناخ وطني</a:t>
                  </a:r>
                </a:p>
              </p:txBody>
            </p:sp>
          </p:grpSp>
        </p:grpSp>
        <p:grpSp>
          <p:nvGrpSpPr>
            <p:cNvPr id="3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3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مجموعة 48"/>
          <p:cNvGrpSpPr/>
          <p:nvPr/>
        </p:nvGrpSpPr>
        <p:grpSpPr>
          <a:xfrm>
            <a:off x="338813" y="1735874"/>
            <a:ext cx="8201466" cy="1128959"/>
            <a:chOff x="338813" y="22303"/>
            <a:chExt cx="8201466" cy="1128959"/>
          </a:xfrm>
        </p:grpSpPr>
        <p:grpSp>
          <p:nvGrpSpPr>
            <p:cNvPr id="50" name="مجموعة 49"/>
            <p:cNvGrpSpPr/>
            <p:nvPr/>
          </p:nvGrpSpPr>
          <p:grpSpPr>
            <a:xfrm>
              <a:off x="338813" y="22303"/>
              <a:ext cx="1704537" cy="1128957"/>
              <a:chOff x="338813" y="22303"/>
              <a:chExt cx="1704537" cy="1128957"/>
            </a:xfrm>
          </p:grpSpPr>
          <p:sp>
            <p:nvSpPr>
              <p:cNvPr id="61"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37">
                <a:extLst>
                  <a:ext uri="{FF2B5EF4-FFF2-40B4-BE49-F238E27FC236}">
                    <a16:creationId xmlns:a16="http://schemas.microsoft.com/office/drawing/2014/main" id="{76D10162-9574-43DF-BF02-F3BAB5FBC542}"/>
                  </a:ext>
                </a:extLst>
              </p:cNvPr>
              <p:cNvSpPr txBox="1"/>
              <p:nvPr/>
            </p:nvSpPr>
            <p:spPr>
              <a:xfrm flipH="1">
                <a:off x="746600" y="84303"/>
                <a:ext cx="839724" cy="461665"/>
              </a:xfrm>
              <a:prstGeom prst="rect">
                <a:avLst/>
              </a:prstGeom>
              <a:noFill/>
            </p:spPr>
            <p:txBody>
              <a:bodyPr wrap="square" rtlCol="0">
                <a:spAutoFit/>
              </a:bodyPr>
              <a:lstStyle/>
              <a:p>
                <a:pPr algn="ctr"/>
                <a:r>
                  <a:rPr lang="ar-SY" sz="2400" b="1" dirty="0">
                    <a:latin typeface="Century Gothic" panose="020B0502020202020204" pitchFamily="34" charset="0"/>
                  </a:rPr>
                  <a:t>1</a:t>
                </a:r>
              </a:p>
            </p:txBody>
          </p:sp>
        </p:grpSp>
        <p:grpSp>
          <p:nvGrpSpPr>
            <p:cNvPr id="51" name="مجموعة 50"/>
            <p:cNvGrpSpPr/>
            <p:nvPr/>
          </p:nvGrpSpPr>
          <p:grpSpPr>
            <a:xfrm>
              <a:off x="2350491" y="22303"/>
              <a:ext cx="6189788" cy="1128959"/>
              <a:chOff x="2350491" y="22303"/>
              <a:chExt cx="6189788" cy="1128959"/>
            </a:xfrm>
          </p:grpSpPr>
          <p:sp>
            <p:nvSpPr>
              <p:cNvPr id="56"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sp>
            <p:nvSpPr>
              <p:cNvPr id="60" name="TextBox 54">
                <a:extLst>
                  <a:ext uri="{FF2B5EF4-FFF2-40B4-BE49-F238E27FC236}">
                    <a16:creationId xmlns:a16="http://schemas.microsoft.com/office/drawing/2014/main" id="{77083AD1-19E7-47DD-AD18-FA3E1ABEF6F5}"/>
                  </a:ext>
                </a:extLst>
              </p:cNvPr>
              <p:cNvSpPr txBox="1"/>
              <p:nvPr/>
            </p:nvSpPr>
            <p:spPr>
              <a:xfrm>
                <a:off x="2771001" y="84303"/>
                <a:ext cx="5769278" cy="892552"/>
              </a:xfrm>
              <a:prstGeom prst="rect">
                <a:avLst/>
              </a:prstGeom>
              <a:noFill/>
            </p:spPr>
            <p:txBody>
              <a:bodyPr wrap="square" rtlCol="0">
                <a:spAutoFit/>
              </a:bodyPr>
              <a:lstStyle/>
              <a:p>
                <a:pPr algn="r"/>
                <a:r>
                  <a:rPr lang="ar-SY" sz="3200" dirty="0">
                    <a:latin typeface="Century Gothic" panose="020B0502020202020204" pitchFamily="34" charset="0"/>
                  </a:rPr>
                  <a:t>الموقع الجغرافي :</a:t>
                </a:r>
              </a:p>
              <a:p>
                <a:pPr algn="r"/>
                <a:r>
                  <a:rPr lang="ar-SY" sz="2000" dirty="0">
                    <a:latin typeface="Century Gothic" panose="020B0502020202020204" pitchFamily="34" charset="0"/>
                  </a:rPr>
                  <a:t>وهو يؤثر في وطني المملكة العربية السعودية من النواحي الآتية:</a:t>
                </a:r>
              </a:p>
            </p:txBody>
          </p:sp>
        </p:grpSp>
        <p:grpSp>
          <p:nvGrpSpPr>
            <p:cNvPr id="52"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53"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4">
            <a:extLst>
              <a:ext uri="{FF2B5EF4-FFF2-40B4-BE49-F238E27FC236}">
                <a16:creationId xmlns:a16="http://schemas.microsoft.com/office/drawing/2014/main" id="{53A4D272-4D2B-4890-B13F-527A33FDCC57}"/>
              </a:ext>
            </a:extLst>
          </p:cNvPr>
          <p:cNvSpPr/>
          <p:nvPr/>
        </p:nvSpPr>
        <p:spPr>
          <a:xfrm flipH="1">
            <a:off x="11657650" y="1230671"/>
            <a:ext cx="247234" cy="5627329"/>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مجموعة 100"/>
          <p:cNvGrpSpPr/>
          <p:nvPr/>
        </p:nvGrpSpPr>
        <p:grpSpPr>
          <a:xfrm>
            <a:off x="7533894" y="1177559"/>
            <a:ext cx="2182881" cy="5547363"/>
            <a:chOff x="6886795" y="430437"/>
            <a:chExt cx="2182881" cy="5547363"/>
          </a:xfrm>
        </p:grpSpPr>
        <p:cxnSp>
          <p:nvCxnSpPr>
            <p:cNvPr id="102" name="Straight Connector 31">
              <a:extLst>
                <a:ext uri="{FF2B5EF4-FFF2-40B4-BE49-F238E27FC236}">
                  <a16:creationId xmlns:a16="http://schemas.microsoft.com/office/drawing/2014/main" id="{64D56FC7-DE70-46C4-8CFF-F3CB24694AD0}"/>
                </a:ext>
              </a:extLst>
            </p:cNvPr>
            <p:cNvCxnSpPr>
              <a:cxnSpLocks/>
            </p:cNvCxnSpPr>
            <p:nvPr/>
          </p:nvCxnSpPr>
          <p:spPr>
            <a:xfrm flipH="1">
              <a:off x="7927301" y="3517453"/>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3" name="Freeform: Shape 32">
              <a:extLst>
                <a:ext uri="{FF2B5EF4-FFF2-40B4-BE49-F238E27FC236}">
                  <a16:creationId xmlns:a16="http://schemas.microsoft.com/office/drawing/2014/main" id="{FE798117-B93E-4F95-870D-A16F6CF03DED}"/>
                </a:ext>
              </a:extLst>
            </p:cNvPr>
            <p:cNvSpPr/>
            <p:nvPr/>
          </p:nvSpPr>
          <p:spPr>
            <a:xfrm rot="5400000">
              <a:off x="6822718" y="3730841"/>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gradFill>
              <a:gsLst>
                <a:gs pos="0">
                  <a:srgbClr val="9C5BCD"/>
                </a:gs>
                <a:gs pos="97000">
                  <a:srgbClr val="7030A0"/>
                </a:gs>
              </a:gsLst>
              <a:lin ang="18000000" scaled="0"/>
            </a:grad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4" name="Straight Connector 33">
              <a:extLst>
                <a:ext uri="{FF2B5EF4-FFF2-40B4-BE49-F238E27FC236}">
                  <a16:creationId xmlns:a16="http://schemas.microsoft.com/office/drawing/2014/main" id="{27759A70-4137-4D53-949F-44DC68667D1F}"/>
                </a:ext>
              </a:extLst>
            </p:cNvPr>
            <p:cNvCxnSpPr>
              <a:cxnSpLocks/>
            </p:cNvCxnSpPr>
            <p:nvPr/>
          </p:nvCxnSpPr>
          <p:spPr>
            <a:xfrm>
              <a:off x="7978236" y="430437"/>
              <a:ext cx="0" cy="3094637"/>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5" name="Straight Connector 34">
              <a:extLst>
                <a:ext uri="{FF2B5EF4-FFF2-40B4-BE49-F238E27FC236}">
                  <a16:creationId xmlns:a16="http://schemas.microsoft.com/office/drawing/2014/main" id="{71578A5E-42A9-460B-9C20-C92B699D7449}"/>
                </a:ext>
              </a:extLst>
            </p:cNvPr>
            <p:cNvCxnSpPr>
              <a:cxnSpLocks/>
            </p:cNvCxnSpPr>
            <p:nvPr/>
          </p:nvCxnSpPr>
          <p:spPr>
            <a:xfrm>
              <a:off x="7978236" y="3517454"/>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6" name="Straight Connector 35">
              <a:extLst>
                <a:ext uri="{FF2B5EF4-FFF2-40B4-BE49-F238E27FC236}">
                  <a16:creationId xmlns:a16="http://schemas.microsoft.com/office/drawing/2014/main" id="{6FCB9555-1EED-46EA-8B36-5A701E81D0E5}"/>
                </a:ext>
              </a:extLst>
            </p:cNvPr>
            <p:cNvCxnSpPr>
              <a:cxnSpLocks/>
            </p:cNvCxnSpPr>
            <p:nvPr/>
          </p:nvCxnSpPr>
          <p:spPr>
            <a:xfrm>
              <a:off x="7927300" y="3856544"/>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7" name="Straight Connector 36">
              <a:extLst>
                <a:ext uri="{FF2B5EF4-FFF2-40B4-BE49-F238E27FC236}">
                  <a16:creationId xmlns:a16="http://schemas.microsoft.com/office/drawing/2014/main" id="{2B5A9E98-EC84-431B-B803-182C87C256B3}"/>
                </a:ext>
              </a:extLst>
            </p:cNvPr>
            <p:cNvCxnSpPr>
              <a:cxnSpLocks/>
            </p:cNvCxnSpPr>
            <p:nvPr/>
          </p:nvCxnSpPr>
          <p:spPr>
            <a:xfrm flipH="1">
              <a:off x="7927300" y="3517453"/>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8" name="Arc 37">
              <a:extLst>
                <a:ext uri="{FF2B5EF4-FFF2-40B4-BE49-F238E27FC236}">
                  <a16:creationId xmlns:a16="http://schemas.microsoft.com/office/drawing/2014/main" id="{ADB8D6CE-B814-47F9-91A1-E67DD8C9AE60}"/>
                </a:ext>
              </a:extLst>
            </p:cNvPr>
            <p:cNvSpPr/>
            <p:nvPr/>
          </p:nvSpPr>
          <p:spPr>
            <a:xfrm>
              <a:off x="7846903" y="3457259"/>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09" name="TextBox 42">
              <a:extLst>
                <a:ext uri="{FF2B5EF4-FFF2-40B4-BE49-F238E27FC236}">
                  <a16:creationId xmlns:a16="http://schemas.microsoft.com/office/drawing/2014/main" id="{35838083-F5AB-4921-B2BC-3687416CE40B}"/>
                </a:ext>
              </a:extLst>
            </p:cNvPr>
            <p:cNvSpPr txBox="1"/>
            <p:nvPr/>
          </p:nvSpPr>
          <p:spPr>
            <a:xfrm>
              <a:off x="6919557" y="4239257"/>
              <a:ext cx="2066421" cy="1323439"/>
            </a:xfrm>
            <a:prstGeom prst="rect">
              <a:avLst/>
            </a:prstGeom>
            <a:noFill/>
          </p:spPr>
          <p:txBody>
            <a:bodyPr wrap="square" rtlCol="0">
              <a:spAutoFit/>
            </a:bodyPr>
            <a:lstStyle>
              <a:defPPr>
                <a:defRPr lang="en-US"/>
              </a:defPPr>
              <a:lvl1pPr algn="ctr">
                <a:defRPr sz="1600" b="1">
                  <a:effectLst>
                    <a:outerShdw blurRad="50800" dist="38100" dir="2700000" algn="tl" rotWithShape="0">
                      <a:prstClr val="black">
                        <a:alpha val="40000"/>
                      </a:prstClr>
                    </a:outerShdw>
                  </a:effectLst>
                  <a:latin typeface="Gill Sans MT" panose="020B0502020104020203" pitchFamily="34" charset="0"/>
                </a:defRPr>
              </a:lvl1pPr>
            </a:lstStyle>
            <a:p>
              <a:r>
                <a:rPr lang="ar-SY" sz="2000" b="0" dirty="0">
                  <a:solidFill>
                    <a:schemeClr val="bg1"/>
                  </a:solidFill>
                  <a:effectLst/>
                  <a:latin typeface="Simplifica" panose="02000000000000000000" pitchFamily="2" charset="0"/>
                  <a:cs typeface="Arial" panose="020B0604020202020204" pitchFamily="34" charset="0"/>
                </a:rPr>
                <a:t>انخفاض درجات الحرارة على المرتفعات الجبلية في غرب المملكة نتيجة للارتفاع.</a:t>
              </a:r>
              <a:endParaRPr lang="en-US" sz="1050" b="0" dirty="0">
                <a:solidFill>
                  <a:schemeClr val="bg1"/>
                </a:solidFill>
                <a:effectLst/>
                <a:latin typeface="Titillium Web" panose="00000500000000000000" pitchFamily="2" charset="0"/>
                <a:cs typeface="Arial" panose="020B0604020202020204" pitchFamily="34" charset="0"/>
              </a:endParaRPr>
            </a:p>
          </p:txBody>
        </p:sp>
      </p:grpSp>
      <p:grpSp>
        <p:nvGrpSpPr>
          <p:cNvPr id="110" name="مجموعة 109"/>
          <p:cNvGrpSpPr/>
          <p:nvPr/>
        </p:nvGrpSpPr>
        <p:grpSpPr>
          <a:xfrm>
            <a:off x="8627862" y="1177559"/>
            <a:ext cx="2825439" cy="3489906"/>
            <a:chOff x="8599867" y="379606"/>
            <a:chExt cx="2825439" cy="3489906"/>
          </a:xfrm>
        </p:grpSpPr>
        <p:cxnSp>
          <p:nvCxnSpPr>
            <p:cNvPr id="111" name="Straight Connector 15">
              <a:extLst>
                <a:ext uri="{FF2B5EF4-FFF2-40B4-BE49-F238E27FC236}">
                  <a16:creationId xmlns:a16="http://schemas.microsoft.com/office/drawing/2014/main" id="{5BC7BF06-5C49-42CF-B0B1-A4581ACF21E1}"/>
                </a:ext>
              </a:extLst>
            </p:cNvPr>
            <p:cNvCxnSpPr>
              <a:cxnSpLocks/>
            </p:cNvCxnSpPr>
            <p:nvPr/>
          </p:nvCxnSpPr>
          <p:spPr>
            <a:xfrm flipH="1">
              <a:off x="9889828" y="111506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2" name="Freeform: Shape 16">
              <a:extLst>
                <a:ext uri="{FF2B5EF4-FFF2-40B4-BE49-F238E27FC236}">
                  <a16:creationId xmlns:a16="http://schemas.microsoft.com/office/drawing/2014/main" id="{28E60CD7-999F-44CF-99F8-B804F8EAA3F9}"/>
                </a:ext>
              </a:extLst>
            </p:cNvPr>
            <p:cNvSpPr/>
            <p:nvPr/>
          </p:nvSpPr>
          <p:spPr>
            <a:xfrm rot="5400000">
              <a:off x="8656440" y="1336605"/>
              <a:ext cx="2605139" cy="2460675"/>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gradFill>
              <a:gsLst>
                <a:gs pos="0">
                  <a:srgbClr val="92D050"/>
                </a:gs>
                <a:gs pos="97000">
                  <a:srgbClr val="00B050"/>
                </a:gs>
              </a:gsLst>
              <a:lin ang="18000000" scaled="0"/>
            </a:grad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3" name="Straight Connector 17">
              <a:extLst>
                <a:ext uri="{FF2B5EF4-FFF2-40B4-BE49-F238E27FC236}">
                  <a16:creationId xmlns:a16="http://schemas.microsoft.com/office/drawing/2014/main" id="{0A7F206E-6828-4C18-9AE4-55BDC538C044}"/>
                </a:ext>
              </a:extLst>
            </p:cNvPr>
            <p:cNvCxnSpPr>
              <a:cxnSpLocks/>
            </p:cNvCxnSpPr>
            <p:nvPr/>
          </p:nvCxnSpPr>
          <p:spPr>
            <a:xfrm>
              <a:off x="9959813" y="379606"/>
              <a:ext cx="0" cy="743077"/>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4" name="Straight Connector 18">
              <a:extLst>
                <a:ext uri="{FF2B5EF4-FFF2-40B4-BE49-F238E27FC236}">
                  <a16:creationId xmlns:a16="http://schemas.microsoft.com/office/drawing/2014/main" id="{DDD8C59E-EE48-4CA2-9711-BBDEDF3068A6}"/>
                </a:ext>
              </a:extLst>
            </p:cNvPr>
            <p:cNvCxnSpPr>
              <a:cxnSpLocks/>
            </p:cNvCxnSpPr>
            <p:nvPr/>
          </p:nvCxnSpPr>
          <p:spPr>
            <a:xfrm>
              <a:off x="9959813" y="111506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5" name="Straight Connector 19">
              <a:extLst>
                <a:ext uri="{FF2B5EF4-FFF2-40B4-BE49-F238E27FC236}">
                  <a16:creationId xmlns:a16="http://schemas.microsoft.com/office/drawing/2014/main" id="{E2DC7DD2-8901-4D96-B687-1B3486A32CFE}"/>
                </a:ext>
              </a:extLst>
            </p:cNvPr>
            <p:cNvCxnSpPr>
              <a:cxnSpLocks/>
            </p:cNvCxnSpPr>
            <p:nvPr/>
          </p:nvCxnSpPr>
          <p:spPr>
            <a:xfrm>
              <a:off x="9908877" y="145415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6" name="Straight Connector 20">
              <a:extLst>
                <a:ext uri="{FF2B5EF4-FFF2-40B4-BE49-F238E27FC236}">
                  <a16:creationId xmlns:a16="http://schemas.microsoft.com/office/drawing/2014/main" id="{D6493D04-1AC8-4DE2-BCC4-20B0FB11B289}"/>
                </a:ext>
              </a:extLst>
            </p:cNvPr>
            <p:cNvCxnSpPr>
              <a:cxnSpLocks/>
            </p:cNvCxnSpPr>
            <p:nvPr/>
          </p:nvCxnSpPr>
          <p:spPr>
            <a:xfrm flipH="1">
              <a:off x="9908877" y="111506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7" name="Arc 21">
              <a:extLst>
                <a:ext uri="{FF2B5EF4-FFF2-40B4-BE49-F238E27FC236}">
                  <a16:creationId xmlns:a16="http://schemas.microsoft.com/office/drawing/2014/main" id="{B0EFBF5D-C258-4624-92C2-17A15DBC30BF}"/>
                </a:ext>
              </a:extLst>
            </p:cNvPr>
            <p:cNvSpPr/>
            <p:nvPr/>
          </p:nvSpPr>
          <p:spPr>
            <a:xfrm>
              <a:off x="9828480" y="105486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18" name="TextBox 43">
              <a:extLst>
                <a:ext uri="{FF2B5EF4-FFF2-40B4-BE49-F238E27FC236}">
                  <a16:creationId xmlns:a16="http://schemas.microsoft.com/office/drawing/2014/main" id="{8554C9A9-693E-4331-8E8C-89EB1B54B003}"/>
                </a:ext>
              </a:extLst>
            </p:cNvPr>
            <p:cNvSpPr txBox="1"/>
            <p:nvPr/>
          </p:nvSpPr>
          <p:spPr>
            <a:xfrm>
              <a:off x="8599867" y="1846217"/>
              <a:ext cx="2825439" cy="1569660"/>
            </a:xfrm>
            <a:prstGeom prst="rect">
              <a:avLst/>
            </a:prstGeom>
            <a:noFill/>
          </p:spPr>
          <p:txBody>
            <a:bodyPr wrap="square" rtlCol="0">
              <a:spAutoFit/>
            </a:bodyPr>
            <a:lstStyle>
              <a:defPPr>
                <a:defRPr lang="en-US"/>
              </a:defPPr>
              <a:lvl1pPr algn="ctr">
                <a:defRPr sz="1600" b="1">
                  <a:effectLst>
                    <a:outerShdw blurRad="50800" dist="38100" dir="2700000" algn="tl" rotWithShape="0">
                      <a:prstClr val="black">
                        <a:alpha val="40000"/>
                      </a:prstClr>
                    </a:outerShdw>
                  </a:effectLst>
                  <a:latin typeface="Gill Sans MT" panose="020B0502020104020203" pitchFamily="34" charset="0"/>
                </a:defRPr>
              </a:lvl1pPr>
            </a:lstStyle>
            <a:p>
              <a:r>
                <a:rPr lang="ar-SY" b="0" dirty="0">
                  <a:solidFill>
                    <a:srgbClr val="FF0000"/>
                  </a:solidFill>
                  <a:effectLst/>
                  <a:latin typeface="Simplifica" panose="02000000000000000000" pitchFamily="2" charset="0"/>
                  <a:cs typeface="Arial" panose="020B0604020202020204" pitchFamily="34" charset="0"/>
                </a:rPr>
                <a:t>ارتفاع معدلات درجات الحرارة نسبيّاً على طول الساحل الجنوبي الغربي للمملكة؛</a:t>
              </a:r>
            </a:p>
            <a:p>
              <a:r>
                <a:rPr lang="ar-SY" b="0" dirty="0">
                  <a:solidFill>
                    <a:srgbClr val="FF0000"/>
                  </a:solidFill>
                  <a:effectLst/>
                  <a:latin typeface="Simplifica" panose="02000000000000000000" pitchFamily="2" charset="0"/>
                  <a:cs typeface="Arial" panose="020B0604020202020204" pitchFamily="34" charset="0"/>
                </a:rPr>
                <a:t>لانخفاض سطحه ووقوعه بمحاذاة البحر الأحمر، وهبوب الرياح الموسمية</a:t>
              </a:r>
            </a:p>
            <a:p>
              <a:r>
                <a:rPr lang="ar-SY" b="0" dirty="0">
                  <a:solidFill>
                    <a:srgbClr val="FF0000"/>
                  </a:solidFill>
                  <a:effectLst/>
                  <a:latin typeface="Simplifica" panose="02000000000000000000" pitchFamily="2" charset="0"/>
                  <a:cs typeface="Arial" panose="020B0604020202020204" pitchFamily="34" charset="0"/>
                </a:rPr>
                <a:t>الجنوبية الغربية الدافئة عليه أحياناً.</a:t>
              </a:r>
              <a:endParaRPr lang="en-US" sz="900" b="0" dirty="0">
                <a:solidFill>
                  <a:srgbClr val="FF0000"/>
                </a:solidFill>
                <a:effectLst/>
                <a:latin typeface="Titillium Web" panose="00000500000000000000" pitchFamily="2" charset="0"/>
                <a:cs typeface="Arial" panose="020B0604020202020204" pitchFamily="34" charset="0"/>
              </a:endParaRPr>
            </a:p>
          </p:txBody>
        </p:sp>
      </p:grpSp>
    </p:spTree>
    <p:extLst>
      <p:ext uri="{BB962C8B-B14F-4D97-AF65-F5344CB8AC3E}">
        <p14:creationId xmlns:p14="http://schemas.microsoft.com/office/powerpoint/2010/main" val="282195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0-#ppt_w/2"/>
                                          </p:val>
                                        </p:tav>
                                        <p:tav tm="100000">
                                          <p:val>
                                            <p:strVal val="#ppt_x"/>
                                          </p:val>
                                        </p:tav>
                                      </p:tavLst>
                                    </p:anim>
                                    <p:anim calcmode="lin" valueType="num">
                                      <p:cBhvr additive="base">
                                        <p:cTn id="1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1000"/>
                                        <p:tgtEl>
                                          <p:spTgt spid="58"/>
                                        </p:tgtEl>
                                      </p:cBhvr>
                                    </p:animEffect>
                                    <p:anim calcmode="lin" valueType="num">
                                      <p:cBhvr>
                                        <p:cTn id="20" dur="1000" fill="hold"/>
                                        <p:tgtEl>
                                          <p:spTgt spid="58"/>
                                        </p:tgtEl>
                                        <p:attrNameLst>
                                          <p:attrName>ppt_x</p:attrName>
                                        </p:attrNameLst>
                                      </p:cBhvr>
                                      <p:tavLst>
                                        <p:tav tm="0">
                                          <p:val>
                                            <p:strVal val="#ppt_x"/>
                                          </p:val>
                                        </p:tav>
                                        <p:tav tm="100000">
                                          <p:val>
                                            <p:strVal val="#ppt_x"/>
                                          </p:val>
                                        </p:tav>
                                      </p:tavLst>
                                    </p:anim>
                                    <p:anim calcmode="lin" valueType="num">
                                      <p:cBhvr>
                                        <p:cTn id="2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1000"/>
                                        <p:tgtEl>
                                          <p:spTgt spid="92"/>
                                        </p:tgtEl>
                                      </p:cBhvr>
                                    </p:animEffect>
                                    <p:anim calcmode="lin" valueType="num">
                                      <p:cBhvr>
                                        <p:cTn id="27" dur="1000" fill="hold"/>
                                        <p:tgtEl>
                                          <p:spTgt spid="92"/>
                                        </p:tgtEl>
                                        <p:attrNameLst>
                                          <p:attrName>ppt_x</p:attrName>
                                        </p:attrNameLst>
                                      </p:cBhvr>
                                      <p:tavLst>
                                        <p:tav tm="0">
                                          <p:val>
                                            <p:strVal val="#ppt_x"/>
                                          </p:val>
                                        </p:tav>
                                        <p:tav tm="100000">
                                          <p:val>
                                            <p:strVal val="#ppt_x"/>
                                          </p:val>
                                        </p:tav>
                                      </p:tavLst>
                                    </p:anim>
                                    <p:anim calcmode="lin" valueType="num">
                                      <p:cBhvr>
                                        <p:cTn id="28"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fade">
                                      <p:cBhvr>
                                        <p:cTn id="33" dur="1000"/>
                                        <p:tgtEl>
                                          <p:spTgt spid="119"/>
                                        </p:tgtEl>
                                      </p:cBhvr>
                                    </p:animEffect>
                                    <p:anim calcmode="lin" valueType="num">
                                      <p:cBhvr>
                                        <p:cTn id="34" dur="1000" fill="hold"/>
                                        <p:tgtEl>
                                          <p:spTgt spid="119"/>
                                        </p:tgtEl>
                                        <p:attrNameLst>
                                          <p:attrName>ppt_x</p:attrName>
                                        </p:attrNameLst>
                                      </p:cBhvr>
                                      <p:tavLst>
                                        <p:tav tm="0">
                                          <p:val>
                                            <p:strVal val="#ppt_x"/>
                                          </p:val>
                                        </p:tav>
                                        <p:tav tm="100000">
                                          <p:val>
                                            <p:strVal val="#ppt_x"/>
                                          </p:val>
                                        </p:tav>
                                      </p:tavLst>
                                    </p:anim>
                                    <p:anim calcmode="lin" valueType="num">
                                      <p:cBhvr>
                                        <p:cTn id="35"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101"/>
                                        </p:tgtEl>
                                        <p:attrNameLst>
                                          <p:attrName>style.visibility</p:attrName>
                                        </p:attrNameLst>
                                      </p:cBhvr>
                                      <p:to>
                                        <p:strVal val="visible"/>
                                      </p:to>
                                    </p:set>
                                    <p:animEffect transition="in" filter="fade">
                                      <p:cBhvr>
                                        <p:cTn id="40" dur="1000"/>
                                        <p:tgtEl>
                                          <p:spTgt spid="101"/>
                                        </p:tgtEl>
                                      </p:cBhvr>
                                    </p:animEffect>
                                    <p:anim calcmode="lin" valueType="num">
                                      <p:cBhvr>
                                        <p:cTn id="41" dur="1000" fill="hold"/>
                                        <p:tgtEl>
                                          <p:spTgt spid="101"/>
                                        </p:tgtEl>
                                        <p:attrNameLst>
                                          <p:attrName>ppt_x</p:attrName>
                                        </p:attrNameLst>
                                      </p:cBhvr>
                                      <p:tavLst>
                                        <p:tav tm="0">
                                          <p:val>
                                            <p:strVal val="#ppt_x"/>
                                          </p:val>
                                        </p:tav>
                                        <p:tav tm="100000">
                                          <p:val>
                                            <p:strVal val="#ppt_x"/>
                                          </p:val>
                                        </p:tav>
                                      </p:tavLst>
                                    </p:anim>
                                    <p:anim calcmode="lin" valueType="num">
                                      <p:cBhvr>
                                        <p:cTn id="42"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fade">
                                      <p:cBhvr>
                                        <p:cTn id="47" dur="1000"/>
                                        <p:tgtEl>
                                          <p:spTgt spid="110"/>
                                        </p:tgtEl>
                                      </p:cBhvr>
                                    </p:animEffect>
                                    <p:anim calcmode="lin" valueType="num">
                                      <p:cBhvr>
                                        <p:cTn id="48" dur="1000" fill="hold"/>
                                        <p:tgtEl>
                                          <p:spTgt spid="110"/>
                                        </p:tgtEl>
                                        <p:attrNameLst>
                                          <p:attrName>ppt_x</p:attrName>
                                        </p:attrNameLst>
                                      </p:cBhvr>
                                      <p:tavLst>
                                        <p:tav tm="0">
                                          <p:val>
                                            <p:strVal val="#ppt_x"/>
                                          </p:val>
                                        </p:tav>
                                        <p:tav tm="100000">
                                          <p:val>
                                            <p:strVal val="#ppt_x"/>
                                          </p:val>
                                        </p:tav>
                                      </p:tavLst>
                                    </p:anim>
                                    <p:anim calcmode="lin" valueType="num">
                                      <p:cBhvr>
                                        <p:cTn id="49"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مجموعة 2"/>
          <p:cNvGrpSpPr/>
          <p:nvPr/>
        </p:nvGrpSpPr>
        <p:grpSpPr>
          <a:xfrm>
            <a:off x="338813" y="22303"/>
            <a:ext cx="8201466" cy="1128959"/>
            <a:chOff x="338813" y="22303"/>
            <a:chExt cx="8201466" cy="1128959"/>
          </a:xfrm>
        </p:grpSpPr>
        <p:grpSp>
          <p:nvGrpSpPr>
            <p:cNvPr id="4" name="مجموعة 3"/>
            <p:cNvGrpSpPr/>
            <p:nvPr/>
          </p:nvGrpSpPr>
          <p:grpSpPr>
            <a:xfrm>
              <a:off x="338813" y="22303"/>
              <a:ext cx="1704537" cy="1128957"/>
              <a:chOff x="338813" y="22303"/>
              <a:chExt cx="1704537" cy="1128957"/>
            </a:xfrm>
          </p:grpSpPr>
          <p:sp>
            <p:nvSpPr>
              <p:cNvPr id="15"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5" name="مجموعة 4"/>
            <p:cNvGrpSpPr/>
            <p:nvPr/>
          </p:nvGrpSpPr>
          <p:grpSpPr>
            <a:xfrm>
              <a:off x="2350491" y="22303"/>
              <a:ext cx="6189788" cy="1128959"/>
              <a:chOff x="2350491" y="22303"/>
              <a:chExt cx="6189788" cy="1128959"/>
            </a:xfrm>
          </p:grpSpPr>
          <p:sp>
            <p:nvSpPr>
              <p:cNvPr id="10"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12"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13"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الثاني</a:t>
                  </a:r>
                  <a:endParaRPr lang="en-US" b="1" dirty="0">
                    <a:latin typeface="Century Gothic" panose="020B0502020202020204" pitchFamily="34" charset="0"/>
                  </a:endParaRPr>
                </a:p>
              </p:txBody>
            </p:sp>
            <p:sp>
              <p:nvSpPr>
                <p:cNvPr id="14"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مظاهر التضاريس</a:t>
                  </a:r>
                </a:p>
              </p:txBody>
            </p:sp>
          </p:grpSp>
        </p:grpSp>
        <p:grpSp>
          <p:nvGrpSpPr>
            <p:cNvPr id="6"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7"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مجموعة 68"/>
          <p:cNvGrpSpPr/>
          <p:nvPr/>
        </p:nvGrpSpPr>
        <p:grpSpPr>
          <a:xfrm>
            <a:off x="3171489" y="1420006"/>
            <a:ext cx="8699399" cy="1193405"/>
            <a:chOff x="3318831" y="3294128"/>
            <a:chExt cx="8699399" cy="1193405"/>
          </a:xfrm>
        </p:grpSpPr>
        <p:sp>
          <p:nvSpPr>
            <p:cNvPr id="70"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Top Corners Rounded 16">
              <a:extLst>
                <a:ext uri="{FF2B5EF4-FFF2-40B4-BE49-F238E27FC236}">
                  <a16:creationId xmlns:a16="http://schemas.microsoft.com/office/drawing/2014/main" id="{863C240A-B417-46DD-B05E-E0B3A922C38A}"/>
                </a:ext>
              </a:extLst>
            </p:cNvPr>
            <p:cNvSpPr/>
            <p:nvPr/>
          </p:nvSpPr>
          <p:spPr>
            <a:xfrm rot="5400000">
              <a:off x="6112115" y="593094"/>
              <a:ext cx="1193403" cy="6595472"/>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2</a:t>
              </a:r>
              <a:endParaRPr lang="en-US" sz="2800" b="1" dirty="0">
                <a:latin typeface="Century Gothic" panose="020B0502020202020204" pitchFamily="34" charset="0"/>
              </a:endParaRPr>
            </a:p>
          </p:txBody>
        </p:sp>
        <p:pic>
          <p:nvPicPr>
            <p:cNvPr id="73" name="Graphic 10" descr="Marketing">
              <a:extLst>
                <a:ext uri="{FF2B5EF4-FFF2-40B4-BE49-F238E27FC236}">
                  <a16:creationId xmlns:a16="http://schemas.microsoft.com/office/drawing/2014/main" id="{D4556F2B-2510-47EB-BADC-D28A80042CD3}"/>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957163" y="3625531"/>
              <a:ext cx="640080" cy="640080"/>
            </a:xfrm>
            <a:prstGeom prst="rect">
              <a:avLst/>
            </a:prstGeom>
          </p:spPr>
        </p:pic>
        <p:sp>
          <p:nvSpPr>
            <p:cNvPr id="74" name="TextBox 47">
              <a:extLst>
                <a:ext uri="{FF2B5EF4-FFF2-40B4-BE49-F238E27FC236}">
                  <a16:creationId xmlns:a16="http://schemas.microsoft.com/office/drawing/2014/main" id="{ED665529-B0D7-41B7-B7D6-AC371B427BAB}"/>
                </a:ext>
              </a:extLst>
            </p:cNvPr>
            <p:cNvSpPr txBox="1"/>
            <p:nvPr/>
          </p:nvSpPr>
          <p:spPr>
            <a:xfrm>
              <a:off x="3318831" y="3653555"/>
              <a:ext cx="5638332" cy="400110"/>
            </a:xfrm>
            <a:prstGeom prst="rect">
              <a:avLst/>
            </a:prstGeom>
            <a:noFill/>
          </p:spPr>
          <p:txBody>
            <a:bodyPr wrap="square" rtlCol="0">
              <a:spAutoFit/>
            </a:bodyPr>
            <a:lstStyle/>
            <a:p>
              <a:pPr algn="r"/>
              <a:r>
                <a:rPr lang="ar-SY" sz="2000" dirty="0">
                  <a:latin typeface="Century Gothic" panose="020B0502020202020204" pitchFamily="34" charset="0"/>
                </a:rPr>
                <a:t>يعلل الطلبة انتشار الغطاء النباتي الأخضر في جبال فَيْفَا بجازان</a:t>
              </a:r>
              <a:endParaRPr lang="en-US" sz="2000" dirty="0">
                <a:latin typeface="Century Gothic" panose="020B0502020202020204" pitchFamily="34" charset="0"/>
              </a:endParaRPr>
            </a:p>
          </p:txBody>
        </p:sp>
        <p:grpSp>
          <p:nvGrpSpPr>
            <p:cNvPr id="75"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6"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 name="Group 26">
            <a:extLst>
              <a:ext uri="{FF2B5EF4-FFF2-40B4-BE49-F238E27FC236}">
                <a16:creationId xmlns:a16="http://schemas.microsoft.com/office/drawing/2014/main" id="{2AC1D5D3-5F91-471B-8D64-41C3AFEB8EA0}"/>
              </a:ext>
            </a:extLst>
          </p:cNvPr>
          <p:cNvGrpSpPr/>
          <p:nvPr/>
        </p:nvGrpSpPr>
        <p:grpSpPr>
          <a:xfrm>
            <a:off x="770711" y="2613411"/>
            <a:ext cx="2358969" cy="2905820"/>
            <a:chOff x="7749851" y="1424779"/>
            <a:chExt cx="2358969" cy="2905820"/>
          </a:xfrm>
        </p:grpSpPr>
        <p:grpSp>
          <p:nvGrpSpPr>
            <p:cNvPr id="80" name="Group 17">
              <a:extLst>
                <a:ext uri="{FF2B5EF4-FFF2-40B4-BE49-F238E27FC236}">
                  <a16:creationId xmlns:a16="http://schemas.microsoft.com/office/drawing/2014/main" id="{53137BCD-AB69-43BC-ACDF-D10660BCA645}"/>
                </a:ext>
              </a:extLst>
            </p:cNvPr>
            <p:cNvGrpSpPr/>
            <p:nvPr/>
          </p:nvGrpSpPr>
          <p:grpSpPr>
            <a:xfrm>
              <a:off x="7749851" y="1424779"/>
              <a:ext cx="2358969" cy="2905820"/>
              <a:chOff x="4570017" y="917773"/>
              <a:chExt cx="3010843" cy="3708809"/>
            </a:xfrm>
            <a:effectLst>
              <a:reflection blurRad="6350" stA="51000" endPos="14000" dir="5400000" sy="-100000" algn="bl" rotWithShape="0"/>
            </a:effectLst>
          </p:grpSpPr>
          <p:sp>
            <p:nvSpPr>
              <p:cNvPr id="84" name="Rectangle 18">
                <a:extLst>
                  <a:ext uri="{FF2B5EF4-FFF2-40B4-BE49-F238E27FC236}">
                    <a16:creationId xmlns:a16="http://schemas.microsoft.com/office/drawing/2014/main" id="{FCBD6FA9-07F9-4D1E-8F2A-B5AA8C77D81F}"/>
                  </a:ext>
                </a:extLst>
              </p:cNvPr>
              <p:cNvSpPr/>
              <p:nvPr/>
            </p:nvSpPr>
            <p:spPr>
              <a:xfrm>
                <a:off x="4570375" y="921436"/>
                <a:ext cx="3010485"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19">
                <a:extLst>
                  <a:ext uri="{FF2B5EF4-FFF2-40B4-BE49-F238E27FC236}">
                    <a16:creationId xmlns:a16="http://schemas.microsoft.com/office/drawing/2014/main" id="{41D7193C-94B5-4C66-A4CF-3DB8A9019A8E}"/>
                  </a:ext>
                </a:extLst>
              </p:cNvPr>
              <p:cNvSpPr/>
              <p:nvPr/>
            </p:nvSpPr>
            <p:spPr>
              <a:xfrm flipV="1">
                <a:off x="4570017" y="917773"/>
                <a:ext cx="3010486"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 name="Picture 12">
              <a:extLst>
                <a:ext uri="{FF2B5EF4-FFF2-40B4-BE49-F238E27FC236}">
                  <a16:creationId xmlns:a16="http://schemas.microsoft.com/office/drawing/2014/main" id="{039FBA9A-A698-4B3C-979A-FA7C649AAE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7989" y="2731250"/>
              <a:ext cx="2162779" cy="1438053"/>
            </a:xfrm>
            <a:prstGeom prst="rect">
              <a:avLst/>
            </a:prstGeom>
          </p:spPr>
        </p:pic>
        <p:sp>
          <p:nvSpPr>
            <p:cNvPr id="82" name="TextBox 21">
              <a:extLst>
                <a:ext uri="{FF2B5EF4-FFF2-40B4-BE49-F238E27FC236}">
                  <a16:creationId xmlns:a16="http://schemas.microsoft.com/office/drawing/2014/main" id="{3FFEC7E5-9AAA-420D-9D59-9AD5230E6B3C}"/>
                </a:ext>
              </a:extLst>
            </p:cNvPr>
            <p:cNvSpPr txBox="1"/>
            <p:nvPr/>
          </p:nvSpPr>
          <p:spPr>
            <a:xfrm>
              <a:off x="8211010" y="1556512"/>
              <a:ext cx="1568058" cy="400110"/>
            </a:xfrm>
            <a:prstGeom prst="rect">
              <a:avLst/>
            </a:prstGeom>
            <a:noFill/>
          </p:spPr>
          <p:txBody>
            <a:bodyPr wrap="none" rtlCol="0">
              <a:spAutoFit/>
            </a:bodyPr>
            <a:lstStyle/>
            <a:p>
              <a:pPr algn="ctr"/>
              <a:r>
                <a:rPr lang="ar-SY" sz="2000" b="1" dirty="0">
                  <a:solidFill>
                    <a:schemeClr val="bg1"/>
                  </a:solidFill>
                  <a:latin typeface="Helvetica" panose="020B0604020202020204" pitchFamily="34" charset="0"/>
                </a:rPr>
                <a:t>جبال فَيْفَا بجازان</a:t>
              </a:r>
            </a:p>
          </p:txBody>
        </p:sp>
      </p:grpSp>
      <p:grpSp>
        <p:nvGrpSpPr>
          <p:cNvPr id="43" name="مجموعة 42"/>
          <p:cNvGrpSpPr/>
          <p:nvPr/>
        </p:nvGrpSpPr>
        <p:grpSpPr>
          <a:xfrm>
            <a:off x="3205485" y="5402284"/>
            <a:ext cx="8699399" cy="1193405"/>
            <a:chOff x="3318831" y="3294128"/>
            <a:chExt cx="8699399" cy="1193405"/>
          </a:xfrm>
        </p:grpSpPr>
        <p:sp>
          <p:nvSpPr>
            <p:cNvPr id="44"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Top Corners Rounded 16">
              <a:extLst>
                <a:ext uri="{FF2B5EF4-FFF2-40B4-BE49-F238E27FC236}">
                  <a16:creationId xmlns:a16="http://schemas.microsoft.com/office/drawing/2014/main" id="{863C240A-B417-46DD-B05E-E0B3A922C38A}"/>
                </a:ext>
              </a:extLst>
            </p:cNvPr>
            <p:cNvSpPr/>
            <p:nvPr/>
          </p:nvSpPr>
          <p:spPr>
            <a:xfrm rot="5400000">
              <a:off x="6112115" y="593094"/>
              <a:ext cx="1193403" cy="6595472"/>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36">
              <a:extLst>
                <a:ext uri="{FF2B5EF4-FFF2-40B4-BE49-F238E27FC236}">
                  <a16:creationId xmlns:a16="http://schemas.microsoft.com/office/drawing/2014/main" id="{93E7D62B-1455-4AFF-B195-F9AA155326E3}"/>
                </a:ext>
              </a:extLst>
            </p:cNvPr>
            <p:cNvSpPr txBox="1"/>
            <p:nvPr/>
          </p:nvSpPr>
          <p:spPr>
            <a:xfrm>
              <a:off x="10804718" y="3696753"/>
              <a:ext cx="839724" cy="369332"/>
            </a:xfrm>
            <a:prstGeom prst="rect">
              <a:avLst/>
            </a:prstGeom>
            <a:noFill/>
          </p:spPr>
          <p:txBody>
            <a:bodyPr wrap="square" rtlCol="0">
              <a:spAutoFit/>
            </a:bodyPr>
            <a:lstStyle/>
            <a:p>
              <a:pPr algn="ctr"/>
              <a:r>
                <a:rPr lang="ar-SY" b="1" dirty="0">
                  <a:latin typeface="Century Gothic" panose="020B0502020202020204" pitchFamily="34" charset="0"/>
                </a:rPr>
                <a:t>الجواب</a:t>
              </a:r>
              <a:endParaRPr lang="en-US" b="1" dirty="0">
                <a:latin typeface="Century Gothic" panose="020B0502020202020204" pitchFamily="34" charset="0"/>
              </a:endParaRPr>
            </a:p>
          </p:txBody>
        </p:sp>
        <p:pic>
          <p:nvPicPr>
            <p:cNvPr id="47" name="Graphic 10" descr="Marketing">
              <a:extLst>
                <a:ext uri="{FF2B5EF4-FFF2-40B4-BE49-F238E27FC236}">
                  <a16:creationId xmlns:a16="http://schemas.microsoft.com/office/drawing/2014/main" id="{D4556F2B-2510-47EB-BADC-D28A80042CD3}"/>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957163" y="3625531"/>
              <a:ext cx="640080" cy="640080"/>
            </a:xfrm>
            <a:prstGeom prst="rect">
              <a:avLst/>
            </a:prstGeom>
          </p:spPr>
        </p:pic>
        <p:sp>
          <p:nvSpPr>
            <p:cNvPr id="48" name="TextBox 47">
              <a:extLst>
                <a:ext uri="{FF2B5EF4-FFF2-40B4-BE49-F238E27FC236}">
                  <a16:creationId xmlns:a16="http://schemas.microsoft.com/office/drawing/2014/main" id="{ED665529-B0D7-41B7-B7D6-AC371B427BAB}"/>
                </a:ext>
              </a:extLst>
            </p:cNvPr>
            <p:cNvSpPr txBox="1"/>
            <p:nvPr/>
          </p:nvSpPr>
          <p:spPr>
            <a:xfrm>
              <a:off x="3318831" y="3653555"/>
              <a:ext cx="5638332" cy="400110"/>
            </a:xfrm>
            <a:prstGeom prst="rect">
              <a:avLst/>
            </a:prstGeom>
            <a:noFill/>
          </p:spPr>
          <p:txBody>
            <a:bodyPr wrap="square" rtlCol="0">
              <a:spAutoFit/>
            </a:bodyPr>
            <a:lstStyle/>
            <a:p>
              <a:pPr algn="r"/>
              <a:r>
                <a:rPr lang="ar-SY" sz="2000" dirty="0">
                  <a:latin typeface="Century Gothic" panose="020B0502020202020204" pitchFamily="34" charset="0"/>
                </a:rPr>
                <a:t>بسبب هطول الأمطار عليها طوال العام </a:t>
              </a:r>
            </a:p>
          </p:txBody>
        </p:sp>
        <p:grpSp>
          <p:nvGrpSpPr>
            <p:cNvPr id="49"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50"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30508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additive="base">
                                            <p:cTn id="13" dur="500" fill="hold"/>
                                            <p:tgtEl>
                                              <p:spTgt spid="69"/>
                                            </p:tgtEl>
                                            <p:attrNameLst>
                                              <p:attrName>ppt_x</p:attrName>
                                            </p:attrNameLst>
                                          </p:cBhvr>
                                          <p:tavLst>
                                            <p:tav tm="0">
                                              <p:val>
                                                <p:strVal val="1+#ppt_w/2"/>
                                              </p:val>
                                            </p:tav>
                                            <p:tav tm="100000">
                                              <p:val>
                                                <p:strVal val="#ppt_x"/>
                                              </p:val>
                                            </p:tav>
                                          </p:tavLst>
                                        </p:anim>
                                        <p:anim calcmode="lin" valueType="num">
                                          <p:cBhvr additive="base">
                                            <p:cTn id="14"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accel="38000" fill="hold" nodeType="clickEffect" p14:presetBounceEnd="53000">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14:bounceEnd="53000">
                                          <p:cBhvr additive="base">
                                            <p:cTn id="19" dur="1000" fill="hold"/>
                                            <p:tgtEl>
                                              <p:spTgt spid="79"/>
                                            </p:tgtEl>
                                            <p:attrNameLst>
                                              <p:attrName>ppt_x</p:attrName>
                                            </p:attrNameLst>
                                          </p:cBhvr>
                                          <p:tavLst>
                                            <p:tav tm="0">
                                              <p:val>
                                                <p:strVal val="#ppt_x"/>
                                              </p:val>
                                            </p:tav>
                                            <p:tav tm="100000">
                                              <p:val>
                                                <p:strVal val="#ppt_x"/>
                                              </p:val>
                                            </p:tav>
                                          </p:tavLst>
                                        </p:anim>
                                        <p:anim calcmode="lin" valueType="num" p14:bounceEnd="53000">
                                          <p:cBhvr additive="base">
                                            <p:cTn id="20" dur="1000" fill="hold"/>
                                            <p:tgtEl>
                                              <p:spTgt spid="7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1+#ppt_w/2"/>
                                              </p:val>
                                            </p:tav>
                                            <p:tav tm="100000">
                                              <p:val>
                                                <p:strVal val="#ppt_x"/>
                                              </p:val>
                                            </p:tav>
                                          </p:tavLst>
                                        </p:anim>
                                        <p:anim calcmode="lin" valueType="num">
                                          <p:cBhvr additive="base">
                                            <p:cTn id="26"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additive="base">
                                            <p:cTn id="13" dur="500" fill="hold"/>
                                            <p:tgtEl>
                                              <p:spTgt spid="69"/>
                                            </p:tgtEl>
                                            <p:attrNameLst>
                                              <p:attrName>ppt_x</p:attrName>
                                            </p:attrNameLst>
                                          </p:cBhvr>
                                          <p:tavLst>
                                            <p:tav tm="0">
                                              <p:val>
                                                <p:strVal val="1+#ppt_w/2"/>
                                              </p:val>
                                            </p:tav>
                                            <p:tav tm="100000">
                                              <p:val>
                                                <p:strVal val="#ppt_x"/>
                                              </p:val>
                                            </p:tav>
                                          </p:tavLst>
                                        </p:anim>
                                        <p:anim calcmode="lin" valueType="num">
                                          <p:cBhvr additive="base">
                                            <p:cTn id="14"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accel="3800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1000" fill="hold"/>
                                            <p:tgtEl>
                                              <p:spTgt spid="79"/>
                                            </p:tgtEl>
                                            <p:attrNameLst>
                                              <p:attrName>ppt_x</p:attrName>
                                            </p:attrNameLst>
                                          </p:cBhvr>
                                          <p:tavLst>
                                            <p:tav tm="0">
                                              <p:val>
                                                <p:strVal val="#ppt_x"/>
                                              </p:val>
                                            </p:tav>
                                            <p:tav tm="100000">
                                              <p:val>
                                                <p:strVal val="#ppt_x"/>
                                              </p:val>
                                            </p:tav>
                                          </p:tavLst>
                                        </p:anim>
                                        <p:anim calcmode="lin" valueType="num">
                                          <p:cBhvr additive="base">
                                            <p:cTn id="20" dur="1000" fill="hold"/>
                                            <p:tgtEl>
                                              <p:spTgt spid="7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1+#ppt_w/2"/>
                                              </p:val>
                                            </p:tav>
                                            <p:tav tm="100000">
                                              <p:val>
                                                <p:strVal val="#ppt_x"/>
                                              </p:val>
                                            </p:tav>
                                          </p:tavLst>
                                        </p:anim>
                                        <p:anim calcmode="lin" valueType="num">
                                          <p:cBhvr additive="base">
                                            <p:cTn id="26"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620</Words>
  <Application>Microsoft Office PowerPoint</Application>
  <PresentationFormat>شاشة عريضة</PresentationFormat>
  <Paragraphs>140</Paragraphs>
  <Slides>16</Slides>
  <Notes>0</Notes>
  <HiddenSlides>0</HiddenSlides>
  <MMClips>0</MMClips>
  <ScaleCrop>false</ScaleCrop>
  <HeadingPairs>
    <vt:vector size="6" baseType="variant">
      <vt:variant>
        <vt:lpstr>الخطوط المستخدمة</vt:lpstr>
      </vt:variant>
      <vt:variant>
        <vt:i4>13</vt:i4>
      </vt:variant>
      <vt:variant>
        <vt:lpstr>نسق</vt:lpstr>
      </vt:variant>
      <vt:variant>
        <vt:i4>1</vt:i4>
      </vt:variant>
      <vt:variant>
        <vt:lpstr>عناوين الشرائح</vt:lpstr>
      </vt:variant>
      <vt:variant>
        <vt:i4>16</vt:i4>
      </vt:variant>
    </vt:vector>
  </HeadingPairs>
  <TitlesOfParts>
    <vt:vector size="30" baseType="lpstr">
      <vt:lpstr>Anton</vt:lpstr>
      <vt:lpstr>Arial</vt:lpstr>
      <vt:lpstr>Bebas Neue Bold</vt:lpstr>
      <vt:lpstr>Calibri</vt:lpstr>
      <vt:lpstr>Calibri Light</vt:lpstr>
      <vt:lpstr>Century Gothic</vt:lpstr>
      <vt:lpstr>Cooper Black</vt:lpstr>
      <vt:lpstr>Economica</vt:lpstr>
      <vt:lpstr>Gill Sans MT</vt:lpstr>
      <vt:lpstr>Helvetica</vt:lpstr>
      <vt:lpstr>Open Sans</vt:lpstr>
      <vt:lpstr>Simplifica</vt:lpstr>
      <vt:lpstr>Titillium Web</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duha omar</dc:creator>
  <cp:lastModifiedBy>حمود حاتم الناصر</cp:lastModifiedBy>
  <cp:revision>229</cp:revision>
  <dcterms:created xsi:type="dcterms:W3CDTF">2020-11-11T11:02:52Z</dcterms:created>
  <dcterms:modified xsi:type="dcterms:W3CDTF">2021-01-16T10:51:11Z</dcterms:modified>
</cp:coreProperties>
</file>