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 id="266" r:id="rId5"/>
    <p:sldId id="267" r:id="rId6"/>
    <p:sldId id="268" r:id="rId7"/>
    <p:sldId id="269" r:id="rId8"/>
    <p:sldId id="270" r:id="rId9"/>
    <p:sldId id="271" r:id="rId10"/>
    <p:sldId id="272" r:id="rId11"/>
    <p:sldId id="273"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02"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37723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301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9356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2334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0662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3771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88452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21766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98560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5587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78124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16/06/1442</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513037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image" Target="../media/image3.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4" name="TextBox 3"/>
          <p:cNvSpPr txBox="1"/>
          <p:nvPr/>
        </p:nvSpPr>
        <p:spPr>
          <a:xfrm>
            <a:off x="0" y="482843"/>
            <a:ext cx="9144000" cy="5539978"/>
          </a:xfrm>
          <a:prstGeom prst="rect">
            <a:avLst/>
          </a:prstGeom>
          <a:noFill/>
        </p:spPr>
        <p:txBody>
          <a:bodyPr wrap="square" rtlCol="1">
            <a:spAutoFit/>
          </a:bodyPr>
          <a:lstStyle/>
          <a:p>
            <a:pPr algn="r" rtl="1"/>
            <a:r>
              <a:rPr lang="ar-EG" sz="2800" b="1" dirty="0">
                <a:solidFill>
                  <a:prstClr val="black"/>
                </a:solidFill>
              </a:rPr>
              <a:t>التهيئة</a:t>
            </a:r>
            <a:endParaRPr lang="en-US" sz="2800" b="1" dirty="0">
              <a:solidFill>
                <a:prstClr val="black"/>
              </a:solidFill>
            </a:endParaRPr>
          </a:p>
          <a:p>
            <a:pPr algn="r" rtl="1"/>
            <a:r>
              <a:rPr lang="ar-EG" sz="2800" b="1" dirty="0">
                <a:solidFill>
                  <a:prstClr val="black"/>
                </a:solidFill>
              </a:rPr>
              <a:t>أراجع مكتسباتي السابقة</a:t>
            </a:r>
            <a:endParaRPr lang="en-US" sz="2800" b="1" dirty="0">
              <a:solidFill>
                <a:prstClr val="black"/>
              </a:solidFill>
            </a:endParaRPr>
          </a:p>
          <a:p>
            <a:pPr algn="r" rtl="1"/>
            <a:r>
              <a:rPr lang="ar-EG" sz="2000" b="1" dirty="0">
                <a:solidFill>
                  <a:prstClr val="black"/>
                </a:solidFill>
              </a:rPr>
              <a:t>وتحقق الحلم</a:t>
            </a:r>
            <a:endParaRPr lang="en-US" sz="2000" b="1" dirty="0">
              <a:solidFill>
                <a:prstClr val="black"/>
              </a:solidFill>
            </a:endParaRPr>
          </a:p>
          <a:p>
            <a:pPr algn="r" rtl="1"/>
            <a:r>
              <a:rPr lang="ar-EG" sz="2000" b="1" dirty="0">
                <a:solidFill>
                  <a:prstClr val="black"/>
                </a:solidFill>
              </a:rPr>
              <a:t>وقف العم صالح وحوله الأولاد على تل قريب من الخيمة، وأخذ الجميع ينظرون إلى الأفق الأحمر في صمت، وأقبل الليل بهوائه العليل وعواء ذئابه المتقطع وثغاء الغنم وهي عائده من المراعي</a:t>
            </a:r>
            <a:r>
              <a:rPr lang="ar-SA" sz="2000" b="1" dirty="0">
                <a:solidFill>
                  <a:prstClr val="black"/>
                </a:solidFill>
              </a:rPr>
              <a:t>.</a:t>
            </a:r>
            <a:endParaRPr lang="en-US" sz="2000" b="1" dirty="0">
              <a:solidFill>
                <a:prstClr val="black"/>
              </a:solidFill>
            </a:endParaRPr>
          </a:p>
          <a:p>
            <a:pPr algn="r" rtl="1"/>
            <a:r>
              <a:rPr lang="ar-EG" sz="2000" b="1" dirty="0">
                <a:solidFill>
                  <a:prstClr val="black"/>
                </a:solidFill>
              </a:rPr>
              <a:t>جلس العم صالح مع الأولاد حول مشب النار وأخذوا يستمتعون بطعم القهوة اللذيذ، ثم بادرهم العم صالح قائلا من منكم يا ابنائي يعرف معنى هذا اللغز واحد وأربعة تساوي خمسة؟</a:t>
            </a:r>
            <a:endParaRPr lang="en-US" sz="2000" b="1" dirty="0">
              <a:solidFill>
                <a:prstClr val="black"/>
              </a:solidFill>
            </a:endParaRPr>
          </a:p>
          <a:p>
            <a:pPr algn="r" rtl="1"/>
            <a:r>
              <a:rPr lang="ar-EG" sz="2000" b="1" dirty="0">
                <a:solidFill>
                  <a:prstClr val="black"/>
                </a:solidFill>
              </a:rPr>
              <a:t>أجاب حسام المعنى هو جمع الواحد إلى الأربعة ليكون الحاصل خمسة ضحك العم صالح وقال حسنا استمعوا جيدا إلى هذه القصة وستعرفون المعنى بعد ذلك</a:t>
            </a:r>
            <a:r>
              <a:rPr lang="ar-SA" sz="2000" b="1" dirty="0">
                <a:solidFill>
                  <a:prstClr val="black"/>
                </a:solidFill>
              </a:rPr>
              <a:t>.</a:t>
            </a:r>
            <a:endParaRPr lang="en-US" sz="2000" b="1" dirty="0">
              <a:solidFill>
                <a:prstClr val="black"/>
              </a:solidFill>
            </a:endParaRPr>
          </a:p>
          <a:p>
            <a:pPr algn="r" rtl="1"/>
            <a:r>
              <a:rPr lang="ar-EG" sz="2000" b="1" dirty="0">
                <a:solidFill>
                  <a:prstClr val="black"/>
                </a:solidFill>
              </a:rPr>
              <a:t> كان حلم الملك عبد العزيز أن يجمع الجزيرة تحت دين واحد وقيادة واحد وبعد أن استقرت له الأمور في الرياض انطلق منها بجيوش أشبه بخيوط الشمس الذهبية تبعث النور وتنشر العدل في أرجاء الجزيرة، فدانت له بلاد سدير والوشم والقصيم وجبل شمر</a:t>
            </a:r>
            <a:r>
              <a:rPr lang="ar-SA" sz="2000" b="1" dirty="0">
                <a:solidFill>
                  <a:prstClr val="black"/>
                </a:solidFill>
              </a:rPr>
              <a:t>. </a:t>
            </a:r>
            <a:r>
              <a:rPr lang="ar-EG" sz="2000" b="1" dirty="0">
                <a:solidFill>
                  <a:prstClr val="black"/>
                </a:solidFill>
              </a:rPr>
              <a:t>وهذه الأماكن تسمى نجدا ثم بدأ الحلم الكبير يتحقق، وبدأت معالم الصورة تضح شيئا فشيئا</a:t>
            </a:r>
            <a:r>
              <a:rPr lang="ar-SA" sz="2000" b="1" dirty="0">
                <a:solidFill>
                  <a:prstClr val="black"/>
                </a:solidFill>
              </a:rPr>
              <a:t>. </a:t>
            </a:r>
            <a:r>
              <a:rPr lang="ar-EG" sz="2000" b="1" dirty="0">
                <a:solidFill>
                  <a:prstClr val="black"/>
                </a:solidFill>
              </a:rPr>
              <a:t>عبد العزيز كان محبوبا أحبه الناس وفتحوا له القلوب قبل البلاد فدخلت نجران وجازان في الحكم السعودي، ثم توحدت مع بقية أخواتها من مناطق وطننا الكبير</a:t>
            </a:r>
            <a:r>
              <a:rPr lang="ar-SA" sz="2000" b="1" dirty="0">
                <a:solidFill>
                  <a:prstClr val="black"/>
                </a:solidFill>
              </a:rPr>
              <a:t>. </a:t>
            </a:r>
            <a:r>
              <a:rPr lang="ar-EG" sz="2000" b="1" dirty="0">
                <a:solidFill>
                  <a:prstClr val="black"/>
                </a:solidFill>
              </a:rPr>
              <a:t>وفي ذلك اليوم المشهود اجتمع عبد العزيز بالرجال والعلماء في حشد كبير واتفقوا على اسم خالد للبلاد يظل في ذاكرة التاريخ فكان الاسم الخالد هو المملكة العربية السعودية</a:t>
            </a:r>
            <a:endParaRPr lang="en-US" sz="2000" b="1" dirty="0">
              <a:solidFill>
                <a:prstClr val="black"/>
              </a:solidFill>
            </a:endParaRPr>
          </a:p>
          <a:p>
            <a:pPr algn="r" rtl="1"/>
            <a:endParaRPr lang="ar-EG" dirty="0">
              <a:solidFill>
                <a:prstClr val="black"/>
              </a:solidFill>
            </a:endParaRPr>
          </a:p>
        </p:txBody>
      </p:sp>
    </p:spTree>
    <p:custDataLst>
      <p:tags r:id="rId1"/>
    </p:custDataLst>
    <p:extLst>
      <p:ext uri="{BB962C8B-B14F-4D97-AF65-F5344CB8AC3E}">
        <p14:creationId xmlns:p14="http://schemas.microsoft.com/office/powerpoint/2010/main" val="106961199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5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500"/>
                                        <p:tgtEl>
                                          <p:spTgt spid="4">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Effect transition="in" filter="fade">
                                      <p:cBhvr>
                                        <p:cTn id="29" dur="500"/>
                                        <p:tgtEl>
                                          <p:spTgt spid="4">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Effect transition="in" filter="fade">
                                      <p:cBhvr>
                                        <p:cTn id="34" dur="500"/>
                                        <p:tgtEl>
                                          <p:spTgt spid="4">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Effect transition="in" filter="fade">
                                      <p:cBhvr>
                                        <p:cTn id="39" dur="500"/>
                                        <p:tgtEl>
                                          <p:spTgt spid="4">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4">
                                            <p:txEl>
                                              <p:pRg st="6" end="6"/>
                                            </p:txEl>
                                          </p:spTgt>
                                        </p:tgtEl>
                                        <p:attrNameLst>
                                          <p:attrName>style.visibility</p:attrName>
                                        </p:attrNameLst>
                                      </p:cBhvr>
                                      <p:to>
                                        <p:strVal val="visible"/>
                                      </p:to>
                                    </p:set>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5" name="Rectangle 4"/>
          <p:cNvSpPr/>
          <p:nvPr/>
        </p:nvSpPr>
        <p:spPr>
          <a:xfrm>
            <a:off x="1463039" y="216445"/>
            <a:ext cx="7730836" cy="3231654"/>
          </a:xfrm>
          <a:prstGeom prst="rect">
            <a:avLst/>
          </a:prstGeom>
        </p:spPr>
        <p:txBody>
          <a:bodyPr wrap="square">
            <a:spAutoFit/>
          </a:bodyPr>
          <a:lstStyle/>
          <a:p>
            <a:pPr algn="r" rtl="1">
              <a:lnSpc>
                <a:spcPct val="150000"/>
              </a:lnSpc>
            </a:pPr>
            <a:r>
              <a:rPr lang="ar-EG" sz="2800" b="1" dirty="0">
                <a:solidFill>
                  <a:prstClr val="black"/>
                </a:solidFill>
                <a:latin typeface="Arial" panose="020B0604020202020204" pitchFamily="34" charset="0"/>
                <a:ea typeface="Arial" panose="020B0604020202020204" pitchFamily="34" charset="0"/>
              </a:rPr>
              <a:t>تاسعا</a:t>
            </a:r>
            <a:r>
              <a:rPr lang="ar-SA" sz="2800" b="1" dirty="0">
                <a:solidFill>
                  <a:prstClr val="black"/>
                </a:solidFill>
                <a:latin typeface="Arial" panose="020B0604020202020204" pitchFamily="34" charset="0"/>
                <a:ea typeface="Arial" panose="020B0604020202020204" pitchFamily="34" charset="0"/>
              </a:rPr>
              <a:t>:</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SA"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اكتب ما يملى علي</a:t>
            </a:r>
            <a:r>
              <a:rPr lang="ar-SA" sz="2000" b="1" dirty="0">
                <a:solidFill>
                  <a:prstClr val="black"/>
                </a:solidFill>
                <a:latin typeface="Arial" panose="020B0604020202020204" pitchFamily="34" charset="0"/>
                <a:ea typeface="Arial" panose="020B0604020202020204" pitchFamily="34" charset="0"/>
              </a:rPr>
              <a:t>.</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 </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800" b="1" dirty="0">
                <a:solidFill>
                  <a:prstClr val="black"/>
                </a:solidFill>
                <a:latin typeface="Arial" panose="020B0604020202020204" pitchFamily="34" charset="0"/>
                <a:ea typeface="Arial" panose="020B0604020202020204" pitchFamily="34" charset="0"/>
              </a:rPr>
              <a:t>عاشرًا</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أكتب العبارة التالية بخط النسخ</a:t>
            </a:r>
            <a:r>
              <a:rPr lang="ar-SA" sz="2000" b="1" dirty="0">
                <a:solidFill>
                  <a:prstClr val="black"/>
                </a:solidFill>
                <a:latin typeface="Arial" panose="020B0604020202020204" pitchFamily="34" charset="0"/>
                <a:ea typeface="Arial" panose="020B0604020202020204" pitchFamily="34" charset="0"/>
              </a:rPr>
              <a:t>.</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الدفاع عن الوطن وحماية الحمى غريزة أودعها البارئ في كل الأحياء</a:t>
            </a:r>
            <a:endParaRPr lang="en-US" sz="12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274109707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500"/>
                                        <p:tgtEl>
                                          <p:spTgt spid="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500"/>
                                        <p:tgtEl>
                                          <p:spTgt spid="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500"/>
                                        <p:tgtEl>
                                          <p:spTgt spid="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9" name="Rectangle 8"/>
          <p:cNvSpPr/>
          <p:nvPr/>
        </p:nvSpPr>
        <p:spPr>
          <a:xfrm>
            <a:off x="2169622" y="483197"/>
            <a:ext cx="6974378" cy="5216813"/>
          </a:xfrm>
          <a:prstGeom prst="rect">
            <a:avLst/>
          </a:prstGeom>
        </p:spPr>
        <p:txBody>
          <a:bodyPr wrap="square">
            <a:spAutoFit/>
          </a:bodyPr>
          <a:lstStyle/>
          <a:p>
            <a:pPr algn="r" rtl="1">
              <a:lnSpc>
                <a:spcPct val="150000"/>
              </a:lnSpc>
            </a:pPr>
            <a:r>
              <a:rPr lang="ar-EG"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بطاقة تقويم مهارات القراءة الجهرية لدى المتعلم</a:t>
            </a:r>
            <a:r>
              <a:rPr lang="ar-EG" b="1" dirty="0">
                <a:solidFill>
                  <a:prstClr val="black"/>
                </a:solidFill>
                <a:latin typeface="Arial" panose="020B0604020202020204" pitchFamily="34" charset="0"/>
                <a:ea typeface="Arial" panose="020B0604020202020204" pitchFamily="34" charset="0"/>
              </a:rPr>
              <a:t> </a:t>
            </a:r>
            <a:endParaRPr lang="en-US" sz="1200" dirty="0">
              <a:solidFill>
                <a:prstClr val="black"/>
              </a:solidFill>
              <a:latin typeface="Arial" panose="020B0604020202020204" pitchFamily="34" charset="0"/>
              <a:ea typeface="Arial" panose="020B0604020202020204" pitchFamily="34" charset="0"/>
            </a:endParaRPr>
          </a:p>
          <a:p>
            <a:pPr algn="r" rtl="1">
              <a:lnSpc>
                <a:spcPct val="150000"/>
              </a:lnSpc>
            </a:pPr>
            <a:r>
              <a:rPr lang="ar-EG" dirty="0">
                <a:solidFill>
                  <a:prstClr val="black"/>
                </a:solidFill>
                <a:latin typeface="Arial" panose="020B0604020202020204" pitchFamily="34" charset="0"/>
                <a:ea typeface="Arial" panose="020B0604020202020204" pitchFamily="34" charset="0"/>
              </a:rPr>
              <a:t> </a:t>
            </a:r>
            <a:endParaRPr lang="en-US" sz="1200" dirty="0">
              <a:solidFill>
                <a:prstClr val="black"/>
              </a:solidFill>
              <a:latin typeface="Arial" panose="020B0604020202020204" pitchFamily="34" charset="0"/>
              <a:ea typeface="Arial" panose="020B0604020202020204" pitchFamily="34" charset="0"/>
            </a:endParaRPr>
          </a:p>
          <a:p>
            <a:pPr algn="r" rtl="1">
              <a:lnSpc>
                <a:spcPct val="150000"/>
              </a:lnSpc>
              <a:tabLst>
                <a:tab pos="4076065" algn="l"/>
              </a:tabLst>
            </a:pPr>
            <a:r>
              <a:rPr lang="ar-EG" b="1" dirty="0">
                <a:solidFill>
                  <a:prstClr val="black"/>
                </a:solidFill>
                <a:latin typeface="Arial" panose="020B0604020202020204" pitchFamily="34" charset="0"/>
                <a:ea typeface="Arial" panose="020B0604020202020204" pitchFamily="34" charset="0"/>
              </a:rPr>
              <a:t>م</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المهارات                 </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درجة توافر المهارة</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               ملاحظات</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tabLst>
                <a:tab pos="1837690" algn="l"/>
              </a:tabLst>
            </a:pP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  عالية    متوسطة    ضعيفة</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tabLst>
                <a:tab pos="1837690" algn="l"/>
              </a:tabLst>
            </a:pPr>
            <a:r>
              <a:rPr lang="ar-EG" b="1" dirty="0">
                <a:solidFill>
                  <a:prstClr val="black"/>
                </a:solidFill>
                <a:latin typeface="Arial" panose="020B0604020202020204" pitchFamily="34" charset="0"/>
                <a:ea typeface="Arial" panose="020B0604020202020204" pitchFamily="34" charset="0"/>
              </a:rPr>
              <a:t> </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١</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نطق الكلمات نطقا سليما</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٢</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التمييز بين الحروف المتقاربة في النطق</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٣</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ضبط أحرف الكلمة ضبطا نص صحيحا</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٤</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التفريق في النطق بين همزتي الوصل والقطع</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٥</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الانطلاق في القراءة دون تردد</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٦</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التنويع في نبرات الصوت وفقاً لمعاني النص المقروء كالدعاء والتعجب</a:t>
            </a:r>
            <a:r>
              <a:rPr lang="ar-SA"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٧</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مراعاة علامات الترقيم المناسبة للوصل والوقف</a:t>
            </a:r>
            <a:endParaRPr lang="ar-EG" b="1" dirty="0">
              <a:solidFill>
                <a:prstClr val="black"/>
              </a:solidFill>
            </a:endParaRPr>
          </a:p>
        </p:txBody>
      </p:sp>
    </p:spTree>
    <p:custDataLst>
      <p:tags r:id="rId1"/>
    </p:custDataLst>
    <p:extLst>
      <p:ext uri="{BB962C8B-B14F-4D97-AF65-F5344CB8AC3E}">
        <p14:creationId xmlns:p14="http://schemas.microsoft.com/office/powerpoint/2010/main" val="243010094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5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500"/>
                                        <p:tgtEl>
                                          <p:spTgt spid="9">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Effect transition="in" filter="fade">
                                      <p:cBhvr>
                                        <p:cTn id="24" dur="500"/>
                                        <p:tgtEl>
                                          <p:spTgt spid="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animEffect transition="in" filter="fade">
                                      <p:cBhvr>
                                        <p:cTn id="29" dur="500"/>
                                        <p:tgtEl>
                                          <p:spTgt spid="9">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9">
                                            <p:txEl>
                                              <p:pRg st="6" end="6"/>
                                            </p:txEl>
                                          </p:spTgt>
                                        </p:tgtEl>
                                        <p:attrNameLst>
                                          <p:attrName>style.visibility</p:attrName>
                                        </p:attrNameLst>
                                      </p:cBhvr>
                                      <p:to>
                                        <p:strVal val="visible"/>
                                      </p:to>
                                    </p:set>
                                    <p:animEffect transition="in" filter="fade">
                                      <p:cBhvr>
                                        <p:cTn id="34" dur="500"/>
                                        <p:tgtEl>
                                          <p:spTgt spid="9">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9">
                                            <p:txEl>
                                              <p:pRg st="7" end="7"/>
                                            </p:txEl>
                                          </p:spTgt>
                                        </p:tgtEl>
                                        <p:attrNameLst>
                                          <p:attrName>style.visibility</p:attrName>
                                        </p:attrNameLst>
                                      </p:cBhvr>
                                      <p:to>
                                        <p:strVal val="visible"/>
                                      </p:to>
                                    </p:set>
                                    <p:animEffect transition="in" filter="fade">
                                      <p:cBhvr>
                                        <p:cTn id="39" dur="500"/>
                                        <p:tgtEl>
                                          <p:spTgt spid="9">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9">
                                            <p:txEl>
                                              <p:pRg st="8" end="8"/>
                                            </p:txEl>
                                          </p:spTgt>
                                        </p:tgtEl>
                                        <p:attrNameLst>
                                          <p:attrName>style.visibility</p:attrName>
                                        </p:attrNameLst>
                                      </p:cBhvr>
                                      <p:to>
                                        <p:strVal val="visible"/>
                                      </p:to>
                                    </p:set>
                                    <p:animEffect transition="in" filter="fade">
                                      <p:cBhvr>
                                        <p:cTn id="44" dur="500"/>
                                        <p:tgtEl>
                                          <p:spTgt spid="9">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9">
                                            <p:txEl>
                                              <p:pRg st="9" end="9"/>
                                            </p:txEl>
                                          </p:spTgt>
                                        </p:tgtEl>
                                        <p:attrNameLst>
                                          <p:attrName>style.visibility</p:attrName>
                                        </p:attrNameLst>
                                      </p:cBhvr>
                                      <p:to>
                                        <p:strVal val="visible"/>
                                      </p:to>
                                    </p:set>
                                    <p:animEffect transition="in" filter="fade">
                                      <p:cBhvr>
                                        <p:cTn id="49" dur="500"/>
                                        <p:tgtEl>
                                          <p:spTgt spid="9">
                                            <p:txEl>
                                              <p:pRg st="9" end="9"/>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9">
                                            <p:txEl>
                                              <p:pRg st="10" end="10"/>
                                            </p:txEl>
                                          </p:spTgt>
                                        </p:tgtEl>
                                        <p:attrNameLst>
                                          <p:attrName>style.visibility</p:attrName>
                                        </p:attrNameLst>
                                      </p:cBhvr>
                                      <p:to>
                                        <p:strVal val="visible"/>
                                      </p:to>
                                    </p:set>
                                    <p:animEffect transition="in" filter="fade">
                                      <p:cBhvr>
                                        <p:cTn id="54" dur="500"/>
                                        <p:tgtEl>
                                          <p:spTgt spid="9">
                                            <p:txEl>
                                              <p:pRg st="10" end="1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9">
                                            <p:txEl>
                                              <p:pRg st="11" end="11"/>
                                            </p:txEl>
                                          </p:spTgt>
                                        </p:tgtEl>
                                        <p:attrNameLst>
                                          <p:attrName>style.visibility</p:attrName>
                                        </p:attrNameLst>
                                      </p:cBhvr>
                                      <p:to>
                                        <p:strVal val="visible"/>
                                      </p:to>
                                    </p:set>
                                    <p:animEffect transition="in" filter="fade">
                                      <p:cBhvr>
                                        <p:cTn id="59" dur="500"/>
                                        <p:tgtEl>
                                          <p:spTgt spid="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104167" y="491364"/>
            <a:ext cx="9010650" cy="5724644"/>
          </a:xfrm>
          <a:prstGeom prst="rect">
            <a:avLst/>
          </a:prstGeom>
        </p:spPr>
        <p:txBody>
          <a:bodyPr wrap="square">
            <a:spAutoFit/>
          </a:bodyPr>
          <a:lstStyle/>
          <a:p>
            <a:pPr algn="r" rtl="1">
              <a:lnSpc>
                <a:spcPct val="150000"/>
              </a:lnSpc>
            </a:pPr>
            <a:r>
              <a:rPr lang="ar-EG" sz="2800" b="1" dirty="0">
                <a:solidFill>
                  <a:prstClr val="black"/>
                </a:solidFill>
                <a:latin typeface="Arial" panose="020B0604020202020204" pitchFamily="34" charset="0"/>
                <a:ea typeface="Arial" panose="020B0604020202020204" pitchFamily="34" charset="0"/>
              </a:rPr>
              <a:t>بطاقة تقويم مهارات الإملاء لدى المتعلم</a:t>
            </a:r>
            <a:endParaRPr lang="en-US" dirty="0">
              <a:solidFill>
                <a:prstClr val="black"/>
              </a:solidFill>
              <a:latin typeface="Arial" panose="020B0604020202020204" pitchFamily="34" charset="0"/>
              <a:ea typeface="Arial" panose="020B0604020202020204" pitchFamily="34" charset="0"/>
            </a:endParaRPr>
          </a:p>
          <a:p>
            <a:pPr algn="r" rtl="1">
              <a:lnSpc>
                <a:spcPct val="150000"/>
              </a:lnSpc>
              <a:tabLst>
                <a:tab pos="4999990" algn="l"/>
              </a:tabLst>
            </a:pPr>
            <a:r>
              <a:rPr lang="ar-EG" sz="2400" b="1" dirty="0">
                <a:solidFill>
                  <a:prstClr val="black"/>
                </a:solidFill>
                <a:latin typeface="Arial" panose="020B0604020202020204" pitchFamily="34" charset="0"/>
                <a:ea typeface="Arial" panose="020B0604020202020204" pitchFamily="34" charset="0"/>
              </a:rPr>
              <a:t>م</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المهارات                           درجة توافر المهارة</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  ملاحظات</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                              عالية     متوسطة     ضعيفة</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١</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كتابة اللام الشمسية والقمرية كتابة صحيحة</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٢</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وضع الشدة على الحرف المشدد</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٣</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كتابة التنوين بأشكاله الثلاثة كتابة صحيحة</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٤</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تمييز التاء المفتوحة من التاء المربوطة عند الكتابة</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٥</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التفريق بين الحركة القصيرة والطويلة للحرف</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٦</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كتابة علامات الترقيم في مواضعها الصحيحة</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SA" sz="2400" b="1" dirty="0">
                <a:solidFill>
                  <a:prstClr val="black"/>
                </a:solidFill>
                <a:latin typeface="Arial" panose="020B0604020202020204" pitchFamily="34" charset="0"/>
                <a:ea typeface="Arial" panose="020B0604020202020204" pitchFamily="34" charset="0"/>
              </a:rPr>
              <a:t>*</a:t>
            </a:r>
            <a:r>
              <a:rPr lang="ar-EG" sz="2400" b="1" dirty="0">
                <a:solidFill>
                  <a:prstClr val="black"/>
                </a:solidFill>
                <a:latin typeface="Arial" panose="020B0604020202020204" pitchFamily="34" charset="0"/>
                <a:ea typeface="Arial" panose="020B0604020202020204" pitchFamily="34" charset="0"/>
              </a:rPr>
              <a:t>بالإضافة إلى المهارات التي تضمنتها البطاقة توجد مهارات أخرى ستدرس في هذا الصف </a:t>
            </a:r>
            <a:endParaRPr lang="en-US" sz="16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92560045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5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500"/>
                                        <p:tgtEl>
                                          <p:spTgt spid="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500"/>
                                        <p:tgtEl>
                                          <p:spTgt spid="2">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500"/>
                                        <p:tgtEl>
                                          <p:spTgt spid="2">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Effect transition="in" filter="fade">
                                      <p:cBhvr>
                                        <p:cTn id="44" dur="5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500"/>
                                        <p:tgtEl>
                                          <p:spTgt spid="2">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
                                            <p:txEl>
                                              <p:pRg st="8" end="8"/>
                                            </p:txEl>
                                          </p:spTgt>
                                        </p:tgtEl>
                                        <p:attrNameLst>
                                          <p:attrName>style.visibility</p:attrName>
                                        </p:attrNameLst>
                                      </p:cBhvr>
                                      <p:to>
                                        <p:strVal val="visible"/>
                                      </p:to>
                                    </p:set>
                                    <p:animEffect transition="in" filter="fade">
                                      <p:cBhvr>
                                        <p:cTn id="54" dur="500"/>
                                        <p:tgtEl>
                                          <p:spTgt spid="2">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2">
                                            <p:txEl>
                                              <p:pRg st="9" end="9"/>
                                            </p:txEl>
                                          </p:spTgt>
                                        </p:tgtEl>
                                        <p:attrNameLst>
                                          <p:attrName>style.visibility</p:attrName>
                                        </p:attrNameLst>
                                      </p:cBhvr>
                                      <p:to>
                                        <p:strVal val="visible"/>
                                      </p:to>
                                    </p:set>
                                    <p:animEffect transition="in" filter="fade">
                                      <p:cBhvr>
                                        <p:cTn id="59"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1" name="TextBox 10"/>
          <p:cNvSpPr txBox="1"/>
          <p:nvPr/>
        </p:nvSpPr>
        <p:spPr>
          <a:xfrm>
            <a:off x="2427317" y="532015"/>
            <a:ext cx="6716683" cy="2554545"/>
          </a:xfrm>
          <a:prstGeom prst="rect">
            <a:avLst/>
          </a:prstGeom>
          <a:noFill/>
        </p:spPr>
        <p:txBody>
          <a:bodyPr wrap="square" rtlCol="1">
            <a:spAutoFit/>
          </a:bodyPr>
          <a:lstStyle/>
          <a:p>
            <a:pPr algn="r" rtl="1"/>
            <a:r>
              <a:rPr lang="ar-EG" sz="2000" b="1" dirty="0">
                <a:solidFill>
                  <a:prstClr val="black"/>
                </a:solidFill>
              </a:rPr>
              <a:t>والآن وبعد أن عرفتهم قصة التوحيد الكبير من منكم يعرف حلا للغز ١</a:t>
            </a:r>
            <a:r>
              <a:rPr lang="ar-SA" sz="2000" b="1" dirty="0">
                <a:solidFill>
                  <a:prstClr val="black"/>
                </a:solidFill>
              </a:rPr>
              <a:t>+</a:t>
            </a:r>
            <a:r>
              <a:rPr lang="ar-EG" sz="2000" b="1" dirty="0">
                <a:solidFill>
                  <a:prstClr val="black"/>
                </a:solidFill>
              </a:rPr>
              <a:t>٤</a:t>
            </a:r>
            <a:r>
              <a:rPr lang="ar-SA" sz="2000" b="1" dirty="0">
                <a:solidFill>
                  <a:prstClr val="black"/>
                </a:solidFill>
              </a:rPr>
              <a:t>=</a:t>
            </a:r>
            <a:r>
              <a:rPr lang="ar-EG" sz="2000" b="1" dirty="0">
                <a:solidFill>
                  <a:prstClr val="black"/>
                </a:solidFill>
              </a:rPr>
              <a:t>٥؟</a:t>
            </a:r>
            <a:endParaRPr lang="en-US" sz="2000" b="1" dirty="0">
              <a:solidFill>
                <a:prstClr val="black"/>
              </a:solidFill>
            </a:endParaRPr>
          </a:p>
          <a:p>
            <a:pPr algn="r" rtl="1"/>
            <a:r>
              <a:rPr lang="ar-EG" sz="2000" b="1" dirty="0">
                <a:solidFill>
                  <a:prstClr val="black"/>
                </a:solidFill>
              </a:rPr>
              <a:t>أجاب حسام وقد عرف المعنى واحد يعني الرياض التي انطلقت منها فتوحات عبد العزيز، والأربعة الباقية هي مناطق وطننا الغالي الشمالية والجنوبية والشرقية والغربية والخمسة، هي مجموع مناطقنا الغالية</a:t>
            </a:r>
            <a:r>
              <a:rPr lang="ar-SA" sz="2000" b="1" dirty="0">
                <a:solidFill>
                  <a:prstClr val="black"/>
                </a:solidFill>
              </a:rPr>
              <a:t>. </a:t>
            </a:r>
            <a:endParaRPr lang="en-US" sz="2000" b="1" dirty="0">
              <a:solidFill>
                <a:prstClr val="black"/>
              </a:solidFill>
            </a:endParaRPr>
          </a:p>
          <a:p>
            <a:pPr algn="r" rtl="1"/>
            <a:r>
              <a:rPr lang="ar-EG" sz="2000" b="1" dirty="0">
                <a:solidFill>
                  <a:prstClr val="black"/>
                </a:solidFill>
              </a:rPr>
              <a:t>تناثرت الضحكات على وجوه الجميع كحبات اللؤلؤ، وعادت فناجيل القهوة تدور بينهم بسرور</a:t>
            </a:r>
            <a:r>
              <a:rPr lang="ar-SA" sz="2000" b="1" dirty="0">
                <a:solidFill>
                  <a:prstClr val="black"/>
                </a:solidFill>
              </a:rPr>
              <a:t>.</a:t>
            </a:r>
            <a:endParaRPr lang="en-US" sz="2000" b="1" dirty="0">
              <a:solidFill>
                <a:prstClr val="black"/>
              </a:solidFill>
            </a:endParaRPr>
          </a:p>
          <a:p>
            <a:pPr algn="r" rtl="1"/>
            <a:r>
              <a:rPr lang="ar-EG" sz="2000" b="1" dirty="0">
                <a:solidFill>
                  <a:prstClr val="black"/>
                </a:solidFill>
              </a:rPr>
              <a:t>محمد علي البدري</a:t>
            </a:r>
            <a:endParaRPr lang="en-US" sz="2000" b="1" dirty="0">
              <a:solidFill>
                <a:prstClr val="black"/>
              </a:solidFill>
            </a:endParaRPr>
          </a:p>
          <a:p>
            <a:pPr algn="r" rtl="1"/>
            <a:endParaRPr lang="ar-EG" sz="2000" dirty="0">
              <a:solidFill>
                <a:prstClr val="black"/>
              </a:solidFill>
            </a:endParaRPr>
          </a:p>
        </p:txBody>
      </p:sp>
      <p:sp>
        <p:nvSpPr>
          <p:cNvPr id="19" name="TextBox 18"/>
          <p:cNvSpPr txBox="1"/>
          <p:nvPr/>
        </p:nvSpPr>
        <p:spPr>
          <a:xfrm>
            <a:off x="295187" y="3414502"/>
            <a:ext cx="8628610" cy="2677656"/>
          </a:xfrm>
          <a:prstGeom prst="rect">
            <a:avLst/>
          </a:prstGeom>
          <a:noFill/>
        </p:spPr>
        <p:txBody>
          <a:bodyPr wrap="square" rtlCol="1">
            <a:spAutoFit/>
          </a:bodyPr>
          <a:lstStyle/>
          <a:p>
            <a:pPr algn="r" rtl="1"/>
            <a:r>
              <a:rPr lang="ar-EG" sz="2400" b="1" dirty="0">
                <a:solidFill>
                  <a:prstClr val="black"/>
                </a:solidFill>
              </a:rPr>
              <a:t>أولاً</a:t>
            </a:r>
            <a:r>
              <a:rPr lang="ar-SA" sz="2400" b="1" dirty="0">
                <a:solidFill>
                  <a:prstClr val="black"/>
                </a:solidFill>
              </a:rPr>
              <a:t>: </a:t>
            </a:r>
            <a:r>
              <a:rPr lang="ar-EG" sz="2400" b="1" dirty="0">
                <a:solidFill>
                  <a:prstClr val="black"/>
                </a:solidFill>
              </a:rPr>
              <a:t>أقرأ النص السابق قراءة صامتة متأنية</a:t>
            </a:r>
            <a:r>
              <a:rPr lang="ar-SA" sz="2400" b="1" dirty="0">
                <a:solidFill>
                  <a:prstClr val="black"/>
                </a:solidFill>
              </a:rPr>
              <a:t>:</a:t>
            </a:r>
            <a:r>
              <a:rPr lang="ar-EG" sz="2400" b="1" dirty="0">
                <a:solidFill>
                  <a:prstClr val="black"/>
                </a:solidFill>
              </a:rPr>
              <a:t> لأجيب عن الاتي</a:t>
            </a:r>
            <a:r>
              <a:rPr lang="ar-SA" sz="2400" b="1" dirty="0">
                <a:solidFill>
                  <a:prstClr val="black"/>
                </a:solidFill>
              </a:rPr>
              <a:t>:</a:t>
            </a:r>
            <a:endParaRPr lang="en-US" sz="2400" b="1" dirty="0">
              <a:solidFill>
                <a:prstClr val="black"/>
              </a:solidFill>
            </a:endParaRPr>
          </a:p>
          <a:p>
            <a:pPr algn="r" rtl="1"/>
            <a:r>
              <a:rPr lang="ar-EG" b="1" dirty="0">
                <a:solidFill>
                  <a:prstClr val="black"/>
                </a:solidFill>
              </a:rPr>
              <a:t>١</a:t>
            </a:r>
            <a:r>
              <a:rPr lang="ar-SA" b="1" dirty="0">
                <a:solidFill>
                  <a:prstClr val="black"/>
                </a:solidFill>
              </a:rPr>
              <a:t>. " </a:t>
            </a:r>
            <a:r>
              <a:rPr lang="ar-EG" b="1" dirty="0">
                <a:solidFill>
                  <a:prstClr val="black"/>
                </a:solidFill>
              </a:rPr>
              <a:t>ثغاء الغنم </a:t>
            </a:r>
            <a:r>
              <a:rPr lang="ar-SA" b="1" dirty="0">
                <a:solidFill>
                  <a:prstClr val="black"/>
                </a:solidFill>
              </a:rPr>
              <a:t>"</a:t>
            </a:r>
            <a:r>
              <a:rPr lang="ar-EG" b="1" dirty="0">
                <a:solidFill>
                  <a:prstClr val="black"/>
                </a:solidFill>
              </a:rPr>
              <a:t>الفعل الذي أخذت منه كلمة </a:t>
            </a:r>
            <a:r>
              <a:rPr lang="ar-SA" b="1" dirty="0">
                <a:solidFill>
                  <a:prstClr val="black"/>
                </a:solidFill>
              </a:rPr>
              <a:t>" </a:t>
            </a:r>
            <a:r>
              <a:rPr lang="ar-EG" b="1" dirty="0">
                <a:solidFill>
                  <a:prstClr val="black"/>
                </a:solidFill>
              </a:rPr>
              <a:t>ثغاء </a:t>
            </a:r>
            <a:r>
              <a:rPr lang="ar-SA" b="1" dirty="0">
                <a:solidFill>
                  <a:prstClr val="black"/>
                </a:solidFill>
              </a:rPr>
              <a:t>"</a:t>
            </a:r>
            <a:r>
              <a:rPr lang="ar-EG" b="1" dirty="0">
                <a:solidFill>
                  <a:prstClr val="black"/>
                </a:solidFill>
              </a:rPr>
              <a:t>هو</a:t>
            </a:r>
            <a:r>
              <a:rPr lang="ar-SA" b="1" dirty="0">
                <a:solidFill>
                  <a:prstClr val="black"/>
                </a:solidFill>
              </a:rPr>
              <a:t>:</a:t>
            </a:r>
            <a:endParaRPr lang="en-US" b="1" dirty="0">
              <a:solidFill>
                <a:prstClr val="black"/>
              </a:solidFill>
            </a:endParaRPr>
          </a:p>
          <a:p>
            <a:pPr algn="r" rtl="1"/>
            <a:r>
              <a:rPr lang="ar-EG" b="1" dirty="0">
                <a:solidFill>
                  <a:prstClr val="black"/>
                </a:solidFill>
              </a:rPr>
              <a:t>أ</a:t>
            </a:r>
            <a:r>
              <a:rPr lang="ar-SA" b="1" dirty="0">
                <a:solidFill>
                  <a:prstClr val="black"/>
                </a:solidFill>
              </a:rPr>
              <a:t>. </a:t>
            </a:r>
            <a:r>
              <a:rPr lang="ar-EG" b="1" dirty="0">
                <a:solidFill>
                  <a:prstClr val="black"/>
                </a:solidFill>
              </a:rPr>
              <a:t>تثغو                 ب</a:t>
            </a:r>
            <a:r>
              <a:rPr lang="ar-SA" b="1" dirty="0">
                <a:solidFill>
                  <a:prstClr val="black"/>
                </a:solidFill>
              </a:rPr>
              <a:t>. </a:t>
            </a:r>
            <a:r>
              <a:rPr lang="ar-EG" b="1" dirty="0">
                <a:solidFill>
                  <a:prstClr val="black"/>
                </a:solidFill>
              </a:rPr>
              <a:t>تَثْغِي                            ج</a:t>
            </a:r>
            <a:r>
              <a:rPr lang="ar-SA" b="1" dirty="0">
                <a:solidFill>
                  <a:prstClr val="black"/>
                </a:solidFill>
              </a:rPr>
              <a:t>. </a:t>
            </a:r>
            <a:r>
              <a:rPr lang="ar-EG" b="1" dirty="0">
                <a:solidFill>
                  <a:prstClr val="black"/>
                </a:solidFill>
              </a:rPr>
              <a:t>تَثْغَى                                     د</a:t>
            </a:r>
            <a:r>
              <a:rPr lang="ar-SA" b="1" dirty="0">
                <a:solidFill>
                  <a:prstClr val="black"/>
                </a:solidFill>
              </a:rPr>
              <a:t>. </a:t>
            </a:r>
            <a:r>
              <a:rPr lang="ar-EG" b="1" dirty="0">
                <a:solidFill>
                  <a:prstClr val="black"/>
                </a:solidFill>
              </a:rPr>
              <a:t>تثغ</a:t>
            </a:r>
            <a:endParaRPr lang="en-US" b="1" dirty="0">
              <a:solidFill>
                <a:prstClr val="black"/>
              </a:solidFill>
            </a:endParaRPr>
          </a:p>
          <a:p>
            <a:pPr algn="r" rtl="1"/>
            <a:r>
              <a:rPr lang="ar-EG" b="1" dirty="0">
                <a:solidFill>
                  <a:prstClr val="black"/>
                </a:solidFill>
              </a:rPr>
              <a:t>٢</a:t>
            </a:r>
            <a:r>
              <a:rPr lang="ar-SA" b="1" dirty="0">
                <a:solidFill>
                  <a:prstClr val="black"/>
                </a:solidFill>
              </a:rPr>
              <a:t>. "</a:t>
            </a:r>
            <a:r>
              <a:rPr lang="ar-EG" b="1" dirty="0">
                <a:solidFill>
                  <a:prstClr val="black"/>
                </a:solidFill>
              </a:rPr>
              <a:t>فدانت له بلاد سدير</a:t>
            </a:r>
            <a:r>
              <a:rPr lang="ar-SA" b="1" dirty="0">
                <a:solidFill>
                  <a:prstClr val="black"/>
                </a:solidFill>
              </a:rPr>
              <a:t>" </a:t>
            </a:r>
            <a:r>
              <a:rPr lang="ar-EG" b="1" dirty="0">
                <a:solidFill>
                  <a:prstClr val="black"/>
                </a:solidFill>
              </a:rPr>
              <a:t>معني </a:t>
            </a:r>
            <a:r>
              <a:rPr lang="ar-SA" b="1" dirty="0">
                <a:solidFill>
                  <a:prstClr val="black"/>
                </a:solidFill>
              </a:rPr>
              <a:t>"</a:t>
            </a:r>
            <a:r>
              <a:rPr lang="ar-EG" b="1" dirty="0">
                <a:solidFill>
                  <a:prstClr val="black"/>
                </a:solidFill>
              </a:rPr>
              <a:t>دانت </a:t>
            </a:r>
            <a:r>
              <a:rPr lang="ar-SA" b="1" dirty="0">
                <a:solidFill>
                  <a:prstClr val="black"/>
                </a:solidFill>
              </a:rPr>
              <a:t>"</a:t>
            </a:r>
            <a:endParaRPr lang="en-US" b="1" dirty="0">
              <a:solidFill>
                <a:prstClr val="black"/>
              </a:solidFill>
            </a:endParaRPr>
          </a:p>
          <a:p>
            <a:pPr algn="r" rtl="1"/>
            <a:r>
              <a:rPr lang="ar-EG" b="1" dirty="0">
                <a:solidFill>
                  <a:prstClr val="black"/>
                </a:solidFill>
              </a:rPr>
              <a:t>أ</a:t>
            </a:r>
            <a:r>
              <a:rPr lang="ar-SA" b="1" dirty="0">
                <a:solidFill>
                  <a:prstClr val="black"/>
                </a:solidFill>
              </a:rPr>
              <a:t>. </a:t>
            </a:r>
            <a:r>
              <a:rPr lang="ar-EG" b="1" dirty="0">
                <a:solidFill>
                  <a:prstClr val="black"/>
                </a:solidFill>
              </a:rPr>
              <a:t>نالت                 ب</a:t>
            </a:r>
            <a:r>
              <a:rPr lang="ar-SA" b="1" dirty="0">
                <a:solidFill>
                  <a:prstClr val="black"/>
                </a:solidFill>
              </a:rPr>
              <a:t>. </a:t>
            </a:r>
            <a:r>
              <a:rPr lang="ar-EG" b="1" dirty="0">
                <a:solidFill>
                  <a:prstClr val="black"/>
                </a:solidFill>
              </a:rPr>
              <a:t>بقيت                           ج</a:t>
            </a:r>
            <a:r>
              <a:rPr lang="ar-SA" b="1" dirty="0">
                <a:solidFill>
                  <a:prstClr val="black"/>
                </a:solidFill>
              </a:rPr>
              <a:t>. </a:t>
            </a:r>
            <a:r>
              <a:rPr lang="ar-EG" b="1" dirty="0">
                <a:solidFill>
                  <a:prstClr val="black"/>
                </a:solidFill>
              </a:rPr>
              <a:t>خضعت                                 د</a:t>
            </a:r>
            <a:r>
              <a:rPr lang="ar-SA" b="1" dirty="0">
                <a:solidFill>
                  <a:prstClr val="black"/>
                </a:solidFill>
              </a:rPr>
              <a:t>. </a:t>
            </a:r>
            <a:r>
              <a:rPr lang="ar-EG" b="1" dirty="0">
                <a:solidFill>
                  <a:prstClr val="black"/>
                </a:solidFill>
              </a:rPr>
              <a:t>استقرت</a:t>
            </a:r>
            <a:endParaRPr lang="en-US" b="1" dirty="0">
              <a:solidFill>
                <a:prstClr val="black"/>
              </a:solidFill>
            </a:endParaRPr>
          </a:p>
          <a:p>
            <a:pPr algn="r" rtl="1"/>
            <a:r>
              <a:rPr lang="ar-EG" b="1" dirty="0">
                <a:solidFill>
                  <a:prstClr val="black"/>
                </a:solidFill>
              </a:rPr>
              <a:t>٣</a:t>
            </a:r>
            <a:r>
              <a:rPr lang="ar-SA" b="1" dirty="0">
                <a:solidFill>
                  <a:prstClr val="black"/>
                </a:solidFill>
              </a:rPr>
              <a:t>. "</a:t>
            </a:r>
            <a:r>
              <a:rPr lang="ar-EG" b="1" dirty="0">
                <a:solidFill>
                  <a:prstClr val="black"/>
                </a:solidFill>
              </a:rPr>
              <a:t>ثم بادرهم العم صالح </a:t>
            </a:r>
            <a:r>
              <a:rPr lang="ar-SA" b="1" dirty="0">
                <a:solidFill>
                  <a:prstClr val="black"/>
                </a:solidFill>
              </a:rPr>
              <a:t>"</a:t>
            </a:r>
            <a:r>
              <a:rPr lang="ar-EG" b="1" dirty="0">
                <a:solidFill>
                  <a:prstClr val="black"/>
                </a:solidFill>
              </a:rPr>
              <a:t>ضد كلمة </a:t>
            </a:r>
            <a:r>
              <a:rPr lang="ar-SA" b="1" dirty="0">
                <a:solidFill>
                  <a:prstClr val="black"/>
                </a:solidFill>
              </a:rPr>
              <a:t>"</a:t>
            </a:r>
            <a:r>
              <a:rPr lang="ar-EG" b="1" dirty="0">
                <a:solidFill>
                  <a:prstClr val="black"/>
                </a:solidFill>
              </a:rPr>
              <a:t>بادر</a:t>
            </a:r>
            <a:r>
              <a:rPr lang="ar-SA" b="1" dirty="0">
                <a:solidFill>
                  <a:prstClr val="black"/>
                </a:solidFill>
              </a:rPr>
              <a:t>"</a:t>
            </a:r>
            <a:endParaRPr lang="en-US" b="1" dirty="0">
              <a:solidFill>
                <a:prstClr val="black"/>
              </a:solidFill>
            </a:endParaRPr>
          </a:p>
          <a:p>
            <a:pPr algn="r" rtl="1"/>
            <a:r>
              <a:rPr lang="ar-EG" b="1" dirty="0">
                <a:solidFill>
                  <a:prstClr val="black"/>
                </a:solidFill>
              </a:rPr>
              <a:t>أ</a:t>
            </a:r>
            <a:r>
              <a:rPr lang="ar-SA" b="1" dirty="0">
                <a:solidFill>
                  <a:prstClr val="black"/>
                </a:solidFill>
              </a:rPr>
              <a:t>. </a:t>
            </a:r>
            <a:r>
              <a:rPr lang="ar-EG" b="1" dirty="0">
                <a:solidFill>
                  <a:prstClr val="black"/>
                </a:solidFill>
              </a:rPr>
              <a:t>اندفع                 ب</a:t>
            </a:r>
            <a:r>
              <a:rPr lang="ar-SA" b="1" dirty="0">
                <a:solidFill>
                  <a:prstClr val="black"/>
                </a:solidFill>
              </a:rPr>
              <a:t>. </a:t>
            </a:r>
            <a:r>
              <a:rPr lang="ar-EG" b="1" dirty="0">
                <a:solidFill>
                  <a:prstClr val="black"/>
                </a:solidFill>
              </a:rPr>
              <a:t>استسلم                         ج أقبل                                       د</a:t>
            </a:r>
            <a:r>
              <a:rPr lang="ar-SA" b="1" dirty="0">
                <a:solidFill>
                  <a:prstClr val="black"/>
                </a:solidFill>
              </a:rPr>
              <a:t>. </a:t>
            </a:r>
            <a:r>
              <a:rPr lang="ar-EG" b="1" dirty="0">
                <a:solidFill>
                  <a:prstClr val="black"/>
                </a:solidFill>
              </a:rPr>
              <a:t>أحجم</a:t>
            </a:r>
            <a:endParaRPr lang="en-US" b="1" dirty="0">
              <a:solidFill>
                <a:prstClr val="black"/>
              </a:solidFill>
            </a:endParaRPr>
          </a:p>
          <a:p>
            <a:pPr algn="r" rtl="1"/>
            <a:r>
              <a:rPr lang="ar-EG" b="1" dirty="0">
                <a:solidFill>
                  <a:prstClr val="black"/>
                </a:solidFill>
              </a:rPr>
              <a:t>٤</a:t>
            </a:r>
            <a:r>
              <a:rPr lang="ar-SA" b="1" dirty="0">
                <a:solidFill>
                  <a:prstClr val="black"/>
                </a:solidFill>
              </a:rPr>
              <a:t>. </a:t>
            </a:r>
            <a:r>
              <a:rPr lang="ar-EG" b="1" dirty="0">
                <a:solidFill>
                  <a:prstClr val="black"/>
                </a:solidFill>
              </a:rPr>
              <a:t>الحلم النوم العلاقة المشابهة للعلاقة بين المفردتين السابقتين</a:t>
            </a:r>
            <a:endParaRPr lang="en-US" b="1" dirty="0">
              <a:solidFill>
                <a:prstClr val="black"/>
              </a:solidFill>
            </a:endParaRPr>
          </a:p>
          <a:p>
            <a:pPr algn="r" rtl="1"/>
            <a:r>
              <a:rPr lang="ar-EG" b="1" dirty="0">
                <a:solidFill>
                  <a:prstClr val="black"/>
                </a:solidFill>
              </a:rPr>
              <a:t>أ</a:t>
            </a:r>
            <a:r>
              <a:rPr lang="ar-SA" b="1" dirty="0">
                <a:solidFill>
                  <a:prstClr val="black"/>
                </a:solidFill>
              </a:rPr>
              <a:t>. </a:t>
            </a:r>
            <a:r>
              <a:rPr lang="ar-EG" b="1" dirty="0">
                <a:solidFill>
                  <a:prstClr val="black"/>
                </a:solidFill>
              </a:rPr>
              <a:t>السماء</a:t>
            </a:r>
            <a:r>
              <a:rPr lang="ar-SA" b="1" dirty="0">
                <a:solidFill>
                  <a:prstClr val="black"/>
                </a:solidFill>
              </a:rPr>
              <a:t>:</a:t>
            </a:r>
            <a:r>
              <a:rPr lang="ar-EG" b="1" dirty="0">
                <a:solidFill>
                  <a:prstClr val="black"/>
                </a:solidFill>
              </a:rPr>
              <a:t> النجوم       ب</a:t>
            </a:r>
            <a:r>
              <a:rPr lang="ar-SA" b="1" dirty="0">
                <a:solidFill>
                  <a:prstClr val="black"/>
                </a:solidFill>
              </a:rPr>
              <a:t>. </a:t>
            </a:r>
            <a:r>
              <a:rPr lang="ar-EG" b="1" dirty="0">
                <a:solidFill>
                  <a:prstClr val="black"/>
                </a:solidFill>
              </a:rPr>
              <a:t>الأسد</a:t>
            </a:r>
            <a:r>
              <a:rPr lang="ar-SA" b="1" dirty="0">
                <a:solidFill>
                  <a:prstClr val="black"/>
                </a:solidFill>
              </a:rPr>
              <a:t>:</a:t>
            </a:r>
            <a:r>
              <a:rPr lang="ar-EG" b="1" dirty="0">
                <a:solidFill>
                  <a:prstClr val="black"/>
                </a:solidFill>
              </a:rPr>
              <a:t> الشبل                 ج</a:t>
            </a:r>
            <a:r>
              <a:rPr lang="ar-SA" b="1" dirty="0">
                <a:solidFill>
                  <a:prstClr val="black"/>
                </a:solidFill>
              </a:rPr>
              <a:t>. </a:t>
            </a:r>
            <a:r>
              <a:rPr lang="ar-EG" b="1" dirty="0">
                <a:solidFill>
                  <a:prstClr val="black"/>
                </a:solidFill>
              </a:rPr>
              <a:t>التذكرة</a:t>
            </a:r>
            <a:r>
              <a:rPr lang="ar-SA" b="1" dirty="0">
                <a:solidFill>
                  <a:prstClr val="black"/>
                </a:solidFill>
              </a:rPr>
              <a:t>:</a:t>
            </a:r>
            <a:r>
              <a:rPr lang="ar-EG" b="1" dirty="0">
                <a:solidFill>
                  <a:prstClr val="black"/>
                </a:solidFill>
              </a:rPr>
              <a:t> للسفر                           د</a:t>
            </a:r>
            <a:r>
              <a:rPr lang="ar-SA" b="1" dirty="0">
                <a:solidFill>
                  <a:prstClr val="black"/>
                </a:solidFill>
              </a:rPr>
              <a:t>. </a:t>
            </a:r>
            <a:r>
              <a:rPr lang="ar-EG" b="1" dirty="0">
                <a:solidFill>
                  <a:prstClr val="black"/>
                </a:solidFill>
              </a:rPr>
              <a:t>الصوم</a:t>
            </a:r>
            <a:r>
              <a:rPr lang="ar-SA" b="1" dirty="0">
                <a:solidFill>
                  <a:prstClr val="black"/>
                </a:solidFill>
              </a:rPr>
              <a:t>: </a:t>
            </a:r>
            <a:r>
              <a:rPr lang="ar-EG" b="1" dirty="0">
                <a:solidFill>
                  <a:prstClr val="black"/>
                </a:solidFill>
              </a:rPr>
              <a:t>رمضان</a:t>
            </a:r>
            <a:endParaRPr lang="en-US" b="1" dirty="0">
              <a:solidFill>
                <a:prstClr val="black"/>
              </a:solidFill>
            </a:endParaRPr>
          </a:p>
        </p:txBody>
      </p:sp>
      <p:sp>
        <p:nvSpPr>
          <p:cNvPr id="2" name="Rectangle 1">
            <a:extLst>
              <a:ext uri="{FF2B5EF4-FFF2-40B4-BE49-F238E27FC236}">
                <a16:creationId xmlns:a16="http://schemas.microsoft.com/office/drawing/2014/main" id="{16C88617-0DC0-46AE-8223-97F0B87A5559}"/>
              </a:ext>
            </a:extLst>
          </p:cNvPr>
          <p:cNvSpPr/>
          <p:nvPr/>
        </p:nvSpPr>
        <p:spPr>
          <a:xfrm>
            <a:off x="8229600" y="4049486"/>
            <a:ext cx="694197" cy="320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9" name="Rectangle 8">
            <a:extLst>
              <a:ext uri="{FF2B5EF4-FFF2-40B4-BE49-F238E27FC236}">
                <a16:creationId xmlns:a16="http://schemas.microsoft.com/office/drawing/2014/main" id="{0C681E1F-B68A-46F8-8409-7D440B435404}"/>
              </a:ext>
            </a:extLst>
          </p:cNvPr>
          <p:cNvSpPr/>
          <p:nvPr/>
        </p:nvSpPr>
        <p:spPr>
          <a:xfrm>
            <a:off x="4001984" y="4628638"/>
            <a:ext cx="1013982" cy="320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10" name="Rectangle 9">
            <a:extLst>
              <a:ext uri="{FF2B5EF4-FFF2-40B4-BE49-F238E27FC236}">
                <a16:creationId xmlns:a16="http://schemas.microsoft.com/office/drawing/2014/main" id="{39A98C1A-2E96-4EC2-8AFA-E72396545A24}"/>
              </a:ext>
            </a:extLst>
          </p:cNvPr>
          <p:cNvSpPr/>
          <p:nvPr/>
        </p:nvSpPr>
        <p:spPr>
          <a:xfrm>
            <a:off x="1146267" y="5151912"/>
            <a:ext cx="834933" cy="320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15" name="Rectangle 14">
            <a:extLst>
              <a:ext uri="{FF2B5EF4-FFF2-40B4-BE49-F238E27FC236}">
                <a16:creationId xmlns:a16="http://schemas.microsoft.com/office/drawing/2014/main" id="{4B092D91-2950-49F9-A634-0A32C0EF3E5B}"/>
              </a:ext>
            </a:extLst>
          </p:cNvPr>
          <p:cNvSpPr/>
          <p:nvPr/>
        </p:nvSpPr>
        <p:spPr>
          <a:xfrm>
            <a:off x="380011" y="5727430"/>
            <a:ext cx="1601190" cy="320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Tree>
    <p:custDataLst>
      <p:tags r:id="rId1"/>
    </p:custDataLst>
    <p:extLst>
      <p:ext uri="{BB962C8B-B14F-4D97-AF65-F5344CB8AC3E}">
        <p14:creationId xmlns:p14="http://schemas.microsoft.com/office/powerpoint/2010/main" val="1655835761"/>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par>
                          <p:cTn id="23" fill="hold">
                            <p:stCondLst>
                              <p:cond delay="500"/>
                            </p:stCondLst>
                            <p:childTnLst>
                              <p:par>
                                <p:cTn id="24" presetID="22" presetClass="emph" presetSubtype="0" repeatCount="indefinite" fill="hold" grpId="0" nodeType="afterEffect">
                                  <p:stCondLst>
                                    <p:cond delay="0"/>
                                  </p:stCondLst>
                                  <p:childTnLst>
                                    <p:animClr clrSpc="hsl" dir="cw">
                                      <p:cBhvr override="childStyle">
                                        <p:cTn id="25" dur="500" fill="hold"/>
                                        <p:tgtEl>
                                          <p:spTgt spid="8"/>
                                        </p:tgtEl>
                                        <p:attrNameLst>
                                          <p:attrName>style.color</p:attrName>
                                        </p:attrNameLst>
                                      </p:cBhvr>
                                      <p:by>
                                        <p:hsl h="-7200000" s="0" l="0"/>
                                      </p:by>
                                    </p:animClr>
                                    <p:animClr clrSpc="hsl" dir="cw">
                                      <p:cBhvr>
                                        <p:cTn id="26" dur="500" fill="hold"/>
                                        <p:tgtEl>
                                          <p:spTgt spid="8"/>
                                        </p:tgtEl>
                                        <p:attrNameLst>
                                          <p:attrName>fillcolor</p:attrName>
                                        </p:attrNameLst>
                                      </p:cBhvr>
                                      <p:by>
                                        <p:hsl h="-7200000" s="0" l="0"/>
                                      </p:by>
                                    </p:animClr>
                                    <p:animClr clrSpc="hsl" dir="cw">
                                      <p:cBhvr>
                                        <p:cTn id="27" dur="500" fill="hold"/>
                                        <p:tgtEl>
                                          <p:spTgt spid="8"/>
                                        </p:tgtEl>
                                        <p:attrNameLst>
                                          <p:attrName>stroke.color</p:attrName>
                                        </p:attrNameLst>
                                      </p:cBhvr>
                                      <p:by>
                                        <p:hsl h="-7200000" s="0" l="0"/>
                                      </p:by>
                                    </p:animClr>
                                    <p:set>
                                      <p:cBhvr>
                                        <p:cTn id="28" dur="500" fill="hold"/>
                                        <p:tgtEl>
                                          <p:spTgt spid="8"/>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9">
                                            <p:txEl>
                                              <p:pRg st="0" end="0"/>
                                            </p:txEl>
                                          </p:spTgt>
                                        </p:tgtEl>
                                        <p:attrNameLst>
                                          <p:attrName>style.visibility</p:attrName>
                                        </p:attrNameLst>
                                      </p:cBhvr>
                                      <p:to>
                                        <p:strVal val="visible"/>
                                      </p:to>
                                    </p:set>
                                    <p:animEffect transition="in" filter="fade">
                                      <p:cBhvr>
                                        <p:cTn id="33" dur="500"/>
                                        <p:tgtEl>
                                          <p:spTgt spid="19">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9">
                                            <p:txEl>
                                              <p:pRg st="1" end="1"/>
                                            </p:txEl>
                                          </p:spTgt>
                                        </p:tgtEl>
                                        <p:attrNameLst>
                                          <p:attrName>style.visibility</p:attrName>
                                        </p:attrNameLst>
                                      </p:cBhvr>
                                      <p:to>
                                        <p:strVal val="visible"/>
                                      </p:to>
                                    </p:set>
                                    <p:animEffect transition="in" filter="fade">
                                      <p:cBhvr>
                                        <p:cTn id="38" dur="500"/>
                                        <p:tgtEl>
                                          <p:spTgt spid="19">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9">
                                            <p:txEl>
                                              <p:pRg st="2" end="2"/>
                                            </p:txEl>
                                          </p:spTgt>
                                        </p:tgtEl>
                                        <p:attrNameLst>
                                          <p:attrName>style.visibility</p:attrName>
                                        </p:attrNameLst>
                                      </p:cBhvr>
                                      <p:to>
                                        <p:strVal val="visible"/>
                                      </p:to>
                                    </p:set>
                                    <p:animEffect transition="in" filter="fade">
                                      <p:cBhvr>
                                        <p:cTn id="43" dur="500"/>
                                        <p:tgtEl>
                                          <p:spTgt spid="19">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9">
                                            <p:txEl>
                                              <p:pRg st="3" end="3"/>
                                            </p:txEl>
                                          </p:spTgt>
                                        </p:tgtEl>
                                        <p:attrNameLst>
                                          <p:attrName>style.visibility</p:attrName>
                                        </p:attrNameLst>
                                      </p:cBhvr>
                                      <p:to>
                                        <p:strVal val="visible"/>
                                      </p:to>
                                    </p:set>
                                    <p:animEffect transition="in" filter="fade">
                                      <p:cBhvr>
                                        <p:cTn id="48" dur="500"/>
                                        <p:tgtEl>
                                          <p:spTgt spid="19">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9">
                                            <p:txEl>
                                              <p:pRg st="4" end="4"/>
                                            </p:txEl>
                                          </p:spTgt>
                                        </p:tgtEl>
                                        <p:attrNameLst>
                                          <p:attrName>style.visibility</p:attrName>
                                        </p:attrNameLst>
                                      </p:cBhvr>
                                      <p:to>
                                        <p:strVal val="visible"/>
                                      </p:to>
                                    </p:set>
                                    <p:animEffect transition="in" filter="fade">
                                      <p:cBhvr>
                                        <p:cTn id="53" dur="500"/>
                                        <p:tgtEl>
                                          <p:spTgt spid="19">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19">
                                            <p:txEl>
                                              <p:pRg st="5" end="5"/>
                                            </p:txEl>
                                          </p:spTgt>
                                        </p:tgtEl>
                                        <p:attrNameLst>
                                          <p:attrName>style.visibility</p:attrName>
                                        </p:attrNameLst>
                                      </p:cBhvr>
                                      <p:to>
                                        <p:strVal val="visible"/>
                                      </p:to>
                                    </p:set>
                                    <p:animEffect transition="in" filter="fade">
                                      <p:cBhvr>
                                        <p:cTn id="58" dur="500"/>
                                        <p:tgtEl>
                                          <p:spTgt spid="19">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9">
                                            <p:txEl>
                                              <p:pRg st="6" end="6"/>
                                            </p:txEl>
                                          </p:spTgt>
                                        </p:tgtEl>
                                        <p:attrNameLst>
                                          <p:attrName>style.visibility</p:attrName>
                                        </p:attrNameLst>
                                      </p:cBhvr>
                                      <p:to>
                                        <p:strVal val="visible"/>
                                      </p:to>
                                    </p:set>
                                    <p:animEffect transition="in" filter="fade">
                                      <p:cBhvr>
                                        <p:cTn id="63" dur="500"/>
                                        <p:tgtEl>
                                          <p:spTgt spid="19">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19">
                                            <p:txEl>
                                              <p:pRg st="7" end="7"/>
                                            </p:txEl>
                                          </p:spTgt>
                                        </p:tgtEl>
                                        <p:attrNameLst>
                                          <p:attrName>style.visibility</p:attrName>
                                        </p:attrNameLst>
                                      </p:cBhvr>
                                      <p:to>
                                        <p:strVal val="visible"/>
                                      </p:to>
                                    </p:set>
                                    <p:animEffect transition="in" filter="fade">
                                      <p:cBhvr>
                                        <p:cTn id="68" dur="500"/>
                                        <p:tgtEl>
                                          <p:spTgt spid="19">
                                            <p:txEl>
                                              <p:pRg st="7" end="7"/>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19">
                                            <p:txEl>
                                              <p:pRg st="8" end="8"/>
                                            </p:txEl>
                                          </p:spTgt>
                                        </p:tgtEl>
                                        <p:attrNameLst>
                                          <p:attrName>style.visibility</p:attrName>
                                        </p:attrNameLst>
                                      </p:cBhvr>
                                      <p:to>
                                        <p:strVal val="visible"/>
                                      </p:to>
                                    </p:set>
                                    <p:animEffect transition="in" filter="fade">
                                      <p:cBhvr>
                                        <p:cTn id="73" dur="500"/>
                                        <p:tgtEl>
                                          <p:spTgt spid="19">
                                            <p:txEl>
                                              <p:pRg st="8" end="8"/>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2"/>
                                        </p:tgtEl>
                                        <p:attrNameLst>
                                          <p:attrName>style.visibility</p:attrName>
                                        </p:attrNameLst>
                                      </p:cBhvr>
                                      <p:to>
                                        <p:strVal val="visible"/>
                                      </p:to>
                                    </p:set>
                                    <p:animEffect transition="in" filter="fade">
                                      <p:cBhvr>
                                        <p:cTn id="78" dur="500"/>
                                        <p:tgtEl>
                                          <p:spTgt spid="2"/>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fade">
                                      <p:cBhvr>
                                        <p:cTn id="83" dur="500"/>
                                        <p:tgtEl>
                                          <p:spTgt spid="9"/>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0"/>
                                        </p:tgtEl>
                                        <p:attrNameLst>
                                          <p:attrName>style.visibility</p:attrName>
                                        </p:attrNameLst>
                                      </p:cBhvr>
                                      <p:to>
                                        <p:strVal val="visible"/>
                                      </p:to>
                                    </p:set>
                                    <p:animEffect transition="in" filter="fade">
                                      <p:cBhvr>
                                        <p:cTn id="88" dur="500"/>
                                        <p:tgtEl>
                                          <p:spTgt spid="10"/>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5"/>
                                        </p:tgtEl>
                                        <p:attrNameLst>
                                          <p:attrName>style.visibility</p:attrName>
                                        </p:attrNameLst>
                                      </p:cBhvr>
                                      <p:to>
                                        <p:strVal val="visible"/>
                                      </p:to>
                                    </p:set>
                                    <p:animEffect transition="in" filter="fade">
                                      <p:cBhvr>
                                        <p:cTn id="9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9" grpId="0" animBg="1"/>
      <p:bldP spid="10"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4" name="TextBox 3"/>
          <p:cNvSpPr txBox="1"/>
          <p:nvPr/>
        </p:nvSpPr>
        <p:spPr>
          <a:xfrm>
            <a:off x="0" y="466572"/>
            <a:ext cx="9144000" cy="2308324"/>
          </a:xfrm>
          <a:prstGeom prst="rect">
            <a:avLst/>
          </a:prstGeom>
          <a:noFill/>
        </p:spPr>
        <p:txBody>
          <a:bodyPr wrap="square" rtlCol="1">
            <a:spAutoFit/>
          </a:bodyPr>
          <a:lstStyle/>
          <a:p>
            <a:pPr algn="r" rtl="1"/>
            <a:r>
              <a:rPr lang="ar-EG" b="1" dirty="0">
                <a:solidFill>
                  <a:prstClr val="black"/>
                </a:solidFill>
              </a:rPr>
              <a:t>٥</a:t>
            </a:r>
            <a:r>
              <a:rPr lang="ar-SA" b="1" dirty="0">
                <a:solidFill>
                  <a:prstClr val="black"/>
                </a:solidFill>
              </a:rPr>
              <a:t>. </a:t>
            </a:r>
            <a:r>
              <a:rPr lang="ar-EG" b="1" dirty="0">
                <a:solidFill>
                  <a:prstClr val="black"/>
                </a:solidFill>
              </a:rPr>
              <a:t>وأخذ الجميع ينظرون إلى الأفق الأحمر اللون الأحمر في الأفق يدل على</a:t>
            </a:r>
            <a:endParaRPr lang="en-US" b="1" dirty="0">
              <a:solidFill>
                <a:prstClr val="black"/>
              </a:solidFill>
            </a:endParaRPr>
          </a:p>
          <a:p>
            <a:pPr algn="r" rtl="1"/>
            <a:r>
              <a:rPr lang="ar-EG" b="1" dirty="0">
                <a:solidFill>
                  <a:prstClr val="black"/>
                </a:solidFill>
              </a:rPr>
              <a:t>أ</a:t>
            </a:r>
            <a:r>
              <a:rPr lang="ar-SA" b="1" dirty="0">
                <a:solidFill>
                  <a:prstClr val="black"/>
                </a:solidFill>
              </a:rPr>
              <a:t>. </a:t>
            </a:r>
            <a:r>
              <a:rPr lang="ar-EG" b="1" dirty="0">
                <a:solidFill>
                  <a:prstClr val="black"/>
                </a:solidFill>
              </a:rPr>
              <a:t>شدة حرارة الجو      ب</a:t>
            </a:r>
            <a:r>
              <a:rPr lang="ar-SA" b="1" dirty="0">
                <a:solidFill>
                  <a:prstClr val="black"/>
                </a:solidFill>
              </a:rPr>
              <a:t>. </a:t>
            </a:r>
            <a:r>
              <a:rPr lang="ar-EG" b="1" dirty="0">
                <a:solidFill>
                  <a:prstClr val="black"/>
                </a:solidFill>
              </a:rPr>
              <a:t>لحظة غروب الشمس                    ج</a:t>
            </a:r>
            <a:r>
              <a:rPr lang="ar-SA" b="1" dirty="0">
                <a:solidFill>
                  <a:prstClr val="black"/>
                </a:solidFill>
              </a:rPr>
              <a:t>. </a:t>
            </a:r>
            <a:r>
              <a:rPr lang="ar-EG" b="1" dirty="0">
                <a:solidFill>
                  <a:prstClr val="black"/>
                </a:solidFill>
              </a:rPr>
              <a:t>تأثير شرر النار           د</a:t>
            </a:r>
            <a:r>
              <a:rPr lang="ar-SA" b="1" dirty="0">
                <a:solidFill>
                  <a:prstClr val="black"/>
                </a:solidFill>
              </a:rPr>
              <a:t>. </a:t>
            </a:r>
            <a:r>
              <a:rPr lang="ar-EG" b="1" dirty="0">
                <a:solidFill>
                  <a:prstClr val="black"/>
                </a:solidFill>
              </a:rPr>
              <a:t>انتشار السحب في السماء</a:t>
            </a:r>
            <a:endParaRPr lang="en-US" b="1" dirty="0">
              <a:solidFill>
                <a:prstClr val="black"/>
              </a:solidFill>
            </a:endParaRPr>
          </a:p>
          <a:p>
            <a:pPr algn="r" rtl="1"/>
            <a:r>
              <a:rPr lang="ar-EG" b="1" dirty="0">
                <a:solidFill>
                  <a:prstClr val="black"/>
                </a:solidFill>
              </a:rPr>
              <a:t>٦</a:t>
            </a:r>
            <a:r>
              <a:rPr lang="ar-SA" b="1" dirty="0">
                <a:solidFill>
                  <a:prstClr val="black"/>
                </a:solidFill>
              </a:rPr>
              <a:t>. </a:t>
            </a:r>
            <a:r>
              <a:rPr lang="ar-EG" b="1" dirty="0">
                <a:solidFill>
                  <a:prstClr val="black"/>
                </a:solidFill>
              </a:rPr>
              <a:t>انطلق منها بجيوش أشبه بخيوط الشمس الذهبية المقصود هنا أن الجيوش</a:t>
            </a:r>
            <a:endParaRPr lang="en-US" b="1" dirty="0">
              <a:solidFill>
                <a:prstClr val="black"/>
              </a:solidFill>
            </a:endParaRPr>
          </a:p>
          <a:p>
            <a:pPr algn="r" rtl="1"/>
            <a:r>
              <a:rPr lang="ar-EG" b="1" dirty="0">
                <a:solidFill>
                  <a:prstClr val="black"/>
                </a:solidFill>
              </a:rPr>
              <a:t>أ</a:t>
            </a:r>
            <a:r>
              <a:rPr lang="ar-SA" b="1" dirty="0">
                <a:solidFill>
                  <a:prstClr val="black"/>
                </a:solidFill>
              </a:rPr>
              <a:t>. </a:t>
            </a:r>
            <a:r>
              <a:rPr lang="ar-EG" b="1" dirty="0">
                <a:solidFill>
                  <a:prstClr val="black"/>
                </a:solidFill>
              </a:rPr>
              <a:t>ترتدي الملابس الصف راء   ب</a:t>
            </a:r>
            <a:r>
              <a:rPr lang="ar-SA" b="1" dirty="0">
                <a:solidFill>
                  <a:prstClr val="black"/>
                </a:solidFill>
              </a:rPr>
              <a:t>. </a:t>
            </a:r>
            <a:r>
              <a:rPr lang="ar-EG" b="1" dirty="0">
                <a:solidFill>
                  <a:prstClr val="black"/>
                </a:solidFill>
              </a:rPr>
              <a:t>تحارب مع شروق الشمس  ج</a:t>
            </a:r>
            <a:r>
              <a:rPr lang="ar-SA" b="1" dirty="0">
                <a:solidFill>
                  <a:prstClr val="black"/>
                </a:solidFill>
              </a:rPr>
              <a:t>. </a:t>
            </a:r>
            <a:r>
              <a:rPr lang="ar-EG" b="1" dirty="0">
                <a:solidFill>
                  <a:prstClr val="black"/>
                </a:solidFill>
              </a:rPr>
              <a:t>تحميل السيوف الذهبية     د</a:t>
            </a:r>
            <a:r>
              <a:rPr lang="ar-SA" b="1" dirty="0">
                <a:solidFill>
                  <a:prstClr val="black"/>
                </a:solidFill>
              </a:rPr>
              <a:t>. </a:t>
            </a:r>
            <a:r>
              <a:rPr lang="ar-EG" b="1" dirty="0">
                <a:solidFill>
                  <a:prstClr val="black"/>
                </a:solidFill>
              </a:rPr>
              <a:t>تنشر الحق والعدل في البلاد</a:t>
            </a:r>
            <a:endParaRPr lang="en-US" b="1" dirty="0">
              <a:solidFill>
                <a:prstClr val="black"/>
              </a:solidFill>
            </a:endParaRPr>
          </a:p>
          <a:p>
            <a:pPr algn="r" rtl="1"/>
            <a:r>
              <a:rPr lang="ar-EG" b="1" dirty="0">
                <a:solidFill>
                  <a:prstClr val="black"/>
                </a:solidFill>
              </a:rPr>
              <a:t>٧</a:t>
            </a:r>
            <a:r>
              <a:rPr lang="ar-SA" b="1" dirty="0">
                <a:solidFill>
                  <a:prstClr val="black"/>
                </a:solidFill>
              </a:rPr>
              <a:t>. </a:t>
            </a:r>
            <a:r>
              <a:rPr lang="ar-EG" b="1" dirty="0">
                <a:solidFill>
                  <a:prstClr val="black"/>
                </a:solidFill>
              </a:rPr>
              <a:t>ما حل اللغز واحد وأربعة تساوي خمسة؟</a:t>
            </a:r>
            <a:endParaRPr lang="en-US" b="1" dirty="0">
              <a:solidFill>
                <a:prstClr val="black"/>
              </a:solidFill>
            </a:endParaRPr>
          </a:p>
          <a:p>
            <a:pPr algn="r" rtl="1"/>
            <a:r>
              <a:rPr lang="ar-EG" b="1" dirty="0">
                <a:solidFill>
                  <a:prstClr val="black"/>
                </a:solidFill>
              </a:rPr>
              <a:t>٨</a:t>
            </a:r>
            <a:r>
              <a:rPr lang="ar-SA" b="1" dirty="0">
                <a:solidFill>
                  <a:prstClr val="black"/>
                </a:solidFill>
              </a:rPr>
              <a:t>. </a:t>
            </a:r>
            <a:r>
              <a:rPr lang="ar-EG" b="1" dirty="0">
                <a:solidFill>
                  <a:prstClr val="black"/>
                </a:solidFill>
              </a:rPr>
              <a:t>ورد في النص مواقف تتضح من خلالها صفات الملك عبد العزيز أحدد هذه الصفات </a:t>
            </a:r>
            <a:endParaRPr lang="en-US" b="1" dirty="0">
              <a:solidFill>
                <a:prstClr val="black"/>
              </a:solidFill>
            </a:endParaRPr>
          </a:p>
        </p:txBody>
      </p:sp>
      <p:sp>
        <p:nvSpPr>
          <p:cNvPr id="7" name="Rectangle 6">
            <a:extLst>
              <a:ext uri="{FF2B5EF4-FFF2-40B4-BE49-F238E27FC236}">
                <a16:creationId xmlns:a16="http://schemas.microsoft.com/office/drawing/2014/main" id="{FB18FD34-9DDB-4523-B60A-C1E0859F898A}"/>
              </a:ext>
            </a:extLst>
          </p:cNvPr>
          <p:cNvSpPr/>
          <p:nvPr/>
        </p:nvSpPr>
        <p:spPr>
          <a:xfrm>
            <a:off x="5437584" y="765477"/>
            <a:ext cx="1960743" cy="320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9" name="Rectangle 8">
            <a:extLst>
              <a:ext uri="{FF2B5EF4-FFF2-40B4-BE49-F238E27FC236}">
                <a16:creationId xmlns:a16="http://schemas.microsoft.com/office/drawing/2014/main" id="{082B62B2-D51A-4E88-B6A1-DB0E1CBA8D53}"/>
              </a:ext>
            </a:extLst>
          </p:cNvPr>
          <p:cNvSpPr/>
          <p:nvPr/>
        </p:nvSpPr>
        <p:spPr>
          <a:xfrm>
            <a:off x="261257" y="1579419"/>
            <a:ext cx="2067041" cy="320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10" name="Rectangle 9">
            <a:extLst>
              <a:ext uri="{FF2B5EF4-FFF2-40B4-BE49-F238E27FC236}">
                <a16:creationId xmlns:a16="http://schemas.microsoft.com/office/drawing/2014/main" id="{42A837EB-0225-4B0F-A202-65BED987D13D}"/>
              </a:ext>
            </a:extLst>
          </p:cNvPr>
          <p:cNvSpPr/>
          <p:nvPr/>
        </p:nvSpPr>
        <p:spPr>
          <a:xfrm>
            <a:off x="4001984" y="3073801"/>
            <a:ext cx="5082639" cy="954107"/>
          </a:xfrm>
          <a:prstGeom prst="rect">
            <a:avLst/>
          </a:prstGeom>
        </p:spPr>
        <p:txBody>
          <a:bodyPr wrap="square">
            <a:spAutoFit/>
          </a:bodyPr>
          <a:lstStyle/>
          <a:p>
            <a:pPr algn="r" rtl="1"/>
            <a:r>
              <a:rPr lang="ar-EG" sz="2800" b="1" i="1" baseline="30000" dirty="0">
                <a:solidFill>
                  <a:srgbClr val="2C4A99"/>
                </a:solidFill>
                <a:latin typeface="AdobeArabic-BoldItalic"/>
              </a:rPr>
              <a:t>7) </a:t>
            </a:r>
            <a:r>
              <a:rPr lang="ar-YE" sz="2800" b="1" i="1" baseline="30000" dirty="0">
                <a:solidFill>
                  <a:srgbClr val="2C4A99"/>
                </a:solidFill>
                <a:latin typeface="AdobeArabic-BoldItalic"/>
              </a:rPr>
              <a:t>واحد يعنى :الرياض </a:t>
            </a:r>
          </a:p>
          <a:p>
            <a:pPr algn="r" rtl="1"/>
            <a:r>
              <a:rPr lang="ar-YE" sz="2800" b="1" i="1" baseline="30000" dirty="0">
                <a:solidFill>
                  <a:srgbClr val="2C4A99"/>
                </a:solidFill>
                <a:latin typeface="AdobeArabic-BoldItalic"/>
              </a:rPr>
              <a:t>و</a:t>
            </a:r>
            <a:r>
              <a:rPr lang="ar-EG" sz="2800" b="1" i="1" baseline="30000" dirty="0">
                <a:solidFill>
                  <a:srgbClr val="2C4A99"/>
                </a:solidFill>
                <a:latin typeface="AdobeArabic-BoldItalic"/>
              </a:rPr>
              <a:t> أربعة</a:t>
            </a:r>
            <a:r>
              <a:rPr lang="ar-YE" sz="2800" b="1" i="1" baseline="30000" dirty="0">
                <a:solidFill>
                  <a:srgbClr val="2C4A99"/>
                </a:solidFill>
                <a:latin typeface="AdobeArabic-BoldItalic"/>
              </a:rPr>
              <a:t>:</a:t>
            </a:r>
            <a:r>
              <a:rPr lang="ar-EG" sz="2800" b="1" i="1" baseline="30000" dirty="0">
                <a:solidFill>
                  <a:srgbClr val="2C4A99"/>
                </a:solidFill>
                <a:latin typeface="AdobeArabic-BoldItalic"/>
              </a:rPr>
              <a:t> </a:t>
            </a:r>
            <a:r>
              <a:rPr lang="ar-YE" sz="2800" b="1" i="1" baseline="30000" dirty="0">
                <a:solidFill>
                  <a:srgbClr val="2C4A99"/>
                </a:solidFill>
                <a:latin typeface="AdobeArabic-BoldItalic"/>
              </a:rPr>
              <a:t>تعنى مناطق المملكة السعودية الاربعة (الشمالية والجنوبية والشرقية والغربية)</a:t>
            </a:r>
          </a:p>
        </p:txBody>
      </p:sp>
      <p:sp>
        <p:nvSpPr>
          <p:cNvPr id="11" name="Rectangle 10">
            <a:extLst>
              <a:ext uri="{FF2B5EF4-FFF2-40B4-BE49-F238E27FC236}">
                <a16:creationId xmlns:a16="http://schemas.microsoft.com/office/drawing/2014/main" id="{380C1B0F-C033-4D03-8258-65C183E1377B}"/>
              </a:ext>
            </a:extLst>
          </p:cNvPr>
          <p:cNvSpPr/>
          <p:nvPr/>
        </p:nvSpPr>
        <p:spPr>
          <a:xfrm>
            <a:off x="4286988" y="4510540"/>
            <a:ext cx="866902" cy="379591"/>
          </a:xfrm>
          <a:prstGeom prst="rect">
            <a:avLst/>
          </a:prstGeom>
        </p:spPr>
        <p:txBody>
          <a:bodyPr wrap="square">
            <a:spAutoFit/>
          </a:bodyPr>
          <a:lstStyle/>
          <a:p>
            <a:pPr algn="ctr" rtl="1"/>
            <a:r>
              <a:rPr lang="ar-EG" sz="2800" b="1" i="1" baseline="30000" dirty="0">
                <a:solidFill>
                  <a:srgbClr val="2C4A99"/>
                </a:solidFill>
                <a:latin typeface="AdobeArabic-BoldItalic"/>
              </a:rPr>
              <a:t>8)</a:t>
            </a:r>
            <a:endParaRPr lang="ar-YE" sz="2800" b="1" i="1" baseline="30000" dirty="0">
              <a:solidFill>
                <a:srgbClr val="2C4A99"/>
              </a:solidFill>
              <a:latin typeface="AdobeArabic-BoldItalic"/>
            </a:endParaRPr>
          </a:p>
        </p:txBody>
      </p:sp>
      <p:pic>
        <p:nvPicPr>
          <p:cNvPr id="15" name="Picture 14">
            <a:extLst>
              <a:ext uri="{FF2B5EF4-FFF2-40B4-BE49-F238E27FC236}">
                <a16:creationId xmlns:a16="http://schemas.microsoft.com/office/drawing/2014/main" id="{D4CD205D-0E99-4C42-BCF7-885816E4298F}"/>
              </a:ext>
            </a:extLst>
          </p:cNvPr>
          <p:cNvPicPr>
            <a:picLocks noChangeAspect="1"/>
          </p:cNvPicPr>
          <p:nvPr/>
        </p:nvPicPr>
        <p:blipFill>
          <a:blip r:embed="rId5"/>
          <a:stretch>
            <a:fillRect/>
          </a:stretch>
        </p:blipFill>
        <p:spPr>
          <a:xfrm>
            <a:off x="230678" y="2896053"/>
            <a:ext cx="3638550" cy="3228975"/>
          </a:xfrm>
          <a:prstGeom prst="rect">
            <a:avLst/>
          </a:prstGeom>
        </p:spPr>
      </p:pic>
    </p:spTree>
    <p:custDataLst>
      <p:tags r:id="rId1"/>
    </p:custDataLst>
    <p:extLst>
      <p:ext uri="{BB962C8B-B14F-4D97-AF65-F5344CB8AC3E}">
        <p14:creationId xmlns:p14="http://schemas.microsoft.com/office/powerpoint/2010/main" val="1517489744"/>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par>
                          <p:cTn id="33" fill="hold">
                            <p:stCondLst>
                              <p:cond delay="500"/>
                            </p:stCondLst>
                            <p:childTnLst>
                              <p:par>
                                <p:cTn id="34" presetID="22" presetClass="emph" presetSubtype="0" repeatCount="indefinite" fill="hold" grpId="0" nodeType="afterEffect">
                                  <p:stCondLst>
                                    <p:cond delay="0"/>
                                  </p:stCondLst>
                                  <p:childTnLst>
                                    <p:animClr clrSpc="hsl" dir="cw">
                                      <p:cBhvr override="childStyle">
                                        <p:cTn id="35" dur="500" fill="hold"/>
                                        <p:tgtEl>
                                          <p:spTgt spid="8"/>
                                        </p:tgtEl>
                                        <p:attrNameLst>
                                          <p:attrName>style.color</p:attrName>
                                        </p:attrNameLst>
                                      </p:cBhvr>
                                      <p:by>
                                        <p:hsl h="-7200000" s="0" l="0"/>
                                      </p:by>
                                    </p:animClr>
                                    <p:animClr clrSpc="hsl" dir="cw">
                                      <p:cBhvr>
                                        <p:cTn id="36" dur="500" fill="hold"/>
                                        <p:tgtEl>
                                          <p:spTgt spid="8"/>
                                        </p:tgtEl>
                                        <p:attrNameLst>
                                          <p:attrName>fillcolor</p:attrName>
                                        </p:attrNameLst>
                                      </p:cBhvr>
                                      <p:by>
                                        <p:hsl h="-7200000" s="0" l="0"/>
                                      </p:by>
                                    </p:animClr>
                                    <p:animClr clrSpc="hsl" dir="cw">
                                      <p:cBhvr>
                                        <p:cTn id="37" dur="500" fill="hold"/>
                                        <p:tgtEl>
                                          <p:spTgt spid="8"/>
                                        </p:tgtEl>
                                        <p:attrNameLst>
                                          <p:attrName>stroke.color</p:attrName>
                                        </p:attrNameLst>
                                      </p:cBhvr>
                                      <p:by>
                                        <p:hsl h="-7200000" s="0" l="0"/>
                                      </p:by>
                                    </p:animClr>
                                    <p:set>
                                      <p:cBhvr>
                                        <p:cTn id="38" dur="500" fill="hold"/>
                                        <p:tgtEl>
                                          <p:spTgt spid="8"/>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500"/>
                                        <p:tgtEl>
                                          <p:spTgt spid="1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animBg="1"/>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4" name="TextBox 3"/>
          <p:cNvSpPr txBox="1"/>
          <p:nvPr/>
        </p:nvSpPr>
        <p:spPr>
          <a:xfrm>
            <a:off x="0" y="466572"/>
            <a:ext cx="9144000" cy="3570208"/>
          </a:xfrm>
          <a:prstGeom prst="rect">
            <a:avLst/>
          </a:prstGeom>
          <a:noFill/>
        </p:spPr>
        <p:txBody>
          <a:bodyPr wrap="square" rtlCol="1">
            <a:spAutoFit/>
          </a:bodyPr>
          <a:lstStyle/>
          <a:p>
            <a:pPr algn="r" rtl="1"/>
            <a:r>
              <a:rPr lang="ar-EG" sz="2800" b="1" dirty="0">
                <a:solidFill>
                  <a:prstClr val="black"/>
                </a:solidFill>
              </a:rPr>
              <a:t>ثانيا</a:t>
            </a:r>
            <a:r>
              <a:rPr lang="ar-SA" sz="2800" b="1" dirty="0">
                <a:solidFill>
                  <a:prstClr val="black"/>
                </a:solidFill>
              </a:rPr>
              <a:t>: -</a:t>
            </a:r>
            <a:endParaRPr lang="en-US" sz="2800" b="1" dirty="0">
              <a:solidFill>
                <a:prstClr val="black"/>
              </a:solidFill>
            </a:endParaRPr>
          </a:p>
          <a:p>
            <a:pPr algn="r" rtl="1"/>
            <a:r>
              <a:rPr lang="ar-EG" b="1" dirty="0">
                <a:solidFill>
                  <a:prstClr val="black"/>
                </a:solidFill>
              </a:rPr>
              <a:t>توضأ فواز لصلاة الصبح وترك صنبور الماء مفتوحا</a:t>
            </a:r>
            <a:r>
              <a:rPr lang="ar-SA" b="1" dirty="0">
                <a:solidFill>
                  <a:prstClr val="black"/>
                </a:solidFill>
              </a:rPr>
              <a:t>.</a:t>
            </a:r>
            <a:r>
              <a:rPr lang="ar-EG" b="1" dirty="0">
                <a:solidFill>
                  <a:prstClr val="black"/>
                </a:solidFill>
              </a:rPr>
              <a:t> فقال له ابوه لقد نسيت صنبور الماء مفتوحا، والماء يضيع من غير فائدة، ارجع أغلقه، فالماء ثروة وضرورة من ضرورات الحياة، تجب المحافظة عليها</a:t>
            </a:r>
            <a:r>
              <a:rPr lang="ar-SA" b="1" dirty="0">
                <a:solidFill>
                  <a:prstClr val="black"/>
                </a:solidFill>
              </a:rPr>
              <a:t>.</a:t>
            </a:r>
            <a:endParaRPr lang="en-US" b="1" dirty="0">
              <a:solidFill>
                <a:prstClr val="black"/>
              </a:solidFill>
            </a:endParaRPr>
          </a:p>
          <a:p>
            <a:pPr algn="r" rtl="1"/>
            <a:r>
              <a:rPr lang="ar-EG" b="1" dirty="0">
                <a:solidFill>
                  <a:prstClr val="black"/>
                </a:solidFill>
              </a:rPr>
              <a:t>إن الدولة تبذل جهودا كبيرة</a:t>
            </a:r>
            <a:r>
              <a:rPr lang="ar-SA" b="1" dirty="0">
                <a:solidFill>
                  <a:prstClr val="black"/>
                </a:solidFill>
              </a:rPr>
              <a:t>; </a:t>
            </a:r>
            <a:r>
              <a:rPr lang="ar-EG" b="1" dirty="0">
                <a:solidFill>
                  <a:prstClr val="black"/>
                </a:solidFill>
              </a:rPr>
              <a:t>كي توفر المياه للمستهلكين وتنفق في سبيل ذلك أموالا طائلة، فما اجدرنا بالحرص على قطرة الماء قال فواز لن أعود لمثل ذلك</a:t>
            </a:r>
            <a:endParaRPr lang="en-US" b="1" dirty="0">
              <a:solidFill>
                <a:prstClr val="black"/>
              </a:solidFill>
            </a:endParaRPr>
          </a:p>
          <a:p>
            <a:pPr algn="r" rtl="1"/>
            <a:r>
              <a:rPr lang="ar-EG" b="1" dirty="0">
                <a:solidFill>
                  <a:prstClr val="black"/>
                </a:solidFill>
              </a:rPr>
              <a:t>أ</a:t>
            </a:r>
            <a:r>
              <a:rPr lang="ar-SA" b="1" dirty="0">
                <a:solidFill>
                  <a:prstClr val="black"/>
                </a:solidFill>
              </a:rPr>
              <a:t>. </a:t>
            </a:r>
            <a:r>
              <a:rPr lang="ar-EG" b="1" dirty="0">
                <a:solidFill>
                  <a:prstClr val="black"/>
                </a:solidFill>
              </a:rPr>
              <a:t>أستخرج من النص ما يأتي</a:t>
            </a:r>
            <a:endParaRPr lang="en-US" b="1" dirty="0">
              <a:solidFill>
                <a:prstClr val="black"/>
              </a:solidFill>
            </a:endParaRPr>
          </a:p>
          <a:p>
            <a:pPr algn="r" rtl="1"/>
            <a:r>
              <a:rPr lang="ar-EG" b="1" dirty="0">
                <a:solidFill>
                  <a:prstClr val="black"/>
                </a:solidFill>
              </a:rPr>
              <a:t>١</a:t>
            </a:r>
            <a:r>
              <a:rPr lang="ar-SA" b="1" dirty="0">
                <a:solidFill>
                  <a:prstClr val="black"/>
                </a:solidFill>
              </a:rPr>
              <a:t>. </a:t>
            </a:r>
            <a:r>
              <a:rPr lang="ar-EG" b="1" dirty="0">
                <a:solidFill>
                  <a:prstClr val="black"/>
                </a:solidFill>
              </a:rPr>
              <a:t>فاعلا وأبين علامة رفعه </a:t>
            </a:r>
            <a:endParaRPr lang="en-US" b="1" dirty="0">
              <a:solidFill>
                <a:prstClr val="black"/>
              </a:solidFill>
            </a:endParaRPr>
          </a:p>
          <a:p>
            <a:pPr algn="r" rtl="1"/>
            <a:r>
              <a:rPr lang="ar-EG" b="1" dirty="0">
                <a:solidFill>
                  <a:prstClr val="black"/>
                </a:solidFill>
              </a:rPr>
              <a:t>الفاعل</a:t>
            </a:r>
            <a:r>
              <a:rPr lang="ar-SA" b="1" dirty="0">
                <a:solidFill>
                  <a:prstClr val="black"/>
                </a:solidFill>
              </a:rPr>
              <a:t>……………..    </a:t>
            </a:r>
            <a:r>
              <a:rPr lang="ar-EG" b="1" dirty="0">
                <a:solidFill>
                  <a:prstClr val="black"/>
                </a:solidFill>
              </a:rPr>
              <a:t>علامة الرفع </a:t>
            </a:r>
            <a:r>
              <a:rPr lang="ar-SA" b="1" dirty="0">
                <a:solidFill>
                  <a:prstClr val="black"/>
                </a:solidFill>
              </a:rPr>
              <a:t>……….</a:t>
            </a:r>
            <a:endParaRPr lang="en-US" b="1" dirty="0">
              <a:solidFill>
                <a:prstClr val="black"/>
              </a:solidFill>
            </a:endParaRPr>
          </a:p>
          <a:p>
            <a:pPr algn="r" rtl="1"/>
            <a:r>
              <a:rPr lang="ar-EG" b="1" dirty="0">
                <a:solidFill>
                  <a:prstClr val="black"/>
                </a:solidFill>
              </a:rPr>
              <a:t>٢</a:t>
            </a:r>
            <a:r>
              <a:rPr lang="ar-SA" b="1" dirty="0">
                <a:solidFill>
                  <a:prstClr val="black"/>
                </a:solidFill>
              </a:rPr>
              <a:t>. </a:t>
            </a:r>
            <a:r>
              <a:rPr lang="ar-EG" b="1" dirty="0">
                <a:solidFill>
                  <a:prstClr val="black"/>
                </a:solidFill>
              </a:rPr>
              <a:t>مفعول به وأذكر علامة النصب</a:t>
            </a:r>
            <a:endParaRPr lang="en-US" b="1" dirty="0">
              <a:solidFill>
                <a:prstClr val="black"/>
              </a:solidFill>
            </a:endParaRPr>
          </a:p>
          <a:p>
            <a:pPr algn="r" rtl="1"/>
            <a:r>
              <a:rPr lang="ar-EG" b="1" dirty="0">
                <a:solidFill>
                  <a:prstClr val="black"/>
                </a:solidFill>
              </a:rPr>
              <a:t>المفعول به</a:t>
            </a:r>
            <a:r>
              <a:rPr lang="ar-SA" b="1" dirty="0">
                <a:solidFill>
                  <a:prstClr val="black"/>
                </a:solidFill>
              </a:rPr>
              <a:t>………..     </a:t>
            </a:r>
            <a:r>
              <a:rPr lang="ar-EG" b="1" dirty="0">
                <a:solidFill>
                  <a:prstClr val="black"/>
                </a:solidFill>
              </a:rPr>
              <a:t>علامة النصب</a:t>
            </a:r>
            <a:r>
              <a:rPr lang="ar-SA" b="1" dirty="0">
                <a:solidFill>
                  <a:prstClr val="black"/>
                </a:solidFill>
              </a:rPr>
              <a:t>……….</a:t>
            </a:r>
            <a:endParaRPr lang="en-US" b="1" dirty="0">
              <a:solidFill>
                <a:prstClr val="black"/>
              </a:solidFill>
            </a:endParaRPr>
          </a:p>
          <a:p>
            <a:pPr algn="r" rtl="1"/>
            <a:r>
              <a:rPr lang="ar-EG" b="1" dirty="0">
                <a:solidFill>
                  <a:prstClr val="black"/>
                </a:solidFill>
              </a:rPr>
              <a:t>٣</a:t>
            </a:r>
            <a:r>
              <a:rPr lang="ar-SA" b="1" dirty="0">
                <a:solidFill>
                  <a:prstClr val="black"/>
                </a:solidFill>
              </a:rPr>
              <a:t>. </a:t>
            </a:r>
            <a:r>
              <a:rPr lang="ar-EG" b="1" dirty="0">
                <a:solidFill>
                  <a:prstClr val="black"/>
                </a:solidFill>
              </a:rPr>
              <a:t>جموعا وأبين نوعها              4</a:t>
            </a:r>
            <a:r>
              <a:rPr lang="ar-SA" b="1" dirty="0">
                <a:solidFill>
                  <a:prstClr val="black"/>
                </a:solidFill>
              </a:rPr>
              <a:t>. </a:t>
            </a:r>
            <a:r>
              <a:rPr lang="ar-EG" b="1" dirty="0">
                <a:solidFill>
                  <a:prstClr val="black"/>
                </a:solidFill>
              </a:rPr>
              <a:t>صيغة تعجب                      </a:t>
            </a:r>
          </a:p>
          <a:p>
            <a:pPr algn="r" rtl="1"/>
            <a:r>
              <a:rPr lang="ar-EG" b="1" dirty="0">
                <a:solidFill>
                  <a:prstClr val="black"/>
                </a:solidFill>
              </a:rPr>
              <a:t>ب</a:t>
            </a:r>
            <a:r>
              <a:rPr lang="ar-SA" b="1" dirty="0">
                <a:solidFill>
                  <a:prstClr val="black"/>
                </a:solidFill>
              </a:rPr>
              <a:t>. </a:t>
            </a:r>
            <a:r>
              <a:rPr lang="ar-EG" b="1" dirty="0">
                <a:solidFill>
                  <a:prstClr val="black"/>
                </a:solidFill>
              </a:rPr>
              <a:t>أعرب ما تحته خط</a:t>
            </a:r>
            <a:endParaRPr lang="en-US" b="1" dirty="0">
              <a:solidFill>
                <a:prstClr val="black"/>
              </a:solidFill>
            </a:endParaRPr>
          </a:p>
        </p:txBody>
      </p:sp>
      <p:sp>
        <p:nvSpPr>
          <p:cNvPr id="10" name="Rectangle 9">
            <a:extLst>
              <a:ext uri="{FF2B5EF4-FFF2-40B4-BE49-F238E27FC236}">
                <a16:creationId xmlns:a16="http://schemas.microsoft.com/office/drawing/2014/main" id="{6133C911-C38D-49DD-B104-84F4AD177F0F}"/>
              </a:ext>
            </a:extLst>
          </p:cNvPr>
          <p:cNvSpPr/>
          <p:nvPr/>
        </p:nvSpPr>
        <p:spPr>
          <a:xfrm>
            <a:off x="0" y="1924075"/>
            <a:ext cx="5082639" cy="666849"/>
          </a:xfrm>
          <a:prstGeom prst="rect">
            <a:avLst/>
          </a:prstGeom>
        </p:spPr>
        <p:txBody>
          <a:bodyPr wrap="square">
            <a:spAutoFit/>
          </a:bodyPr>
          <a:lstStyle/>
          <a:p>
            <a:pPr algn="r" rtl="1"/>
            <a:r>
              <a:rPr lang="ar-EG" sz="2800" b="1" i="1" baseline="30000" dirty="0">
                <a:solidFill>
                  <a:srgbClr val="2C4A99"/>
                </a:solidFill>
                <a:latin typeface="AdobeArabic-BoldItalic"/>
              </a:rPr>
              <a:t>1.الفاعل: فواز</a:t>
            </a:r>
          </a:p>
          <a:p>
            <a:pPr algn="r" rtl="1"/>
            <a:r>
              <a:rPr lang="ar-EG" sz="2800" b="1" i="1" baseline="30000" dirty="0">
                <a:solidFill>
                  <a:srgbClr val="2C4A99"/>
                </a:solidFill>
                <a:latin typeface="AdobeArabic-BoldItalic"/>
              </a:rPr>
              <a:t>علامة إعرابه: الضمة الظاهرة.</a:t>
            </a:r>
          </a:p>
        </p:txBody>
      </p:sp>
      <p:sp>
        <p:nvSpPr>
          <p:cNvPr id="11" name="Rectangle 10">
            <a:extLst>
              <a:ext uri="{FF2B5EF4-FFF2-40B4-BE49-F238E27FC236}">
                <a16:creationId xmlns:a16="http://schemas.microsoft.com/office/drawing/2014/main" id="{B843CC6D-4C87-4546-956E-CBD1065CFF3A}"/>
              </a:ext>
            </a:extLst>
          </p:cNvPr>
          <p:cNvSpPr/>
          <p:nvPr/>
        </p:nvSpPr>
        <p:spPr>
          <a:xfrm>
            <a:off x="0" y="2590924"/>
            <a:ext cx="5082639" cy="666849"/>
          </a:xfrm>
          <a:prstGeom prst="rect">
            <a:avLst/>
          </a:prstGeom>
        </p:spPr>
        <p:txBody>
          <a:bodyPr wrap="square">
            <a:spAutoFit/>
          </a:bodyPr>
          <a:lstStyle/>
          <a:p>
            <a:pPr algn="r" rtl="1"/>
            <a:r>
              <a:rPr lang="ar-EG" sz="2800" b="1" i="1" baseline="30000" dirty="0">
                <a:solidFill>
                  <a:srgbClr val="2C4A99"/>
                </a:solidFill>
                <a:latin typeface="AdobeArabic-BoldItalic"/>
              </a:rPr>
              <a:t>2.المفعول به: صنبور </a:t>
            </a:r>
          </a:p>
          <a:p>
            <a:pPr algn="r" rtl="1"/>
            <a:r>
              <a:rPr lang="ar-EG" sz="2800" b="1" i="1" baseline="30000" dirty="0">
                <a:solidFill>
                  <a:srgbClr val="2C4A99"/>
                </a:solidFill>
                <a:latin typeface="AdobeArabic-BoldItalic"/>
              </a:rPr>
              <a:t>   علامة النصب :الفتحة الظاهرة.</a:t>
            </a:r>
          </a:p>
        </p:txBody>
      </p:sp>
      <p:sp>
        <p:nvSpPr>
          <p:cNvPr id="15" name="Rectangle 14">
            <a:extLst>
              <a:ext uri="{FF2B5EF4-FFF2-40B4-BE49-F238E27FC236}">
                <a16:creationId xmlns:a16="http://schemas.microsoft.com/office/drawing/2014/main" id="{F4C99F3E-B40B-4E72-A225-61DAF87F2758}"/>
              </a:ext>
            </a:extLst>
          </p:cNvPr>
          <p:cNvSpPr/>
          <p:nvPr/>
        </p:nvSpPr>
        <p:spPr>
          <a:xfrm>
            <a:off x="0" y="3237956"/>
            <a:ext cx="5082639" cy="954107"/>
          </a:xfrm>
          <a:prstGeom prst="rect">
            <a:avLst/>
          </a:prstGeom>
        </p:spPr>
        <p:txBody>
          <a:bodyPr wrap="square">
            <a:spAutoFit/>
          </a:bodyPr>
          <a:lstStyle/>
          <a:p>
            <a:pPr algn="r" rtl="1"/>
            <a:r>
              <a:rPr lang="ar-EG" sz="2800" b="1" i="1" baseline="30000" dirty="0">
                <a:solidFill>
                  <a:srgbClr val="2C4A99"/>
                </a:solidFill>
                <a:latin typeface="AdobeArabic-BoldItalic"/>
              </a:rPr>
              <a:t>الجمع – نوعه : (المستهلكين – جمع مذكر سالم).</a:t>
            </a:r>
          </a:p>
          <a:p>
            <a:pPr algn="r" rtl="1"/>
            <a:r>
              <a:rPr lang="ar-EG" sz="2800" b="1" i="1" baseline="30000" dirty="0">
                <a:solidFill>
                  <a:srgbClr val="2C4A99"/>
                </a:solidFill>
                <a:latin typeface="AdobeArabic-BoldItalic"/>
              </a:rPr>
              <a:t>                              (ضرورات  - جمع مؤنث سالم ).</a:t>
            </a:r>
          </a:p>
          <a:p>
            <a:pPr algn="r" rtl="1"/>
            <a:r>
              <a:rPr lang="ar-EG" sz="2800" b="1" i="1" baseline="30000" dirty="0">
                <a:solidFill>
                  <a:srgbClr val="2C4A99"/>
                </a:solidFill>
                <a:latin typeface="AdobeArabic-BoldItalic"/>
              </a:rPr>
              <a:t>                              (جهورا – جمع تكسير )</a:t>
            </a:r>
          </a:p>
        </p:txBody>
      </p:sp>
      <p:sp>
        <p:nvSpPr>
          <p:cNvPr id="16" name="Rectangle 15">
            <a:extLst>
              <a:ext uri="{FF2B5EF4-FFF2-40B4-BE49-F238E27FC236}">
                <a16:creationId xmlns:a16="http://schemas.microsoft.com/office/drawing/2014/main" id="{F17958E3-3379-4C8B-81BA-39C1615D74A3}"/>
              </a:ext>
            </a:extLst>
          </p:cNvPr>
          <p:cNvSpPr/>
          <p:nvPr/>
        </p:nvSpPr>
        <p:spPr>
          <a:xfrm>
            <a:off x="3868372" y="4162210"/>
            <a:ext cx="5082639" cy="379591"/>
          </a:xfrm>
          <a:prstGeom prst="rect">
            <a:avLst/>
          </a:prstGeom>
        </p:spPr>
        <p:txBody>
          <a:bodyPr wrap="square">
            <a:spAutoFit/>
          </a:bodyPr>
          <a:lstStyle/>
          <a:p>
            <a:pPr algn="r" rtl="1"/>
            <a:r>
              <a:rPr lang="ar-EG" sz="2800" b="1" i="1" baseline="30000" dirty="0">
                <a:solidFill>
                  <a:srgbClr val="2C4A99"/>
                </a:solidFill>
                <a:latin typeface="AdobeArabic-BoldItalic"/>
              </a:rPr>
              <a:t>4.صيغة تعجب : ما اجدرنا بالحرص على قطرة الماء !</a:t>
            </a:r>
          </a:p>
        </p:txBody>
      </p:sp>
      <p:sp>
        <p:nvSpPr>
          <p:cNvPr id="17" name="Rectangle 16">
            <a:extLst>
              <a:ext uri="{FF2B5EF4-FFF2-40B4-BE49-F238E27FC236}">
                <a16:creationId xmlns:a16="http://schemas.microsoft.com/office/drawing/2014/main" id="{04AEFCF7-E6CA-4691-9E7B-9A9051FB577C}"/>
              </a:ext>
            </a:extLst>
          </p:cNvPr>
          <p:cNvSpPr/>
          <p:nvPr/>
        </p:nvSpPr>
        <p:spPr>
          <a:xfrm>
            <a:off x="3868372" y="4675253"/>
            <a:ext cx="5082639" cy="1384995"/>
          </a:xfrm>
          <a:prstGeom prst="rect">
            <a:avLst/>
          </a:prstGeom>
        </p:spPr>
        <p:txBody>
          <a:bodyPr wrap="square">
            <a:spAutoFit/>
          </a:bodyPr>
          <a:lstStyle/>
          <a:p>
            <a:pPr algn="r" rtl="1"/>
            <a:r>
              <a:rPr lang="ar-EG" sz="2800" b="1" i="1" baseline="30000" dirty="0">
                <a:solidFill>
                  <a:srgbClr val="2C4A99"/>
                </a:solidFill>
                <a:latin typeface="AdobeArabic-BoldItalic"/>
              </a:rPr>
              <a:t>الماء : مبتدأ مرفوع وعلامة رفعة الضمة الظاهرة.</a:t>
            </a:r>
          </a:p>
          <a:p>
            <a:pPr algn="r" rtl="1"/>
            <a:r>
              <a:rPr lang="ar-EG" sz="2800" b="1" i="1" baseline="30000" dirty="0">
                <a:solidFill>
                  <a:srgbClr val="2C4A99"/>
                </a:solidFill>
                <a:latin typeface="AdobeArabic-BoldItalic"/>
              </a:rPr>
              <a:t>ثروة : خبر مرفوع وعلامة رفعة الضمة الظاهرة.</a:t>
            </a:r>
          </a:p>
          <a:p>
            <a:pPr algn="r" rtl="1"/>
            <a:r>
              <a:rPr lang="ar-EG" sz="2800" b="1" i="1" baseline="30000" dirty="0">
                <a:solidFill>
                  <a:srgbClr val="2C4A99"/>
                </a:solidFill>
                <a:latin typeface="AdobeArabic-BoldItalic"/>
              </a:rPr>
              <a:t>في : حرف جر</a:t>
            </a:r>
            <a:r>
              <a:rPr lang="ar-EG" sz="2800" b="1" i="1" dirty="0">
                <a:solidFill>
                  <a:srgbClr val="2C4A99"/>
                </a:solidFill>
                <a:latin typeface="AdobeArabic-BoldItalic"/>
              </a:rPr>
              <a:t> </a:t>
            </a:r>
            <a:r>
              <a:rPr lang="ar-EG" sz="2800" b="1" i="1" baseline="30000" dirty="0">
                <a:solidFill>
                  <a:srgbClr val="2C4A99"/>
                </a:solidFill>
                <a:latin typeface="AdobeArabic-BoldItalic"/>
              </a:rPr>
              <a:t>سبيل : اسم مجرور وعلامة جرة الكسرة الظاهرة تحت اخرة.</a:t>
            </a:r>
          </a:p>
        </p:txBody>
      </p:sp>
    </p:spTree>
    <p:custDataLst>
      <p:tags r:id="rId1"/>
    </p:custDataLst>
    <p:extLst>
      <p:ext uri="{BB962C8B-B14F-4D97-AF65-F5344CB8AC3E}">
        <p14:creationId xmlns:p14="http://schemas.microsoft.com/office/powerpoint/2010/main" val="204391326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par>
                          <p:cTn id="53" fill="hold">
                            <p:stCondLst>
                              <p:cond delay="500"/>
                            </p:stCondLst>
                            <p:childTnLst>
                              <p:par>
                                <p:cTn id="54" presetID="22" presetClass="emph" presetSubtype="0" repeatCount="indefinite" fill="hold" grpId="0" nodeType="afterEffect">
                                  <p:stCondLst>
                                    <p:cond delay="0"/>
                                  </p:stCondLst>
                                  <p:childTnLst>
                                    <p:animClr clrSpc="hsl" dir="cw">
                                      <p:cBhvr override="childStyle">
                                        <p:cTn id="55" dur="500" fill="hold"/>
                                        <p:tgtEl>
                                          <p:spTgt spid="8"/>
                                        </p:tgtEl>
                                        <p:attrNameLst>
                                          <p:attrName>style.color</p:attrName>
                                        </p:attrNameLst>
                                      </p:cBhvr>
                                      <p:by>
                                        <p:hsl h="-7200000" s="0" l="0"/>
                                      </p:by>
                                    </p:animClr>
                                    <p:animClr clrSpc="hsl" dir="cw">
                                      <p:cBhvr>
                                        <p:cTn id="56" dur="500" fill="hold"/>
                                        <p:tgtEl>
                                          <p:spTgt spid="8"/>
                                        </p:tgtEl>
                                        <p:attrNameLst>
                                          <p:attrName>fillcolor</p:attrName>
                                        </p:attrNameLst>
                                      </p:cBhvr>
                                      <p:by>
                                        <p:hsl h="-7200000" s="0" l="0"/>
                                      </p:by>
                                    </p:animClr>
                                    <p:animClr clrSpc="hsl" dir="cw">
                                      <p:cBhvr>
                                        <p:cTn id="57" dur="500" fill="hold"/>
                                        <p:tgtEl>
                                          <p:spTgt spid="8"/>
                                        </p:tgtEl>
                                        <p:attrNameLst>
                                          <p:attrName>stroke.color</p:attrName>
                                        </p:attrNameLst>
                                      </p:cBhvr>
                                      <p:by>
                                        <p:hsl h="-7200000" s="0" l="0"/>
                                      </p:by>
                                    </p:animClr>
                                    <p:set>
                                      <p:cBhvr>
                                        <p:cTn id="58" dur="500" fill="hold"/>
                                        <p:tgtEl>
                                          <p:spTgt spid="8"/>
                                        </p:tgtEl>
                                        <p:attrNameLst>
                                          <p:attrName>fill.type</p:attrName>
                                        </p:attrNameLst>
                                      </p:cBhvr>
                                      <p:to>
                                        <p:strVal val="solid"/>
                                      </p:to>
                                    </p:se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500"/>
                                        <p:tgtEl>
                                          <p:spTgt spid="1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fade">
                                      <p:cBhvr>
                                        <p:cTn id="68" dur="500"/>
                                        <p:tgtEl>
                                          <p:spTgt spid="11"/>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fade">
                                      <p:cBhvr>
                                        <p:cTn id="73" dur="500"/>
                                        <p:tgtEl>
                                          <p:spTgt spid="15"/>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500"/>
                                        <p:tgtEl>
                                          <p:spTgt spid="16"/>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8" name="Rectangle 17"/>
          <p:cNvSpPr/>
          <p:nvPr/>
        </p:nvSpPr>
        <p:spPr>
          <a:xfrm>
            <a:off x="0" y="765477"/>
            <a:ext cx="9144000" cy="5386090"/>
          </a:xfrm>
          <a:prstGeom prst="rect">
            <a:avLst/>
          </a:prstGeom>
        </p:spPr>
        <p:txBody>
          <a:bodyPr wrap="square">
            <a:spAutoFit/>
          </a:bodyPr>
          <a:lstStyle/>
          <a:p>
            <a:pPr algn="r" rtl="1"/>
            <a:r>
              <a:rPr lang="ar-EG" sz="2400" b="1" dirty="0">
                <a:solidFill>
                  <a:prstClr val="black"/>
                </a:solidFill>
              </a:rPr>
              <a:t>ثالثا أصل بين الكلمة التي تحتها خط وإعرابها في الجدول الآتي بوضع الأرقام المناسبة</a:t>
            </a:r>
            <a:endParaRPr lang="en-US" sz="2400" b="1" dirty="0">
              <a:solidFill>
                <a:prstClr val="black"/>
              </a:solidFill>
            </a:endParaRPr>
          </a:p>
          <a:p>
            <a:pPr algn="r" rtl="1"/>
            <a:r>
              <a:rPr lang="ar-EG" sz="2400" b="1" dirty="0">
                <a:solidFill>
                  <a:prstClr val="black"/>
                </a:solidFill>
              </a:rPr>
              <a:t>       الجملة                                        </a:t>
            </a:r>
            <a:r>
              <a:rPr lang="ar-SA" sz="2400" b="1" dirty="0">
                <a:solidFill>
                  <a:prstClr val="black"/>
                </a:solidFill>
              </a:rPr>
              <a:t>          </a:t>
            </a:r>
            <a:r>
              <a:rPr lang="ar-EG" sz="2400" b="1" dirty="0">
                <a:solidFill>
                  <a:prstClr val="black"/>
                </a:solidFill>
              </a:rPr>
              <a:t>              </a:t>
            </a:r>
            <a:r>
              <a:rPr lang="ar-SA" sz="2400" b="1" dirty="0">
                <a:solidFill>
                  <a:prstClr val="black"/>
                </a:solidFill>
              </a:rPr>
              <a:t>    </a:t>
            </a:r>
            <a:r>
              <a:rPr lang="ar-EG" sz="2400" b="1" dirty="0">
                <a:solidFill>
                  <a:prstClr val="black"/>
                </a:solidFill>
              </a:rPr>
              <a:t>  إعرابها </a:t>
            </a:r>
            <a:endParaRPr lang="en-US" sz="2400" b="1" dirty="0">
              <a:solidFill>
                <a:prstClr val="black"/>
              </a:solidFill>
            </a:endParaRPr>
          </a:p>
          <a:p>
            <a:pPr algn="r" rtl="1"/>
            <a:r>
              <a:rPr lang="ar-EG" sz="2000" b="1" dirty="0">
                <a:solidFill>
                  <a:prstClr val="black"/>
                </a:solidFill>
              </a:rPr>
              <a:t>١</a:t>
            </a:r>
            <a:r>
              <a:rPr lang="ar-SA" sz="2000" b="1" dirty="0">
                <a:solidFill>
                  <a:prstClr val="black"/>
                </a:solidFill>
              </a:rPr>
              <a:t>. </a:t>
            </a:r>
            <a:r>
              <a:rPr lang="ar-EG" sz="2000" b="1" dirty="0">
                <a:solidFill>
                  <a:prstClr val="black"/>
                </a:solidFill>
              </a:rPr>
              <a:t>المقبلون على عملهم بجد ونشاط أكثر إنجازا من غيرهم</a:t>
            </a:r>
            <a:r>
              <a:rPr lang="ar-SA" sz="2000" b="1" dirty="0">
                <a:solidFill>
                  <a:prstClr val="black"/>
                </a:solidFill>
              </a:rPr>
              <a:t>.       </a:t>
            </a:r>
            <a:r>
              <a:rPr lang="ar-EG" sz="2000" b="1" dirty="0">
                <a:solidFill>
                  <a:prstClr val="black"/>
                </a:solidFill>
              </a:rPr>
              <a:t>فعل مرفوع وعلامة رفعه الواو                      </a:t>
            </a:r>
            <a:endParaRPr lang="en-US" sz="2000" b="1" dirty="0">
              <a:solidFill>
                <a:prstClr val="black"/>
              </a:solidFill>
            </a:endParaRPr>
          </a:p>
          <a:p>
            <a:pPr algn="r" rtl="1"/>
            <a:r>
              <a:rPr lang="ar-EG" sz="2000" b="1" dirty="0">
                <a:solidFill>
                  <a:prstClr val="black"/>
                </a:solidFill>
              </a:rPr>
              <a:t>٢</a:t>
            </a:r>
            <a:r>
              <a:rPr lang="ar-SA" sz="2000" b="1" dirty="0">
                <a:solidFill>
                  <a:prstClr val="black"/>
                </a:solidFill>
              </a:rPr>
              <a:t>. </a:t>
            </a:r>
            <a:r>
              <a:rPr lang="ar-EG" sz="2000" b="1" dirty="0">
                <a:solidFill>
                  <a:prstClr val="black"/>
                </a:solidFill>
              </a:rPr>
              <a:t>يفضل الجمهور ذا الصوت العالي عند الإلقاء </a:t>
            </a:r>
            <a:r>
              <a:rPr lang="ar-SA" sz="2000" b="1" dirty="0">
                <a:solidFill>
                  <a:prstClr val="black"/>
                </a:solidFill>
              </a:rPr>
              <a:t>	        </a:t>
            </a:r>
            <a:r>
              <a:rPr lang="ar-EG" sz="2000" b="1" dirty="0">
                <a:solidFill>
                  <a:prstClr val="black"/>
                </a:solidFill>
              </a:rPr>
              <a:t>مفعول به منصوب وعلامة نصبه الياء</a:t>
            </a:r>
            <a:endParaRPr lang="en-US" sz="2000" b="1" dirty="0">
              <a:solidFill>
                <a:prstClr val="black"/>
              </a:solidFill>
            </a:endParaRPr>
          </a:p>
          <a:p>
            <a:pPr algn="r" rtl="1"/>
            <a:r>
              <a:rPr lang="ar-EG" sz="2000" b="1" dirty="0">
                <a:solidFill>
                  <a:prstClr val="black"/>
                </a:solidFill>
              </a:rPr>
              <a:t>٣</a:t>
            </a:r>
            <a:r>
              <a:rPr lang="ar-SA" sz="2000" b="1" dirty="0">
                <a:solidFill>
                  <a:prstClr val="black"/>
                </a:solidFill>
              </a:rPr>
              <a:t>. </a:t>
            </a:r>
            <a:r>
              <a:rPr lang="ar-EG" sz="2000" b="1" dirty="0">
                <a:solidFill>
                  <a:prstClr val="black"/>
                </a:solidFill>
              </a:rPr>
              <a:t>يلتزم اخوك بأداء الصلوات في وقتها</a:t>
            </a:r>
            <a:r>
              <a:rPr lang="ar-SA" sz="2000" b="1" dirty="0">
                <a:solidFill>
                  <a:prstClr val="black"/>
                </a:solidFill>
              </a:rPr>
              <a:t>                     	</a:t>
            </a:r>
            <a:r>
              <a:rPr lang="ar-EG" sz="2000" b="1" dirty="0">
                <a:solidFill>
                  <a:prstClr val="black"/>
                </a:solidFill>
              </a:rPr>
              <a:t>مبتدأ مرفوع وعلامة رفعه الواو</a:t>
            </a:r>
            <a:endParaRPr lang="en-US" sz="2000" b="1" dirty="0">
              <a:solidFill>
                <a:prstClr val="black"/>
              </a:solidFill>
            </a:endParaRPr>
          </a:p>
          <a:p>
            <a:pPr algn="r" rtl="1"/>
            <a:r>
              <a:rPr lang="ar-EG" sz="2000" b="1" dirty="0">
                <a:solidFill>
                  <a:prstClr val="black"/>
                </a:solidFill>
              </a:rPr>
              <a:t>٤</a:t>
            </a:r>
            <a:r>
              <a:rPr lang="ar-SA" sz="2000" b="1" dirty="0">
                <a:solidFill>
                  <a:prstClr val="black"/>
                </a:solidFill>
              </a:rPr>
              <a:t>. </a:t>
            </a:r>
            <a:r>
              <a:rPr lang="ar-EG" sz="2000" b="1" dirty="0">
                <a:solidFill>
                  <a:prstClr val="black"/>
                </a:solidFill>
              </a:rPr>
              <a:t>ألقى شاعر قصيدتين في يوم الاحتفاء بالوطن</a:t>
            </a:r>
            <a:r>
              <a:rPr lang="ar-SA" sz="2000" b="1" dirty="0">
                <a:solidFill>
                  <a:prstClr val="black"/>
                </a:solidFill>
              </a:rPr>
              <a:t>	               </a:t>
            </a:r>
            <a:r>
              <a:rPr lang="ar-EG" sz="2000" b="1" dirty="0">
                <a:solidFill>
                  <a:prstClr val="black"/>
                </a:solidFill>
              </a:rPr>
              <a:t>مفعول به منصوب وعلامة نصبه الألف</a:t>
            </a:r>
          </a:p>
          <a:p>
            <a:pPr algn="r" rtl="1"/>
            <a:endParaRPr lang="ar-EG" sz="2000" b="1" dirty="0">
              <a:solidFill>
                <a:prstClr val="black"/>
              </a:solidFill>
            </a:endParaRPr>
          </a:p>
          <a:p>
            <a:pPr algn="r" rtl="1"/>
            <a:endParaRPr lang="ar-EG" sz="2000" b="1" dirty="0">
              <a:solidFill>
                <a:prstClr val="black"/>
              </a:solidFill>
            </a:endParaRPr>
          </a:p>
          <a:p>
            <a:pPr algn="r" rtl="1"/>
            <a:r>
              <a:rPr lang="ar-EG" sz="3200" b="1" dirty="0">
                <a:solidFill>
                  <a:prstClr val="black"/>
                </a:solidFill>
              </a:rPr>
              <a:t>رابعاً اسمي الأسلوب اللغوي أمام كل جملة فيما يأتي</a:t>
            </a:r>
            <a:r>
              <a:rPr lang="ar-SA" sz="3200" b="1" dirty="0">
                <a:solidFill>
                  <a:prstClr val="black"/>
                </a:solidFill>
              </a:rPr>
              <a:t>       </a:t>
            </a:r>
            <a:endParaRPr lang="en-US" sz="3200" dirty="0">
              <a:solidFill>
                <a:prstClr val="black"/>
              </a:solidFill>
            </a:endParaRPr>
          </a:p>
          <a:p>
            <a:pPr algn="r" rtl="1"/>
            <a:r>
              <a:rPr lang="ar-EG" sz="2000" dirty="0">
                <a:solidFill>
                  <a:prstClr val="black"/>
                </a:solidFill>
              </a:rPr>
              <a:t>     </a:t>
            </a:r>
            <a:r>
              <a:rPr lang="ar-EG" sz="2400" b="1" dirty="0">
                <a:solidFill>
                  <a:prstClr val="black"/>
                </a:solidFill>
              </a:rPr>
              <a:t>الجملة                                             </a:t>
            </a:r>
            <a:r>
              <a:rPr lang="ar-SA" sz="2400" b="1" dirty="0">
                <a:solidFill>
                  <a:prstClr val="black"/>
                </a:solidFill>
              </a:rPr>
              <a:t>    </a:t>
            </a:r>
            <a:r>
              <a:rPr lang="ar-EG" sz="2400" b="1" dirty="0">
                <a:solidFill>
                  <a:prstClr val="black"/>
                </a:solidFill>
              </a:rPr>
              <a:t>       </a:t>
            </a:r>
            <a:r>
              <a:rPr lang="ar-SA" sz="2400" b="1" dirty="0">
                <a:solidFill>
                  <a:prstClr val="black"/>
                </a:solidFill>
              </a:rPr>
              <a:t>          </a:t>
            </a:r>
            <a:r>
              <a:rPr lang="ar-EG" sz="2400" b="1" dirty="0">
                <a:solidFill>
                  <a:prstClr val="black"/>
                </a:solidFill>
              </a:rPr>
              <a:t>الأسلوب اللغوي</a:t>
            </a:r>
            <a:endParaRPr lang="en-US" sz="2400" b="1" dirty="0">
              <a:solidFill>
                <a:prstClr val="black"/>
              </a:solidFill>
            </a:endParaRPr>
          </a:p>
          <a:p>
            <a:pPr algn="r" rtl="1"/>
            <a:r>
              <a:rPr lang="ar-EG" sz="2400" b="1" dirty="0">
                <a:solidFill>
                  <a:prstClr val="black"/>
                </a:solidFill>
              </a:rPr>
              <a:t>١</a:t>
            </a:r>
            <a:r>
              <a:rPr lang="ar-SA" sz="2400" b="1" dirty="0">
                <a:solidFill>
                  <a:prstClr val="black"/>
                </a:solidFill>
              </a:rPr>
              <a:t>. </a:t>
            </a:r>
            <a:r>
              <a:rPr lang="ar-EG" sz="2400" b="1" dirty="0">
                <a:solidFill>
                  <a:prstClr val="black"/>
                </a:solidFill>
              </a:rPr>
              <a:t>يا أيها الطلاب استثمروا أوقاتكم بالقراءة النافعة</a:t>
            </a:r>
            <a:endParaRPr lang="en-US" sz="2400" b="1" dirty="0">
              <a:solidFill>
                <a:prstClr val="black"/>
              </a:solidFill>
            </a:endParaRPr>
          </a:p>
          <a:p>
            <a:pPr algn="r" rtl="1"/>
            <a:r>
              <a:rPr lang="ar-EG" sz="2400" b="1" dirty="0">
                <a:solidFill>
                  <a:prstClr val="black"/>
                </a:solidFill>
              </a:rPr>
              <a:t>٢</a:t>
            </a:r>
            <a:r>
              <a:rPr lang="ar-SA" sz="2400" b="1" dirty="0">
                <a:solidFill>
                  <a:prstClr val="black"/>
                </a:solidFill>
              </a:rPr>
              <a:t>. </a:t>
            </a:r>
            <a:r>
              <a:rPr lang="ar-EG" sz="2400" b="1" dirty="0">
                <a:solidFill>
                  <a:prstClr val="black"/>
                </a:solidFill>
              </a:rPr>
              <a:t>شكر النعم أفضل طريقة لبقائها</a:t>
            </a:r>
            <a:endParaRPr lang="en-US" sz="2400" b="1" dirty="0">
              <a:solidFill>
                <a:prstClr val="black"/>
              </a:solidFill>
            </a:endParaRPr>
          </a:p>
          <a:p>
            <a:pPr algn="r" rtl="1"/>
            <a:r>
              <a:rPr lang="ar-EG" sz="2400" b="1" dirty="0">
                <a:solidFill>
                  <a:prstClr val="black"/>
                </a:solidFill>
              </a:rPr>
              <a:t>٣</a:t>
            </a:r>
            <a:r>
              <a:rPr lang="ar-SA" sz="2400" b="1" dirty="0">
                <a:solidFill>
                  <a:prstClr val="black"/>
                </a:solidFill>
              </a:rPr>
              <a:t>. </a:t>
            </a:r>
            <a:r>
              <a:rPr lang="ar-EG" sz="2400" b="1" dirty="0">
                <a:solidFill>
                  <a:prstClr val="black"/>
                </a:solidFill>
              </a:rPr>
              <a:t>رب اهدني سواء السبيل</a:t>
            </a:r>
            <a:endParaRPr lang="en-US" sz="2400" b="1" dirty="0">
              <a:solidFill>
                <a:prstClr val="black"/>
              </a:solidFill>
            </a:endParaRPr>
          </a:p>
          <a:p>
            <a:pPr algn="r" rtl="1"/>
            <a:r>
              <a:rPr lang="ar-EG" sz="2400" b="1" dirty="0">
                <a:solidFill>
                  <a:prstClr val="black"/>
                </a:solidFill>
              </a:rPr>
              <a:t>٤</a:t>
            </a:r>
            <a:r>
              <a:rPr lang="ar-SA" sz="2400" b="1" dirty="0">
                <a:solidFill>
                  <a:prstClr val="black"/>
                </a:solidFill>
              </a:rPr>
              <a:t>. </a:t>
            </a:r>
            <a:r>
              <a:rPr lang="ar-EG" sz="2400" b="1" dirty="0">
                <a:solidFill>
                  <a:prstClr val="black"/>
                </a:solidFill>
              </a:rPr>
              <a:t>ما أجمل أن تزور بيت الله الحرام لتأدية العمرة</a:t>
            </a:r>
            <a:endParaRPr lang="en-US" sz="2400" b="1" dirty="0">
              <a:solidFill>
                <a:prstClr val="black"/>
              </a:solidFill>
            </a:endParaRPr>
          </a:p>
          <a:p>
            <a:pPr algn="r" rtl="1"/>
            <a:r>
              <a:rPr lang="ar-EG" sz="2400" b="1" dirty="0">
                <a:solidFill>
                  <a:prstClr val="black"/>
                </a:solidFill>
              </a:rPr>
              <a:t>٥</a:t>
            </a:r>
            <a:r>
              <a:rPr lang="ar-SA" sz="2400" b="1" dirty="0">
                <a:solidFill>
                  <a:prstClr val="black"/>
                </a:solidFill>
              </a:rPr>
              <a:t>. </a:t>
            </a:r>
            <a:r>
              <a:rPr lang="ar-EG" sz="2400" b="1" dirty="0">
                <a:solidFill>
                  <a:prstClr val="black"/>
                </a:solidFill>
              </a:rPr>
              <a:t>لا تسلم عقلك للألعاب الإلكترونية التي تهدر وقتك</a:t>
            </a:r>
            <a:endParaRPr lang="en-US" sz="2400" b="1" dirty="0">
              <a:solidFill>
                <a:prstClr val="black"/>
              </a:solidFill>
            </a:endParaRPr>
          </a:p>
        </p:txBody>
      </p:sp>
      <p:sp>
        <p:nvSpPr>
          <p:cNvPr id="7" name="Rectangle 6">
            <a:extLst>
              <a:ext uri="{FF2B5EF4-FFF2-40B4-BE49-F238E27FC236}">
                <a16:creationId xmlns:a16="http://schemas.microsoft.com/office/drawing/2014/main" id="{8E3BDA44-E717-4104-B7CD-B9648AF6EF70}"/>
              </a:ext>
            </a:extLst>
          </p:cNvPr>
          <p:cNvSpPr/>
          <p:nvPr/>
        </p:nvSpPr>
        <p:spPr>
          <a:xfrm>
            <a:off x="573133" y="2256584"/>
            <a:ext cx="368135" cy="379591"/>
          </a:xfrm>
          <a:prstGeom prst="rect">
            <a:avLst/>
          </a:prstGeom>
        </p:spPr>
        <p:txBody>
          <a:bodyPr wrap="square">
            <a:spAutoFit/>
          </a:bodyPr>
          <a:lstStyle/>
          <a:p>
            <a:pPr algn="r" rtl="1"/>
            <a:r>
              <a:rPr lang="ar-EG" sz="2800" b="1" i="1" baseline="30000" dirty="0">
                <a:solidFill>
                  <a:srgbClr val="2C4A99"/>
                </a:solidFill>
                <a:latin typeface="AdobeArabic-BoldItalic"/>
              </a:rPr>
              <a:t>1</a:t>
            </a:r>
          </a:p>
        </p:txBody>
      </p:sp>
      <p:sp>
        <p:nvSpPr>
          <p:cNvPr id="9" name="Rectangle 8">
            <a:extLst>
              <a:ext uri="{FF2B5EF4-FFF2-40B4-BE49-F238E27FC236}">
                <a16:creationId xmlns:a16="http://schemas.microsoft.com/office/drawing/2014/main" id="{DBF6C97E-BA9E-4724-B8DD-024C1FA622A6}"/>
              </a:ext>
            </a:extLst>
          </p:cNvPr>
          <p:cNvSpPr/>
          <p:nvPr/>
        </p:nvSpPr>
        <p:spPr>
          <a:xfrm>
            <a:off x="-68135" y="2482004"/>
            <a:ext cx="368135" cy="379591"/>
          </a:xfrm>
          <a:prstGeom prst="rect">
            <a:avLst/>
          </a:prstGeom>
        </p:spPr>
        <p:txBody>
          <a:bodyPr wrap="square">
            <a:spAutoFit/>
          </a:bodyPr>
          <a:lstStyle/>
          <a:p>
            <a:pPr algn="r" rtl="1"/>
            <a:r>
              <a:rPr lang="ar-EG" sz="2800" b="1" i="1" baseline="30000" dirty="0">
                <a:solidFill>
                  <a:srgbClr val="2C4A99"/>
                </a:solidFill>
                <a:latin typeface="AdobeArabic-BoldItalic"/>
              </a:rPr>
              <a:t>2</a:t>
            </a:r>
          </a:p>
        </p:txBody>
      </p:sp>
      <p:sp>
        <p:nvSpPr>
          <p:cNvPr id="10" name="Rectangle 9">
            <a:extLst>
              <a:ext uri="{FF2B5EF4-FFF2-40B4-BE49-F238E27FC236}">
                <a16:creationId xmlns:a16="http://schemas.microsoft.com/office/drawing/2014/main" id="{153D1DE6-C2F2-4234-A496-BADB5407D2BC}"/>
              </a:ext>
            </a:extLst>
          </p:cNvPr>
          <p:cNvSpPr/>
          <p:nvPr/>
        </p:nvSpPr>
        <p:spPr>
          <a:xfrm>
            <a:off x="881893" y="1628717"/>
            <a:ext cx="368135" cy="379591"/>
          </a:xfrm>
          <a:prstGeom prst="rect">
            <a:avLst/>
          </a:prstGeom>
        </p:spPr>
        <p:txBody>
          <a:bodyPr wrap="square">
            <a:spAutoFit/>
          </a:bodyPr>
          <a:lstStyle/>
          <a:p>
            <a:pPr algn="r" rtl="1"/>
            <a:r>
              <a:rPr lang="ar-EG" sz="2800" b="1" i="1" baseline="30000" dirty="0">
                <a:solidFill>
                  <a:srgbClr val="2C4A99"/>
                </a:solidFill>
                <a:latin typeface="AdobeArabic-BoldItalic"/>
              </a:rPr>
              <a:t>3</a:t>
            </a:r>
          </a:p>
        </p:txBody>
      </p:sp>
      <p:sp>
        <p:nvSpPr>
          <p:cNvPr id="11" name="Rectangle 10">
            <a:extLst>
              <a:ext uri="{FF2B5EF4-FFF2-40B4-BE49-F238E27FC236}">
                <a16:creationId xmlns:a16="http://schemas.microsoft.com/office/drawing/2014/main" id="{1D62BD14-3C41-49FD-B706-A085A161CEE6}"/>
              </a:ext>
            </a:extLst>
          </p:cNvPr>
          <p:cNvSpPr/>
          <p:nvPr/>
        </p:nvSpPr>
        <p:spPr>
          <a:xfrm>
            <a:off x="490008" y="1892302"/>
            <a:ext cx="368135" cy="379591"/>
          </a:xfrm>
          <a:prstGeom prst="rect">
            <a:avLst/>
          </a:prstGeom>
        </p:spPr>
        <p:txBody>
          <a:bodyPr wrap="square">
            <a:spAutoFit/>
          </a:bodyPr>
          <a:lstStyle/>
          <a:p>
            <a:pPr algn="r" rtl="1"/>
            <a:r>
              <a:rPr lang="ar-EG" sz="2800" b="1" i="1" baseline="30000" dirty="0">
                <a:solidFill>
                  <a:srgbClr val="2C4A99"/>
                </a:solidFill>
                <a:latin typeface="AdobeArabic-BoldItalic"/>
              </a:rPr>
              <a:t>4</a:t>
            </a:r>
          </a:p>
        </p:txBody>
      </p:sp>
      <p:sp>
        <p:nvSpPr>
          <p:cNvPr id="15" name="Rectangle 14">
            <a:extLst>
              <a:ext uri="{FF2B5EF4-FFF2-40B4-BE49-F238E27FC236}">
                <a16:creationId xmlns:a16="http://schemas.microsoft.com/office/drawing/2014/main" id="{F38975CC-4CE7-4C18-A5F8-A0C9739C8CEF}"/>
              </a:ext>
            </a:extLst>
          </p:cNvPr>
          <p:cNvSpPr/>
          <p:nvPr/>
        </p:nvSpPr>
        <p:spPr>
          <a:xfrm>
            <a:off x="3235134" y="4317076"/>
            <a:ext cx="546266" cy="379591"/>
          </a:xfrm>
          <a:prstGeom prst="rect">
            <a:avLst/>
          </a:prstGeom>
        </p:spPr>
        <p:txBody>
          <a:bodyPr wrap="square">
            <a:spAutoFit/>
          </a:bodyPr>
          <a:lstStyle/>
          <a:p>
            <a:pPr algn="r" rtl="1"/>
            <a:r>
              <a:rPr lang="ar-EG" sz="2800" b="1" i="1" baseline="30000" dirty="0">
                <a:solidFill>
                  <a:srgbClr val="2C4A99"/>
                </a:solidFill>
                <a:latin typeface="AdobeArabic-BoldItalic"/>
              </a:rPr>
              <a:t>نداء</a:t>
            </a:r>
          </a:p>
        </p:txBody>
      </p:sp>
      <p:sp>
        <p:nvSpPr>
          <p:cNvPr id="16" name="Rectangle 15">
            <a:extLst>
              <a:ext uri="{FF2B5EF4-FFF2-40B4-BE49-F238E27FC236}">
                <a16:creationId xmlns:a16="http://schemas.microsoft.com/office/drawing/2014/main" id="{0C03B881-5505-4570-82AF-8F2DD697EA91}"/>
              </a:ext>
            </a:extLst>
          </p:cNvPr>
          <p:cNvSpPr/>
          <p:nvPr/>
        </p:nvSpPr>
        <p:spPr>
          <a:xfrm>
            <a:off x="4892634" y="4696667"/>
            <a:ext cx="743101" cy="379591"/>
          </a:xfrm>
          <a:prstGeom prst="rect">
            <a:avLst/>
          </a:prstGeom>
        </p:spPr>
        <p:txBody>
          <a:bodyPr wrap="square">
            <a:spAutoFit/>
          </a:bodyPr>
          <a:lstStyle/>
          <a:p>
            <a:pPr algn="r" rtl="1"/>
            <a:r>
              <a:rPr lang="ar-EG" sz="2800" b="1" i="1" baseline="30000" dirty="0">
                <a:solidFill>
                  <a:srgbClr val="2C4A99"/>
                </a:solidFill>
                <a:latin typeface="AdobeArabic-BoldItalic"/>
              </a:rPr>
              <a:t>خبري</a:t>
            </a:r>
          </a:p>
        </p:txBody>
      </p:sp>
      <p:sp>
        <p:nvSpPr>
          <p:cNvPr id="17" name="Rectangle 16">
            <a:extLst>
              <a:ext uri="{FF2B5EF4-FFF2-40B4-BE49-F238E27FC236}">
                <a16:creationId xmlns:a16="http://schemas.microsoft.com/office/drawing/2014/main" id="{E1192151-233E-443F-A233-646647D73C3A}"/>
              </a:ext>
            </a:extLst>
          </p:cNvPr>
          <p:cNvSpPr/>
          <p:nvPr/>
        </p:nvSpPr>
        <p:spPr>
          <a:xfrm>
            <a:off x="5658927" y="5076258"/>
            <a:ext cx="546266" cy="379591"/>
          </a:xfrm>
          <a:prstGeom prst="rect">
            <a:avLst/>
          </a:prstGeom>
        </p:spPr>
        <p:txBody>
          <a:bodyPr wrap="square">
            <a:spAutoFit/>
          </a:bodyPr>
          <a:lstStyle/>
          <a:p>
            <a:pPr algn="r" rtl="1"/>
            <a:r>
              <a:rPr lang="ar-EG" sz="2800" b="1" i="1" baseline="30000" dirty="0">
                <a:solidFill>
                  <a:srgbClr val="2C4A99"/>
                </a:solidFill>
                <a:latin typeface="AdobeArabic-BoldItalic"/>
              </a:rPr>
              <a:t>نداء</a:t>
            </a:r>
          </a:p>
        </p:txBody>
      </p:sp>
      <p:sp>
        <p:nvSpPr>
          <p:cNvPr id="19" name="Rectangle 18">
            <a:extLst>
              <a:ext uri="{FF2B5EF4-FFF2-40B4-BE49-F238E27FC236}">
                <a16:creationId xmlns:a16="http://schemas.microsoft.com/office/drawing/2014/main" id="{C5940E34-96C3-499C-ABB7-ECC73CB9000B}"/>
              </a:ext>
            </a:extLst>
          </p:cNvPr>
          <p:cNvSpPr/>
          <p:nvPr/>
        </p:nvSpPr>
        <p:spPr>
          <a:xfrm>
            <a:off x="3485074" y="5425298"/>
            <a:ext cx="653812" cy="379591"/>
          </a:xfrm>
          <a:prstGeom prst="rect">
            <a:avLst/>
          </a:prstGeom>
        </p:spPr>
        <p:txBody>
          <a:bodyPr wrap="square">
            <a:spAutoFit/>
          </a:bodyPr>
          <a:lstStyle/>
          <a:p>
            <a:pPr algn="r" rtl="1"/>
            <a:r>
              <a:rPr lang="ar-EG" sz="2800" b="1" i="1" baseline="30000" dirty="0">
                <a:solidFill>
                  <a:srgbClr val="2C4A99"/>
                </a:solidFill>
                <a:latin typeface="AdobeArabic-BoldItalic"/>
              </a:rPr>
              <a:t>تعجب</a:t>
            </a:r>
          </a:p>
        </p:txBody>
      </p:sp>
      <p:sp>
        <p:nvSpPr>
          <p:cNvPr id="20" name="Rectangle 19">
            <a:extLst>
              <a:ext uri="{FF2B5EF4-FFF2-40B4-BE49-F238E27FC236}">
                <a16:creationId xmlns:a16="http://schemas.microsoft.com/office/drawing/2014/main" id="{C9243676-AB6C-47EC-A03A-38AE69BA75A4}"/>
              </a:ext>
            </a:extLst>
          </p:cNvPr>
          <p:cNvSpPr/>
          <p:nvPr/>
        </p:nvSpPr>
        <p:spPr>
          <a:xfrm>
            <a:off x="3285420" y="5790869"/>
            <a:ext cx="546266" cy="379591"/>
          </a:xfrm>
          <a:prstGeom prst="rect">
            <a:avLst/>
          </a:prstGeom>
        </p:spPr>
        <p:txBody>
          <a:bodyPr wrap="square">
            <a:spAutoFit/>
          </a:bodyPr>
          <a:lstStyle/>
          <a:p>
            <a:pPr algn="r" rtl="1"/>
            <a:r>
              <a:rPr lang="ar-EG" sz="2800" b="1" i="1" baseline="30000" dirty="0">
                <a:solidFill>
                  <a:srgbClr val="2C4A99"/>
                </a:solidFill>
                <a:latin typeface="AdobeArabic-BoldItalic"/>
              </a:rPr>
              <a:t>نهي</a:t>
            </a:r>
          </a:p>
        </p:txBody>
      </p:sp>
    </p:spTree>
    <p:custDataLst>
      <p:tags r:id="rId1"/>
    </p:custDataLst>
    <p:extLst>
      <p:ext uri="{BB962C8B-B14F-4D97-AF65-F5344CB8AC3E}">
        <p14:creationId xmlns:p14="http://schemas.microsoft.com/office/powerpoint/2010/main" val="1594449911"/>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fade">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fade">
                                      <p:cBhvr>
                                        <p:cTn id="17" dur="500"/>
                                        <p:tgtEl>
                                          <p:spTgt spid="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
                                            <p:txEl>
                                              <p:pRg st="3" end="3"/>
                                            </p:txEl>
                                          </p:spTgt>
                                        </p:tgtEl>
                                        <p:attrNameLst>
                                          <p:attrName>style.visibility</p:attrName>
                                        </p:attrNameLst>
                                      </p:cBhvr>
                                      <p:to>
                                        <p:strVal val="visible"/>
                                      </p:to>
                                    </p:set>
                                    <p:animEffect transition="in" filter="fade">
                                      <p:cBhvr>
                                        <p:cTn id="22" dur="500"/>
                                        <p:tgtEl>
                                          <p:spTgt spid="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xEl>
                                              <p:pRg st="4" end="4"/>
                                            </p:txEl>
                                          </p:spTgt>
                                        </p:tgtEl>
                                        <p:attrNameLst>
                                          <p:attrName>style.visibility</p:attrName>
                                        </p:attrNameLst>
                                      </p:cBhvr>
                                      <p:to>
                                        <p:strVal val="visible"/>
                                      </p:to>
                                    </p:set>
                                    <p:animEffect transition="in" filter="fade">
                                      <p:cBhvr>
                                        <p:cTn id="27" dur="500"/>
                                        <p:tgtEl>
                                          <p:spTgt spid="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
                                            <p:txEl>
                                              <p:pRg st="5" end="5"/>
                                            </p:txEl>
                                          </p:spTgt>
                                        </p:tgtEl>
                                        <p:attrNameLst>
                                          <p:attrName>style.visibility</p:attrName>
                                        </p:attrNameLst>
                                      </p:cBhvr>
                                      <p:to>
                                        <p:strVal val="visible"/>
                                      </p:to>
                                    </p:set>
                                    <p:animEffect transition="in" filter="fade">
                                      <p:cBhvr>
                                        <p:cTn id="32" dur="500"/>
                                        <p:tgtEl>
                                          <p:spTgt spid="1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xEl>
                                              <p:pRg st="8" end="8"/>
                                            </p:txEl>
                                          </p:spTgt>
                                        </p:tgtEl>
                                        <p:attrNameLst>
                                          <p:attrName>style.visibility</p:attrName>
                                        </p:attrNameLst>
                                      </p:cBhvr>
                                      <p:to>
                                        <p:strVal val="visible"/>
                                      </p:to>
                                    </p:set>
                                    <p:animEffect transition="in" filter="fade">
                                      <p:cBhvr>
                                        <p:cTn id="37" dur="500"/>
                                        <p:tgtEl>
                                          <p:spTgt spid="18">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
                                            <p:txEl>
                                              <p:pRg st="9" end="9"/>
                                            </p:txEl>
                                          </p:spTgt>
                                        </p:tgtEl>
                                        <p:attrNameLst>
                                          <p:attrName>style.visibility</p:attrName>
                                        </p:attrNameLst>
                                      </p:cBhvr>
                                      <p:to>
                                        <p:strVal val="visible"/>
                                      </p:to>
                                    </p:set>
                                    <p:animEffect transition="in" filter="fade">
                                      <p:cBhvr>
                                        <p:cTn id="42" dur="500"/>
                                        <p:tgtEl>
                                          <p:spTgt spid="18">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
                                            <p:txEl>
                                              <p:pRg st="10" end="10"/>
                                            </p:txEl>
                                          </p:spTgt>
                                        </p:tgtEl>
                                        <p:attrNameLst>
                                          <p:attrName>style.visibility</p:attrName>
                                        </p:attrNameLst>
                                      </p:cBhvr>
                                      <p:to>
                                        <p:strVal val="visible"/>
                                      </p:to>
                                    </p:set>
                                    <p:animEffect transition="in" filter="fade">
                                      <p:cBhvr>
                                        <p:cTn id="47" dur="500"/>
                                        <p:tgtEl>
                                          <p:spTgt spid="18">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8">
                                            <p:txEl>
                                              <p:pRg st="11" end="11"/>
                                            </p:txEl>
                                          </p:spTgt>
                                        </p:tgtEl>
                                        <p:attrNameLst>
                                          <p:attrName>style.visibility</p:attrName>
                                        </p:attrNameLst>
                                      </p:cBhvr>
                                      <p:to>
                                        <p:strVal val="visible"/>
                                      </p:to>
                                    </p:set>
                                    <p:animEffect transition="in" filter="fade">
                                      <p:cBhvr>
                                        <p:cTn id="52" dur="500"/>
                                        <p:tgtEl>
                                          <p:spTgt spid="18">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8">
                                            <p:txEl>
                                              <p:pRg st="12" end="12"/>
                                            </p:txEl>
                                          </p:spTgt>
                                        </p:tgtEl>
                                        <p:attrNameLst>
                                          <p:attrName>style.visibility</p:attrName>
                                        </p:attrNameLst>
                                      </p:cBhvr>
                                      <p:to>
                                        <p:strVal val="visible"/>
                                      </p:to>
                                    </p:set>
                                    <p:animEffect transition="in" filter="fade">
                                      <p:cBhvr>
                                        <p:cTn id="57" dur="500"/>
                                        <p:tgtEl>
                                          <p:spTgt spid="18">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8">
                                            <p:txEl>
                                              <p:pRg st="13" end="13"/>
                                            </p:txEl>
                                          </p:spTgt>
                                        </p:tgtEl>
                                        <p:attrNameLst>
                                          <p:attrName>style.visibility</p:attrName>
                                        </p:attrNameLst>
                                      </p:cBhvr>
                                      <p:to>
                                        <p:strVal val="visible"/>
                                      </p:to>
                                    </p:set>
                                    <p:animEffect transition="in" filter="fade">
                                      <p:cBhvr>
                                        <p:cTn id="62" dur="500"/>
                                        <p:tgtEl>
                                          <p:spTgt spid="18">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8">
                                            <p:txEl>
                                              <p:pRg st="14" end="14"/>
                                            </p:txEl>
                                          </p:spTgt>
                                        </p:tgtEl>
                                        <p:attrNameLst>
                                          <p:attrName>style.visibility</p:attrName>
                                        </p:attrNameLst>
                                      </p:cBhvr>
                                      <p:to>
                                        <p:strVal val="visible"/>
                                      </p:to>
                                    </p:set>
                                    <p:animEffect transition="in" filter="fade">
                                      <p:cBhvr>
                                        <p:cTn id="67" dur="500"/>
                                        <p:tgtEl>
                                          <p:spTgt spid="18">
                                            <p:txEl>
                                              <p:pRg st="14" end="14"/>
                                            </p:txEl>
                                          </p:spTgt>
                                        </p:tgtEl>
                                      </p:cBhvr>
                                    </p:animEffect>
                                  </p:childTnLst>
                                </p:cTn>
                              </p:par>
                            </p:childTnLst>
                          </p:cTn>
                        </p:par>
                        <p:par>
                          <p:cTn id="68" fill="hold">
                            <p:stCondLst>
                              <p:cond delay="500"/>
                            </p:stCondLst>
                            <p:childTnLst>
                              <p:par>
                                <p:cTn id="69" presetID="22" presetClass="emph" presetSubtype="0" repeatCount="indefinite" fill="hold" grpId="0" nodeType="afterEffect">
                                  <p:stCondLst>
                                    <p:cond delay="0"/>
                                  </p:stCondLst>
                                  <p:childTnLst>
                                    <p:animClr clrSpc="hsl" dir="cw">
                                      <p:cBhvr override="childStyle">
                                        <p:cTn id="70" dur="500" fill="hold"/>
                                        <p:tgtEl>
                                          <p:spTgt spid="8"/>
                                        </p:tgtEl>
                                        <p:attrNameLst>
                                          <p:attrName>style.color</p:attrName>
                                        </p:attrNameLst>
                                      </p:cBhvr>
                                      <p:by>
                                        <p:hsl h="-7200000" s="0" l="0"/>
                                      </p:by>
                                    </p:animClr>
                                    <p:animClr clrSpc="hsl" dir="cw">
                                      <p:cBhvr>
                                        <p:cTn id="71" dur="500" fill="hold"/>
                                        <p:tgtEl>
                                          <p:spTgt spid="8"/>
                                        </p:tgtEl>
                                        <p:attrNameLst>
                                          <p:attrName>fillcolor</p:attrName>
                                        </p:attrNameLst>
                                      </p:cBhvr>
                                      <p:by>
                                        <p:hsl h="-7200000" s="0" l="0"/>
                                      </p:by>
                                    </p:animClr>
                                    <p:animClr clrSpc="hsl" dir="cw">
                                      <p:cBhvr>
                                        <p:cTn id="72" dur="500" fill="hold"/>
                                        <p:tgtEl>
                                          <p:spTgt spid="8"/>
                                        </p:tgtEl>
                                        <p:attrNameLst>
                                          <p:attrName>stroke.color</p:attrName>
                                        </p:attrNameLst>
                                      </p:cBhvr>
                                      <p:by>
                                        <p:hsl h="-7200000" s="0" l="0"/>
                                      </p:by>
                                    </p:animClr>
                                    <p:set>
                                      <p:cBhvr>
                                        <p:cTn id="73" dur="500" fill="hold"/>
                                        <p:tgtEl>
                                          <p:spTgt spid="8"/>
                                        </p:tgtEl>
                                        <p:attrNameLst>
                                          <p:attrName>fill.type</p:attrName>
                                        </p:attrNameLst>
                                      </p:cBhvr>
                                      <p:to>
                                        <p:strVal val="solid"/>
                                      </p:to>
                                    </p:se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fade">
                                      <p:cBhvr>
                                        <p:cTn id="78" dur="500"/>
                                        <p:tgtEl>
                                          <p:spTgt spid="7"/>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fade">
                                      <p:cBhvr>
                                        <p:cTn id="83" dur="500"/>
                                        <p:tgtEl>
                                          <p:spTgt spid="9"/>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0"/>
                                        </p:tgtEl>
                                        <p:attrNameLst>
                                          <p:attrName>style.visibility</p:attrName>
                                        </p:attrNameLst>
                                      </p:cBhvr>
                                      <p:to>
                                        <p:strVal val="visible"/>
                                      </p:to>
                                    </p:set>
                                    <p:animEffect transition="in" filter="fade">
                                      <p:cBhvr>
                                        <p:cTn id="88" dur="500"/>
                                        <p:tgtEl>
                                          <p:spTgt spid="10"/>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fade">
                                      <p:cBhvr>
                                        <p:cTn id="93" dur="500"/>
                                        <p:tgtEl>
                                          <p:spTgt spid="11"/>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500"/>
                                        <p:tgtEl>
                                          <p:spTgt spid="15"/>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16"/>
                                        </p:tgtEl>
                                        <p:attrNameLst>
                                          <p:attrName>style.visibility</p:attrName>
                                        </p:attrNameLst>
                                      </p:cBhvr>
                                      <p:to>
                                        <p:strVal val="visible"/>
                                      </p:to>
                                    </p:set>
                                    <p:animEffect transition="in" filter="fade">
                                      <p:cBhvr>
                                        <p:cTn id="103" dur="500"/>
                                        <p:tgtEl>
                                          <p:spTgt spid="16"/>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17"/>
                                        </p:tgtEl>
                                        <p:attrNameLst>
                                          <p:attrName>style.visibility</p:attrName>
                                        </p:attrNameLst>
                                      </p:cBhvr>
                                      <p:to>
                                        <p:strVal val="visible"/>
                                      </p:to>
                                    </p:set>
                                    <p:animEffect transition="in" filter="fade">
                                      <p:cBhvr>
                                        <p:cTn id="108" dur="500"/>
                                        <p:tgtEl>
                                          <p:spTgt spid="17"/>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19"/>
                                        </p:tgtEl>
                                        <p:attrNameLst>
                                          <p:attrName>style.visibility</p:attrName>
                                        </p:attrNameLst>
                                      </p:cBhvr>
                                      <p:to>
                                        <p:strVal val="visible"/>
                                      </p:to>
                                    </p:set>
                                    <p:animEffect transition="in" filter="fade">
                                      <p:cBhvr>
                                        <p:cTn id="113" dur="500"/>
                                        <p:tgtEl>
                                          <p:spTgt spid="19"/>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20"/>
                                        </p:tgtEl>
                                        <p:attrNameLst>
                                          <p:attrName>style.visibility</p:attrName>
                                        </p:attrNameLst>
                                      </p:cBhvr>
                                      <p:to>
                                        <p:strVal val="visible"/>
                                      </p:to>
                                    </p:set>
                                    <p:animEffect transition="in" filter="fade">
                                      <p:cBhvr>
                                        <p:cTn id="1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p:bldP spid="10" grpId="0"/>
      <p:bldP spid="11" grpId="0"/>
      <p:bldP spid="15" grpId="0"/>
      <p:bldP spid="16" grpId="0"/>
      <p:bldP spid="17" grpId="0"/>
      <p:bldP spid="19"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7" name="Rectangle 6"/>
          <p:cNvSpPr/>
          <p:nvPr/>
        </p:nvSpPr>
        <p:spPr>
          <a:xfrm>
            <a:off x="565265" y="566365"/>
            <a:ext cx="8578735" cy="4154984"/>
          </a:xfrm>
          <a:prstGeom prst="rect">
            <a:avLst/>
          </a:prstGeom>
        </p:spPr>
        <p:txBody>
          <a:bodyPr wrap="square">
            <a:spAutoFit/>
          </a:bodyPr>
          <a:lstStyle/>
          <a:p>
            <a:pPr algn="r" rtl="1">
              <a:lnSpc>
                <a:spcPct val="150000"/>
              </a:lnSpc>
            </a:pPr>
            <a:r>
              <a:rPr lang="ar-EG" sz="36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خامسا أضع ُمكان النقط فيما يأتي ما طلب بين القوسين</a:t>
            </a:r>
            <a:endParaRPr lang="en-US" sz="2400"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algn="r" rtl="1">
              <a:lnSpc>
                <a:spcPct val="150000"/>
              </a:lnSpc>
            </a:pP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يرمي الحجاج </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في مني</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جمع مؤنث</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a:t>
            </a:r>
            <a:r>
              <a:rPr lang="ar-EG"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p>
          <a:p>
            <a:pPr algn="r" rtl="1">
              <a:lnSpc>
                <a:spcPct val="150000"/>
              </a:lnSpc>
            </a:pP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ما </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الربيع</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تعجبا</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a:t>
            </a:r>
            <a:endParaRPr lang="en-US"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algn="r" rtl="1">
              <a:lnSpc>
                <a:spcPct val="150000"/>
              </a:lnSpc>
            </a:pP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يزدحم </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بالمصلين           </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مثنى</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a:t>
            </a:r>
            <a:endParaRPr lang="en-US"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algn="r" rtl="1">
              <a:lnSpc>
                <a:spcPct val="150000"/>
              </a:lnSpc>
            </a:pP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يحترم التلميذ</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جمع مذكر</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a:t>
            </a:r>
            <a:endParaRPr lang="en-US"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algn="r" rtl="1">
              <a:lnSpc>
                <a:spcPct val="150000"/>
              </a:lnSpc>
            </a:pP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الأرض</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من القمر              </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        </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a:t>
            </a:r>
            <a:r>
              <a:rPr lang="ar-EG"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اسم تفضيل</a:t>
            </a:r>
            <a:r>
              <a:rPr lang="ar-SA" sz="2800"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rPr>
              <a:t>)</a:t>
            </a:r>
            <a:endParaRPr lang="en-US" b="1" dirty="0">
              <a:solidFill>
                <a:prstClr val="black"/>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p:txBody>
      </p:sp>
      <p:sp>
        <p:nvSpPr>
          <p:cNvPr id="9" name="Rectangle 8">
            <a:extLst>
              <a:ext uri="{FF2B5EF4-FFF2-40B4-BE49-F238E27FC236}">
                <a16:creationId xmlns:a16="http://schemas.microsoft.com/office/drawing/2014/main" id="{69531E20-947A-4F35-8D45-DB5C151FF060}"/>
              </a:ext>
            </a:extLst>
          </p:cNvPr>
          <p:cNvSpPr/>
          <p:nvPr/>
        </p:nvSpPr>
        <p:spPr>
          <a:xfrm>
            <a:off x="5710539" y="1656516"/>
            <a:ext cx="1398305" cy="379591"/>
          </a:xfrm>
          <a:prstGeom prst="rect">
            <a:avLst/>
          </a:prstGeom>
        </p:spPr>
        <p:txBody>
          <a:bodyPr wrap="square">
            <a:spAutoFit/>
          </a:bodyPr>
          <a:lstStyle/>
          <a:p>
            <a:pPr algn="r" rtl="1"/>
            <a:r>
              <a:rPr lang="ar-EG" sz="2800" b="1" i="1" baseline="30000" dirty="0">
                <a:solidFill>
                  <a:srgbClr val="2C4A99"/>
                </a:solidFill>
                <a:latin typeface="AdobeArabic-BoldItalic"/>
              </a:rPr>
              <a:t>الجمرات</a:t>
            </a:r>
          </a:p>
        </p:txBody>
      </p:sp>
      <p:sp>
        <p:nvSpPr>
          <p:cNvPr id="10" name="Rectangle 9">
            <a:extLst>
              <a:ext uri="{FF2B5EF4-FFF2-40B4-BE49-F238E27FC236}">
                <a16:creationId xmlns:a16="http://schemas.microsoft.com/office/drawing/2014/main" id="{8CFE809C-A0FD-42D0-9388-1FEBB7466AFD}"/>
              </a:ext>
            </a:extLst>
          </p:cNvPr>
          <p:cNvSpPr/>
          <p:nvPr/>
        </p:nvSpPr>
        <p:spPr>
          <a:xfrm>
            <a:off x="6719941" y="2281615"/>
            <a:ext cx="1398305" cy="379591"/>
          </a:xfrm>
          <a:prstGeom prst="rect">
            <a:avLst/>
          </a:prstGeom>
        </p:spPr>
        <p:txBody>
          <a:bodyPr wrap="square">
            <a:spAutoFit/>
          </a:bodyPr>
          <a:lstStyle/>
          <a:p>
            <a:pPr algn="r" rtl="1"/>
            <a:r>
              <a:rPr lang="ar-EG" sz="2800" b="1" i="1" baseline="30000" dirty="0">
                <a:solidFill>
                  <a:srgbClr val="2C4A99"/>
                </a:solidFill>
                <a:latin typeface="AdobeArabic-BoldItalic"/>
              </a:rPr>
              <a:t>أجمل</a:t>
            </a:r>
          </a:p>
        </p:txBody>
      </p:sp>
      <p:sp>
        <p:nvSpPr>
          <p:cNvPr id="11" name="Rectangle 10">
            <a:extLst>
              <a:ext uri="{FF2B5EF4-FFF2-40B4-BE49-F238E27FC236}">
                <a16:creationId xmlns:a16="http://schemas.microsoft.com/office/drawing/2014/main" id="{7E17E1AD-EAEF-4270-B91A-2A64739E3559}"/>
              </a:ext>
            </a:extLst>
          </p:cNvPr>
          <p:cNvSpPr/>
          <p:nvPr/>
        </p:nvSpPr>
        <p:spPr>
          <a:xfrm>
            <a:off x="6506185" y="2914249"/>
            <a:ext cx="1398305" cy="379591"/>
          </a:xfrm>
          <a:prstGeom prst="rect">
            <a:avLst/>
          </a:prstGeom>
        </p:spPr>
        <p:txBody>
          <a:bodyPr wrap="square">
            <a:spAutoFit/>
          </a:bodyPr>
          <a:lstStyle/>
          <a:p>
            <a:pPr algn="r" rtl="1"/>
            <a:r>
              <a:rPr lang="ar-EG" sz="2800" b="1" i="1" baseline="30000" dirty="0">
                <a:solidFill>
                  <a:srgbClr val="2C4A99"/>
                </a:solidFill>
                <a:latin typeface="AdobeArabic-BoldItalic"/>
              </a:rPr>
              <a:t>المسجدان</a:t>
            </a:r>
          </a:p>
        </p:txBody>
      </p:sp>
      <p:sp>
        <p:nvSpPr>
          <p:cNvPr id="15" name="Rectangle 14">
            <a:extLst>
              <a:ext uri="{FF2B5EF4-FFF2-40B4-BE49-F238E27FC236}">
                <a16:creationId xmlns:a16="http://schemas.microsoft.com/office/drawing/2014/main" id="{656F9336-742F-4474-A05A-E5053400CFCD}"/>
              </a:ext>
            </a:extLst>
          </p:cNvPr>
          <p:cNvSpPr/>
          <p:nvPr/>
        </p:nvSpPr>
        <p:spPr>
          <a:xfrm>
            <a:off x="5807032" y="3564161"/>
            <a:ext cx="1398305" cy="379591"/>
          </a:xfrm>
          <a:prstGeom prst="rect">
            <a:avLst/>
          </a:prstGeom>
        </p:spPr>
        <p:txBody>
          <a:bodyPr wrap="square">
            <a:spAutoFit/>
          </a:bodyPr>
          <a:lstStyle/>
          <a:p>
            <a:pPr algn="r" rtl="1"/>
            <a:r>
              <a:rPr lang="ar-EG" sz="2800" b="1" i="1" baseline="30000" dirty="0">
                <a:solidFill>
                  <a:srgbClr val="2C4A99"/>
                </a:solidFill>
                <a:latin typeface="AdobeArabic-BoldItalic"/>
              </a:rPr>
              <a:t>المصلين</a:t>
            </a:r>
          </a:p>
        </p:txBody>
      </p:sp>
      <p:sp>
        <p:nvSpPr>
          <p:cNvPr id="16" name="Rectangle 15">
            <a:extLst>
              <a:ext uri="{FF2B5EF4-FFF2-40B4-BE49-F238E27FC236}">
                <a16:creationId xmlns:a16="http://schemas.microsoft.com/office/drawing/2014/main" id="{A11FE52E-FAE3-4EC6-A1B9-646693EECB87}"/>
              </a:ext>
            </a:extLst>
          </p:cNvPr>
          <p:cNvSpPr/>
          <p:nvPr/>
        </p:nvSpPr>
        <p:spPr>
          <a:xfrm>
            <a:off x="6610639" y="4202280"/>
            <a:ext cx="1398305" cy="379591"/>
          </a:xfrm>
          <a:prstGeom prst="rect">
            <a:avLst/>
          </a:prstGeom>
        </p:spPr>
        <p:txBody>
          <a:bodyPr wrap="square">
            <a:spAutoFit/>
          </a:bodyPr>
          <a:lstStyle/>
          <a:p>
            <a:pPr algn="r" rtl="1"/>
            <a:r>
              <a:rPr lang="ar-EG" sz="2800" b="1" i="1" baseline="30000" dirty="0">
                <a:solidFill>
                  <a:srgbClr val="2C4A99"/>
                </a:solidFill>
                <a:latin typeface="AdobeArabic-BoldItalic"/>
              </a:rPr>
              <a:t>أكبر</a:t>
            </a:r>
          </a:p>
        </p:txBody>
      </p:sp>
    </p:spTree>
    <p:custDataLst>
      <p:tags r:id="rId1"/>
    </p:custDataLst>
    <p:extLst>
      <p:ext uri="{BB962C8B-B14F-4D97-AF65-F5344CB8AC3E}">
        <p14:creationId xmlns:p14="http://schemas.microsoft.com/office/powerpoint/2010/main" val="182259891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par>
                          <p:cTn id="33" fill="hold">
                            <p:stCondLst>
                              <p:cond delay="500"/>
                            </p:stCondLst>
                            <p:childTnLst>
                              <p:par>
                                <p:cTn id="34" presetID="22" presetClass="emph" presetSubtype="0" repeatCount="indefinite" fill="hold" grpId="0" nodeType="afterEffect">
                                  <p:stCondLst>
                                    <p:cond delay="0"/>
                                  </p:stCondLst>
                                  <p:childTnLst>
                                    <p:animClr clrSpc="hsl" dir="cw">
                                      <p:cBhvr override="childStyle">
                                        <p:cTn id="35" dur="500" fill="hold"/>
                                        <p:tgtEl>
                                          <p:spTgt spid="8"/>
                                        </p:tgtEl>
                                        <p:attrNameLst>
                                          <p:attrName>style.color</p:attrName>
                                        </p:attrNameLst>
                                      </p:cBhvr>
                                      <p:by>
                                        <p:hsl h="-7200000" s="0" l="0"/>
                                      </p:by>
                                    </p:animClr>
                                    <p:animClr clrSpc="hsl" dir="cw">
                                      <p:cBhvr>
                                        <p:cTn id="36" dur="500" fill="hold"/>
                                        <p:tgtEl>
                                          <p:spTgt spid="8"/>
                                        </p:tgtEl>
                                        <p:attrNameLst>
                                          <p:attrName>fillcolor</p:attrName>
                                        </p:attrNameLst>
                                      </p:cBhvr>
                                      <p:by>
                                        <p:hsl h="-7200000" s="0" l="0"/>
                                      </p:by>
                                    </p:animClr>
                                    <p:animClr clrSpc="hsl" dir="cw">
                                      <p:cBhvr>
                                        <p:cTn id="37" dur="500" fill="hold"/>
                                        <p:tgtEl>
                                          <p:spTgt spid="8"/>
                                        </p:tgtEl>
                                        <p:attrNameLst>
                                          <p:attrName>stroke.color</p:attrName>
                                        </p:attrNameLst>
                                      </p:cBhvr>
                                      <p:by>
                                        <p:hsl h="-7200000" s="0" l="0"/>
                                      </p:by>
                                    </p:animClr>
                                    <p:set>
                                      <p:cBhvr>
                                        <p:cTn id="38" dur="500" fill="hold"/>
                                        <p:tgtEl>
                                          <p:spTgt spid="8"/>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fade">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5" name="Rectangle 4"/>
          <p:cNvSpPr/>
          <p:nvPr/>
        </p:nvSpPr>
        <p:spPr>
          <a:xfrm>
            <a:off x="864524" y="299613"/>
            <a:ext cx="8153039" cy="6140142"/>
          </a:xfrm>
          <a:prstGeom prst="rect">
            <a:avLst/>
          </a:prstGeom>
        </p:spPr>
        <p:txBody>
          <a:bodyPr wrap="square">
            <a:spAutoFit/>
          </a:bodyPr>
          <a:lstStyle/>
          <a:p>
            <a:pPr algn="r" rtl="1">
              <a:lnSpc>
                <a:spcPct val="150000"/>
              </a:lnSpc>
            </a:pPr>
            <a:r>
              <a:rPr lang="ar-EG" sz="2400" b="1" dirty="0">
                <a:solidFill>
                  <a:prstClr val="black"/>
                </a:solidFill>
                <a:latin typeface="Arial" panose="020B0604020202020204" pitchFamily="34" charset="0"/>
                <a:ea typeface="Arial" panose="020B0604020202020204" pitchFamily="34" charset="0"/>
              </a:rPr>
              <a:t>سادسا ابين الموقع الإعرابي والعلامة الإعرابية لكل اسم تحته خط فيما يأتي</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الجملة                                    موقع الاسم من الإعراب       علامته الإعرابية</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تحجب </a:t>
            </a:r>
            <a:r>
              <a:rPr lang="ar-EG" sz="2000" b="1" u="sng" dirty="0">
                <a:solidFill>
                  <a:prstClr val="black"/>
                </a:solidFill>
                <a:latin typeface="Arial" panose="020B0604020202020204" pitchFamily="34" charset="0"/>
                <a:ea typeface="Arial" panose="020B0604020202020204" pitchFamily="34" charset="0"/>
              </a:rPr>
              <a:t>السحب</a:t>
            </a:r>
            <a:r>
              <a:rPr lang="ar-EG" sz="2000" b="1" dirty="0">
                <a:solidFill>
                  <a:prstClr val="black"/>
                </a:solidFill>
                <a:latin typeface="Arial" panose="020B0604020202020204" pitchFamily="34" charset="0"/>
                <a:ea typeface="Arial" panose="020B0604020202020204" pitchFamily="34" charset="0"/>
              </a:rPr>
              <a:t> الشمس</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قدمت الشركة </a:t>
            </a:r>
            <a:r>
              <a:rPr lang="ar-EG" sz="2000" b="1" u="sng" dirty="0">
                <a:solidFill>
                  <a:prstClr val="black"/>
                </a:solidFill>
                <a:latin typeface="Arial" panose="020B0604020202020204" pitchFamily="34" charset="0"/>
                <a:ea typeface="Arial" panose="020B0604020202020204" pitchFamily="34" charset="0"/>
              </a:rPr>
              <a:t>مكافآت</a:t>
            </a:r>
            <a:r>
              <a:rPr lang="ar-EG" sz="2000" b="1" dirty="0">
                <a:solidFill>
                  <a:prstClr val="black"/>
                </a:solidFill>
                <a:latin typeface="Arial" panose="020B0604020202020204" pitchFamily="34" charset="0"/>
                <a:ea typeface="Arial" panose="020B0604020202020204" pitchFamily="34" charset="0"/>
              </a:rPr>
              <a:t> للعالمين</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يسارع </a:t>
            </a:r>
            <a:r>
              <a:rPr lang="ar-EG" sz="2000" b="1" u="sng" dirty="0">
                <a:solidFill>
                  <a:prstClr val="black"/>
                </a:solidFill>
                <a:latin typeface="Arial" panose="020B0604020202020204" pitchFamily="34" charset="0"/>
                <a:ea typeface="Arial" panose="020B0604020202020204" pitchFamily="34" charset="0"/>
              </a:rPr>
              <a:t>المؤمنون</a:t>
            </a:r>
            <a:r>
              <a:rPr lang="ar-EG" sz="2000" b="1" dirty="0">
                <a:solidFill>
                  <a:prstClr val="black"/>
                </a:solidFill>
                <a:latin typeface="Arial" panose="020B0604020202020204" pitchFamily="34" charset="0"/>
                <a:ea typeface="Arial" panose="020B0604020202020204" pitchFamily="34" charset="0"/>
              </a:rPr>
              <a:t> في الخيرات</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u="sng" dirty="0">
                <a:solidFill>
                  <a:prstClr val="black"/>
                </a:solidFill>
                <a:latin typeface="Arial" panose="020B0604020202020204" pitchFamily="34" charset="0"/>
                <a:ea typeface="Arial" panose="020B0604020202020204" pitchFamily="34" charset="0"/>
              </a:rPr>
              <a:t>الرياضة</a:t>
            </a:r>
            <a:r>
              <a:rPr lang="ar-EG" sz="2000" b="1" dirty="0">
                <a:solidFill>
                  <a:prstClr val="black"/>
                </a:solidFill>
                <a:latin typeface="Arial" panose="020B0604020202020204" pitchFamily="34" charset="0"/>
                <a:ea typeface="Arial" panose="020B0604020202020204" pitchFamily="34" charset="0"/>
              </a:rPr>
              <a:t> المفيدة</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نجحت </a:t>
            </a:r>
            <a:r>
              <a:rPr lang="ar-EG" sz="2000" b="1" u="sng" dirty="0">
                <a:solidFill>
                  <a:prstClr val="black"/>
                </a:solidFill>
                <a:latin typeface="Arial" panose="020B0604020202020204" pitchFamily="34" charset="0"/>
                <a:ea typeface="Arial" panose="020B0604020202020204" pitchFamily="34" charset="0"/>
              </a:rPr>
              <a:t>الغزالتان</a:t>
            </a:r>
            <a:r>
              <a:rPr lang="ar-EG" sz="2000" b="1" dirty="0">
                <a:solidFill>
                  <a:prstClr val="black"/>
                </a:solidFill>
                <a:latin typeface="Arial" panose="020B0604020202020204" pitchFamily="34" charset="0"/>
                <a:ea typeface="Arial" panose="020B0604020202020204" pitchFamily="34" charset="0"/>
              </a:rPr>
              <a:t> من بندقية الصياد</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قرأ الوالد </a:t>
            </a:r>
            <a:r>
              <a:rPr lang="ar-EG" sz="2000" b="1" u="sng" dirty="0">
                <a:solidFill>
                  <a:prstClr val="black"/>
                </a:solidFill>
                <a:latin typeface="Arial" panose="020B0604020202020204" pitchFamily="34" charset="0"/>
                <a:ea typeface="Arial" panose="020B0604020202020204" pitchFamily="34" charset="0"/>
              </a:rPr>
              <a:t>قصتين</a:t>
            </a:r>
            <a:r>
              <a:rPr lang="ar-EG" sz="2000" b="1" dirty="0">
                <a:solidFill>
                  <a:prstClr val="black"/>
                </a:solidFill>
                <a:latin typeface="Arial" panose="020B0604020202020204" pitchFamily="34" charset="0"/>
                <a:ea typeface="Arial" panose="020B0604020202020204" pitchFamily="34" charset="0"/>
              </a:rPr>
              <a:t> لأبنائه</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الشاطئان </a:t>
            </a:r>
            <a:r>
              <a:rPr lang="ar-EG" sz="2000" b="1" u="sng" dirty="0">
                <a:solidFill>
                  <a:prstClr val="black"/>
                </a:solidFill>
                <a:latin typeface="Arial" panose="020B0604020202020204" pitchFamily="34" charset="0"/>
                <a:ea typeface="Arial" panose="020B0604020202020204" pitchFamily="34" charset="0"/>
              </a:rPr>
              <a:t>نظيفان</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يستشير فواز </a:t>
            </a:r>
            <a:r>
              <a:rPr lang="ar-EG" b="1" u="sng" dirty="0">
                <a:solidFill>
                  <a:prstClr val="black"/>
                </a:solidFill>
                <a:latin typeface="Arial" panose="020B0604020202020204" pitchFamily="34" charset="0"/>
                <a:ea typeface="Arial" panose="020B0604020202020204" pitchFamily="34" charset="0"/>
              </a:rPr>
              <a:t>أباه</a:t>
            </a:r>
            <a:r>
              <a:rPr lang="ar-EG" b="1" dirty="0">
                <a:solidFill>
                  <a:prstClr val="black"/>
                </a:solidFill>
                <a:latin typeface="Arial" panose="020B0604020202020204" pitchFamily="34" charset="0"/>
                <a:ea typeface="Arial" panose="020B0604020202020204" pitchFamily="34" charset="0"/>
              </a:rPr>
              <a:t> في امور حياته</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سابعا تدريب شفهي</a:t>
            </a:r>
            <a:endParaRPr lang="en-US" sz="2400"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لماذا رسمت الهمزة المتوسطة في الكلمات الآتية على واو:</a:t>
            </a:r>
            <a:r>
              <a:rPr lang="ar-EG" sz="1200"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كؤوس، التشاؤم، مؤونة، دؤوب</a:t>
            </a:r>
            <a:r>
              <a:rPr lang="ar-SA"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لماذا رسمت الهمزة المتوسطة في الكلمات الآتية على ألف:</a:t>
            </a:r>
            <a:r>
              <a:rPr lang="ar-EG" sz="1200"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يتأنى، كأس، فأل، يزأر</a:t>
            </a:r>
            <a:r>
              <a:rPr lang="ar-SA" b="1" dirty="0">
                <a:solidFill>
                  <a:prstClr val="black"/>
                </a:solidFill>
                <a:latin typeface="Arial" panose="020B0604020202020204" pitchFamily="34" charset="0"/>
                <a:ea typeface="Arial" panose="020B0604020202020204" pitchFamily="34" charset="0"/>
              </a:rPr>
              <a:t>.</a:t>
            </a:r>
            <a:r>
              <a:rPr lang="ar-EG" b="1" dirty="0">
                <a:solidFill>
                  <a:prstClr val="black"/>
                </a:solidFill>
                <a:latin typeface="Arial" panose="020B0604020202020204" pitchFamily="34" charset="0"/>
                <a:ea typeface="Arial" panose="020B0604020202020204" pitchFamily="34" charset="0"/>
              </a:rPr>
              <a:t> </a:t>
            </a:r>
            <a:endParaRPr lang="en-US" sz="1200" b="1" dirty="0">
              <a:solidFill>
                <a:prstClr val="black"/>
              </a:solidFill>
              <a:latin typeface="Arial" panose="020B0604020202020204" pitchFamily="34" charset="0"/>
              <a:ea typeface="Arial" panose="020B0604020202020204" pitchFamily="34" charset="0"/>
            </a:endParaRPr>
          </a:p>
        </p:txBody>
      </p:sp>
      <p:sp>
        <p:nvSpPr>
          <p:cNvPr id="7" name="Rectangle 6">
            <a:extLst>
              <a:ext uri="{FF2B5EF4-FFF2-40B4-BE49-F238E27FC236}">
                <a16:creationId xmlns:a16="http://schemas.microsoft.com/office/drawing/2014/main" id="{B7DB2EE9-574A-4EA5-A24C-5AEC844C5B1D}"/>
              </a:ext>
            </a:extLst>
          </p:cNvPr>
          <p:cNvSpPr/>
          <p:nvPr/>
        </p:nvSpPr>
        <p:spPr>
          <a:xfrm>
            <a:off x="1647686" y="1537764"/>
            <a:ext cx="5082639" cy="379591"/>
          </a:xfrm>
          <a:prstGeom prst="rect">
            <a:avLst/>
          </a:prstGeom>
        </p:spPr>
        <p:txBody>
          <a:bodyPr wrap="square">
            <a:spAutoFit/>
          </a:bodyPr>
          <a:lstStyle/>
          <a:p>
            <a:pPr algn="r" rtl="1"/>
            <a:r>
              <a:rPr lang="ar-EG" sz="2800" b="1" i="1" baseline="30000" dirty="0">
                <a:solidFill>
                  <a:srgbClr val="2C4A99"/>
                </a:solidFill>
                <a:latin typeface="AdobeArabic-BoldItalic"/>
              </a:rPr>
              <a:t>فاعل / الضمة الظاهرة</a:t>
            </a:r>
          </a:p>
        </p:txBody>
      </p:sp>
      <p:sp>
        <p:nvSpPr>
          <p:cNvPr id="9" name="Rectangle 8">
            <a:extLst>
              <a:ext uri="{FF2B5EF4-FFF2-40B4-BE49-F238E27FC236}">
                <a16:creationId xmlns:a16="http://schemas.microsoft.com/office/drawing/2014/main" id="{9F96B1D2-AFCE-4B57-BB65-0E114A43FEDF}"/>
              </a:ext>
            </a:extLst>
          </p:cNvPr>
          <p:cNvSpPr/>
          <p:nvPr/>
        </p:nvSpPr>
        <p:spPr>
          <a:xfrm>
            <a:off x="1327053" y="1988605"/>
            <a:ext cx="5082639" cy="379591"/>
          </a:xfrm>
          <a:prstGeom prst="rect">
            <a:avLst/>
          </a:prstGeom>
        </p:spPr>
        <p:txBody>
          <a:bodyPr wrap="square">
            <a:spAutoFit/>
          </a:bodyPr>
          <a:lstStyle/>
          <a:p>
            <a:pPr algn="r" rtl="1"/>
            <a:r>
              <a:rPr lang="ar-EG" sz="2800" b="1" i="1" baseline="30000" dirty="0">
                <a:solidFill>
                  <a:srgbClr val="2C4A99"/>
                </a:solidFill>
                <a:latin typeface="AdobeArabic-BoldItalic"/>
              </a:rPr>
              <a:t>مفعول به / الكسرة</a:t>
            </a:r>
          </a:p>
        </p:txBody>
      </p:sp>
      <p:sp>
        <p:nvSpPr>
          <p:cNvPr id="10" name="Rectangle 9">
            <a:extLst>
              <a:ext uri="{FF2B5EF4-FFF2-40B4-BE49-F238E27FC236}">
                <a16:creationId xmlns:a16="http://schemas.microsoft.com/office/drawing/2014/main" id="{62FD61FB-2993-42B5-955F-EDB0276D8CAA}"/>
              </a:ext>
            </a:extLst>
          </p:cNvPr>
          <p:cNvSpPr/>
          <p:nvPr/>
        </p:nvSpPr>
        <p:spPr>
          <a:xfrm>
            <a:off x="1327053" y="2439446"/>
            <a:ext cx="5082639" cy="379591"/>
          </a:xfrm>
          <a:prstGeom prst="rect">
            <a:avLst/>
          </a:prstGeom>
        </p:spPr>
        <p:txBody>
          <a:bodyPr wrap="square">
            <a:spAutoFit/>
          </a:bodyPr>
          <a:lstStyle/>
          <a:p>
            <a:pPr algn="r" rtl="1"/>
            <a:r>
              <a:rPr lang="ar-EG" sz="2800" b="1" i="1" baseline="30000" dirty="0">
                <a:solidFill>
                  <a:srgbClr val="2C4A99"/>
                </a:solidFill>
                <a:latin typeface="AdobeArabic-BoldItalic"/>
              </a:rPr>
              <a:t>فاعل / الواو</a:t>
            </a:r>
          </a:p>
        </p:txBody>
      </p:sp>
      <p:sp>
        <p:nvSpPr>
          <p:cNvPr id="11" name="Rectangle 10">
            <a:extLst>
              <a:ext uri="{FF2B5EF4-FFF2-40B4-BE49-F238E27FC236}">
                <a16:creationId xmlns:a16="http://schemas.microsoft.com/office/drawing/2014/main" id="{A26A216E-BA44-4690-B8B2-4BEEA1BB43AE}"/>
              </a:ext>
            </a:extLst>
          </p:cNvPr>
          <p:cNvSpPr/>
          <p:nvPr/>
        </p:nvSpPr>
        <p:spPr>
          <a:xfrm>
            <a:off x="2490842" y="2890287"/>
            <a:ext cx="5082639" cy="379591"/>
          </a:xfrm>
          <a:prstGeom prst="rect">
            <a:avLst/>
          </a:prstGeom>
        </p:spPr>
        <p:txBody>
          <a:bodyPr wrap="square">
            <a:spAutoFit/>
          </a:bodyPr>
          <a:lstStyle/>
          <a:p>
            <a:pPr algn="r" rtl="1"/>
            <a:r>
              <a:rPr lang="ar-EG" sz="2800" b="1" i="1" baseline="30000" dirty="0">
                <a:solidFill>
                  <a:srgbClr val="2C4A99"/>
                </a:solidFill>
                <a:latin typeface="AdobeArabic-BoldItalic"/>
              </a:rPr>
              <a:t>مبتدأ / الضمة الظاهرة</a:t>
            </a:r>
          </a:p>
        </p:txBody>
      </p:sp>
      <p:sp>
        <p:nvSpPr>
          <p:cNvPr id="15" name="Rectangle 14">
            <a:extLst>
              <a:ext uri="{FF2B5EF4-FFF2-40B4-BE49-F238E27FC236}">
                <a16:creationId xmlns:a16="http://schemas.microsoft.com/office/drawing/2014/main" id="{EE3D60C8-754B-428A-8F38-8DFD2ADA0919}"/>
              </a:ext>
            </a:extLst>
          </p:cNvPr>
          <p:cNvSpPr/>
          <p:nvPr/>
        </p:nvSpPr>
        <p:spPr>
          <a:xfrm>
            <a:off x="1042045" y="3341128"/>
            <a:ext cx="5082639" cy="379591"/>
          </a:xfrm>
          <a:prstGeom prst="rect">
            <a:avLst/>
          </a:prstGeom>
        </p:spPr>
        <p:txBody>
          <a:bodyPr wrap="square">
            <a:spAutoFit/>
          </a:bodyPr>
          <a:lstStyle/>
          <a:p>
            <a:pPr algn="r" rtl="1"/>
            <a:r>
              <a:rPr lang="ar-EG" sz="2800" b="1" i="1" baseline="30000" dirty="0">
                <a:solidFill>
                  <a:srgbClr val="2C4A99"/>
                </a:solidFill>
                <a:latin typeface="AdobeArabic-BoldItalic"/>
              </a:rPr>
              <a:t>فاعل / الالف </a:t>
            </a:r>
          </a:p>
        </p:txBody>
      </p:sp>
      <p:sp>
        <p:nvSpPr>
          <p:cNvPr id="16" name="Rectangle 15">
            <a:extLst>
              <a:ext uri="{FF2B5EF4-FFF2-40B4-BE49-F238E27FC236}">
                <a16:creationId xmlns:a16="http://schemas.microsoft.com/office/drawing/2014/main" id="{0BADE385-AE89-4B56-91C0-40C30CE8E34E}"/>
              </a:ext>
            </a:extLst>
          </p:cNvPr>
          <p:cNvSpPr/>
          <p:nvPr/>
        </p:nvSpPr>
        <p:spPr>
          <a:xfrm>
            <a:off x="1707062" y="3791969"/>
            <a:ext cx="5082639" cy="379591"/>
          </a:xfrm>
          <a:prstGeom prst="rect">
            <a:avLst/>
          </a:prstGeom>
        </p:spPr>
        <p:txBody>
          <a:bodyPr wrap="square">
            <a:spAutoFit/>
          </a:bodyPr>
          <a:lstStyle/>
          <a:p>
            <a:pPr algn="r" rtl="1"/>
            <a:r>
              <a:rPr lang="ar-EG" sz="2800" b="1" i="1" baseline="30000" dirty="0">
                <a:solidFill>
                  <a:srgbClr val="2C4A99"/>
                </a:solidFill>
                <a:latin typeface="AdobeArabic-BoldItalic"/>
              </a:rPr>
              <a:t>مفعول به / الياء</a:t>
            </a:r>
          </a:p>
        </p:txBody>
      </p:sp>
      <p:sp>
        <p:nvSpPr>
          <p:cNvPr id="17" name="Rectangle 16">
            <a:extLst>
              <a:ext uri="{FF2B5EF4-FFF2-40B4-BE49-F238E27FC236}">
                <a16:creationId xmlns:a16="http://schemas.microsoft.com/office/drawing/2014/main" id="{31757324-2F9F-4B64-9CDA-9DA8864098E9}"/>
              </a:ext>
            </a:extLst>
          </p:cNvPr>
          <p:cNvSpPr/>
          <p:nvPr/>
        </p:nvSpPr>
        <p:spPr>
          <a:xfrm>
            <a:off x="2288954" y="4242810"/>
            <a:ext cx="5082639" cy="379591"/>
          </a:xfrm>
          <a:prstGeom prst="rect">
            <a:avLst/>
          </a:prstGeom>
        </p:spPr>
        <p:txBody>
          <a:bodyPr wrap="square">
            <a:spAutoFit/>
          </a:bodyPr>
          <a:lstStyle/>
          <a:p>
            <a:pPr algn="r" rtl="1"/>
            <a:r>
              <a:rPr lang="ar-EG" sz="2800" b="1" i="1" baseline="30000" dirty="0">
                <a:solidFill>
                  <a:srgbClr val="2C4A99"/>
                </a:solidFill>
                <a:latin typeface="AdobeArabic-BoldItalic"/>
              </a:rPr>
              <a:t>خبر / الألف</a:t>
            </a:r>
          </a:p>
        </p:txBody>
      </p:sp>
      <p:sp>
        <p:nvSpPr>
          <p:cNvPr id="18" name="Rectangle 17">
            <a:extLst>
              <a:ext uri="{FF2B5EF4-FFF2-40B4-BE49-F238E27FC236}">
                <a16:creationId xmlns:a16="http://schemas.microsoft.com/office/drawing/2014/main" id="{4600B9A1-581B-4253-91BF-E93B72AC448E}"/>
              </a:ext>
            </a:extLst>
          </p:cNvPr>
          <p:cNvSpPr/>
          <p:nvPr/>
        </p:nvSpPr>
        <p:spPr>
          <a:xfrm>
            <a:off x="1350813" y="4693651"/>
            <a:ext cx="5082639" cy="379591"/>
          </a:xfrm>
          <a:prstGeom prst="rect">
            <a:avLst/>
          </a:prstGeom>
        </p:spPr>
        <p:txBody>
          <a:bodyPr wrap="square">
            <a:spAutoFit/>
          </a:bodyPr>
          <a:lstStyle/>
          <a:p>
            <a:pPr algn="r" rtl="1"/>
            <a:r>
              <a:rPr lang="ar-EG" sz="2800" b="1" i="1" baseline="30000" dirty="0">
                <a:solidFill>
                  <a:srgbClr val="2C4A99"/>
                </a:solidFill>
                <a:latin typeface="AdobeArabic-BoldItalic"/>
              </a:rPr>
              <a:t>مفعول به / الألف </a:t>
            </a:r>
          </a:p>
        </p:txBody>
      </p:sp>
    </p:spTree>
    <p:custDataLst>
      <p:tags r:id="rId1"/>
    </p:custDataLst>
    <p:extLst>
      <p:ext uri="{BB962C8B-B14F-4D97-AF65-F5344CB8AC3E}">
        <p14:creationId xmlns:p14="http://schemas.microsoft.com/office/powerpoint/2010/main" val="4090791803"/>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fade">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fade">
                                      <p:cBhvr>
                                        <p:cTn id="67" dur="500"/>
                                        <p:tgtEl>
                                          <p:spTgt spid="5">
                                            <p:txEl>
                                              <p:pRg st="12" end="12"/>
                                            </p:txEl>
                                          </p:spTgt>
                                        </p:tgtEl>
                                      </p:cBhvr>
                                    </p:animEffect>
                                  </p:childTnLst>
                                </p:cTn>
                              </p:par>
                            </p:childTnLst>
                          </p:cTn>
                        </p:par>
                        <p:par>
                          <p:cTn id="68" fill="hold">
                            <p:stCondLst>
                              <p:cond delay="500"/>
                            </p:stCondLst>
                            <p:childTnLst>
                              <p:par>
                                <p:cTn id="69" presetID="22" presetClass="emph" presetSubtype="0" repeatCount="indefinite" fill="hold" grpId="0" nodeType="afterEffect">
                                  <p:stCondLst>
                                    <p:cond delay="0"/>
                                  </p:stCondLst>
                                  <p:childTnLst>
                                    <p:animClr clrSpc="hsl" dir="cw">
                                      <p:cBhvr override="childStyle">
                                        <p:cTn id="70" dur="500" fill="hold"/>
                                        <p:tgtEl>
                                          <p:spTgt spid="8"/>
                                        </p:tgtEl>
                                        <p:attrNameLst>
                                          <p:attrName>style.color</p:attrName>
                                        </p:attrNameLst>
                                      </p:cBhvr>
                                      <p:by>
                                        <p:hsl h="-7200000" s="0" l="0"/>
                                      </p:by>
                                    </p:animClr>
                                    <p:animClr clrSpc="hsl" dir="cw">
                                      <p:cBhvr>
                                        <p:cTn id="71" dur="500" fill="hold"/>
                                        <p:tgtEl>
                                          <p:spTgt spid="8"/>
                                        </p:tgtEl>
                                        <p:attrNameLst>
                                          <p:attrName>fillcolor</p:attrName>
                                        </p:attrNameLst>
                                      </p:cBhvr>
                                      <p:by>
                                        <p:hsl h="-7200000" s="0" l="0"/>
                                      </p:by>
                                    </p:animClr>
                                    <p:animClr clrSpc="hsl" dir="cw">
                                      <p:cBhvr>
                                        <p:cTn id="72" dur="500" fill="hold"/>
                                        <p:tgtEl>
                                          <p:spTgt spid="8"/>
                                        </p:tgtEl>
                                        <p:attrNameLst>
                                          <p:attrName>stroke.color</p:attrName>
                                        </p:attrNameLst>
                                      </p:cBhvr>
                                      <p:by>
                                        <p:hsl h="-7200000" s="0" l="0"/>
                                      </p:by>
                                    </p:animClr>
                                    <p:set>
                                      <p:cBhvr>
                                        <p:cTn id="73" dur="500" fill="hold"/>
                                        <p:tgtEl>
                                          <p:spTgt spid="8"/>
                                        </p:tgtEl>
                                        <p:attrNameLst>
                                          <p:attrName>fill.type</p:attrName>
                                        </p:attrNameLst>
                                      </p:cBhvr>
                                      <p:to>
                                        <p:strVal val="solid"/>
                                      </p:to>
                                    </p:se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fade">
                                      <p:cBhvr>
                                        <p:cTn id="78" dur="500"/>
                                        <p:tgtEl>
                                          <p:spTgt spid="7"/>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fade">
                                      <p:cBhvr>
                                        <p:cTn id="83" dur="500"/>
                                        <p:tgtEl>
                                          <p:spTgt spid="9"/>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0"/>
                                        </p:tgtEl>
                                        <p:attrNameLst>
                                          <p:attrName>style.visibility</p:attrName>
                                        </p:attrNameLst>
                                      </p:cBhvr>
                                      <p:to>
                                        <p:strVal val="visible"/>
                                      </p:to>
                                    </p:set>
                                    <p:animEffect transition="in" filter="fade">
                                      <p:cBhvr>
                                        <p:cTn id="88" dur="500"/>
                                        <p:tgtEl>
                                          <p:spTgt spid="10"/>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fade">
                                      <p:cBhvr>
                                        <p:cTn id="93" dur="500"/>
                                        <p:tgtEl>
                                          <p:spTgt spid="11"/>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500"/>
                                        <p:tgtEl>
                                          <p:spTgt spid="15"/>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16"/>
                                        </p:tgtEl>
                                        <p:attrNameLst>
                                          <p:attrName>style.visibility</p:attrName>
                                        </p:attrNameLst>
                                      </p:cBhvr>
                                      <p:to>
                                        <p:strVal val="visible"/>
                                      </p:to>
                                    </p:set>
                                    <p:animEffect transition="in" filter="fade">
                                      <p:cBhvr>
                                        <p:cTn id="103" dur="500"/>
                                        <p:tgtEl>
                                          <p:spTgt spid="16"/>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17"/>
                                        </p:tgtEl>
                                        <p:attrNameLst>
                                          <p:attrName>style.visibility</p:attrName>
                                        </p:attrNameLst>
                                      </p:cBhvr>
                                      <p:to>
                                        <p:strVal val="visible"/>
                                      </p:to>
                                    </p:set>
                                    <p:animEffect transition="in" filter="fade">
                                      <p:cBhvr>
                                        <p:cTn id="108" dur="500"/>
                                        <p:tgtEl>
                                          <p:spTgt spid="17"/>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18"/>
                                        </p:tgtEl>
                                        <p:attrNameLst>
                                          <p:attrName>style.visibility</p:attrName>
                                        </p:attrNameLst>
                                      </p:cBhvr>
                                      <p:to>
                                        <p:strVal val="visible"/>
                                      </p:to>
                                    </p:set>
                                    <p:animEffect transition="in" filter="fade">
                                      <p:cBhvr>
                                        <p:cTn id="1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p:bldP spid="10" grpId="0"/>
      <p:bldP spid="11" grpId="0"/>
      <p:bldP spid="15" grpId="0"/>
      <p:bldP spid="1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9" name="Rectangle 8"/>
          <p:cNvSpPr/>
          <p:nvPr/>
        </p:nvSpPr>
        <p:spPr>
          <a:xfrm>
            <a:off x="120619" y="585805"/>
            <a:ext cx="8977745" cy="5724644"/>
          </a:xfrm>
          <a:prstGeom prst="rect">
            <a:avLst/>
          </a:prstGeom>
        </p:spPr>
        <p:txBody>
          <a:bodyPr wrap="square">
            <a:spAutoFit/>
          </a:bodyPr>
          <a:lstStyle/>
          <a:p>
            <a:pPr algn="r" rtl="1">
              <a:lnSpc>
                <a:spcPct val="150000"/>
              </a:lnSpc>
            </a:pPr>
            <a:r>
              <a:rPr lang="ar-EG" sz="2800" b="1" dirty="0">
                <a:solidFill>
                  <a:prstClr val="black"/>
                </a:solidFill>
                <a:latin typeface="Arial" panose="020B0604020202020204" pitchFamily="34" charset="0"/>
                <a:ea typeface="Arial" panose="020B0604020202020204" pitchFamily="34" charset="0"/>
              </a:rPr>
              <a:t>ثامنا</a:t>
            </a:r>
            <a:endParaRPr lang="en-US" sz="2800"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                      كيف يحتفل أشعب بضيوفه؟</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عاد أشعب من رحلة فاشلة للبحث عن الطعام، وفي العودة لمح رجلا قرويا قادما من بعيد يمتطي حمارا، فاستقبله أشعب بترحاب صائحا حياك الله يا أبا زيد أين أقبلت؟ وأين نزلت؟ هيا بنا الى البيت انتاب الرجل ذهول لأنه لم يشاهد أشعب من قبل ثم إن اسمه ليس أبا زيد، وإنما ابو عبيد، فلما أخبر أشعب باسمه الحقيقي، رد عليه قائلاً أعاذنا الله من الشيطان، وأبعد النسيان هلم إلى بيتي كي نتغدى</a:t>
            </a:r>
            <a:r>
              <a:rPr lang="ar-SA" b="1" dirty="0">
                <a:solidFill>
                  <a:prstClr val="black"/>
                </a:solidFill>
                <a:latin typeface="Arial" panose="020B0604020202020204" pitchFamily="34" charset="0"/>
                <a:ea typeface="Arial" panose="020B0604020202020204" pitchFamily="34" charset="0"/>
              </a:rPr>
              <a:t>.</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فاستجاب القروي وذهب معه</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واثناء الطريق طلب أشعب أن يمرا على محل شواء به لحوم وحلوي وكل ما تشتهيه النفس ثم قال لصاحب المطعم قدم لأبي زيد الشواء، ثم زن له من تلك الحلواء، ثم اختر من تلك الأطباق ثم افرش اوراق الرقاق ورش عليها بعضا من السكر وماء الورد ليأكله أبو زيد بالهناء والشفاء</a:t>
            </a:r>
            <a:r>
              <a:rPr lang="ar-SA" b="1" dirty="0">
                <a:solidFill>
                  <a:prstClr val="black"/>
                </a:solidFill>
                <a:latin typeface="Arial" panose="020B0604020202020204" pitchFamily="34" charset="0"/>
                <a:ea typeface="Arial" panose="020B0604020202020204" pitchFamily="34" charset="0"/>
              </a:rPr>
              <a:t>.</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فقدم لهما الرجل كل ذلك فأكلاه عن آخره ثم قال أشعب قدم لأبي زيد القطائف لؤلؤية الدهن ليأكلها أبو زيد هنيئا، فقدم لهما الحلوة فأكلاها عن آخرها ثم نظر أشعب إلى صاحبه وقال له يا أبا زيد، نحن محتاجان لماء مثلج يبرد جوفينا بعد هذه الأكلة الجميلة فوافقه الرجل فقام أشعب وقال له اجلس يا ابا زيد ولا تترك مكانك حتى أعود بالماء المثلج، وخرج أشعب الى غير رجعة</a:t>
            </a:r>
            <a:r>
              <a:rPr lang="ar-SA" b="1" dirty="0">
                <a:solidFill>
                  <a:prstClr val="black"/>
                </a:solidFill>
                <a:latin typeface="Arial" panose="020B0604020202020204" pitchFamily="34" charset="0"/>
                <a:ea typeface="Arial" panose="020B0604020202020204" pitchFamily="34" charset="0"/>
              </a:rPr>
              <a:t>.</a:t>
            </a:r>
            <a:endParaRPr lang="en-US"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4184491819"/>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5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500"/>
                                        <p:tgtEl>
                                          <p:spTgt spid="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500"/>
                                        <p:tgtEl>
                                          <p:spTgt spid="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Effect transition="in" filter="fade">
                                      <p:cBhvr>
                                        <p:cTn id="29" dur="500"/>
                                        <p:tgtEl>
                                          <p:spTgt spid="9">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9">
                                            <p:txEl>
                                              <p:pRg st="4" end="4"/>
                                            </p:txEl>
                                          </p:spTgt>
                                        </p:tgtEl>
                                        <p:attrNameLst>
                                          <p:attrName>style.visibility</p:attrName>
                                        </p:attrNameLst>
                                      </p:cBhvr>
                                      <p:to>
                                        <p:strVal val="visible"/>
                                      </p:to>
                                    </p:set>
                                    <p:animEffect transition="in" filter="fade">
                                      <p:cBhvr>
                                        <p:cTn id="34"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884000" y="7353151"/>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4" name="Rectangle 3"/>
          <p:cNvSpPr/>
          <p:nvPr/>
        </p:nvSpPr>
        <p:spPr>
          <a:xfrm>
            <a:off x="2768138" y="332863"/>
            <a:ext cx="6375862" cy="2585323"/>
          </a:xfrm>
          <a:prstGeom prst="rect">
            <a:avLst/>
          </a:prstGeom>
        </p:spPr>
        <p:txBody>
          <a:bodyPr wrap="square">
            <a:spAutoFit/>
          </a:bodyPr>
          <a:lstStyle/>
          <a:p>
            <a:pPr algn="r" rtl="1">
              <a:lnSpc>
                <a:spcPct val="150000"/>
              </a:lnSpc>
            </a:pPr>
            <a:r>
              <a:rPr lang="ar-EG" b="1" dirty="0">
                <a:solidFill>
                  <a:prstClr val="black"/>
                </a:solidFill>
                <a:latin typeface="Arial" panose="020B0604020202020204" pitchFamily="34" charset="0"/>
                <a:ea typeface="Arial" panose="020B0604020202020204" pitchFamily="34" charset="0"/>
              </a:rPr>
              <a:t>ومره الوقت والرجل جالس في انتظار أشعب حتى يشعر أنه لن يعود، فهم الرجل بالخروج فتعلق صاحب المطعم بثوبه صائحا أين ثمن الأكل يا راجل؟ </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فقال الرجل لقد أكلت ضعيفا فلكمه صاحب المطعم وانهال عليه ضربا وقال له أي ضيف أنت؟ </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فأخذ القروي يصرخ ويصبح جازي الله ذلك المحتال لقد قلت له أنا أبو عبيد فيقول لي أنت أبو زيد</a:t>
            </a:r>
            <a:r>
              <a:rPr lang="ar-SA" b="1" dirty="0">
                <a:solidFill>
                  <a:prstClr val="black"/>
                </a:solidFill>
                <a:latin typeface="Arial" panose="020B0604020202020204" pitchFamily="34" charset="0"/>
                <a:ea typeface="Arial" panose="020B0604020202020204" pitchFamily="34" charset="0"/>
              </a:rPr>
              <a:t>.</a:t>
            </a:r>
            <a:endParaRPr lang="ar-EG" b="1" dirty="0">
              <a:solidFill>
                <a:prstClr val="black"/>
              </a:solidFill>
              <a:latin typeface="Arial" panose="020B0604020202020204" pitchFamily="34" charset="0"/>
              <a:ea typeface="Arial" panose="020B0604020202020204" pitchFamily="34" charset="0"/>
            </a:endParaRPr>
          </a:p>
        </p:txBody>
      </p:sp>
      <p:sp>
        <p:nvSpPr>
          <p:cNvPr id="5" name="Rectangle 4"/>
          <p:cNvSpPr/>
          <p:nvPr/>
        </p:nvSpPr>
        <p:spPr>
          <a:xfrm>
            <a:off x="-961009" y="2426987"/>
            <a:ext cx="6917078" cy="3924151"/>
          </a:xfrm>
          <a:prstGeom prst="rect">
            <a:avLst/>
          </a:prstGeom>
        </p:spPr>
        <p:txBody>
          <a:bodyPr wrap="square">
            <a:spAutoFit/>
          </a:bodyPr>
          <a:lstStyle/>
          <a:p>
            <a:pPr algn="r" rtl="1">
              <a:lnSpc>
                <a:spcPct val="150000"/>
              </a:lnSpc>
            </a:pPr>
            <a:r>
              <a:rPr lang="ar-EG" sz="2000" b="1" dirty="0">
                <a:solidFill>
                  <a:prstClr val="black"/>
                </a:solidFill>
                <a:latin typeface="Arial" panose="020B0604020202020204" pitchFamily="34" charset="0"/>
                <a:ea typeface="Arial" panose="020B0604020202020204" pitchFamily="34" charset="0"/>
              </a:rPr>
              <a:t>١</a:t>
            </a:r>
            <a:r>
              <a:rPr lang="ar-SA"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اقرا القصة بتركيز ثم أتعاون مع مجموعتي في ملئ الخريطة التالية</a:t>
            </a:r>
            <a:endParaRPr lang="en-US" sz="20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عنوان القصة</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المكان</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 الزمان</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الشخصيات</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 المشكلة </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الأحداث </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الحل</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٢</a:t>
            </a:r>
            <a:r>
              <a:rPr lang="ar-SA"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أقف أمام صفي وأسرد القصة</a:t>
            </a:r>
            <a:r>
              <a:rPr lang="ar-SA" sz="2000" b="1" dirty="0">
                <a:solidFill>
                  <a:prstClr val="black"/>
                </a:solidFill>
                <a:latin typeface="Arial" panose="020B0604020202020204" pitchFamily="34" charset="0"/>
                <a:ea typeface="Arial" panose="020B0604020202020204" pitchFamily="34" charset="0"/>
              </a:rPr>
              <a:t>.</a:t>
            </a:r>
            <a:endParaRPr lang="en-US" sz="2000" b="1" dirty="0">
              <a:solidFill>
                <a:prstClr val="black"/>
              </a:solidFill>
              <a:latin typeface="Arial" panose="020B0604020202020204" pitchFamily="34" charset="0"/>
              <a:ea typeface="Arial" panose="020B0604020202020204" pitchFamily="34" charset="0"/>
            </a:endParaRPr>
          </a:p>
        </p:txBody>
      </p:sp>
      <p:pic>
        <p:nvPicPr>
          <p:cNvPr id="2" name="Picture 1">
            <a:extLst>
              <a:ext uri="{FF2B5EF4-FFF2-40B4-BE49-F238E27FC236}">
                <a16:creationId xmlns:a16="http://schemas.microsoft.com/office/drawing/2014/main" id="{A25F711C-DD2A-41A4-B5D7-D0CECFCCD817}"/>
              </a:ext>
            </a:extLst>
          </p:cNvPr>
          <p:cNvPicPr>
            <a:picLocks noChangeAspect="1"/>
          </p:cNvPicPr>
          <p:nvPr/>
        </p:nvPicPr>
        <p:blipFill>
          <a:blip r:embed="rId5"/>
          <a:stretch>
            <a:fillRect/>
          </a:stretch>
        </p:blipFill>
        <p:spPr>
          <a:xfrm>
            <a:off x="282967" y="3429000"/>
            <a:ext cx="4429125" cy="1952625"/>
          </a:xfrm>
          <a:prstGeom prst="rect">
            <a:avLst/>
          </a:prstGeom>
        </p:spPr>
      </p:pic>
    </p:spTree>
    <p:custDataLst>
      <p:tags r:id="rId1"/>
    </p:custDataLst>
    <p:extLst>
      <p:ext uri="{BB962C8B-B14F-4D97-AF65-F5344CB8AC3E}">
        <p14:creationId xmlns:p14="http://schemas.microsoft.com/office/powerpoint/2010/main" val="3149963060"/>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par>
                          <p:cTn id="18" fill="hold">
                            <p:stCondLst>
                              <p:cond delay="500"/>
                            </p:stCondLst>
                            <p:childTnLst>
                              <p:par>
                                <p:cTn id="19" presetID="22" presetClass="emph" presetSubtype="0" repeatCount="indefinite" fill="hold" grpId="0" nodeType="afterEffect">
                                  <p:stCondLst>
                                    <p:cond delay="0"/>
                                  </p:stCondLst>
                                  <p:childTnLst>
                                    <p:animClr clrSpc="hsl" dir="cw">
                                      <p:cBhvr override="childStyle">
                                        <p:cTn id="20" dur="500" fill="hold"/>
                                        <p:tgtEl>
                                          <p:spTgt spid="8"/>
                                        </p:tgtEl>
                                        <p:attrNameLst>
                                          <p:attrName>style.color</p:attrName>
                                        </p:attrNameLst>
                                      </p:cBhvr>
                                      <p:by>
                                        <p:hsl h="-7200000" s="0" l="0"/>
                                      </p:by>
                                    </p:animClr>
                                    <p:animClr clrSpc="hsl" dir="cw">
                                      <p:cBhvr>
                                        <p:cTn id="21" dur="500" fill="hold"/>
                                        <p:tgtEl>
                                          <p:spTgt spid="8"/>
                                        </p:tgtEl>
                                        <p:attrNameLst>
                                          <p:attrName>fillcolor</p:attrName>
                                        </p:attrNameLst>
                                      </p:cBhvr>
                                      <p:by>
                                        <p:hsl h="-7200000" s="0" l="0"/>
                                      </p:by>
                                    </p:animClr>
                                    <p:animClr clrSpc="hsl" dir="cw">
                                      <p:cBhvr>
                                        <p:cTn id="22" dur="500" fill="hold"/>
                                        <p:tgtEl>
                                          <p:spTgt spid="8"/>
                                        </p:tgtEl>
                                        <p:attrNameLst>
                                          <p:attrName>stroke.color</p:attrName>
                                        </p:attrNameLst>
                                      </p:cBhvr>
                                      <p:by>
                                        <p:hsl h="-7200000" s="0" l="0"/>
                                      </p:by>
                                    </p:animClr>
                                    <p:set>
                                      <p:cBhvr>
                                        <p:cTn id="23" dur="500" fill="hold"/>
                                        <p:tgtEl>
                                          <p:spTgt spid="8"/>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1622</Words>
  <Application>Microsoft Office PowerPoint</Application>
  <PresentationFormat>عرض على الشاشة (4:3)</PresentationFormat>
  <Paragraphs>211</Paragraphs>
  <Slides>12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AdobeArabic-BoldItalic</vt:lpstr>
      <vt:lpstr>Arial</vt:lpstr>
      <vt:lpstr>Calibri</vt:lpstr>
      <vt:lpstr>1_نسق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Wld-Otiba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حمود حاتم الناصر</cp:lastModifiedBy>
  <cp:revision>4</cp:revision>
  <dcterms:created xsi:type="dcterms:W3CDTF">2019-12-24T06:35:52Z</dcterms:created>
  <dcterms:modified xsi:type="dcterms:W3CDTF">2021-01-29T03:12:47Z</dcterms:modified>
</cp:coreProperties>
</file>