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0" r:id="rId2"/>
    <p:sldId id="440" r:id="rId3"/>
    <p:sldId id="536" r:id="rId4"/>
    <p:sldId id="335" r:id="rId5"/>
    <p:sldId id="537" r:id="rId6"/>
    <p:sldId id="538" r:id="rId7"/>
    <p:sldId id="539" r:id="rId8"/>
    <p:sldId id="540" r:id="rId9"/>
    <p:sldId id="541" r:id="rId10"/>
    <p:sldId id="369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2389">
          <p15:clr>
            <a:srgbClr val="A4A3A4"/>
          </p15:clr>
        </p15:guide>
        <p15:guide id="4" pos="7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1446"/>
      </p:cViewPr>
      <p:guideLst>
        <p:guide orient="horz" pos="2183"/>
        <p:guide pos="3863"/>
        <p:guide orient="horz" pos="2389"/>
        <p:guide pos="71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428717" y="3075057"/>
            <a:ext cx="33345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التلوث الضوضائي 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3979766" y="-1"/>
            <a:ext cx="489585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3600" b="1" dirty="0">
                <a:solidFill>
                  <a:srgbClr val="002060"/>
                </a:solidFill>
              </a:rPr>
              <a:t>التلوث الضوضائي 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3714747" y="2689070"/>
            <a:ext cx="7982457" cy="957328"/>
            <a:chOff x="1437353" y="1240017"/>
            <a:chExt cx="3589457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3" y="1240017"/>
              <a:ext cx="347028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789194" y="1565787"/>
              <a:ext cx="3237616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</a:rPr>
                <a:t>للضوضاء تأثيراً سلبياً على الإنسان و صحته . 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3979766" y="3664179"/>
            <a:ext cx="7717436" cy="910048"/>
            <a:chOff x="1437353" y="2358628"/>
            <a:chExt cx="3261529" cy="578991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3" y="2358628"/>
              <a:ext cx="3261529" cy="5789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701762" y="2619679"/>
              <a:ext cx="2997120" cy="293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</a:rPr>
                <a:t>تؤدي إلى الإصابة بالقلق و التوتر و الارتباك و العجز عن التفكير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3714748" y="1008748"/>
            <a:ext cx="7959531" cy="1339854"/>
            <a:chOff x="1437354" y="992349"/>
            <a:chExt cx="3692439" cy="888859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4" y="992349"/>
              <a:ext cx="3569497" cy="88885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500336" y="1476633"/>
              <a:ext cx="3629457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</a:rPr>
                <a:t>الضوضاء : هو ارتفاع الصوت و تداخله مع أصوات أخرى</a:t>
              </a:r>
              <a:endParaRPr lang="ar-SY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0723537" y="2550819"/>
            <a:ext cx="1407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0828671" y="3545331"/>
            <a:ext cx="125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3842" y="3461903"/>
            <a:ext cx="1892764" cy="2677273"/>
            <a:chOff x="387198" y="4292848"/>
            <a:chExt cx="1892764" cy="2677273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بيئتي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7198" y="4723352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التلوث داخل المنزل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44" grpId="0"/>
      <p:bldP spid="49" grpId="0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276348" y="457195"/>
            <a:ext cx="4418154" cy="1222155"/>
            <a:chOff x="1437354" y="652949"/>
            <a:chExt cx="4418154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9"/>
              <a:ext cx="4322153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188730"/>
              <a:ext cx="38359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4- التلوث الضوضائي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التلوث داخل المنزل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37653" y="3884644"/>
              <a:ext cx="1174596" cy="1477206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370247" y="3986470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388191" y="4034334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0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782241" y="1596198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800185" y="1644062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105934"/>
            <a:ext cx="1834212" cy="635091"/>
            <a:chOff x="1431941" y="2643418"/>
            <a:chExt cx="1834212" cy="635091"/>
          </a:xfrm>
        </p:grpSpPr>
        <p:sp>
          <p:nvSpPr>
            <p:cNvPr id="6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486400" y="2277019"/>
            <a:ext cx="5457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ارتفاع صوت الراديو و التلفاز تحدث تلوثاً ضوضائياً</a:t>
            </a:r>
          </a:p>
        </p:txBody>
      </p:sp>
      <p:grpSp>
        <p:nvGrpSpPr>
          <p:cNvPr id="6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3146093"/>
            <a:ext cx="1834212" cy="635091"/>
            <a:chOff x="1431941" y="2643418"/>
            <a:chExt cx="1834212" cy="635091"/>
          </a:xfrm>
        </p:grpSpPr>
        <p:sp>
          <p:nvSpPr>
            <p:cNvPr id="6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830138" y="3434027"/>
            <a:ext cx="628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أصوات المفرقعات النارية تسبب أصواتاً مزعجة في المناسبات </a:t>
            </a:r>
          </a:p>
        </p:txBody>
      </p:sp>
      <p:grpSp>
        <p:nvGrpSpPr>
          <p:cNvPr id="75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4186252"/>
            <a:ext cx="1834212" cy="635091"/>
            <a:chOff x="1431941" y="2643418"/>
            <a:chExt cx="1834212" cy="635091"/>
          </a:xfrm>
        </p:grpSpPr>
        <p:sp>
          <p:nvSpPr>
            <p:cNvPr id="76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029200" y="4357337"/>
            <a:ext cx="591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أصوات الأجهزة التي نستعملها في المنزل تصدر أصواتاً مزعجة في أوقات غير مناسبة و كذلك صوت الألعاب الإلكترونية .</a:t>
            </a:r>
          </a:p>
        </p:txBody>
      </p:sp>
    </p:spTree>
    <p:extLst>
      <p:ext uri="{BB962C8B-B14F-4D97-AF65-F5344CB8AC3E}">
        <p14:creationId xmlns:p14="http://schemas.microsoft.com/office/powerpoint/2010/main" val="429219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7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0" dur="200" fill="hold"/>
                                        <p:tgtEl>
                                          <p:spTgt spid="3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50"/>
                            </p:stCondLst>
                            <p:childTnLst>
                              <p:par>
                                <p:cTn id="6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"/>
                            </p:stCondLst>
                            <p:childTnLst>
                              <p:par>
                                <p:cTn id="6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5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50"/>
                            </p:stCondLst>
                            <p:childTnLst>
                              <p:par>
                                <p:cTn id="8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50"/>
                            </p:stCondLst>
                            <p:childTnLst>
                              <p:par>
                                <p:cTn id="9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50"/>
                            </p:stCondLst>
                            <p:childTnLst>
                              <p:par>
                                <p:cTn id="9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  <p:bldP spid="36" grpId="0" animBg="1"/>
      <p:bldP spid="36" grpId="1" animBg="1"/>
      <p:bldP spid="33" grpId="0" animBg="1"/>
      <p:bldP spid="33" grpId="1" animBg="1"/>
      <p:bldP spid="67" grpId="0"/>
      <p:bldP spid="74" grpId="0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0A69CA6-0AE7-456D-A77C-CF07985CFE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537BE35B-DCBD-4A3C-9F0C-E9F756843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000B127F-4264-4A60-B63B-31FF2DCE9554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07D8BA1D-A6DB-449B-9FD3-73BDC313F2F3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E826C6C-1009-4EB8-8424-0CEA89D7B2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498229" y="457192"/>
            <a:ext cx="3196273" cy="1222155"/>
            <a:chOff x="1437354" y="652946"/>
            <a:chExt cx="3196273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6"/>
              <a:ext cx="262670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31919" y="1273557"/>
              <a:ext cx="2501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7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876800" y="2206785"/>
            <a:ext cx="6067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هناك مصادر طبيعية للضوضاء, أذكريها ؟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التلوث داخل المنزل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37653" y="3884644"/>
              <a:ext cx="1174596" cy="1477206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3011966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86550" y="3201273"/>
            <a:ext cx="42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الانفجارات البركانية و الزلازل</a:t>
            </a:r>
          </a:p>
        </p:txBody>
      </p:sp>
      <p:grpSp>
        <p:nvGrpSpPr>
          <p:cNvPr id="4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4006454"/>
            <a:ext cx="1834212" cy="635091"/>
            <a:chOff x="1431941" y="2643418"/>
            <a:chExt cx="1834212" cy="635091"/>
          </a:xfrm>
        </p:grpSpPr>
        <p:sp>
          <p:nvSpPr>
            <p:cNvPr id="5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5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86550" y="4195761"/>
            <a:ext cx="42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الرعد و الأعاصير</a:t>
            </a:r>
          </a:p>
        </p:txBody>
      </p:sp>
      <p:grpSp>
        <p:nvGrpSpPr>
          <p:cNvPr id="6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0141" y="4995814"/>
            <a:ext cx="1834212" cy="635091"/>
            <a:chOff x="1431941" y="2643418"/>
            <a:chExt cx="1834212" cy="635091"/>
          </a:xfrm>
        </p:grpSpPr>
        <p:sp>
          <p:nvSpPr>
            <p:cNvPr id="6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66399" y="5185121"/>
            <a:ext cx="42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أمواج المياه العالية</a:t>
            </a:r>
          </a:p>
        </p:txBody>
      </p:sp>
    </p:spTree>
    <p:extLst>
      <p:ext uri="{BB962C8B-B14F-4D97-AF65-F5344CB8AC3E}">
        <p14:creationId xmlns:p14="http://schemas.microsoft.com/office/powerpoint/2010/main" val="137780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55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498229" y="457192"/>
            <a:ext cx="3196273" cy="1222155"/>
            <a:chOff x="1437354" y="652946"/>
            <a:chExt cx="3196273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6"/>
              <a:ext cx="262670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31919" y="1273557"/>
              <a:ext cx="2501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8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436643" y="2283823"/>
            <a:ext cx="8675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ما هي الحلول الممكنة للحد من التلوث الضوضائي وكيفية التخفيف من آثاره السلبية ؟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التلوث داخل المنزل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37653" y="3884644"/>
              <a:ext cx="1174596" cy="1477206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19990" y="2814637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305300" y="3003944"/>
            <a:ext cx="6598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وضع القوانين للحد من التلوث الضوضائي</a:t>
            </a:r>
          </a:p>
        </p:txBody>
      </p:sp>
      <p:grpSp>
        <p:nvGrpSpPr>
          <p:cNvPr id="4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19990" y="3682052"/>
            <a:ext cx="1834212" cy="635091"/>
            <a:chOff x="1431941" y="2643418"/>
            <a:chExt cx="1834212" cy="635091"/>
          </a:xfrm>
        </p:grpSpPr>
        <p:sp>
          <p:nvSpPr>
            <p:cNvPr id="5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5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46248" y="3871359"/>
            <a:ext cx="42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بناء المساكن خارج المناطق الصناعية</a:t>
            </a:r>
          </a:p>
        </p:txBody>
      </p:sp>
      <p:grpSp>
        <p:nvGrpSpPr>
          <p:cNvPr id="6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4700397"/>
            <a:ext cx="1834212" cy="635091"/>
            <a:chOff x="1431941" y="2643418"/>
            <a:chExt cx="1834212" cy="635091"/>
          </a:xfrm>
        </p:grpSpPr>
        <p:sp>
          <p:nvSpPr>
            <p:cNvPr id="6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86548" y="4889704"/>
            <a:ext cx="42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وضع عوازل في المنازل</a:t>
            </a:r>
          </a:p>
        </p:txBody>
      </p:sp>
      <p:grpSp>
        <p:nvGrpSpPr>
          <p:cNvPr id="56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768913" y="5543827"/>
            <a:ext cx="1834212" cy="635091"/>
            <a:chOff x="1431941" y="2643418"/>
            <a:chExt cx="1834212" cy="635091"/>
          </a:xfrm>
        </p:grpSpPr>
        <p:sp>
          <p:nvSpPr>
            <p:cNvPr id="57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200400" y="5733134"/>
            <a:ext cx="7652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بالنسبة للأفراد خفض صوت الأجهزة و إغلاقها عند عدم استخدامها</a:t>
            </a:r>
          </a:p>
        </p:txBody>
      </p:sp>
    </p:spTree>
    <p:extLst>
      <p:ext uri="{BB962C8B-B14F-4D97-AF65-F5344CB8AC3E}">
        <p14:creationId xmlns:p14="http://schemas.microsoft.com/office/powerpoint/2010/main" val="308591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55" grpId="0"/>
      <p:bldP spid="63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498229" y="457192"/>
            <a:ext cx="3196273" cy="1222155"/>
            <a:chOff x="1437354" y="652946"/>
            <a:chExt cx="3196273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6"/>
              <a:ext cx="262670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31919" y="1273557"/>
              <a:ext cx="2501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9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436643" y="2283823"/>
            <a:ext cx="86756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اقترحي طرائق فعّالة للتخفيف من الأصوات القوية المزعجة  للأجهزة الكهربائية الموجودة في المنزل ؟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التلوث داخل المنزل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37653" y="3884644"/>
              <a:ext cx="1174596" cy="1477206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19990" y="3135731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305300" y="3325038"/>
            <a:ext cx="6598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خفض صوت الأجهزة</a:t>
            </a:r>
          </a:p>
        </p:txBody>
      </p:sp>
      <p:grpSp>
        <p:nvGrpSpPr>
          <p:cNvPr id="4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19990" y="4003146"/>
            <a:ext cx="1834212" cy="635091"/>
            <a:chOff x="1431941" y="2643418"/>
            <a:chExt cx="1834212" cy="635091"/>
          </a:xfrm>
        </p:grpSpPr>
        <p:sp>
          <p:nvSpPr>
            <p:cNvPr id="5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5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46248" y="4192453"/>
            <a:ext cx="42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التقليل من مدة استخدامها</a:t>
            </a:r>
          </a:p>
        </p:txBody>
      </p:sp>
      <p:grpSp>
        <p:nvGrpSpPr>
          <p:cNvPr id="6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5021491"/>
            <a:ext cx="1834212" cy="635091"/>
            <a:chOff x="1431941" y="2643418"/>
            <a:chExt cx="1834212" cy="635091"/>
          </a:xfrm>
        </p:grpSpPr>
        <p:sp>
          <p:nvSpPr>
            <p:cNvPr id="6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86548" y="5210798"/>
            <a:ext cx="42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استبدالها بأجهزة ذات أصوات هادئة</a:t>
            </a:r>
          </a:p>
        </p:txBody>
      </p:sp>
    </p:spTree>
    <p:extLst>
      <p:ext uri="{BB962C8B-B14F-4D97-AF65-F5344CB8AC3E}">
        <p14:creationId xmlns:p14="http://schemas.microsoft.com/office/powerpoint/2010/main" val="228105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55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498229" y="457192"/>
            <a:ext cx="3196273" cy="1222155"/>
            <a:chOff x="1437354" y="652946"/>
            <a:chExt cx="3196273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6"/>
              <a:ext cx="262670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31919" y="1273557"/>
              <a:ext cx="2501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10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436643" y="2283823"/>
            <a:ext cx="8675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نهى القرآن الكريم عن الأصوات المرتفعة , ابحثي عن الآية الدالة على ذلك و اكتبيها ؟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التلوث داخل المنزل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37653" y="3884644"/>
              <a:ext cx="1174596" cy="1477206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19990" y="3135731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305300" y="3325038"/>
            <a:ext cx="6598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قال الله تعالى : &lt; </a:t>
            </a:r>
            <a:r>
              <a:rPr lang="ar-SY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و اقْصُدْ فِي مَشْيِكَ وَ اِغْضِض مِنْ صَوْتِكَ </a:t>
            </a:r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0781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844AB61E-308A-4498-AB95-0E3E7B37224D}"/>
              </a:ext>
            </a:extLst>
          </p:cNvPr>
          <p:cNvSpPr/>
          <p:nvPr/>
        </p:nvSpPr>
        <p:spPr>
          <a:xfrm>
            <a:off x="6847188" y="1362487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8">
            <a:extLst>
              <a:ext uri="{FF2B5EF4-FFF2-40B4-BE49-F238E27FC236}">
                <a16:creationId xmlns:a16="http://schemas.microsoft.com/office/drawing/2014/main" id="{77946929-CDB4-42D9-882A-CCBA18E3DC0C}"/>
              </a:ext>
            </a:extLst>
          </p:cNvPr>
          <p:cNvSpPr/>
          <p:nvPr/>
        </p:nvSpPr>
        <p:spPr>
          <a:xfrm>
            <a:off x="6743237" y="1979011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EA4D043D-B6D9-455D-856E-64878764A893}"/>
              </a:ext>
            </a:extLst>
          </p:cNvPr>
          <p:cNvSpPr/>
          <p:nvPr/>
        </p:nvSpPr>
        <p:spPr>
          <a:xfrm flipV="1">
            <a:off x="6847188" y="2291170"/>
            <a:ext cx="587248" cy="332352"/>
          </a:xfrm>
          <a:prstGeom prst="triangle">
            <a:avLst>
              <a:gd name="adj" fmla="val 68525"/>
            </a:avLst>
          </a:prstGeom>
          <a:solidFill>
            <a:srgbClr val="004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C03DE7-25B3-4690-B8D8-4EB2B3D7ADBD}"/>
              </a:ext>
            </a:extLst>
          </p:cNvPr>
          <p:cNvGrpSpPr/>
          <p:nvPr/>
        </p:nvGrpSpPr>
        <p:grpSpPr>
          <a:xfrm>
            <a:off x="6847188" y="1345890"/>
            <a:ext cx="2780354" cy="954107"/>
            <a:chOff x="4256953" y="1342378"/>
            <a:chExt cx="2780354" cy="95410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A7EDB6B-2128-4812-AE1D-5F95CC98607C}"/>
                </a:ext>
              </a:extLst>
            </p:cNvPr>
            <p:cNvSpPr/>
            <p:nvPr/>
          </p:nvSpPr>
          <p:spPr>
            <a:xfrm>
              <a:off x="4256953" y="1358974"/>
              <a:ext cx="2780354" cy="927941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DE4DB4-9D2F-4486-9CE7-FD655348A863}"/>
                </a:ext>
              </a:extLst>
            </p:cNvPr>
            <p:cNvSpPr txBox="1"/>
            <p:nvPr/>
          </p:nvSpPr>
          <p:spPr>
            <a:xfrm>
              <a:off x="4604282" y="1342378"/>
              <a:ext cx="2085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أشياء يمكن أن تتلوث</a:t>
              </a:r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35" name="Parallelogram 8">
            <a:extLst>
              <a:ext uri="{FF2B5EF4-FFF2-40B4-BE49-F238E27FC236}">
                <a16:creationId xmlns:a16="http://schemas.microsoft.com/office/drawing/2014/main" id="{02E3E787-9A04-4E65-B476-666B55963232}"/>
              </a:ext>
            </a:extLst>
          </p:cNvPr>
          <p:cNvSpPr/>
          <p:nvPr/>
        </p:nvSpPr>
        <p:spPr>
          <a:xfrm>
            <a:off x="7219945" y="2186916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0066CC"/>
              </a:gs>
              <a:gs pos="0">
                <a:srgbClr val="0099FF"/>
              </a:gs>
              <a:gs pos="60000">
                <a:srgbClr val="0099FF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D4454-315C-42DA-9BE1-C5F5265D7DE7}"/>
              </a:ext>
            </a:extLst>
          </p:cNvPr>
          <p:cNvSpPr/>
          <p:nvPr/>
        </p:nvSpPr>
        <p:spPr>
          <a:xfrm>
            <a:off x="1482818" y="1358975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8">
            <a:extLst>
              <a:ext uri="{FF2B5EF4-FFF2-40B4-BE49-F238E27FC236}">
                <a16:creationId xmlns:a16="http://schemas.microsoft.com/office/drawing/2014/main" id="{50D762F4-D6D5-4051-BF35-DD6682E91857}"/>
              </a:ext>
            </a:extLst>
          </p:cNvPr>
          <p:cNvSpPr/>
          <p:nvPr/>
        </p:nvSpPr>
        <p:spPr>
          <a:xfrm>
            <a:off x="1378867" y="1975499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8A34F81-DDA3-4673-81B8-5B45E3E8A4B1}"/>
              </a:ext>
            </a:extLst>
          </p:cNvPr>
          <p:cNvSpPr/>
          <p:nvPr/>
        </p:nvSpPr>
        <p:spPr>
          <a:xfrm flipV="1">
            <a:off x="1482818" y="2287658"/>
            <a:ext cx="587248" cy="332352"/>
          </a:xfrm>
          <a:prstGeom prst="triangle">
            <a:avLst>
              <a:gd name="adj" fmla="val 68525"/>
            </a:avLst>
          </a:prstGeom>
          <a:solidFill>
            <a:srgbClr val="75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E6C9C9-F891-49DB-896C-71F0BF0CFCA3}"/>
              </a:ext>
            </a:extLst>
          </p:cNvPr>
          <p:cNvGrpSpPr/>
          <p:nvPr/>
        </p:nvGrpSpPr>
        <p:grpSpPr>
          <a:xfrm>
            <a:off x="1278442" y="1358974"/>
            <a:ext cx="3189105" cy="927941"/>
            <a:chOff x="601940" y="1358974"/>
            <a:chExt cx="3189105" cy="9279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9107040-DAFB-405A-8982-0C2410FAF46B}"/>
                </a:ext>
              </a:extLst>
            </p:cNvPr>
            <p:cNvSpPr/>
            <p:nvPr/>
          </p:nvSpPr>
          <p:spPr>
            <a:xfrm>
              <a:off x="806316" y="1358974"/>
              <a:ext cx="2780354" cy="927941"/>
            </a:xfrm>
            <a:prstGeom prst="rect">
              <a:avLst/>
            </a:prstGeom>
            <a:solidFill>
              <a:srgbClr val="A9D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E7ADC8-055D-432C-B363-27C08F45A3F9}"/>
                </a:ext>
              </a:extLst>
            </p:cNvPr>
            <p:cNvSpPr txBox="1"/>
            <p:nvPr/>
          </p:nvSpPr>
          <p:spPr>
            <a:xfrm>
              <a:off x="601940" y="1406249"/>
              <a:ext cx="31891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ملوثات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99208A0-7878-4644-BC38-AFC7EE1B9894}"/>
              </a:ext>
            </a:extLst>
          </p:cNvPr>
          <p:cNvSpPr/>
          <p:nvPr/>
        </p:nvSpPr>
        <p:spPr>
          <a:xfrm>
            <a:off x="1855575" y="2183404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6F9200"/>
              </a:gs>
              <a:gs pos="0">
                <a:srgbClr val="98C800"/>
              </a:gs>
              <a:gs pos="60000">
                <a:srgbClr val="83AC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97F4A295-6D59-4467-B92A-EB863F13C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040756"/>
              </p:ext>
            </p:extLst>
          </p:nvPr>
        </p:nvGraphicFramePr>
        <p:xfrm>
          <a:off x="1507942" y="2940852"/>
          <a:ext cx="2759030" cy="301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030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ctr"/>
                      <a:r>
                        <a:rPr lang="ar-SY" sz="3200" b="1" dirty="0"/>
                        <a:t>دخان</a:t>
                      </a:r>
                    </a:p>
                    <a:p>
                      <a:pPr algn="ctr"/>
                      <a:r>
                        <a:rPr lang="ar-SY" sz="3200" b="1" dirty="0"/>
                        <a:t>  ضجيج </a:t>
                      </a:r>
                    </a:p>
                    <a:p>
                      <a:pPr algn="ctr"/>
                      <a:r>
                        <a:rPr lang="ar-SY" sz="3200" b="1" dirty="0"/>
                        <a:t>مبيد حشري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ctr"/>
                      <a:endParaRPr lang="ar-SY" sz="32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ctr"/>
                      <a:endParaRPr lang="ar-SY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graphicFrame>
        <p:nvGraphicFramePr>
          <p:cNvPr id="39" name="Table 16">
            <a:extLst>
              <a:ext uri="{FF2B5EF4-FFF2-40B4-BE49-F238E27FC236}">
                <a16:creationId xmlns:a16="http://schemas.microsoft.com/office/drawing/2014/main" id="{08A80892-7BB4-4C6E-9CF4-C3547A939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547019"/>
              </p:ext>
            </p:extLst>
          </p:nvPr>
        </p:nvGraphicFramePr>
        <p:xfrm>
          <a:off x="6872868" y="2884404"/>
          <a:ext cx="2682359" cy="301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2359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ctr"/>
                      <a:r>
                        <a:rPr lang="ar-SY" sz="3200" b="1" dirty="0"/>
                        <a:t>هواء</a:t>
                      </a:r>
                    </a:p>
                    <a:p>
                      <a:pPr algn="ctr"/>
                      <a:r>
                        <a:rPr lang="ar-SY" sz="3200" b="1" dirty="0"/>
                        <a:t>مياه</a:t>
                      </a:r>
                    </a:p>
                    <a:p>
                      <a:pPr algn="ctr"/>
                      <a:r>
                        <a:rPr lang="ar-SY" sz="3200" b="1" dirty="0"/>
                        <a:t>تربة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ctr"/>
                      <a:endParaRPr lang="ar-SY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ctr"/>
                      <a:endParaRPr lang="ar-SY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DA34F78-A84F-4527-967B-F90F2ED28A65}"/>
              </a:ext>
            </a:extLst>
          </p:cNvPr>
          <p:cNvSpPr txBox="1"/>
          <p:nvPr/>
        </p:nvSpPr>
        <p:spPr>
          <a:xfrm>
            <a:off x="0" y="17124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 11 - </a:t>
            </a:r>
            <a:r>
              <a:rPr lang="ar-SY" sz="3600" b="1" dirty="0">
                <a:latin typeface="Century Gothic" panose="020B0502020202020204" pitchFamily="34" charset="0"/>
              </a:rPr>
              <a:t>صنفي الكلمات الآتية إلى ملوثات و أشياء يمكن أن تتلوث :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79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4" grpId="0" animBg="1"/>
      <p:bldP spid="35" grpId="0" animBg="1"/>
      <p:bldP spid="5" grpId="0" animBg="1"/>
      <p:bldP spid="11" grpId="0" animBg="1"/>
      <p:bldP spid="10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276</Words>
  <Application>Microsoft Office PowerPoint</Application>
  <PresentationFormat>شاشة عريضة</PresentationFormat>
  <Paragraphs>103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Economica</vt:lpstr>
      <vt:lpstr>Open Sans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1327</cp:revision>
  <dcterms:created xsi:type="dcterms:W3CDTF">2020-10-10T04:32:51Z</dcterms:created>
  <dcterms:modified xsi:type="dcterms:W3CDTF">2021-01-23T20:53:41Z</dcterms:modified>
</cp:coreProperties>
</file>