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89" r:id="rId3"/>
    <p:sldId id="296" r:id="rId4"/>
    <p:sldId id="297" r:id="rId5"/>
    <p:sldId id="335" r:id="rId6"/>
    <p:sldId id="298" r:id="rId7"/>
    <p:sldId id="299" r:id="rId8"/>
    <p:sldId id="300" r:id="rId9"/>
    <p:sldId id="301" r:id="rId10"/>
    <p:sldId id="302" r:id="rId11"/>
    <p:sldId id="303" r:id="rId12"/>
    <p:sldId id="322" r:id="rId13"/>
    <p:sldId id="334" r:id="rId14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71" autoAdjust="0"/>
  </p:normalViewPr>
  <p:slideViewPr>
    <p:cSldViewPr snapToGrid="0">
      <p:cViewPr varScale="1">
        <p:scale>
          <a:sx n="56" d="100"/>
          <a:sy n="56" d="100"/>
        </p:scale>
        <p:origin x="102" y="13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03F6-6E51-47EF-9883-4461AA83C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F17AA-117A-473A-80B8-2404F5E1D9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A5AB3-6A67-48DA-8CF5-FD60C83A6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08CF3-3C73-4A95-A4CF-47C3873B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51C3C-51CC-4F9B-A9E7-623B6210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32908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69B4-353E-497A-BA87-61B2CE6EF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9610D-0B0E-47DF-9247-967B2DE2C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B98E4-023F-4CF2-8193-C26381612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B5D12-4740-44EE-BE4B-1BF9479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639E4-B113-41CC-BFA8-938FE9FC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18920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1CDB-2325-4700-A4B6-DD525741F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96163-25D7-42AA-9157-0E6773B94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FD66B-0C6D-49A1-92F6-48AA663DA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7BDD-6C53-4936-8515-25781E45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B41AB-BD14-43ED-A7F6-D673E5C0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80667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9CF44-E709-4790-923E-78329931F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FDE7C-9ABB-43AE-BAE3-6B10E8F4F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89AE0-85DC-4929-9271-434F023DB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F430F-A047-4470-92D2-7F6CD9942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AF6-FB63-402C-BD90-5679D4B72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D49C7-EF7C-4E67-AE92-72C73980C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2680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36B10-4CC1-4B04-ADEA-28693299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1BB16-EAEF-4CF6-9717-ACA31EEED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C1050-1BB8-47BD-A7EC-A05C3F583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330B9B-7296-4CA0-B63C-CF07B731B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9F9277-FF9C-4FF4-B295-42F681A3B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4BFB-247E-4078-A808-A35027340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7348DD-72F6-48AA-88D8-B4C93F1E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07DD1-A233-456A-9D4B-8AE3C41F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89981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8D502-D68F-4637-B654-6E071999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1FC443-9800-42FC-AB0E-5D5EE5A9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34BF9D-8415-485C-86A4-3072567C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A98D9-378B-4633-B124-E1498A37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8916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FA4331-AF49-4B67-B963-178BBAFA3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AB54D6-821C-4E5D-8CA3-049566EAC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75FD0-101B-4D77-A283-8F0F4896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98206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C2A7-A5E5-4F8B-8FBA-CCDE5CB5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0909E-1690-431E-A970-DFFC0F309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F684D-073F-465C-9DB7-A52ACB3B5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C6D6B-6CAB-4C7E-914D-04F5CA574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588C7-DA99-4194-8D0F-D9020CA0C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9B81F-3236-4E0B-9F70-B0E9C142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21239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CB3B4-E777-4E1B-B2C2-9356D3A4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7CCA2-CD35-462A-95FD-31CCBD1FD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E7E9F-D422-4FB4-86E2-3F57B3ACD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E811A-37D0-4CD7-B7EF-064EBE26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DBC91-E7A0-4710-A4B6-8522148D6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3909C-605B-405C-BEF6-A0F677CF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897196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BA75-5DCE-41B4-9A02-CB0F185C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D115F-E385-4E20-A9CE-661AADF8D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F48E5-592D-4D67-8AB0-42500FFA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969AA-B6D6-487A-BAD5-0F6E8BF1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B5271-C154-497D-847F-9BD024581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35651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91B88D-2290-4AEB-8566-4266114E47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D31C6-F5CE-4EFA-AD4A-9ADE32581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D4AE8-7C9A-400B-B71D-A70411799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5F634-1760-4C3F-B02F-5FEDC6B1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76A05-4BEC-4858-943E-17479D19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57530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B9B05-ABCD-4E31-9987-0032A2010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157C8-7CC1-4478-9C25-1B322403C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E2E0F-5DA8-40F4-B789-15C8D2C144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6D39C-A4CF-4F9D-958C-C9434D4F934C}" type="datetimeFigureOut">
              <a:rPr lang="ar-SY" smtClean="0"/>
              <a:t>30/05/1442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A8FCA-EE64-430F-B77B-9D8CE8D477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10981-8BFD-4958-A738-FA75F83A0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71516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5465809-8E1D-47F5-AED0-D223A0BEEBFC}"/>
              </a:ext>
            </a:extLst>
          </p:cNvPr>
          <p:cNvSpPr txBox="1"/>
          <p:nvPr/>
        </p:nvSpPr>
        <p:spPr>
          <a:xfrm>
            <a:off x="1745342" y="3013501"/>
            <a:ext cx="570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800" b="1" dirty="0">
                <a:latin typeface="Oswald" panose="02000503000000000000" pitchFamily="2" charset="0"/>
              </a:rPr>
              <a:t>السكان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54C2F6-58DD-47C6-A986-E7C46732739F}"/>
              </a:ext>
            </a:extLst>
          </p:cNvPr>
          <p:cNvSpPr/>
          <p:nvPr/>
        </p:nvSpPr>
        <p:spPr>
          <a:xfrm>
            <a:off x="-2555173" y="0"/>
            <a:ext cx="18731066" cy="6858000"/>
          </a:xfrm>
          <a:custGeom>
            <a:avLst/>
            <a:gdLst>
              <a:gd name="connsiteX0" fmla="*/ 38190 w 18731066"/>
              <a:gd name="connsiteY0" fmla="*/ 0 h 6858000"/>
              <a:gd name="connsiteX1" fmla="*/ 18731066 w 18731066"/>
              <a:gd name="connsiteY1" fmla="*/ 0 h 6858000"/>
              <a:gd name="connsiteX2" fmla="*/ 18731066 w 18731066"/>
              <a:gd name="connsiteY2" fmla="*/ 6858000 h 6858000"/>
              <a:gd name="connsiteX3" fmla="*/ 0 w 18731066"/>
              <a:gd name="connsiteY3" fmla="*/ 6858000 h 6858000"/>
              <a:gd name="connsiteX4" fmla="*/ 1264651 w 18731066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31066" h="6858000">
                <a:moveTo>
                  <a:pt x="38190" y="0"/>
                </a:moveTo>
                <a:lnTo>
                  <a:pt x="18731066" y="0"/>
                </a:lnTo>
                <a:lnTo>
                  <a:pt x="18731066" y="6858000"/>
                </a:lnTo>
                <a:lnTo>
                  <a:pt x="0" y="6858000"/>
                </a:lnTo>
                <a:lnTo>
                  <a:pt x="1264651" y="3429000"/>
                </a:lnTo>
                <a:close/>
              </a:path>
            </a:pathLst>
          </a:custGeom>
          <a:solidFill>
            <a:srgbClr val="B51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airplane, plane&#10;&#10;Description automatically generated">
            <a:extLst>
              <a:ext uri="{FF2B5EF4-FFF2-40B4-BE49-F238E27FC236}">
                <a16:creationId xmlns:a16="http://schemas.microsoft.com/office/drawing/2014/main" id="{F7CC3B0F-DFEA-48A2-8212-17A441820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t="21375" r="6873" b="22751"/>
          <a:stretch/>
        </p:blipFill>
        <p:spPr>
          <a:xfrm rot="5400000">
            <a:off x="-3450426" y="1622197"/>
            <a:ext cx="3914741" cy="361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87253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0.87253 0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2" name="Oval 111">
            <a:extLst>
              <a:ext uri="{FF2B5EF4-FFF2-40B4-BE49-F238E27FC236}">
                <a16:creationId xmlns:a16="http://schemas.microsoft.com/office/drawing/2014/main" id="{0BF45C03-4CD9-4D15-B68E-9F928610DED6}"/>
              </a:ext>
            </a:extLst>
          </p:cNvPr>
          <p:cNvSpPr/>
          <p:nvPr/>
        </p:nvSpPr>
        <p:spPr>
          <a:xfrm>
            <a:off x="10802240" y="545171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FAC73E3-59ED-4587-9F8B-B4F589B7DDA5}"/>
              </a:ext>
            </a:extLst>
          </p:cNvPr>
          <p:cNvSpPr/>
          <p:nvPr/>
        </p:nvSpPr>
        <p:spPr>
          <a:xfrm>
            <a:off x="10980360" y="561361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" name="Graphic 113">
            <a:extLst>
              <a:ext uri="{FF2B5EF4-FFF2-40B4-BE49-F238E27FC236}">
                <a16:creationId xmlns:a16="http://schemas.microsoft.com/office/drawing/2014/main" id="{F457638D-CF4E-4BC4-923E-E48196BE5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5172" y="5798392"/>
            <a:ext cx="531906" cy="457439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688967" y="677527"/>
            <a:ext cx="5348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شبه الجزيرة العربية :</a:t>
            </a:r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51957" y="4162436"/>
            <a:ext cx="10536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1- العرب البائدة :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هم عرب قدامى انقرضوا ولم يبقى منهم أحد : عاد – ثمود – طسم - جديس</a:t>
            </a:r>
            <a:endParaRPr lang="en-US" sz="28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788296" y="57268"/>
            <a:ext cx="1477108" cy="3065369"/>
            <a:chOff x="9283211" y="666793"/>
            <a:chExt cx="1477108" cy="3065369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8" y="2031375"/>
              <a:ext cx="765048" cy="1700787"/>
              <a:chOff x="2870233" y="3453680"/>
              <a:chExt cx="765048" cy="170078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615610" y="4134797"/>
                <a:ext cx="17007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3" y="410403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</a:t>
                </a:r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914400" y="2403505"/>
            <a:ext cx="9316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-</a:t>
            </a:r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 السكان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 :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سكن العرب أرض شبه الجزيرة العربية منذ آلاف السنين وينقسمون الى :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525137" y="5818424"/>
            <a:ext cx="101699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 </a:t>
            </a:r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2- العرب الباقية :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وهم عرب ينتسبون الى قحطان وعدنان .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8DC5F25-BEE5-4ACB-A160-9215835AEBD2}"/>
              </a:ext>
            </a:extLst>
          </p:cNvPr>
          <p:cNvSpPr/>
          <p:nvPr/>
        </p:nvSpPr>
        <p:spPr>
          <a:xfrm rot="5400000">
            <a:off x="3224203" y="156865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A635E8D-B470-40A9-88C0-2F686E126482}"/>
              </a:ext>
            </a:extLst>
          </p:cNvPr>
          <p:cNvGrpSpPr/>
          <p:nvPr/>
        </p:nvGrpSpPr>
        <p:grpSpPr>
          <a:xfrm>
            <a:off x="4264949" y="211121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239CF96-7C53-4502-B342-01F7B0890131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rapezoid 10">
              <a:extLst>
                <a:ext uri="{FF2B5EF4-FFF2-40B4-BE49-F238E27FC236}">
                  <a16:creationId xmlns:a16="http://schemas.microsoft.com/office/drawing/2014/main" id="{3CF7645A-41AA-4C79-BDD6-04C128F8E925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7C2603D-1BB5-4A34-90AE-3062CDCA38A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633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1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2" grpId="0" animBg="1"/>
      <p:bldP spid="113" grpId="0" animBg="1"/>
      <p:bldP spid="115" grpId="0"/>
      <p:bldP spid="117" grpId="0"/>
      <p:bldP spid="34" grpId="0"/>
      <p:bldP spid="35" grpId="0"/>
      <p:bldP spid="37" grpId="0" animBg="1"/>
      <p:bldP spid="3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2466435" y="909792"/>
            <a:ext cx="7788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الحياة الدينية :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كان في الجزيرة العربية عبادات وديانات مختلفة: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2906263" y="4389299"/>
            <a:ext cx="7738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2- عبادة الأوثان والأصنام </a:t>
            </a: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87609" y="-42047"/>
            <a:ext cx="1477108" cy="3263984"/>
            <a:chOff x="9283211" y="666793"/>
            <a:chExt cx="1477108" cy="326398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7" y="1912582"/>
              <a:ext cx="824651" cy="2018195"/>
              <a:chOff x="2870232" y="3334887"/>
              <a:chExt cx="824651" cy="2018195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133187" y="4143930"/>
                <a:ext cx="20181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 وأحوالهم</a:t>
                </a:r>
                <a:endParaRPr lang="en-US" sz="2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2" y="416560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516508" y="4174708"/>
                <a:ext cx="20181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698171" y="2534550"/>
            <a:ext cx="85935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1- الحنيفية :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وهي ملة ابراهيم عليه السلام ( توحيد الله عزّ وجل )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050A834-14F7-4B30-8FC4-11DC1B3A6A83}"/>
              </a:ext>
            </a:extLst>
          </p:cNvPr>
          <p:cNvSpPr/>
          <p:nvPr/>
        </p:nvSpPr>
        <p:spPr>
          <a:xfrm rot="5400000">
            <a:off x="1973358" y="3795222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15DBAC9-3A3B-4A12-9650-6B7F81D702D0}"/>
              </a:ext>
            </a:extLst>
          </p:cNvPr>
          <p:cNvGrpSpPr/>
          <p:nvPr/>
        </p:nvGrpSpPr>
        <p:grpSpPr>
          <a:xfrm>
            <a:off x="3014104" y="3849478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757BEB5-5CEA-4A4F-887E-5A25C49CB5EF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rapezoid 10">
              <a:extLst>
                <a:ext uri="{FF2B5EF4-FFF2-40B4-BE49-F238E27FC236}">
                  <a16:creationId xmlns:a16="http://schemas.microsoft.com/office/drawing/2014/main" id="{B8ACB13E-2E35-45BF-BB8D-AFD15AE1A2E7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9DC11B8-FB93-41E9-84E6-0012F2F90472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091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1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5" grpId="0"/>
      <p:bldP spid="117" grpId="0"/>
      <p:bldP spid="34" grpId="0"/>
      <p:bldP spid="37" grpId="0" animBg="1"/>
      <p:bldP spid="3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2540835" y="709873"/>
            <a:ext cx="7788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الحياة الدينية : </a:t>
            </a:r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كان في الجزيرة العربية عبادات وديانات مختلفة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499427" y="4228040"/>
            <a:ext cx="9822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3- اليهودية والنصرانية : اعتنقت في بعض مناطق الجزيرة العربية قبل الاسلام</a:t>
            </a: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87609" y="-42047"/>
            <a:ext cx="1477108" cy="3263984"/>
            <a:chOff x="9283211" y="666793"/>
            <a:chExt cx="1477108" cy="326398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7" y="1912582"/>
              <a:ext cx="824651" cy="2018195"/>
              <a:chOff x="2870232" y="3334887"/>
              <a:chExt cx="824651" cy="2018195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133187" y="4143930"/>
                <a:ext cx="20181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 وأحوالهم</a:t>
                </a:r>
                <a:endParaRPr lang="en-US" sz="2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2" y="416560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516508" y="4174708"/>
                <a:ext cx="20181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698171" y="2534550"/>
            <a:ext cx="85935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3- عبادة النجوم والكواكب </a:t>
            </a:r>
            <a:endParaRPr lang="ar-SY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24E4014-31EB-4586-9E7E-71AC3EEB84F4}"/>
              </a:ext>
            </a:extLst>
          </p:cNvPr>
          <p:cNvSpPr/>
          <p:nvPr/>
        </p:nvSpPr>
        <p:spPr>
          <a:xfrm rot="5400000">
            <a:off x="2743090" y="2060600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DF6749-A14A-4EEB-9D9B-94A2555BA140}"/>
              </a:ext>
            </a:extLst>
          </p:cNvPr>
          <p:cNvGrpSpPr/>
          <p:nvPr/>
        </p:nvGrpSpPr>
        <p:grpSpPr>
          <a:xfrm>
            <a:off x="3783836" y="2114856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0559272-77F1-40A0-B0A9-F91877D6D770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apezoid 10">
              <a:extLst>
                <a:ext uri="{FF2B5EF4-FFF2-40B4-BE49-F238E27FC236}">
                  <a16:creationId xmlns:a16="http://schemas.microsoft.com/office/drawing/2014/main" id="{0D961A8A-08A0-4160-9ED2-58DB7D250D00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04F4552-FAE4-4E7B-89F6-8AD36ABAA78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819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5" grpId="0"/>
      <p:bldP spid="117" grpId="0"/>
      <p:bldP spid="34" grpId="0"/>
      <p:bldP spid="31" grpId="0" animBg="1"/>
      <p:bldP spid="3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8C89443-501A-45F0-8C9A-A90710457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676" y="1326777"/>
            <a:ext cx="10118953" cy="5414963"/>
          </a:xfrm>
        </p:spPr>
      </p:pic>
      <p:sp>
        <p:nvSpPr>
          <p:cNvPr id="6" name="عنوان 1">
            <a:extLst>
              <a:ext uri="{FF2B5EF4-FFF2-40B4-BE49-F238E27FC236}">
                <a16:creationId xmlns:a16="http://schemas.microsoft.com/office/drawing/2014/main" id="{3B4624C5-3D51-4B81-BFD5-9D4BB29DEE6A}"/>
              </a:ext>
            </a:extLst>
          </p:cNvPr>
          <p:cNvSpPr txBox="1">
            <a:spLocks/>
          </p:cNvSpPr>
          <p:nvPr/>
        </p:nvSpPr>
        <p:spPr>
          <a:xfrm>
            <a:off x="5827060" y="9898"/>
            <a:ext cx="71472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r-SA" sz="7200" b="1" dirty="0">
                <a:solidFill>
                  <a:schemeClr val="bg1"/>
                </a:solidFill>
              </a:rPr>
              <a:t>تجدنا  في جوجل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14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3886815" y="837862"/>
            <a:ext cx="63442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نشاط 1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499427" y="4228040"/>
            <a:ext cx="9822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>
                <a:solidFill>
                  <a:srgbClr val="FFFF00"/>
                </a:solidFill>
                <a:latin typeface="Century Gothic" panose="020B0502020202020204" pitchFamily="34" charset="0"/>
              </a:rPr>
              <a:t>بأنها موطن العرب و مهد الحضارات القديمة</a:t>
            </a:r>
            <a:endParaRPr lang="ar-SY" sz="28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87609" y="-42047"/>
            <a:ext cx="1477108" cy="3263984"/>
            <a:chOff x="9283211" y="666793"/>
            <a:chExt cx="1477108" cy="326398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7" y="1912582"/>
              <a:ext cx="824651" cy="2018195"/>
              <a:chOff x="2870232" y="3334887"/>
              <a:chExt cx="824651" cy="2018195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133187" y="4143930"/>
                <a:ext cx="20181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 وأحوالهم</a:t>
                </a:r>
                <a:endParaRPr lang="en-US" sz="2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2" y="416560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516508" y="4174708"/>
                <a:ext cx="20181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593753" y="2534550"/>
            <a:ext cx="85935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ماذا يعني وجود العرب في شبه الجزيرة العربية منذ آلاف السنين ؟</a:t>
            </a:r>
          </a:p>
        </p:txBody>
      </p:sp>
    </p:spTree>
    <p:extLst>
      <p:ext uri="{BB962C8B-B14F-4D97-AF65-F5344CB8AC3E}">
        <p14:creationId xmlns:p14="http://schemas.microsoft.com/office/powerpoint/2010/main" val="230610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5" grpId="0"/>
      <p:bldP spid="117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2" name="Oval 111">
            <a:extLst>
              <a:ext uri="{FF2B5EF4-FFF2-40B4-BE49-F238E27FC236}">
                <a16:creationId xmlns:a16="http://schemas.microsoft.com/office/drawing/2014/main" id="{0BF45C03-4CD9-4D15-B68E-9F928610DED6}"/>
              </a:ext>
            </a:extLst>
          </p:cNvPr>
          <p:cNvSpPr/>
          <p:nvPr/>
        </p:nvSpPr>
        <p:spPr>
          <a:xfrm>
            <a:off x="10802240" y="545171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FAC73E3-59ED-4587-9F8B-B4F589B7DDA5}"/>
              </a:ext>
            </a:extLst>
          </p:cNvPr>
          <p:cNvSpPr/>
          <p:nvPr/>
        </p:nvSpPr>
        <p:spPr>
          <a:xfrm>
            <a:off x="10980360" y="561361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" name="Graphic 113">
            <a:extLst>
              <a:ext uri="{FF2B5EF4-FFF2-40B4-BE49-F238E27FC236}">
                <a16:creationId xmlns:a16="http://schemas.microsoft.com/office/drawing/2014/main" id="{F457638D-CF4E-4BC4-923E-E48196BE5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5172" y="5798392"/>
            <a:ext cx="531906" cy="457439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688967" y="677527"/>
            <a:ext cx="5348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الحياة السياسية :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144446" y="4162436"/>
            <a:ext cx="9147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كانت النزاعات والحروب هي السمة البارزة بين القبائل . 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788296" y="57268"/>
            <a:ext cx="1477108" cy="3065369"/>
            <a:chOff x="9283211" y="666793"/>
            <a:chExt cx="1477108" cy="3065369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8" y="2031375"/>
              <a:ext cx="765048" cy="1700787"/>
              <a:chOff x="2870233" y="3453680"/>
              <a:chExt cx="765048" cy="170078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615610" y="4134797"/>
                <a:ext cx="17007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3" y="410403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</a:t>
                </a:r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914400" y="2403505"/>
            <a:ext cx="9316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- </a:t>
            </a:r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النظام القبلي</a:t>
            </a:r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وتعدد الامارات المحلية هو السائد في الحكم .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912758" y="5818424"/>
            <a:ext cx="96106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على سبيل المثال كانت المدينة قبل البعثة النبوية في حالة نزاع دائم بين الأوس والخزرج .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5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2" grpId="0" animBg="1"/>
      <p:bldP spid="113" grpId="0" animBg="1"/>
      <p:bldP spid="115" grpId="0"/>
      <p:bldP spid="117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2" name="Oval 111">
            <a:extLst>
              <a:ext uri="{FF2B5EF4-FFF2-40B4-BE49-F238E27FC236}">
                <a16:creationId xmlns:a16="http://schemas.microsoft.com/office/drawing/2014/main" id="{0BF45C03-4CD9-4D15-B68E-9F928610DED6}"/>
              </a:ext>
            </a:extLst>
          </p:cNvPr>
          <p:cNvSpPr/>
          <p:nvPr/>
        </p:nvSpPr>
        <p:spPr>
          <a:xfrm>
            <a:off x="10802240" y="545171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FAC73E3-59ED-4587-9F8B-B4F589B7DDA5}"/>
              </a:ext>
            </a:extLst>
          </p:cNvPr>
          <p:cNvSpPr/>
          <p:nvPr/>
        </p:nvSpPr>
        <p:spPr>
          <a:xfrm>
            <a:off x="10980360" y="561361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" name="Graphic 113">
            <a:extLst>
              <a:ext uri="{FF2B5EF4-FFF2-40B4-BE49-F238E27FC236}">
                <a16:creationId xmlns:a16="http://schemas.microsoft.com/office/drawing/2014/main" id="{F457638D-CF4E-4BC4-923E-E48196BE5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5172" y="5798392"/>
            <a:ext cx="531906" cy="457439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688967" y="677527"/>
            <a:ext cx="5348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الحياة الاجتماعية :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51957" y="4162436"/>
            <a:ext cx="105369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حظيت المرأة 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بمكانة عالية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فقد كانت خديجة بنت خويلد سيدة في قومها</a:t>
            </a:r>
          </a:p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تسيّر قوافلها من مكة الى الشام واليمن .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788296" y="57268"/>
            <a:ext cx="1477108" cy="3065369"/>
            <a:chOff x="9283211" y="666793"/>
            <a:chExt cx="1477108" cy="3065369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8" y="2031375"/>
              <a:ext cx="765048" cy="1700787"/>
              <a:chOff x="2870233" y="3453680"/>
              <a:chExt cx="765048" cy="170078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615610" y="4134797"/>
                <a:ext cx="17007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3" y="410403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</a:t>
                </a:r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1084411" y="2497268"/>
            <a:ext cx="9316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- اتسم العرب 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بالقيم الأخلاقية الحميدة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مثل : الشجاعة والكرم والوفاء بالعهد وحماية الجار . 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525137" y="5818424"/>
            <a:ext cx="101699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انتشرت بين بعض القبائل قبل الاسلام 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عادات سيئة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مثل : لعب الميسر ( القمار ) والأخذ بالثأر .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7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2" grpId="0" animBg="1"/>
      <p:bldP spid="113" grpId="0" animBg="1"/>
      <p:bldP spid="115" grpId="0"/>
      <p:bldP spid="117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2" name="Oval 111">
            <a:extLst>
              <a:ext uri="{FF2B5EF4-FFF2-40B4-BE49-F238E27FC236}">
                <a16:creationId xmlns:a16="http://schemas.microsoft.com/office/drawing/2014/main" id="{0BF45C03-4CD9-4D15-B68E-9F928610DED6}"/>
              </a:ext>
            </a:extLst>
          </p:cNvPr>
          <p:cNvSpPr/>
          <p:nvPr/>
        </p:nvSpPr>
        <p:spPr>
          <a:xfrm>
            <a:off x="10802240" y="545171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FAC73E3-59ED-4587-9F8B-B4F589B7DDA5}"/>
              </a:ext>
            </a:extLst>
          </p:cNvPr>
          <p:cNvSpPr/>
          <p:nvPr/>
        </p:nvSpPr>
        <p:spPr>
          <a:xfrm>
            <a:off x="10980360" y="561361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" name="Graphic 113">
            <a:extLst>
              <a:ext uri="{FF2B5EF4-FFF2-40B4-BE49-F238E27FC236}">
                <a16:creationId xmlns:a16="http://schemas.microsoft.com/office/drawing/2014/main" id="{F457638D-CF4E-4BC4-923E-E48196BE5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5172" y="5798392"/>
            <a:ext cx="531906" cy="457439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688967" y="677527"/>
            <a:ext cx="5348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الحياة الاقتصادية :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51957" y="3946305"/>
            <a:ext cx="10536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كانت هناك 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رحلة الشتاء والصيف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كانت البضائع تأتي من الصين وتمر بأرض بلادي</a:t>
            </a:r>
          </a:p>
          <a:p>
            <a:pPr algn="r"/>
            <a:endParaRPr lang="ar-SY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 وتصل الى أوروبا من 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طريق الحرير .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732035" y="57268"/>
            <a:ext cx="1477108" cy="3065369"/>
            <a:chOff x="9283211" y="666793"/>
            <a:chExt cx="1477108" cy="3065369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8" y="2031375"/>
              <a:ext cx="765048" cy="1700787"/>
              <a:chOff x="2870233" y="3453680"/>
              <a:chExt cx="765048" cy="170078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615610" y="4134797"/>
                <a:ext cx="17007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3" y="410403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</a:t>
                </a:r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2101434" y="2097159"/>
            <a:ext cx="81902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أ - التجارة :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كانت مكة ملتقى طرق القوافل من أنحاء</a:t>
            </a:r>
          </a:p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شبه الجزيرة العربية مما جعل أهلها يعملون بالتجارة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525137" y="5613615"/>
            <a:ext cx="101699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واستطاع أجدادي العرب في شبه الجزيرة العربية 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– وهي أرض وطني المملكة العربية السعودية –</a:t>
            </a:r>
          </a:p>
          <a:p>
            <a:pPr algn="r"/>
            <a:endParaRPr lang="ar-SY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نشر الاسلام والحضارة في الصين وآسيا عبر التجارة .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754E180-35A9-4016-952B-BCBC0A760F7C}"/>
              </a:ext>
            </a:extLst>
          </p:cNvPr>
          <p:cNvSpPr/>
          <p:nvPr/>
        </p:nvSpPr>
        <p:spPr>
          <a:xfrm rot="5400000">
            <a:off x="3152202" y="146192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6DAE564-528F-4C9C-BF29-051837D4FCE2}"/>
              </a:ext>
            </a:extLst>
          </p:cNvPr>
          <p:cNvGrpSpPr/>
          <p:nvPr/>
        </p:nvGrpSpPr>
        <p:grpSpPr>
          <a:xfrm>
            <a:off x="4192948" y="200448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17277B1-902D-4A83-93BA-49A06B176DFC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rapezoid 10">
              <a:extLst>
                <a:ext uri="{FF2B5EF4-FFF2-40B4-BE49-F238E27FC236}">
                  <a16:creationId xmlns:a16="http://schemas.microsoft.com/office/drawing/2014/main" id="{3271E249-06D2-46DA-B332-49C7CF8BC05E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02BA051-3E9B-4D8F-A0E4-C67CECED378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604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1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2" grpId="0" animBg="1"/>
      <p:bldP spid="113" grpId="0" animBg="1"/>
      <p:bldP spid="115" grpId="0"/>
      <p:bldP spid="117" grpId="0"/>
      <p:bldP spid="34" grpId="0"/>
      <p:bldP spid="35" grpId="0"/>
      <p:bldP spid="36" grpId="0" animBg="1"/>
      <p:bldP spid="3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688967" y="677527"/>
            <a:ext cx="5348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الحياة الاقتصادية :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144689" y="4243430"/>
            <a:ext cx="93440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ج – الرعي :</a:t>
            </a:r>
            <a:r>
              <a:rPr lang="ar-SY" sz="24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حيث كان الاهتمام بتربية الحيوانات مثل الأغنام والابل و الأبقار .</a:t>
            </a:r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 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788296" y="57268"/>
            <a:ext cx="1477108" cy="3065369"/>
            <a:chOff x="9283211" y="666793"/>
            <a:chExt cx="1477108" cy="3065369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8" y="2031375"/>
              <a:ext cx="765048" cy="1700787"/>
              <a:chOff x="2870233" y="3453680"/>
              <a:chExt cx="765048" cy="170078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615610" y="4134797"/>
                <a:ext cx="17007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3" y="410403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</a:t>
                </a:r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1074095" y="2326129"/>
            <a:ext cx="92073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ب - الزراعة </a:t>
            </a:r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زرع العرب الفاكهة والنخيل والحبوب في يثرب ( المدينة المنورة )</a:t>
            </a:r>
          </a:p>
          <a:p>
            <a:pPr algn="r"/>
            <a:endParaRPr lang="ar-SY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ar-SY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والطائف واليمامة وجنوب شبه الجزيرة العربية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19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5" grpId="0"/>
      <p:bldP spid="117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42F0E0C0-C067-4EB7-947C-A998A2C5F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8766" y="722971"/>
            <a:ext cx="649193" cy="558305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1CC61EB5-173C-46F9-8739-BB788C0C7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3338" y="2448949"/>
            <a:ext cx="649193" cy="55830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22EA743-9B61-4F0C-A234-6E0EEECF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1644" y="4093161"/>
            <a:ext cx="649193" cy="558305"/>
          </a:xfrm>
          <a:prstGeom prst="rect">
            <a:avLst/>
          </a:prstGeom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3886815" y="837862"/>
            <a:ext cx="63442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نشاط 2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499427" y="4228040"/>
            <a:ext cx="98224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- بالأخلاق والصدق والأمانة والتسامح , &lt; هذا هو ديننا &gt; </a:t>
            </a: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87609" y="-42047"/>
            <a:ext cx="1477108" cy="3263984"/>
            <a:chOff x="9283211" y="666793"/>
            <a:chExt cx="1477108" cy="326398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609037" y="1912582"/>
              <a:ext cx="824651" cy="2018195"/>
              <a:chOff x="2870232" y="3334887"/>
              <a:chExt cx="824651" cy="2018195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133187" y="4143930"/>
                <a:ext cx="20181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السكان وأحوالهم</a:t>
                </a:r>
                <a:endParaRPr lang="en-US" sz="2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393312" y="4165600"/>
                <a:ext cx="13539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516508" y="4174708"/>
                <a:ext cx="20181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16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شبه الجزيرة العربية</a:t>
                </a:r>
                <a:endPara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1593753" y="2534550"/>
            <a:ext cx="85935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كيف نشر أجدادنا العرب الاسلام في الصين وآسيا ؟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C50BD67-D853-4F9F-9126-DFB5DCE35154}"/>
              </a:ext>
            </a:extLst>
          </p:cNvPr>
          <p:cNvSpPr/>
          <p:nvPr/>
        </p:nvSpPr>
        <p:spPr>
          <a:xfrm rot="5400000">
            <a:off x="1143352" y="3060571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1476183-8796-44CF-BDB7-3140DE0877DB}"/>
              </a:ext>
            </a:extLst>
          </p:cNvPr>
          <p:cNvGrpSpPr/>
          <p:nvPr/>
        </p:nvGrpSpPr>
        <p:grpSpPr>
          <a:xfrm>
            <a:off x="2184098" y="3114827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7CB5329-DA22-4850-8D94-A1855CBE8EC7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apezoid 10">
              <a:extLst>
                <a:ext uri="{FF2B5EF4-FFF2-40B4-BE49-F238E27FC236}">
                  <a16:creationId xmlns:a16="http://schemas.microsoft.com/office/drawing/2014/main" id="{9A079DC4-052D-4850-B676-4DB521DDD435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7CC6671-C08A-4004-93FC-6A6732A8948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20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5" grpId="0"/>
      <p:bldP spid="117" grpId="0"/>
      <p:bldP spid="34" grpId="0"/>
      <p:bldP spid="31" grpId="0" animBg="1"/>
      <p:bldP spid="3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E2DF91-E697-4FF5-908C-018C3029BB9E}"/>
              </a:ext>
            </a:extLst>
          </p:cNvPr>
          <p:cNvSpPr/>
          <p:nvPr/>
        </p:nvSpPr>
        <p:spPr>
          <a:xfrm>
            <a:off x="2609849" y="828211"/>
            <a:ext cx="1987551" cy="1286835"/>
          </a:xfrm>
          <a:custGeom>
            <a:avLst/>
            <a:gdLst>
              <a:gd name="connsiteX0" fmla="*/ 0 w 2939144"/>
              <a:gd name="connsiteY0" fmla="*/ 1574162 h 1902942"/>
              <a:gd name="connsiteX1" fmla="*/ 0 w 2939144"/>
              <a:gd name="connsiteY1" fmla="*/ 1574163 h 1902942"/>
              <a:gd name="connsiteX2" fmla="*/ 0 w 2939144"/>
              <a:gd name="connsiteY2" fmla="*/ 1574163 h 1902942"/>
              <a:gd name="connsiteX3" fmla="*/ 1553283 w 2939144"/>
              <a:gd name="connsiteY3" fmla="*/ 0 h 1902942"/>
              <a:gd name="connsiteX4" fmla="*/ 1998596 w 2939144"/>
              <a:gd name="connsiteY4" fmla="*/ 229118 h 1902942"/>
              <a:gd name="connsiteX5" fmla="*/ 2039430 w 2939144"/>
              <a:gd name="connsiteY5" fmla="*/ 301917 h 1902942"/>
              <a:gd name="connsiteX6" fmla="*/ 2051692 w 2939144"/>
              <a:gd name="connsiteY6" fmla="*/ 295476 h 1902942"/>
              <a:gd name="connsiteX7" fmla="*/ 2260728 w 2939144"/>
              <a:gd name="connsiteY7" fmla="*/ 254638 h 1902942"/>
              <a:gd name="connsiteX8" fmla="*/ 2797757 w 2939144"/>
              <a:gd name="connsiteY8" fmla="*/ 774309 h 1902942"/>
              <a:gd name="connsiteX9" fmla="*/ 2780850 w 2939144"/>
              <a:gd name="connsiteY9" fmla="*/ 904183 h 1902942"/>
              <a:gd name="connsiteX10" fmla="*/ 2745274 w 2939144"/>
              <a:gd name="connsiteY10" fmla="*/ 991682 h 1902942"/>
              <a:gd name="connsiteX11" fmla="*/ 2798362 w 2939144"/>
              <a:gd name="connsiteY11" fmla="*/ 1021351 h 1902942"/>
              <a:gd name="connsiteX12" fmla="*/ 2939144 w 2939144"/>
              <a:gd name="connsiteY12" fmla="*/ 1293980 h 1902942"/>
              <a:gd name="connsiteX13" fmla="*/ 2845619 w 2939144"/>
              <a:gd name="connsiteY13" fmla="*/ 1526462 h 1902942"/>
              <a:gd name="connsiteX14" fmla="*/ 2813697 w 2939144"/>
              <a:gd name="connsiteY14" fmla="*/ 1553581 h 1902942"/>
              <a:gd name="connsiteX15" fmla="*/ 2815772 w 2939144"/>
              <a:gd name="connsiteY15" fmla="*/ 1574163 h 1902942"/>
              <a:gd name="connsiteX16" fmla="*/ 2815771 w 2939144"/>
              <a:gd name="connsiteY16" fmla="*/ 1574163 h 1902942"/>
              <a:gd name="connsiteX17" fmla="*/ 2486992 w 2939144"/>
              <a:gd name="connsiteY17" fmla="*/ 1902942 h 1902942"/>
              <a:gd name="connsiteX18" fmla="*/ 328779 w 2939144"/>
              <a:gd name="connsiteY18" fmla="*/ 1902941 h 1902942"/>
              <a:gd name="connsiteX19" fmla="*/ 25837 w 2939144"/>
              <a:gd name="connsiteY19" fmla="*/ 1702138 h 1902942"/>
              <a:gd name="connsiteX20" fmla="*/ 0 w 2939144"/>
              <a:gd name="connsiteY20" fmla="*/ 1574163 h 1902942"/>
              <a:gd name="connsiteX21" fmla="*/ 21683 w 2939144"/>
              <a:gd name="connsiteY21" fmla="*/ 1466763 h 1902942"/>
              <a:gd name="connsiteX22" fmla="*/ 10911 w 2939144"/>
              <a:gd name="connsiteY22" fmla="*/ 1433182 h 1902942"/>
              <a:gd name="connsiteX23" fmla="*/ 0 w 2939144"/>
              <a:gd name="connsiteY23" fmla="*/ 1328450 h 1902942"/>
              <a:gd name="connsiteX24" fmla="*/ 537029 w 2939144"/>
              <a:gd name="connsiteY24" fmla="*/ 808779 h 1902942"/>
              <a:gd name="connsiteX25" fmla="*/ 569957 w 2939144"/>
              <a:gd name="connsiteY25" fmla="*/ 811590 h 1902942"/>
              <a:gd name="connsiteX26" fmla="*/ 571984 w 2939144"/>
              <a:gd name="connsiteY26" fmla="*/ 791920 h 1902942"/>
              <a:gd name="connsiteX27" fmla="*/ 1002122 w 2939144"/>
              <a:gd name="connsiteY27" fmla="*/ 449061 h 1902942"/>
              <a:gd name="connsiteX28" fmla="*/ 1023392 w 2939144"/>
              <a:gd name="connsiteY28" fmla="*/ 451158 h 1902942"/>
              <a:gd name="connsiteX29" fmla="*/ 1027165 w 2939144"/>
              <a:gd name="connsiteY29" fmla="*/ 414939 h 1902942"/>
              <a:gd name="connsiteX30" fmla="*/ 1553283 w 2939144"/>
              <a:gd name="connsiteY30" fmla="*/ 0 h 190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939144" h="1902942">
                <a:moveTo>
                  <a:pt x="0" y="1574162"/>
                </a:moveTo>
                <a:lnTo>
                  <a:pt x="0" y="1574163"/>
                </a:lnTo>
                <a:lnTo>
                  <a:pt x="0" y="1574163"/>
                </a:lnTo>
                <a:close/>
                <a:moveTo>
                  <a:pt x="1553283" y="0"/>
                </a:moveTo>
                <a:cubicBezTo>
                  <a:pt x="1738654" y="0"/>
                  <a:pt x="1902088" y="90885"/>
                  <a:pt x="1998596" y="229118"/>
                </a:cubicBezTo>
                <a:lnTo>
                  <a:pt x="2039430" y="301917"/>
                </a:lnTo>
                <a:lnTo>
                  <a:pt x="2051692" y="295476"/>
                </a:lnTo>
                <a:cubicBezTo>
                  <a:pt x="2115942" y="269180"/>
                  <a:pt x="2186580" y="254638"/>
                  <a:pt x="2260728" y="254638"/>
                </a:cubicBezTo>
                <a:cubicBezTo>
                  <a:pt x="2557321" y="254638"/>
                  <a:pt x="2797757" y="487303"/>
                  <a:pt x="2797757" y="774309"/>
                </a:cubicBezTo>
                <a:cubicBezTo>
                  <a:pt x="2797757" y="819154"/>
                  <a:pt x="2791887" y="862672"/>
                  <a:pt x="2780850" y="904183"/>
                </a:cubicBezTo>
                <a:lnTo>
                  <a:pt x="2745274" y="991682"/>
                </a:lnTo>
                <a:lnTo>
                  <a:pt x="2798362" y="1021351"/>
                </a:lnTo>
                <a:cubicBezTo>
                  <a:pt x="2883300" y="1080435"/>
                  <a:pt x="2939144" y="1180492"/>
                  <a:pt x="2939144" y="1293980"/>
                </a:cubicBezTo>
                <a:cubicBezTo>
                  <a:pt x="2939144" y="1384770"/>
                  <a:pt x="2903404" y="1466965"/>
                  <a:pt x="2845619" y="1526462"/>
                </a:cubicBezTo>
                <a:lnTo>
                  <a:pt x="2813697" y="1553581"/>
                </a:lnTo>
                <a:lnTo>
                  <a:pt x="2815772" y="1574163"/>
                </a:lnTo>
                <a:lnTo>
                  <a:pt x="2815771" y="1574163"/>
                </a:lnTo>
                <a:cubicBezTo>
                  <a:pt x="2815771" y="1755743"/>
                  <a:pt x="2668572" y="1902942"/>
                  <a:pt x="2486992" y="1902942"/>
                </a:cubicBezTo>
                <a:lnTo>
                  <a:pt x="328779" y="1902941"/>
                </a:lnTo>
                <a:cubicBezTo>
                  <a:pt x="192594" y="1902941"/>
                  <a:pt x="75748" y="1820142"/>
                  <a:pt x="25837" y="1702138"/>
                </a:cubicBezTo>
                <a:lnTo>
                  <a:pt x="0" y="1574163"/>
                </a:lnTo>
                <a:lnTo>
                  <a:pt x="21683" y="1466763"/>
                </a:lnTo>
                <a:lnTo>
                  <a:pt x="10911" y="1433182"/>
                </a:lnTo>
                <a:cubicBezTo>
                  <a:pt x="3757" y="1399353"/>
                  <a:pt x="0" y="1364326"/>
                  <a:pt x="0" y="1328450"/>
                </a:cubicBezTo>
                <a:cubicBezTo>
                  <a:pt x="0" y="1041444"/>
                  <a:pt x="240436" y="808779"/>
                  <a:pt x="537029" y="808779"/>
                </a:cubicBezTo>
                <a:lnTo>
                  <a:pt x="569957" y="811590"/>
                </a:lnTo>
                <a:lnTo>
                  <a:pt x="571984" y="791920"/>
                </a:lnTo>
                <a:cubicBezTo>
                  <a:pt x="612925" y="596251"/>
                  <a:pt x="789948" y="449061"/>
                  <a:pt x="1002122" y="449061"/>
                </a:cubicBezTo>
                <a:lnTo>
                  <a:pt x="1023392" y="451158"/>
                </a:lnTo>
                <a:lnTo>
                  <a:pt x="1027165" y="414939"/>
                </a:lnTo>
                <a:cubicBezTo>
                  <a:pt x="1077241" y="178134"/>
                  <a:pt x="1293764" y="0"/>
                  <a:pt x="15532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4826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465809-8E1D-47F5-AED0-D223A0BEEBFC}"/>
              </a:ext>
            </a:extLst>
          </p:cNvPr>
          <p:cNvSpPr txBox="1"/>
          <p:nvPr/>
        </p:nvSpPr>
        <p:spPr>
          <a:xfrm>
            <a:off x="6640386" y="2997479"/>
            <a:ext cx="570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800" b="1" dirty="0">
                <a:latin typeface="Oswald" panose="02000503000000000000" pitchFamily="2" charset="0"/>
              </a:rPr>
              <a:t>انتهى الدرس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54C2F6-58DD-47C6-A986-E7C46732739F}"/>
              </a:ext>
            </a:extLst>
          </p:cNvPr>
          <p:cNvSpPr/>
          <p:nvPr/>
        </p:nvSpPr>
        <p:spPr>
          <a:xfrm flipH="1">
            <a:off x="-1268360" y="0"/>
            <a:ext cx="17443331" cy="6858000"/>
          </a:xfrm>
          <a:custGeom>
            <a:avLst/>
            <a:gdLst>
              <a:gd name="connsiteX0" fmla="*/ 38190 w 18731066"/>
              <a:gd name="connsiteY0" fmla="*/ 0 h 6858000"/>
              <a:gd name="connsiteX1" fmla="*/ 18731066 w 18731066"/>
              <a:gd name="connsiteY1" fmla="*/ 0 h 6858000"/>
              <a:gd name="connsiteX2" fmla="*/ 18731066 w 18731066"/>
              <a:gd name="connsiteY2" fmla="*/ 6858000 h 6858000"/>
              <a:gd name="connsiteX3" fmla="*/ 0 w 18731066"/>
              <a:gd name="connsiteY3" fmla="*/ 6858000 h 6858000"/>
              <a:gd name="connsiteX4" fmla="*/ 1264651 w 18731066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31066" h="6858000">
                <a:moveTo>
                  <a:pt x="38190" y="0"/>
                </a:moveTo>
                <a:lnTo>
                  <a:pt x="18731066" y="0"/>
                </a:lnTo>
                <a:lnTo>
                  <a:pt x="18731066" y="6858000"/>
                </a:lnTo>
                <a:lnTo>
                  <a:pt x="0" y="6858000"/>
                </a:lnTo>
                <a:lnTo>
                  <a:pt x="1264651" y="3429000"/>
                </a:lnTo>
                <a:close/>
              </a:path>
            </a:pathLst>
          </a:custGeom>
          <a:solidFill>
            <a:srgbClr val="B51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airplane, plane&#10;&#10;Description automatically generated">
            <a:extLst>
              <a:ext uri="{FF2B5EF4-FFF2-40B4-BE49-F238E27FC236}">
                <a16:creationId xmlns:a16="http://schemas.microsoft.com/office/drawing/2014/main" id="{F7CC3B0F-DFEA-48A2-8212-17A441820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t="21375" r="6873" b="22751"/>
          <a:stretch/>
        </p:blipFill>
        <p:spPr>
          <a:xfrm rot="16200000" flipH="1">
            <a:off x="13651808" y="1834275"/>
            <a:ext cx="3914741" cy="31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4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1 0 L -0.80938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8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-0.79896 0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وان 1">
            <a:extLst>
              <a:ext uri="{FF2B5EF4-FFF2-40B4-BE49-F238E27FC236}">
                <a16:creationId xmlns:a16="http://schemas.microsoft.com/office/drawing/2014/main" id="{F4B92814-232C-4124-B708-AF52D74C33E1}"/>
              </a:ext>
            </a:extLst>
          </p:cNvPr>
          <p:cNvSpPr txBox="1">
            <a:spLocks/>
          </p:cNvSpPr>
          <p:nvPr/>
        </p:nvSpPr>
        <p:spPr>
          <a:xfrm>
            <a:off x="598239" y="3001110"/>
            <a:ext cx="109955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r-SA" sz="5400" b="1" dirty="0">
                <a:solidFill>
                  <a:srgbClr val="FF0000"/>
                </a:solidFill>
              </a:rPr>
              <a:t>جميع الحقوق محفوظة لموقع </a:t>
            </a:r>
            <a:r>
              <a:rPr lang="ar-SA" sz="5400" b="1" dirty="0"/>
              <a:t>حلول اون لاين </a:t>
            </a:r>
            <a:r>
              <a:rPr lang="ar-SA" sz="5400" b="1" dirty="0">
                <a:solidFill>
                  <a:srgbClr val="FF0000"/>
                </a:solidFill>
              </a:rPr>
              <a:t>يحق لك الاستخدام والتعديل عليها كما تشاء</a:t>
            </a:r>
            <a:br>
              <a:rPr lang="ar-SA" sz="5400" b="1" dirty="0">
                <a:solidFill>
                  <a:srgbClr val="FF0000"/>
                </a:solidFill>
              </a:rPr>
            </a:br>
            <a:r>
              <a:rPr lang="ar-SA" sz="5400" b="1" dirty="0">
                <a:solidFill>
                  <a:srgbClr val="FF0000"/>
                </a:solidFill>
              </a:rPr>
              <a:t>لكن </a:t>
            </a:r>
            <a:r>
              <a:rPr lang="ar-SA" sz="9600" b="1" dirty="0"/>
              <a:t>يحرم بيعها </a:t>
            </a:r>
            <a:br>
              <a:rPr lang="ar-SA" sz="5400" b="1" dirty="0"/>
            </a:br>
            <a:r>
              <a:rPr lang="ar-SA" sz="5400" b="1" dirty="0">
                <a:solidFill>
                  <a:srgbClr val="FF0000"/>
                </a:solidFill>
              </a:rPr>
              <a:t>او نشرها في المواقع الاخرى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83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424</Words>
  <Application>Microsoft Office PowerPoint</Application>
  <PresentationFormat>شاشة عريضة</PresentationFormat>
  <Paragraphs>62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185</cp:revision>
  <dcterms:created xsi:type="dcterms:W3CDTF">2020-10-15T20:27:42Z</dcterms:created>
  <dcterms:modified xsi:type="dcterms:W3CDTF">2021-01-13T14:24:58Z</dcterms:modified>
</cp:coreProperties>
</file>