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9"/>
  </p:notesMasterIdLst>
  <p:sldIdLst>
    <p:sldId id="341" r:id="rId2"/>
    <p:sldId id="343" r:id="rId3"/>
    <p:sldId id="342" r:id="rId4"/>
    <p:sldId id="344" r:id="rId5"/>
    <p:sldId id="345" r:id="rId6"/>
    <p:sldId id="346" r:id="rId7"/>
    <p:sldId id="376" r:id="rId8"/>
    <p:sldId id="377" r:id="rId9"/>
    <p:sldId id="378" r:id="rId10"/>
    <p:sldId id="349" r:id="rId11"/>
    <p:sldId id="350" r:id="rId12"/>
    <p:sldId id="351" r:id="rId13"/>
    <p:sldId id="354" r:id="rId14"/>
    <p:sldId id="355" r:id="rId15"/>
    <p:sldId id="358" r:id="rId16"/>
    <p:sldId id="356" r:id="rId17"/>
    <p:sldId id="357" r:id="rId18"/>
    <p:sldId id="359" r:id="rId19"/>
    <p:sldId id="379" r:id="rId20"/>
    <p:sldId id="360" r:id="rId21"/>
    <p:sldId id="361" r:id="rId22"/>
    <p:sldId id="380" r:id="rId23"/>
    <p:sldId id="381" r:id="rId24"/>
    <p:sldId id="389" r:id="rId25"/>
    <p:sldId id="387" r:id="rId26"/>
    <p:sldId id="388" r:id="rId27"/>
    <p:sldId id="386" r:id="rId28"/>
    <p:sldId id="390" r:id="rId29"/>
    <p:sldId id="391" r:id="rId30"/>
    <p:sldId id="392" r:id="rId31"/>
    <p:sldId id="362" r:id="rId32"/>
    <p:sldId id="363" r:id="rId33"/>
    <p:sldId id="364" r:id="rId34"/>
    <p:sldId id="365" r:id="rId35"/>
    <p:sldId id="375" r:id="rId36"/>
    <p:sldId id="366" r:id="rId37"/>
    <p:sldId id="367" r:id="rId38"/>
    <p:sldId id="368" r:id="rId39"/>
    <p:sldId id="369" r:id="rId40"/>
    <p:sldId id="370" r:id="rId41"/>
    <p:sldId id="384" r:id="rId42"/>
    <p:sldId id="385" r:id="rId43"/>
    <p:sldId id="383" r:id="rId44"/>
    <p:sldId id="371" r:id="rId45"/>
    <p:sldId id="372" r:id="rId46"/>
    <p:sldId id="382" r:id="rId47"/>
    <p:sldId id="373" r:id="rId48"/>
  </p:sldIdLst>
  <p:sldSz cx="9144000" cy="5143500" type="screen16x9"/>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23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a:srgbClr val="CC0099"/>
    <a:srgbClr val="008000"/>
    <a:srgbClr val="FF00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2" d="100"/>
          <a:sy n="82" d="100"/>
        </p:scale>
        <p:origin x="84" y="174"/>
      </p:cViewPr>
      <p:guideLst>
        <p:guide orient="horz" pos="3239"/>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0CFA31AC-BBF4-4956-A3F7-9CA56A144197}" type="datetimeFigureOut">
              <a:rPr lang="en-US"/>
              <a:pPr>
                <a:defRPr/>
              </a:pPr>
              <a:t>11/18/2020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2D2D624E-59EA-43AD-8A7F-C65AB7EED8ED}" type="slidenum">
              <a:rPr lang="en-US"/>
              <a:pPr>
                <a:defRPr/>
              </a:pPr>
              <a:t>‹#›</a:t>
            </a:fld>
            <a:endParaRPr lang="en-US"/>
          </a:p>
        </p:txBody>
      </p:sp>
    </p:spTree>
    <p:extLst>
      <p:ext uri="{BB962C8B-B14F-4D97-AF65-F5344CB8AC3E}">
        <p14:creationId xmlns:p14="http://schemas.microsoft.com/office/powerpoint/2010/main" val="3371027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2D2D624E-59EA-43AD-8A7F-C65AB7EED8ED}" type="slidenum">
              <a:rPr lang="en-US" smtClean="0"/>
              <a:pPr>
                <a:defRPr/>
              </a:pPr>
              <a:t>21</a:t>
            </a:fld>
            <a:endParaRPr lang="en-US"/>
          </a:p>
        </p:txBody>
      </p:sp>
    </p:spTree>
    <p:extLst>
      <p:ext uri="{BB962C8B-B14F-4D97-AF65-F5344CB8AC3E}">
        <p14:creationId xmlns:p14="http://schemas.microsoft.com/office/powerpoint/2010/main" val="236911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2D2D624E-59EA-43AD-8A7F-C65AB7EED8ED}" type="slidenum">
              <a:rPr lang="en-US" smtClean="0"/>
              <a:pPr>
                <a:defRPr/>
              </a:pPr>
              <a:t>22</a:t>
            </a:fld>
            <a:endParaRPr lang="en-US"/>
          </a:p>
        </p:txBody>
      </p:sp>
    </p:spTree>
    <p:extLst>
      <p:ext uri="{BB962C8B-B14F-4D97-AF65-F5344CB8AC3E}">
        <p14:creationId xmlns:p14="http://schemas.microsoft.com/office/powerpoint/2010/main" val="236911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2D2D624E-59EA-43AD-8A7F-C65AB7EED8ED}" type="slidenum">
              <a:rPr lang="en-US" smtClean="0"/>
              <a:pPr>
                <a:defRPr/>
              </a:pPr>
              <a:t>23</a:t>
            </a:fld>
            <a:endParaRPr lang="en-US"/>
          </a:p>
        </p:txBody>
      </p:sp>
    </p:spTree>
    <p:extLst>
      <p:ext uri="{BB962C8B-B14F-4D97-AF65-F5344CB8AC3E}">
        <p14:creationId xmlns:p14="http://schemas.microsoft.com/office/powerpoint/2010/main" val="236911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37A8C06-61B6-45E3-93BD-B9B9CF515AA8}" type="datetimeFigureOut">
              <a:rPr lang="en-US"/>
              <a:pPr>
                <a:defRPr/>
              </a:pPr>
              <a:t>11/18/2020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A390A-AFAA-47CD-AFC2-D6E1613C548C}" type="slidenum">
              <a:rPr lang="en-US"/>
              <a:pPr>
                <a:defRPr/>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AF03C9-E531-4392-839C-6CBC8FED0CE5}" type="datetimeFigureOut">
              <a:rPr lang="en-US"/>
              <a:pPr>
                <a:defRPr/>
              </a:pPr>
              <a:t>11/18/2020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DD7A90-0626-4B0C-AE93-A9F6E3A6DCD0}" type="slidenum">
              <a:rPr lang="en-US"/>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682C86-898A-496E-B450-07093873B1F5}" type="datetimeFigureOut">
              <a:rPr lang="en-US"/>
              <a:pPr>
                <a:defRPr/>
              </a:pPr>
              <a:t>11/18/2020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7F2213-472A-4B4C-A76A-00E47043F7DF}" type="slidenum">
              <a:rPr lang="en-US"/>
              <a:pPr>
                <a:defRPr/>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300245-A252-4E3A-9107-B0A23A299483}" type="datetimeFigureOut">
              <a:rPr lang="en-US"/>
              <a:pPr>
                <a:defRPr/>
              </a:pPr>
              <a:t>11/18/2020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02D504-F986-4EE1-8254-E67FBECC63F4}" type="slidenum">
              <a:rPr lang="en-US"/>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28B673-F6FC-4650-8BFF-3C454E83C976}" type="datetimeFigureOut">
              <a:rPr lang="en-US"/>
              <a:pPr>
                <a:defRPr/>
              </a:pPr>
              <a:t>11/18/2020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BE6EA-49F2-476F-8FA2-46FD297679B2}" type="slidenum">
              <a:rPr lang="en-US"/>
              <a:pPr>
                <a:defRPr/>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B7F832-11B3-4EDE-A011-B11EE11141FD}" type="datetimeFigureOut">
              <a:rPr lang="en-US"/>
              <a:pPr>
                <a:defRPr/>
              </a:pPr>
              <a:t>11/18/2020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5A9B02-1BB1-4BC1-95B3-19B7822E2144}" type="slidenum">
              <a:rPr lang="en-US"/>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411FFB6-F65E-460C-BCEF-4AA7BC7675BA}" type="datetimeFigureOut">
              <a:rPr lang="en-US"/>
              <a:pPr>
                <a:defRPr/>
              </a:pPr>
              <a:t>11/18/2020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EC8E84-343E-4BE7-A34B-58F4BA4FC7A7}" type="slidenum">
              <a:rPr lang="en-US"/>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1324D02-19B4-40E5-A43C-F7DB324C9F1E}" type="datetimeFigureOut">
              <a:rPr lang="en-US"/>
              <a:pPr>
                <a:defRPr/>
              </a:pPr>
              <a:t>11/18/2020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46BB7A-E752-45EC-BD07-38BF7A64E438}" type="slidenum">
              <a:rPr lang="en-US"/>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BB132C-3E61-4451-9F43-14AB20CDAE03}" type="datetimeFigureOut">
              <a:rPr lang="en-US"/>
              <a:pPr>
                <a:defRPr/>
              </a:pPr>
              <a:t>11/18/2020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148D35-81D8-40DB-9079-AF32473C026B}" type="slidenum">
              <a:rPr lang="en-US"/>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18E0A7-7854-483F-B671-72F026B55101}" type="datetimeFigureOut">
              <a:rPr lang="en-US"/>
              <a:pPr>
                <a:defRPr/>
              </a:pPr>
              <a:t>11/18/2020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C22854-1E01-42C4-87FB-083ACBEDF7BF}" type="slidenum">
              <a:rPr lang="en-US"/>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35117B-A251-4B74-8D1B-ADB9E1798EF5}" type="datetimeFigureOut">
              <a:rPr lang="en-US"/>
              <a:pPr>
                <a:defRPr/>
              </a:pPr>
              <a:t>11/18/2020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013B02-A835-4742-ADB9-D9B25C9984AD}" type="slidenum">
              <a:rPr lang="en-US"/>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F52DBBE1-2FFE-4177-A7F7-E8117EECABB1}" type="datetimeFigureOut">
              <a:rPr lang="en-US"/>
              <a:pPr>
                <a:defRPr/>
              </a:pPr>
              <a:t>11/18/2020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5858E7A8-D392-4AF7-B697-C54A84D5CF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6.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7.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28.wav"/><Relationship Id="rId1" Type="http://schemas.openxmlformats.org/officeDocument/2006/relationships/slideLayout" Target="../slideLayouts/slideLayout7.xml"/><Relationship Id="rId5" Type="http://schemas.openxmlformats.org/officeDocument/2006/relationships/audio" Target="../media/audio31.wav"/><Relationship Id="rId4" Type="http://schemas.openxmlformats.org/officeDocument/2006/relationships/audio" Target="../media/audio30.wav"/></Relationships>
</file>

<file path=ppt/slides/_rels/slide13.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3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34.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6.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39.wav"/><Relationship Id="rId1" Type="http://schemas.openxmlformats.org/officeDocument/2006/relationships/slideLayout" Target="../slideLayouts/slideLayout7.xml"/><Relationship Id="rId4" Type="http://schemas.openxmlformats.org/officeDocument/2006/relationships/audio" Target="../media/audio41.wav"/></Relationships>
</file>

<file path=ppt/slides/_rels/slide18.xml.rels><?xml version="1.0" encoding="UTF-8" standalone="yes"?>
<Relationships xmlns="http://schemas.openxmlformats.org/package/2006/relationships"><Relationship Id="rId3" Type="http://schemas.openxmlformats.org/officeDocument/2006/relationships/audio" Target="../media/audio43.wav"/><Relationship Id="rId2" Type="http://schemas.openxmlformats.org/officeDocument/2006/relationships/audio" Target="../media/audio42.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45.wav"/><Relationship Id="rId2" Type="http://schemas.openxmlformats.org/officeDocument/2006/relationships/audio" Target="../media/audio44.wav"/><Relationship Id="rId1" Type="http://schemas.openxmlformats.org/officeDocument/2006/relationships/slideLayout" Target="../slideLayouts/slideLayout7.xml"/><Relationship Id="rId4" Type="http://schemas.openxmlformats.org/officeDocument/2006/relationships/audio" Target="../media/audio46.wav"/></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48.wav"/><Relationship Id="rId2" Type="http://schemas.openxmlformats.org/officeDocument/2006/relationships/audio" Target="../media/audio47.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50.wav"/><Relationship Id="rId2" Type="http://schemas.openxmlformats.org/officeDocument/2006/relationships/audio" Target="../media/audio49.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52.wav"/><Relationship Id="rId2" Type="http://schemas.openxmlformats.org/officeDocument/2006/relationships/audio" Target="../media/audio51.wav"/><Relationship Id="rId1" Type="http://schemas.openxmlformats.org/officeDocument/2006/relationships/slideLayout" Target="../slideLayouts/slideLayout7.xml"/><Relationship Id="rId5" Type="http://schemas.openxmlformats.org/officeDocument/2006/relationships/audio" Target="../media/audio54.wav"/><Relationship Id="rId4" Type="http://schemas.openxmlformats.org/officeDocument/2006/relationships/audio" Target="../media/audio53.wav"/></Relationships>
</file>

<file path=ppt/slides/_rels/slide37.xml.rels><?xml version="1.0" encoding="UTF-8" standalone="yes"?>
<Relationships xmlns="http://schemas.openxmlformats.org/package/2006/relationships"><Relationship Id="rId3" Type="http://schemas.openxmlformats.org/officeDocument/2006/relationships/audio" Target="../media/audio56.wav"/><Relationship Id="rId2" Type="http://schemas.openxmlformats.org/officeDocument/2006/relationships/audio" Target="../media/audio55.wav"/><Relationship Id="rId1" Type="http://schemas.openxmlformats.org/officeDocument/2006/relationships/slideLayout" Target="../slideLayouts/slideLayout7.xml"/><Relationship Id="rId5" Type="http://schemas.openxmlformats.org/officeDocument/2006/relationships/audio" Target="../media/audio58.wav"/><Relationship Id="rId4" Type="http://schemas.openxmlformats.org/officeDocument/2006/relationships/audio" Target="../media/audio57.wav"/></Relationships>
</file>

<file path=ppt/slides/_rels/slide38.xml.rels><?xml version="1.0" encoding="UTF-8" standalone="yes"?>
<Relationships xmlns="http://schemas.openxmlformats.org/package/2006/relationships"><Relationship Id="rId3" Type="http://schemas.openxmlformats.org/officeDocument/2006/relationships/audio" Target="../media/audio60.wav"/><Relationship Id="rId2" Type="http://schemas.openxmlformats.org/officeDocument/2006/relationships/audio" Target="../media/audio59.wav"/><Relationship Id="rId1" Type="http://schemas.openxmlformats.org/officeDocument/2006/relationships/slideLayout" Target="../slideLayouts/slideLayout7.xml"/><Relationship Id="rId5" Type="http://schemas.openxmlformats.org/officeDocument/2006/relationships/audio" Target="../media/audio62.wav"/><Relationship Id="rId4" Type="http://schemas.openxmlformats.org/officeDocument/2006/relationships/audio" Target="../media/audio61.wav"/></Relationships>
</file>

<file path=ppt/slides/_rels/slide39.xml.rels><?xml version="1.0" encoding="UTF-8" standalone="yes"?>
<Relationships xmlns="http://schemas.openxmlformats.org/package/2006/relationships"><Relationship Id="rId3" Type="http://schemas.openxmlformats.org/officeDocument/2006/relationships/audio" Target="../media/audio64.wav"/><Relationship Id="rId2" Type="http://schemas.openxmlformats.org/officeDocument/2006/relationships/audio" Target="../media/audio63.wav"/><Relationship Id="rId1" Type="http://schemas.openxmlformats.org/officeDocument/2006/relationships/slideLayout" Target="../slideLayouts/slideLayout7.xml"/><Relationship Id="rId5" Type="http://schemas.openxmlformats.org/officeDocument/2006/relationships/audio" Target="../media/audio65.wav"/><Relationship Id="rId4" Type="http://schemas.openxmlformats.org/officeDocument/2006/relationships/audio" Target="../media/audio61.wav"/></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66.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67.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69.wav"/><Relationship Id="rId2" Type="http://schemas.openxmlformats.org/officeDocument/2006/relationships/audio" Target="../media/audio68.wav"/><Relationship Id="rId1" Type="http://schemas.openxmlformats.org/officeDocument/2006/relationships/slideLayout" Target="../slideLayouts/slideLayout7.xml"/><Relationship Id="rId4" Type="http://schemas.openxmlformats.org/officeDocument/2006/relationships/audio" Target="../media/audio70.wav"/></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3" Type="http://schemas.openxmlformats.org/officeDocument/2006/relationships/audio" Target="../media/audio6.wav"/><Relationship Id="rId7" Type="http://schemas.openxmlformats.org/officeDocument/2006/relationships/audio" Target="../media/audio10.wav"/><Relationship Id="rId12" Type="http://schemas.openxmlformats.org/officeDocument/2006/relationships/audio" Target="../media/audio15.wav"/><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9.wav"/><Relationship Id="rId11" Type="http://schemas.openxmlformats.org/officeDocument/2006/relationships/audio" Target="../media/audio14.wav"/><Relationship Id="rId5" Type="http://schemas.openxmlformats.org/officeDocument/2006/relationships/audio" Target="../media/audio8.wav"/><Relationship Id="rId10" Type="http://schemas.openxmlformats.org/officeDocument/2006/relationships/audio" Target="../media/audio13.wav"/><Relationship Id="rId4" Type="http://schemas.openxmlformats.org/officeDocument/2006/relationships/audio" Target="../media/audio7.wav"/><Relationship Id="rId9" Type="http://schemas.openxmlformats.org/officeDocument/2006/relationships/audio" Target="../media/audio12.wav"/><Relationship Id="rId14" Type="http://schemas.openxmlformats.org/officeDocument/2006/relationships/audio" Target="../media/audio17.wav"/></Relationships>
</file>

<file path=ppt/slides/_rels/slide6.xml.rels><?xml version="1.0" encoding="UTF-8" standalone="yes"?>
<Relationships xmlns="http://schemas.openxmlformats.org/package/2006/relationships"><Relationship Id="rId8" Type="http://schemas.openxmlformats.org/officeDocument/2006/relationships/audio" Target="../media/audio24.wav"/><Relationship Id="rId3" Type="http://schemas.openxmlformats.org/officeDocument/2006/relationships/audio" Target="../media/audio19.wav"/><Relationship Id="rId7" Type="http://schemas.openxmlformats.org/officeDocument/2006/relationships/audio" Target="../media/audio23.wav"/><Relationship Id="rId2"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audio" Target="../media/audio22.wav"/><Relationship Id="rId5" Type="http://schemas.openxmlformats.org/officeDocument/2006/relationships/audio" Target="../media/audio21.wav"/><Relationship Id="rId4" Type="http://schemas.openxmlformats.org/officeDocument/2006/relationships/audio" Target="../media/audio20.wav"/><Relationship Id="rId9" Type="http://schemas.openxmlformats.org/officeDocument/2006/relationships/audio" Target="../media/audio25.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5000" r="-21000" b="-5000"/>
          </a:stretch>
        </a:blipFill>
        <a:effectLst/>
      </p:bgPr>
    </p:bg>
    <p:spTree>
      <p:nvGrpSpPr>
        <p:cNvPr id="1" name=""/>
        <p:cNvGrpSpPr/>
        <p:nvPr/>
      </p:nvGrpSpPr>
      <p:grpSpPr>
        <a:xfrm>
          <a:off x="0" y="0"/>
          <a:ext cx="0" cy="0"/>
          <a:chOff x="0" y="0"/>
          <a:chExt cx="0" cy="0"/>
        </a:xfrm>
      </p:grpSpPr>
      <p:sp>
        <p:nvSpPr>
          <p:cNvPr id="9" name="TextBox 14">
            <a:extLst>
              <a:ext uri="{FF2B5EF4-FFF2-40B4-BE49-F238E27FC236}">
                <a16:creationId xmlns:a16="http://schemas.microsoft.com/office/drawing/2014/main" id="{7149ED2E-CBB1-46EC-85EB-AC40AF065475}"/>
              </a:ext>
            </a:extLst>
          </p:cNvPr>
          <p:cNvSpPr txBox="1"/>
          <p:nvPr/>
        </p:nvSpPr>
        <p:spPr bwMode="auto">
          <a:xfrm>
            <a:off x="3913460" y="2626460"/>
            <a:ext cx="3394844" cy="830997"/>
          </a:xfrm>
          <a:prstGeom prst="rect">
            <a:avLst/>
          </a:prstGeom>
          <a:solidFill>
            <a:srgbClr val="7030A0"/>
          </a:solidFill>
          <a:effectLst>
            <a:glow rad="2286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4800" b="1" dirty="0">
                <a:solidFill>
                  <a:schemeClr val="bg1"/>
                </a:solidFill>
                <a:latin typeface="Calibri" pitchFamily="34" charset="0"/>
              </a:rPr>
              <a:t>مَكارمُ</a:t>
            </a:r>
            <a:r>
              <a:rPr lang="ar-EG" sz="4800" b="1" dirty="0">
                <a:solidFill>
                  <a:schemeClr val="bg1"/>
                </a:solidFill>
                <a:latin typeface="Calibri" pitchFamily="34" charset="0"/>
              </a:rPr>
              <a:t> </a:t>
            </a:r>
            <a:r>
              <a:rPr lang="ar-SA" sz="4800" b="1" dirty="0">
                <a:solidFill>
                  <a:schemeClr val="bg1"/>
                </a:solidFill>
                <a:latin typeface="Calibri" pitchFamily="34" charset="0"/>
              </a:rPr>
              <a:t>الأَخْلاقِ</a:t>
            </a:r>
            <a:endParaRPr lang="en-US" sz="4800" b="1" dirty="0">
              <a:solidFill>
                <a:schemeClr val="bg1"/>
              </a:solidFill>
              <a:latin typeface="Calibri" pitchFamily="34" charset="0"/>
            </a:endParaRPr>
          </a:p>
        </p:txBody>
      </p:sp>
      <p:pic>
        <p:nvPicPr>
          <p:cNvPr id="10" name="Picture 2">
            <a:extLst>
              <a:ext uri="{FF2B5EF4-FFF2-40B4-BE49-F238E27FC236}">
                <a16:creationId xmlns:a16="http://schemas.microsoft.com/office/drawing/2014/main" id="{D250FE1B-7034-40CF-866E-100ECBC63343}"/>
              </a:ext>
            </a:extLst>
          </p:cNvPr>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905129" y="1841189"/>
            <a:ext cx="1627311" cy="2619819"/>
          </a:xfrm>
          <a:prstGeom prst="rect">
            <a:avLst/>
          </a:prstGeom>
          <a:noFill/>
          <a:ln w="9525">
            <a:noFill/>
            <a:miter lim="800000"/>
            <a:headEnd/>
            <a:tailEnd/>
          </a:ln>
          <a:effectLst/>
        </p:spPr>
      </p:pic>
      <p:pic>
        <p:nvPicPr>
          <p:cNvPr id="11" name="Picture 3">
            <a:extLst>
              <a:ext uri="{FF2B5EF4-FFF2-40B4-BE49-F238E27FC236}">
                <a16:creationId xmlns:a16="http://schemas.microsoft.com/office/drawing/2014/main" id="{64A63C8F-D465-4EB4-9D84-40F0812676AC}"/>
              </a:ext>
            </a:extLst>
          </p:cNvPr>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2728665" y="2355726"/>
            <a:ext cx="1627311" cy="1297179"/>
          </a:xfrm>
          <a:prstGeom prst="rect">
            <a:avLst/>
          </a:prstGeom>
          <a:noFill/>
          <a:ln w="9525">
            <a:noFill/>
            <a:miter lim="800000"/>
            <a:headEnd/>
            <a:tailEnd/>
          </a:ln>
          <a:effectLst/>
        </p:spPr>
      </p:pic>
      <p:pic>
        <p:nvPicPr>
          <p:cNvPr id="12" name="Picture 4">
            <a:extLst>
              <a:ext uri="{FF2B5EF4-FFF2-40B4-BE49-F238E27FC236}">
                <a16:creationId xmlns:a16="http://schemas.microsoft.com/office/drawing/2014/main" id="{8D6D9832-7DCF-4F13-B92E-560B031600EB}"/>
              </a:ext>
            </a:extLst>
          </p:cNvPr>
          <p:cNvPicPr>
            <a:picLocks noChangeAspect="1" noChangeArrowheads="1"/>
          </p:cNvPicPr>
          <p:nvPr/>
        </p:nvPicPr>
        <p:blipFill>
          <a:blip r:embed="rId6" cstate="print"/>
          <a:srcRect/>
          <a:stretch>
            <a:fillRect/>
          </a:stretch>
        </p:blipFill>
        <p:spPr bwMode="auto">
          <a:xfrm>
            <a:off x="739035" y="3088125"/>
            <a:ext cx="1910082" cy="1369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
            <a:extLst>
              <a:ext uri="{FF2B5EF4-FFF2-40B4-BE49-F238E27FC236}">
                <a16:creationId xmlns:a16="http://schemas.microsoft.com/office/drawing/2014/main" id="{1C29DC0C-53D7-404A-8538-ED927999B2F3}"/>
              </a:ext>
            </a:extLst>
          </p:cNvPr>
          <p:cNvSpPr txBox="1">
            <a:spLocks noChangeArrowheads="1"/>
          </p:cNvSpPr>
          <p:nvPr/>
        </p:nvSpPr>
        <p:spPr bwMode="auto">
          <a:xfrm>
            <a:off x="589680" y="686185"/>
            <a:ext cx="2074069" cy="2000548"/>
          </a:xfrm>
          <a:prstGeom prst="rect">
            <a:avLst/>
          </a:prstGeom>
          <a:noFill/>
          <a:ln w="9525">
            <a:noFill/>
            <a:miter lim="800000"/>
            <a:headEnd/>
            <a:tailEnd/>
          </a:ln>
        </p:spPr>
        <p:txBody>
          <a:bodyPr wrap="square">
            <a:spAutoFit/>
          </a:bodyPr>
          <a:lstStyle/>
          <a:p>
            <a:pPr algn="ctr"/>
            <a:r>
              <a:rPr lang="ar-SA" sz="2400" b="1" dirty="0">
                <a:latin typeface="Calibri" pitchFamily="34" charset="0"/>
              </a:rPr>
              <a:t>قالَ الرَّسولُ صلى الله عليه وسلم: (</a:t>
            </a:r>
            <a:r>
              <a:rPr lang="ar-SA" sz="2400" b="1" dirty="0">
                <a:solidFill>
                  <a:srgbClr val="0000FF"/>
                </a:solidFill>
                <a:latin typeface="Calibri" pitchFamily="34" charset="0"/>
              </a:rPr>
              <a:t>إِنَّمَا بُعِثْتُ لأُتَمِّمَ مَكارِمَ الأَخْلاقِ</a:t>
            </a:r>
            <a:r>
              <a:rPr lang="ar-SA" sz="2400" b="1" dirty="0">
                <a:latin typeface="Calibri" pitchFamily="34" charset="0"/>
              </a:rPr>
              <a:t>) </a:t>
            </a:r>
            <a:r>
              <a:rPr lang="ar-EG" b="1" dirty="0">
                <a:latin typeface="Calibri" pitchFamily="34" charset="0"/>
              </a:rPr>
              <a:t>(</a:t>
            </a:r>
            <a:r>
              <a:rPr lang="ar-SA" b="1" dirty="0">
                <a:latin typeface="Calibri" pitchFamily="34" charset="0"/>
              </a:rPr>
              <a:t>رواه </a:t>
            </a:r>
            <a:r>
              <a:rPr lang="ar-EG" b="1" dirty="0">
                <a:latin typeface="Calibri" pitchFamily="34" charset="0"/>
              </a:rPr>
              <a:t>أحمد: رقم 884)</a:t>
            </a:r>
            <a:endParaRPr lang="en-US" sz="2400" b="1" dirty="0">
              <a:latin typeface="Calibri" pitchFamily="34" charset="0"/>
            </a:endParaRPr>
          </a:p>
        </p:txBody>
      </p:sp>
      <p:sp>
        <p:nvSpPr>
          <p:cNvPr id="14" name="سحابة 13">
            <a:extLst>
              <a:ext uri="{FF2B5EF4-FFF2-40B4-BE49-F238E27FC236}">
                <a16:creationId xmlns:a16="http://schemas.microsoft.com/office/drawing/2014/main" id="{962EFF0C-4B45-4282-BF8F-A729EB292355}"/>
              </a:ext>
            </a:extLst>
          </p:cNvPr>
          <p:cNvSpPr/>
          <p:nvPr/>
        </p:nvSpPr>
        <p:spPr>
          <a:xfrm>
            <a:off x="4100960" y="1059582"/>
            <a:ext cx="2836192" cy="1177101"/>
          </a:xfrm>
          <a:prstGeom prst="cloud">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r>
              <a:rPr lang="ar-EG" sz="4400" b="1" dirty="0">
                <a:solidFill>
                  <a:schemeClr val="tx1"/>
                </a:solidFill>
                <a:effectLst>
                  <a:outerShdw blurRad="38100" dist="38100" dir="2700000" algn="tl">
                    <a:srgbClr val="000000">
                      <a:alpha val="43137"/>
                    </a:srgbClr>
                  </a:outerShdw>
                </a:effectLst>
              </a:rPr>
              <a:t>الوحدة 5</a:t>
            </a:r>
          </a:p>
        </p:txBody>
      </p:sp>
      <p:pic>
        <p:nvPicPr>
          <p:cNvPr id="15" name="صورة 14">
            <a:extLst>
              <a:ext uri="{FF2B5EF4-FFF2-40B4-BE49-F238E27FC236}">
                <a16:creationId xmlns:a16="http://schemas.microsoft.com/office/drawing/2014/main" id="{B76D8547-DD92-4073-9BA1-3A02A30DA8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5765" y="2542664"/>
            <a:ext cx="901900" cy="419119"/>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8" presetClass="entr" presetSubtype="3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out)">
                                      <p:cBhvr>
                                        <p:cTn id="19" dur="500"/>
                                        <p:tgtEl>
                                          <p:spTgt spid="11"/>
                                        </p:tgtEl>
                                      </p:cBhvr>
                                    </p:animEffect>
                                  </p:childTnLst>
                                </p:cTn>
                              </p:par>
                            </p:childTnLst>
                          </p:cTn>
                        </p:par>
                        <p:par>
                          <p:cTn id="20" fill="hold">
                            <p:stCondLst>
                              <p:cond delay="1500"/>
                            </p:stCondLst>
                            <p:childTnLst>
                              <p:par>
                                <p:cTn id="21" presetID="8" presetClass="entr" presetSubtype="3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out)">
                                      <p:cBhvr>
                                        <p:cTn id="23" dur="500"/>
                                        <p:tgtEl>
                                          <p:spTgt spid="10"/>
                                        </p:tgtEl>
                                      </p:cBhvr>
                                    </p:animEffect>
                                  </p:childTnLst>
                                </p:cTn>
                              </p:par>
                            </p:childTnLst>
                          </p:cTn>
                        </p:par>
                        <p:par>
                          <p:cTn id="24" fill="hold">
                            <p:stCondLst>
                              <p:cond delay="2000"/>
                            </p:stCondLst>
                            <p:childTnLst>
                              <p:par>
                                <p:cTn id="25" presetID="8" presetClass="entr" presetSubtype="3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out)">
                                      <p:cBhvr>
                                        <p:cTn id="27" dur="500"/>
                                        <p:tgtEl>
                                          <p:spTgt spid="12"/>
                                        </p:tgtEl>
                                      </p:cBhvr>
                                    </p:animEffect>
                                  </p:childTnLst>
                                </p:cTn>
                              </p:par>
                            </p:childTnLst>
                          </p:cTn>
                        </p:par>
                        <p:par>
                          <p:cTn id="28" fill="hold">
                            <p:stCondLst>
                              <p:cond delay="2500"/>
                            </p:stCondLst>
                            <p:childTnLst>
                              <p:par>
                                <p:cTn id="29" presetID="6" presetClass="entr" presetSubtype="3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out)">
                                      <p:cBhvr>
                                        <p:cTn id="31" dur="500"/>
                                        <p:tgtEl>
                                          <p:spTgt spid="13"/>
                                        </p:tgtEl>
                                      </p:cBhvr>
                                    </p:animEffect>
                                  </p:childTnLst>
                                  <p:subTnLst>
                                    <p:audio>
                                      <p:cMediaNode>
                                        <p:cTn display="0" masterRel="sameClick">
                                          <p:stCondLst>
                                            <p:cond evt="begin" delay="0">
                                              <p:tn val="29"/>
                                            </p:cond>
                                          </p:stCondLst>
                                          <p:endCondLst>
                                            <p:cond evt="onStopAudio" delay="0">
                                              <p:tgtEl>
                                                <p:sldTgt/>
                                              </p:tgtEl>
                                            </p:cond>
                                          </p:endCondLst>
                                        </p:cTn>
                                        <p:tgtEl>
                                          <p:sndTgt r:embed="rId2" name="قال الرسول صلى الله عليه وسلم انما بعثت.wav"/>
                                        </p:tgtEl>
                                      </p:cMediaNode>
                                    </p:audio>
                                  </p:subTnLst>
                                </p:cTn>
                              </p:par>
                            </p:childTnLst>
                          </p:cTn>
                        </p:par>
                        <p:par>
                          <p:cTn id="32" fill="hold">
                            <p:stCondLst>
                              <p:cond delay="3000"/>
                            </p:stCondLst>
                            <p:childTnLst>
                              <p:par>
                                <p:cTn id="33" presetID="1" presetClass="entr" presetSubtype="0" fill="hold" nodeType="afterEffect">
                                  <p:stCondLst>
                                    <p:cond delay="0"/>
                                  </p:stCondLst>
                                  <p:childTnLst>
                                    <p:set>
                                      <p:cBhvr>
                                        <p:cTn id="3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888.png"/>
          <p:cNvPicPr>
            <a:picLocks noChangeAspect="1"/>
          </p:cNvPicPr>
          <p:nvPr/>
        </p:nvPicPr>
        <p:blipFill>
          <a:blip r:embed="rId3" cstate="print"/>
          <a:stretch>
            <a:fillRect/>
          </a:stretch>
        </p:blipFill>
        <p:spPr>
          <a:xfrm>
            <a:off x="533400" y="1935543"/>
            <a:ext cx="8077200" cy="1272414"/>
          </a:xfrm>
          <a:prstGeom prst="rect">
            <a:avLst/>
          </a:prstGeom>
        </p:spPr>
      </p:pic>
      <p:sp>
        <p:nvSpPr>
          <p:cNvPr id="3" name="Rectangle 2"/>
          <p:cNvSpPr>
            <a:spLocks noChangeArrowheads="1"/>
          </p:cNvSpPr>
          <p:nvPr/>
        </p:nvSpPr>
        <p:spPr bwMode="auto">
          <a:xfrm>
            <a:off x="4217988" y="2033201"/>
            <a:ext cx="4240213" cy="1107996"/>
          </a:xfrm>
          <a:prstGeom prst="rect">
            <a:avLst/>
          </a:prstGeom>
          <a:noFill/>
          <a:ln w="9525">
            <a:noFill/>
            <a:miter lim="800000"/>
            <a:headEnd/>
            <a:tailEnd/>
          </a:ln>
        </p:spPr>
        <p:txBody>
          <a:bodyPr wrap="square" anchor="ctr">
            <a:spAutoFit/>
          </a:bodyPr>
          <a:lstStyle/>
          <a:p>
            <a:pPr algn="ctr"/>
            <a:r>
              <a:rPr lang="ar-SA" sz="6600" b="1" dirty="0">
                <a:solidFill>
                  <a:schemeClr val="bg1"/>
                </a:solidFill>
              </a:rPr>
              <a:t>الأَدَاءُ القِرائِيُّ</a:t>
            </a:r>
            <a:endParaRPr lang="en-US" sz="6600" b="1" dirty="0">
              <a:solidFill>
                <a:schemeClr val="bg1"/>
              </a:solidFill>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أداء القرائي.wav"/>
                                        </p:tgtEl>
                                      </p:cMediaNode>
                                    </p:audio>
                                  </p:sub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4254886" y="2219754"/>
            <a:ext cx="3270447" cy="1107996"/>
          </a:xfrm>
          <a:prstGeom prst="rect">
            <a:avLst/>
          </a:prstGeom>
        </p:spPr>
        <p:txBody>
          <a:bodyPr wrap="none">
            <a:spAutoFit/>
          </a:bodyPr>
          <a:lstStyle/>
          <a:p>
            <a:pPr algn="ctr" rtl="1" fontAlgn="auto">
              <a:spcBef>
                <a:spcPts val="0"/>
              </a:spcBef>
              <a:spcAft>
                <a:spcPts val="0"/>
              </a:spcAft>
              <a:defRPr/>
            </a:pPr>
            <a:r>
              <a:rPr lang="ar-EG" sz="6600" b="1" dirty="0">
                <a:latin typeface="Arial" pitchFamily="34" charset="0"/>
                <a:cs typeface="Arial" pitchFamily="34" charset="0"/>
              </a:rPr>
              <a:t>أَقْرَأُ وأُلاحِظُ</a:t>
            </a:r>
            <a:endParaRPr lang="en-US" sz="6600" b="1"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1624010" y="1934004"/>
            <a:ext cx="2438400" cy="132354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أقرأ وألاحظ.wav"/>
                                        </p:tgtEl>
                                      </p:cMediaNode>
                                    </p:audio>
                                  </p:sub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5"/>
          <p:cNvSpPr txBox="1">
            <a:spLocks noChangeArrowheads="1"/>
          </p:cNvSpPr>
          <p:nvPr/>
        </p:nvSpPr>
        <p:spPr bwMode="auto">
          <a:xfrm>
            <a:off x="681624" y="2590621"/>
            <a:ext cx="7624176" cy="1200329"/>
          </a:xfrm>
          <a:prstGeom prst="rect">
            <a:avLst/>
          </a:prstGeom>
          <a:noFill/>
          <a:ln w="9525">
            <a:noFill/>
            <a:miter lim="800000"/>
            <a:headEnd/>
            <a:tailEnd/>
          </a:ln>
        </p:spPr>
        <p:txBody>
          <a:bodyPr wrap="square">
            <a:spAutoFit/>
          </a:bodyPr>
          <a:lstStyle/>
          <a:p>
            <a:pPr lvl="1"/>
            <a:r>
              <a:rPr lang="ar-EG" sz="3600" b="1" dirty="0">
                <a:solidFill>
                  <a:srgbClr val="002060"/>
                </a:solidFill>
                <a:latin typeface="Calibri" pitchFamily="34" charset="0"/>
              </a:rPr>
              <a:t> </a:t>
            </a:r>
            <a:r>
              <a:rPr lang="ar-SA" sz="3600" b="1" dirty="0">
                <a:solidFill>
                  <a:srgbClr val="002060"/>
                </a:solidFill>
                <a:latin typeface="Calibri" pitchFamily="34" charset="0"/>
              </a:rPr>
              <a:t>وَعِنْدَ </a:t>
            </a:r>
            <a:r>
              <a:rPr lang="ar-SA" sz="3600" b="1" dirty="0">
                <a:solidFill>
                  <a:srgbClr val="C00000"/>
                </a:solidFill>
                <a:latin typeface="Calibri" pitchFamily="34" charset="0"/>
              </a:rPr>
              <a:t>مَغْرِبِ الشَّمْسِ </a:t>
            </a:r>
            <a:r>
              <a:rPr lang="ar-SA" sz="3600" b="1" dirty="0">
                <a:solidFill>
                  <a:srgbClr val="002060"/>
                </a:solidFill>
                <a:latin typeface="Calibri" pitchFamily="34" charset="0"/>
              </a:rPr>
              <a:t>جاءَ الخَبَرُ بِأَنَّ </a:t>
            </a:r>
            <a:r>
              <a:rPr lang="ar-SA" sz="3600" b="1" dirty="0">
                <a:solidFill>
                  <a:srgbClr val="C00000"/>
                </a:solidFill>
                <a:latin typeface="Calibri" pitchFamily="34" charset="0"/>
              </a:rPr>
              <a:t>قافِلَةَ جِمالٍ </a:t>
            </a:r>
            <a:r>
              <a:rPr lang="ar-SA" sz="3600" b="1" dirty="0">
                <a:solidFill>
                  <a:srgbClr val="002060"/>
                </a:solidFill>
                <a:latin typeface="Calibri" pitchFamily="34" charset="0"/>
              </a:rPr>
              <a:t>قَدْ أَتَتْ مِنَ الشَّامِ.</a:t>
            </a:r>
            <a:endParaRPr lang="en-US" sz="3600" b="1" dirty="0">
              <a:solidFill>
                <a:srgbClr val="002060"/>
              </a:solidFill>
              <a:latin typeface="Calibri" pitchFamily="34" charset="0"/>
            </a:endParaRPr>
          </a:p>
        </p:txBody>
      </p:sp>
      <p:sp>
        <p:nvSpPr>
          <p:cNvPr id="6" name="TextBox 15"/>
          <p:cNvSpPr txBox="1">
            <a:spLocks noChangeArrowheads="1"/>
          </p:cNvSpPr>
          <p:nvPr/>
        </p:nvSpPr>
        <p:spPr bwMode="auto">
          <a:xfrm>
            <a:off x="2700338" y="1581150"/>
            <a:ext cx="5529262" cy="707886"/>
          </a:xfrm>
          <a:prstGeom prst="rect">
            <a:avLst/>
          </a:prstGeom>
          <a:noFill/>
          <a:ln w="9525">
            <a:noFill/>
            <a:miter lim="800000"/>
            <a:headEnd/>
            <a:tailEnd/>
          </a:ln>
        </p:spPr>
        <p:txBody>
          <a:bodyPr>
            <a:spAutoFit/>
          </a:bodyPr>
          <a:lstStyle/>
          <a:p>
            <a:pPr lvl="1"/>
            <a:r>
              <a:rPr lang="ar-EG" sz="4000" b="1" dirty="0">
                <a:solidFill>
                  <a:srgbClr val="002060"/>
                </a:solidFill>
                <a:latin typeface="Calibri" pitchFamily="34" charset="0"/>
              </a:rPr>
              <a:t> </a:t>
            </a:r>
            <a:r>
              <a:rPr lang="ar-SA" sz="4000" b="1" dirty="0">
                <a:solidFill>
                  <a:srgbClr val="002060"/>
                </a:solidFill>
                <a:latin typeface="Calibri" pitchFamily="34" charset="0"/>
              </a:rPr>
              <a:t>قَدْ </a:t>
            </a:r>
            <a:r>
              <a:rPr lang="ar-SA" sz="4000" b="1" dirty="0">
                <a:solidFill>
                  <a:srgbClr val="C00000"/>
                </a:solidFill>
                <a:latin typeface="Calibri" pitchFamily="34" charset="0"/>
              </a:rPr>
              <a:t>أَدْرَكَ</a:t>
            </a:r>
            <a:r>
              <a:rPr lang="ar-SA" sz="4000" b="1" dirty="0">
                <a:solidFill>
                  <a:srgbClr val="002060"/>
                </a:solidFill>
                <a:latin typeface="Calibri" pitchFamily="34" charset="0"/>
              </a:rPr>
              <a:t> النَّاسَ </a:t>
            </a:r>
            <a:r>
              <a:rPr lang="ar-SA" sz="4000" b="1" dirty="0">
                <a:solidFill>
                  <a:srgbClr val="C00000"/>
                </a:solidFill>
                <a:latin typeface="Calibri" pitchFamily="34" charset="0"/>
              </a:rPr>
              <a:t>الهَلاكُ</a:t>
            </a:r>
            <a:r>
              <a:rPr lang="ar-SA" sz="4000" b="1" dirty="0">
                <a:solidFill>
                  <a:srgbClr val="002060"/>
                </a:solidFill>
                <a:latin typeface="Calibri" pitchFamily="34" charset="0"/>
              </a:rPr>
              <a:t>.</a:t>
            </a:r>
            <a:endParaRPr lang="en-US" sz="3200" b="1" dirty="0">
              <a:solidFill>
                <a:srgbClr val="002060"/>
              </a:solidFill>
              <a:latin typeface="Calibri" pitchFamily="34" charset="0"/>
            </a:endParaRPr>
          </a:p>
        </p:txBody>
      </p:sp>
      <p:sp>
        <p:nvSpPr>
          <p:cNvPr id="2" name="Wave 3"/>
          <p:cNvSpPr/>
          <p:nvPr/>
        </p:nvSpPr>
        <p:spPr bwMode="auto">
          <a:xfrm>
            <a:off x="533400" y="590550"/>
            <a:ext cx="7924800"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3" name="TextBox 24"/>
          <p:cNvSpPr txBox="1">
            <a:spLocks noChangeArrowheads="1"/>
          </p:cNvSpPr>
          <p:nvPr/>
        </p:nvSpPr>
        <p:spPr bwMode="auto">
          <a:xfrm>
            <a:off x="750067" y="660916"/>
            <a:ext cx="7643866" cy="769441"/>
          </a:xfrm>
          <a:prstGeom prst="rect">
            <a:avLst/>
          </a:prstGeom>
          <a:noFill/>
          <a:ln w="9525">
            <a:noFill/>
            <a:miter lim="800000"/>
            <a:headEnd/>
            <a:tailEnd/>
          </a:ln>
        </p:spPr>
        <p:txBody>
          <a:bodyPr wrap="square">
            <a:spAutoFit/>
          </a:bodyPr>
          <a:lstStyle/>
          <a:p>
            <a:r>
              <a:rPr lang="ar-EG" sz="4400" b="1" dirty="0">
                <a:latin typeface="Calibri" pitchFamily="34" charset="0"/>
              </a:rPr>
              <a:t>1- </a:t>
            </a:r>
            <a:r>
              <a:rPr lang="ar-SA" sz="4400" b="1" dirty="0">
                <a:latin typeface="Calibri" pitchFamily="34" charset="0"/>
              </a:rPr>
              <a:t>أَقْرَأُ </a:t>
            </a:r>
            <a:r>
              <a:rPr lang="ar-SA" sz="4400" b="1" dirty="0"/>
              <a:t>اَلْجُمَلَ</a:t>
            </a:r>
            <a:r>
              <a:rPr lang="ar-EG" sz="4400" b="1" dirty="0"/>
              <a:t> </a:t>
            </a:r>
            <a:r>
              <a:rPr lang="ar-SA" sz="4400" b="1" dirty="0">
                <a:latin typeface="Calibri" pitchFamily="34" charset="0"/>
              </a:rPr>
              <a:t>وأُلاحِظُ الكَلِمَاتِ المُلوَّنةَ</a:t>
            </a:r>
            <a:r>
              <a:rPr lang="en-US" sz="4400" b="1" dirty="0">
                <a:latin typeface="Calibri" pitchFamily="34" charset="0"/>
              </a:rPr>
              <a:t>:</a:t>
            </a:r>
            <a:endParaRPr lang="en-US" sz="4400" dirty="0">
              <a:latin typeface="Calibri" pitchFamily="34" charset="0"/>
            </a:endParaRPr>
          </a:p>
        </p:txBody>
      </p:sp>
      <p:sp>
        <p:nvSpPr>
          <p:cNvPr id="4" name="شكل بيضاوي 3"/>
          <p:cNvSpPr/>
          <p:nvPr/>
        </p:nvSpPr>
        <p:spPr>
          <a:xfrm>
            <a:off x="7781944" y="1809750"/>
            <a:ext cx="285752" cy="21431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7867648" y="2738436"/>
            <a:ext cx="285752" cy="21431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TextBox 15"/>
          <p:cNvSpPr txBox="1">
            <a:spLocks noChangeArrowheads="1"/>
          </p:cNvSpPr>
          <p:nvPr/>
        </p:nvSpPr>
        <p:spPr bwMode="auto">
          <a:xfrm>
            <a:off x="3462337" y="3997464"/>
            <a:ext cx="4843463" cy="707886"/>
          </a:xfrm>
          <a:prstGeom prst="rect">
            <a:avLst/>
          </a:prstGeom>
          <a:noFill/>
          <a:ln w="9525">
            <a:noFill/>
            <a:miter lim="800000"/>
            <a:headEnd/>
            <a:tailEnd/>
          </a:ln>
        </p:spPr>
        <p:txBody>
          <a:bodyPr>
            <a:spAutoFit/>
          </a:bodyPr>
          <a:lstStyle/>
          <a:p>
            <a:pPr lvl="1"/>
            <a:r>
              <a:rPr lang="ar-EG" sz="4000" b="1" dirty="0">
                <a:solidFill>
                  <a:srgbClr val="C00000"/>
                </a:solidFill>
                <a:latin typeface="Calibri" pitchFamily="34" charset="0"/>
              </a:rPr>
              <a:t> </a:t>
            </a:r>
            <a:r>
              <a:rPr lang="ar-EG" sz="4000" b="1" dirty="0">
                <a:solidFill>
                  <a:srgbClr val="002060"/>
                </a:solidFill>
                <a:latin typeface="Calibri" pitchFamily="34" charset="0"/>
              </a:rPr>
              <a:t>على </a:t>
            </a:r>
            <a:r>
              <a:rPr lang="ar-SA" sz="4000" b="1" dirty="0">
                <a:solidFill>
                  <a:srgbClr val="C00000"/>
                </a:solidFill>
                <a:latin typeface="Calibri" pitchFamily="34" charset="0"/>
              </a:rPr>
              <a:t>الدِّرْهَمَ </a:t>
            </a:r>
            <a:r>
              <a:rPr lang="ar-SA" sz="4000" b="1" dirty="0">
                <a:solidFill>
                  <a:srgbClr val="002060"/>
                </a:solidFill>
                <a:latin typeface="Calibri" pitchFamily="34" charset="0"/>
              </a:rPr>
              <a:t>دِرْهَمَيْنِ.</a:t>
            </a:r>
            <a:endParaRPr lang="en-US" sz="4000" b="1" dirty="0">
              <a:solidFill>
                <a:srgbClr val="002060"/>
              </a:solidFill>
              <a:latin typeface="Calibri" pitchFamily="34" charset="0"/>
            </a:endParaRPr>
          </a:p>
        </p:txBody>
      </p:sp>
      <p:sp>
        <p:nvSpPr>
          <p:cNvPr id="10" name="شكل بيضاوي 9"/>
          <p:cNvSpPr/>
          <p:nvPr/>
        </p:nvSpPr>
        <p:spPr>
          <a:xfrm>
            <a:off x="7824806" y="4149758"/>
            <a:ext cx="285752" cy="21431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اقرأ الجمل والاحظ الكلمات الملونة.wav"/>
                                        </p:tgtEl>
                                      </p:cMediaNode>
                                    </p:audio>
                                  </p:sub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anim calcmode="lin" valueType="num">
                                      <p:cBhvr>
                                        <p:cTn id="18" dur="400" fill="hold"/>
                                        <p:tgtEl>
                                          <p:spTgt spid="4"/>
                                        </p:tgtEl>
                                        <p:attrNameLst>
                                          <p:attrName>ppt_x</p:attrName>
                                        </p:attrNameLst>
                                      </p:cBhvr>
                                      <p:tavLst>
                                        <p:tav tm="0">
                                          <p:val>
                                            <p:strVal val="#ppt_x"/>
                                          </p:val>
                                        </p:tav>
                                        <p:tav tm="100000">
                                          <p:val>
                                            <p:strVal val="#ppt_x"/>
                                          </p:val>
                                        </p:tav>
                                      </p:tavLst>
                                    </p:anim>
                                    <p:anim calcmode="lin" valueType="num">
                                      <p:cBhvr>
                                        <p:cTn id="19" dur="400" fill="hold"/>
                                        <p:tgtEl>
                                          <p:spTgt spid="4"/>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43"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
                                        <p:tgtEl>
                                          <p:spTgt spid="6"/>
                                        </p:tgtEl>
                                      </p:cBhvr>
                                    </p:animEffect>
                                    <p:anim calcmode="lin" valueType="num">
                                      <p:cBhvr>
                                        <p:cTn id="25" dur="400" fill="hold"/>
                                        <p:tgtEl>
                                          <p:spTgt spid="6"/>
                                        </p:tgtEl>
                                        <p:attrNameLst>
                                          <p:attrName>ppt_x</p:attrName>
                                        </p:attrNameLst>
                                      </p:cBhvr>
                                      <p:tavLst>
                                        <p:tav tm="0">
                                          <p:val>
                                            <p:strVal val="#ppt_x"/>
                                          </p:val>
                                        </p:tav>
                                        <p:tav tm="100000">
                                          <p:val>
                                            <p:strVal val="#ppt_x"/>
                                          </p:val>
                                        </p:tav>
                                      </p:tavLst>
                                    </p:anim>
                                    <p:anim calcmode="lin" valueType="num">
                                      <p:cBhvr>
                                        <p:cTn id="26" dur="400" fill="hold"/>
                                        <p:tgtEl>
                                          <p:spTgt spid="6"/>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قد أدرك الناس الهلاك.wav"/>
                                        </p:tgtEl>
                                      </p:cMediaNode>
                                    </p:audio>
                                  </p:subTnLst>
                                </p:cTn>
                              </p:par>
                            </p:childTnLst>
                          </p:cTn>
                        </p:par>
                      </p:childTnLst>
                    </p:cTn>
                  </p:par>
                  <p:par>
                    <p:cTn id="29" fill="hold">
                      <p:stCondLst>
                        <p:cond delay="indefinite"/>
                      </p:stCondLst>
                      <p:childTnLst>
                        <p:par>
                          <p:cTn id="30" fill="hold">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
                                        <p:tgtEl>
                                          <p:spTgt spid="7"/>
                                        </p:tgtEl>
                                      </p:cBhvr>
                                    </p:animEffect>
                                    <p:anim calcmode="lin" valueType="num">
                                      <p:cBhvr>
                                        <p:cTn id="34" dur="400" fill="hold"/>
                                        <p:tgtEl>
                                          <p:spTgt spid="7"/>
                                        </p:tgtEl>
                                        <p:attrNameLst>
                                          <p:attrName>ppt_x</p:attrName>
                                        </p:attrNameLst>
                                      </p:cBhvr>
                                      <p:tavLst>
                                        <p:tav tm="0">
                                          <p:val>
                                            <p:strVal val="#ppt_x"/>
                                          </p:val>
                                        </p:tav>
                                        <p:tav tm="100000">
                                          <p:val>
                                            <p:strVal val="#ppt_x"/>
                                          </p:val>
                                        </p:tav>
                                      </p:tavLst>
                                    </p:anim>
                                    <p:anim calcmode="lin" valueType="num">
                                      <p:cBhvr>
                                        <p:cTn id="35" dur="400" fill="hold"/>
                                        <p:tgtEl>
                                          <p:spTgt spid="7"/>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
                                        <p:tgtEl>
                                          <p:spTgt spid="8"/>
                                        </p:tgtEl>
                                      </p:cBhvr>
                                    </p:animEffect>
                                    <p:anim calcmode="lin" valueType="num">
                                      <p:cBhvr>
                                        <p:cTn id="41" dur="400" fill="hold"/>
                                        <p:tgtEl>
                                          <p:spTgt spid="8"/>
                                        </p:tgtEl>
                                        <p:attrNameLst>
                                          <p:attrName>ppt_x</p:attrName>
                                        </p:attrNameLst>
                                      </p:cBhvr>
                                      <p:tavLst>
                                        <p:tav tm="0">
                                          <p:val>
                                            <p:strVal val="#ppt_x"/>
                                          </p:val>
                                        </p:tav>
                                        <p:tav tm="100000">
                                          <p:val>
                                            <p:strVal val="#ppt_x"/>
                                          </p:val>
                                        </p:tav>
                                      </p:tavLst>
                                    </p:anim>
                                    <p:anim calcmode="lin" valueType="num">
                                      <p:cBhvr>
                                        <p:cTn id="42" dur="400" fill="hold"/>
                                        <p:tgtEl>
                                          <p:spTgt spid="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وعند مغرب الشمس.wav"/>
                                        </p:tgtEl>
                                      </p:cMediaNode>
                                    </p:audio>
                                  </p:sub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
                                        <p:tgtEl>
                                          <p:spTgt spid="10"/>
                                        </p:tgtEl>
                                      </p:cBhvr>
                                    </p:animEffect>
                                    <p:anim calcmode="lin" valueType="num">
                                      <p:cBhvr>
                                        <p:cTn id="50" dur="400" fill="hold"/>
                                        <p:tgtEl>
                                          <p:spTgt spid="10"/>
                                        </p:tgtEl>
                                        <p:attrNameLst>
                                          <p:attrName>ppt_x</p:attrName>
                                        </p:attrNameLst>
                                      </p:cBhvr>
                                      <p:tavLst>
                                        <p:tav tm="0">
                                          <p:val>
                                            <p:strVal val="#ppt_x"/>
                                          </p:val>
                                        </p:tav>
                                        <p:tav tm="100000">
                                          <p:val>
                                            <p:strVal val="#ppt_x"/>
                                          </p:val>
                                        </p:tav>
                                      </p:tavLst>
                                    </p:anim>
                                    <p:anim calcmode="lin" valueType="num">
                                      <p:cBhvr>
                                        <p:cTn id="51" dur="400" fill="hold"/>
                                        <p:tgtEl>
                                          <p:spTgt spid="10"/>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43"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
                                        <p:tgtEl>
                                          <p:spTgt spid="9"/>
                                        </p:tgtEl>
                                      </p:cBhvr>
                                    </p:animEffect>
                                    <p:anim calcmode="lin" valueType="num">
                                      <p:cBhvr>
                                        <p:cTn id="57" dur="400" fill="hold"/>
                                        <p:tgtEl>
                                          <p:spTgt spid="9"/>
                                        </p:tgtEl>
                                        <p:attrNameLst>
                                          <p:attrName>ppt_x</p:attrName>
                                        </p:attrNameLst>
                                      </p:cBhvr>
                                      <p:tavLst>
                                        <p:tav tm="0">
                                          <p:val>
                                            <p:strVal val="#ppt_x"/>
                                          </p:val>
                                        </p:tav>
                                        <p:tav tm="100000">
                                          <p:val>
                                            <p:strVal val="#ppt_x"/>
                                          </p:val>
                                        </p:tav>
                                      </p:tavLst>
                                    </p:anim>
                                    <p:anim calcmode="lin" valueType="num">
                                      <p:cBhvr>
                                        <p:cTn id="58" dur="400" fill="hold"/>
                                        <p:tgtEl>
                                          <p:spTgt spid="9"/>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على الدِّرْهَمَ دِرْهَمَيْ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2" grpId="0" animBg="1"/>
      <p:bldP spid="3" grpId="0"/>
      <p:bldP spid="4" grpId="0" animBg="1"/>
      <p:bldP spid="7" grpId="0" animBg="1"/>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3"/>
          <p:cNvSpPr/>
          <p:nvPr/>
        </p:nvSpPr>
        <p:spPr bwMode="auto">
          <a:xfrm>
            <a:off x="587763" y="540079"/>
            <a:ext cx="7968474"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4" name="TextBox 24"/>
          <p:cNvSpPr txBox="1">
            <a:spLocks noChangeArrowheads="1"/>
          </p:cNvSpPr>
          <p:nvPr/>
        </p:nvSpPr>
        <p:spPr bwMode="auto">
          <a:xfrm>
            <a:off x="645755" y="586526"/>
            <a:ext cx="7842873" cy="769441"/>
          </a:xfrm>
          <a:prstGeom prst="rect">
            <a:avLst/>
          </a:prstGeom>
          <a:noFill/>
          <a:ln w="9525">
            <a:noFill/>
            <a:miter lim="800000"/>
            <a:headEnd/>
            <a:tailEnd/>
          </a:ln>
        </p:spPr>
        <p:txBody>
          <a:bodyPr wrap="square">
            <a:spAutoFit/>
          </a:bodyPr>
          <a:lstStyle/>
          <a:p>
            <a:r>
              <a:rPr lang="ar-EG" sz="4400" b="1" dirty="0">
                <a:latin typeface="Calibri" pitchFamily="34" charset="0"/>
              </a:rPr>
              <a:t>2- </a:t>
            </a:r>
            <a:r>
              <a:rPr lang="ar-SA" sz="4400" b="1" dirty="0"/>
              <a:t>أَقْرَأ الجُمَلةَ وأُلَاحِظُ الحَرْفَ المَمْدُودَ:</a:t>
            </a:r>
            <a:endParaRPr lang="en-US" sz="4400" dirty="0">
              <a:latin typeface="Calibri" pitchFamily="34" charset="0"/>
            </a:endParaRPr>
          </a:p>
        </p:txBody>
      </p:sp>
      <p:sp>
        <p:nvSpPr>
          <p:cNvPr id="5" name="TextBox 15"/>
          <p:cNvSpPr txBox="1">
            <a:spLocks noChangeArrowheads="1"/>
          </p:cNvSpPr>
          <p:nvPr/>
        </p:nvSpPr>
        <p:spPr bwMode="auto">
          <a:xfrm>
            <a:off x="990599" y="2089056"/>
            <a:ext cx="6705601" cy="1938992"/>
          </a:xfrm>
          <a:prstGeom prst="rect">
            <a:avLst/>
          </a:prstGeom>
          <a:noFill/>
          <a:ln w="9525">
            <a:noFill/>
            <a:miter lim="800000"/>
            <a:headEnd/>
            <a:tailEnd/>
          </a:ln>
        </p:spPr>
        <p:txBody>
          <a:bodyPr wrap="square">
            <a:spAutoFit/>
          </a:bodyPr>
          <a:lstStyle/>
          <a:p>
            <a:pPr lvl="1" algn="justLow"/>
            <a:r>
              <a:rPr lang="ar-EG" sz="4000" b="1" dirty="0">
                <a:latin typeface="Calibri" pitchFamily="34" charset="0"/>
              </a:rPr>
              <a:t> </a:t>
            </a:r>
            <a:r>
              <a:rPr lang="ar-SA" sz="4000" b="1" dirty="0">
                <a:latin typeface="Calibri" pitchFamily="34" charset="0"/>
              </a:rPr>
              <a:t>في عَهْدِ الخَ</a:t>
            </a:r>
            <a:r>
              <a:rPr lang="ar-SA" sz="4000" b="1" dirty="0">
                <a:solidFill>
                  <a:srgbClr val="C00000"/>
                </a:solidFill>
                <a:latin typeface="Calibri" pitchFamily="34" charset="0"/>
              </a:rPr>
              <a:t>لي</a:t>
            </a:r>
            <a:r>
              <a:rPr lang="ar-SA" sz="4000" b="1" dirty="0">
                <a:latin typeface="Calibri" pitchFamily="34" charset="0"/>
              </a:rPr>
              <a:t>فَةِ أَ</a:t>
            </a:r>
            <a:r>
              <a:rPr lang="ar-SA" sz="4000" b="1" dirty="0">
                <a:solidFill>
                  <a:srgbClr val="C00000"/>
                </a:solidFill>
                <a:latin typeface="Calibri" pitchFamily="34" charset="0"/>
              </a:rPr>
              <a:t>بي</a:t>
            </a:r>
            <a:r>
              <a:rPr lang="ar-SA" sz="4000" b="1" dirty="0">
                <a:latin typeface="Calibri" pitchFamily="34" charset="0"/>
              </a:rPr>
              <a:t> بَكْرٍ الصِّدِّ</a:t>
            </a:r>
            <a:r>
              <a:rPr lang="ar-SA" sz="4000" b="1" dirty="0">
                <a:solidFill>
                  <a:srgbClr val="C00000"/>
                </a:solidFill>
                <a:latin typeface="Calibri" pitchFamily="34" charset="0"/>
              </a:rPr>
              <a:t>يقِ</a:t>
            </a:r>
            <a:r>
              <a:rPr lang="ar-SA" sz="4000" b="1" dirty="0">
                <a:latin typeface="Calibri" pitchFamily="34" charset="0"/>
              </a:rPr>
              <a:t> -رَضيَ اللَّهُ عَنْهُ- أَ</a:t>
            </a:r>
            <a:r>
              <a:rPr lang="ar-SA" sz="4000" b="1" dirty="0">
                <a:solidFill>
                  <a:srgbClr val="C00000"/>
                </a:solidFill>
                <a:latin typeface="Calibri" pitchFamily="34" charset="0"/>
              </a:rPr>
              <a:t>ص</a:t>
            </a:r>
            <a:r>
              <a:rPr lang="ar-SA" sz="4000" b="1" dirty="0">
                <a:latin typeface="Calibri" pitchFamily="34" charset="0"/>
              </a:rPr>
              <a:t>ابَ ال</a:t>
            </a:r>
            <a:r>
              <a:rPr lang="ar-SA" sz="4000" b="1" dirty="0">
                <a:solidFill>
                  <a:srgbClr val="C00000"/>
                </a:solidFill>
                <a:latin typeface="Calibri" pitchFamily="34" charset="0"/>
              </a:rPr>
              <a:t>نّ</a:t>
            </a:r>
            <a:r>
              <a:rPr lang="ar-SA" sz="4000" b="1" dirty="0">
                <a:latin typeface="Calibri" pitchFamily="34" charset="0"/>
              </a:rPr>
              <a:t>َاسَ جَ</a:t>
            </a:r>
            <a:r>
              <a:rPr lang="ar-SA" sz="4000" b="1" dirty="0">
                <a:solidFill>
                  <a:srgbClr val="C00000"/>
                </a:solidFill>
                <a:latin typeface="Calibri" pitchFamily="34" charset="0"/>
              </a:rPr>
              <a:t>ف</a:t>
            </a:r>
            <a:r>
              <a:rPr lang="ar-SA" sz="4000" b="1" dirty="0">
                <a:latin typeface="Calibri" pitchFamily="34" charset="0"/>
              </a:rPr>
              <a:t>افٌ وَ</a:t>
            </a:r>
            <a:r>
              <a:rPr lang="ar-SA" sz="4000" b="1" dirty="0">
                <a:solidFill>
                  <a:srgbClr val="C00000"/>
                </a:solidFill>
                <a:latin typeface="Calibri" pitchFamily="34" charset="0"/>
              </a:rPr>
              <a:t>ج</a:t>
            </a:r>
            <a:r>
              <a:rPr lang="ar-SA" sz="4000" b="1" dirty="0">
                <a:latin typeface="Calibri" pitchFamily="34" charset="0"/>
              </a:rPr>
              <a:t>وعٌ شَ</a:t>
            </a:r>
            <a:r>
              <a:rPr lang="ar-SA" sz="4000" b="1" dirty="0">
                <a:solidFill>
                  <a:srgbClr val="FF0000"/>
                </a:solidFill>
                <a:latin typeface="Calibri" pitchFamily="34" charset="0"/>
              </a:rPr>
              <a:t>د</a:t>
            </a:r>
            <a:r>
              <a:rPr lang="ar-SA" sz="4000" b="1" dirty="0">
                <a:solidFill>
                  <a:srgbClr val="C00000"/>
                </a:solidFill>
                <a:latin typeface="Calibri" pitchFamily="34" charset="0"/>
              </a:rPr>
              <a:t>يد</a:t>
            </a:r>
            <a:r>
              <a:rPr lang="ar-SA" sz="4000" b="1" dirty="0">
                <a:solidFill>
                  <a:srgbClr val="FF0000"/>
                </a:solidFill>
                <a:latin typeface="Calibri" pitchFamily="34" charset="0"/>
              </a:rPr>
              <a:t>ا</a:t>
            </a:r>
            <a:r>
              <a:rPr lang="ar-SA" sz="4000" b="1" dirty="0">
                <a:latin typeface="Calibri" pitchFamily="34" charset="0"/>
              </a:rPr>
              <a:t>نِ.</a:t>
            </a:r>
            <a:endParaRPr lang="en-US" sz="4000" b="1" dirty="0">
              <a:latin typeface="Calibri" pitchFamily="34" charset="0"/>
            </a:endParaRPr>
          </a:p>
        </p:txBody>
      </p:sp>
      <p:sp>
        <p:nvSpPr>
          <p:cNvPr id="6" name="شكل بيضاوي 5"/>
          <p:cNvSpPr/>
          <p:nvPr/>
        </p:nvSpPr>
        <p:spPr>
          <a:xfrm>
            <a:off x="7215206" y="2250279"/>
            <a:ext cx="285752" cy="21431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اقرأ الجملة والاحظ الحرف.wav"/>
                                        </p:tgtEl>
                                      </p:cMediaNode>
                                    </p:audio>
                                  </p:sub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43"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
                                        <p:tgtEl>
                                          <p:spTgt spid="5"/>
                                        </p:tgtEl>
                                      </p:cBhvr>
                                    </p:animEffect>
                                    <p:anim calcmode="lin" valueType="num">
                                      <p:cBhvr>
                                        <p:cTn id="25" dur="400" fill="hold"/>
                                        <p:tgtEl>
                                          <p:spTgt spid="5"/>
                                        </p:tgtEl>
                                        <p:attrNameLst>
                                          <p:attrName>ppt_x</p:attrName>
                                        </p:attrNameLst>
                                      </p:cBhvr>
                                      <p:tavLst>
                                        <p:tav tm="0">
                                          <p:val>
                                            <p:strVal val="#ppt_x"/>
                                          </p:val>
                                        </p:tav>
                                        <p:tav tm="100000">
                                          <p:val>
                                            <p:strVal val="#ppt_x"/>
                                          </p:val>
                                        </p:tav>
                                      </p:tavLst>
                                    </p:anim>
                                    <p:anim calcmode="lin" valueType="num">
                                      <p:cBhvr>
                                        <p:cTn id="26" dur="400" fill="hold"/>
                                        <p:tgtEl>
                                          <p:spTgt spid="5"/>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في عهد الخليف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bwMode="auto">
          <a:xfrm>
            <a:off x="471518" y="666750"/>
            <a:ext cx="8215282"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5" name="TextBox 24"/>
          <p:cNvSpPr txBox="1">
            <a:spLocks noChangeArrowheads="1"/>
          </p:cNvSpPr>
          <p:nvPr/>
        </p:nvSpPr>
        <p:spPr bwMode="auto">
          <a:xfrm>
            <a:off x="533400" y="713197"/>
            <a:ext cx="8085791" cy="769441"/>
          </a:xfrm>
          <a:prstGeom prst="rect">
            <a:avLst/>
          </a:prstGeom>
          <a:noFill/>
          <a:ln w="9525">
            <a:noFill/>
            <a:miter lim="800000"/>
            <a:headEnd/>
            <a:tailEnd/>
          </a:ln>
        </p:spPr>
        <p:txBody>
          <a:bodyPr wrap="square">
            <a:spAutoFit/>
          </a:bodyPr>
          <a:lstStyle/>
          <a:p>
            <a:r>
              <a:rPr lang="ar-EG" sz="4400" b="1" dirty="0">
                <a:latin typeface="Calibri" pitchFamily="34" charset="0"/>
              </a:rPr>
              <a:t>3- </a:t>
            </a:r>
            <a:r>
              <a:rPr lang="ar-SA" sz="4400" b="1" dirty="0"/>
              <a:t>أَقْرَأ مَا</a:t>
            </a:r>
            <a:r>
              <a:rPr lang="ar-EG" sz="4400" b="1" dirty="0"/>
              <a:t> </a:t>
            </a:r>
            <a:r>
              <a:rPr lang="ar-SA" sz="4400" b="1" dirty="0"/>
              <a:t>يَأْتِي بصوْتٍ مُعَبِّرٍ:</a:t>
            </a:r>
            <a:endParaRPr lang="en-US" sz="4400" dirty="0">
              <a:latin typeface="Calibri" pitchFamily="34" charset="0"/>
            </a:endParaRPr>
          </a:p>
        </p:txBody>
      </p:sp>
      <p:sp>
        <p:nvSpPr>
          <p:cNvPr id="6" name="شكل بيضاوي 5"/>
          <p:cNvSpPr/>
          <p:nvPr/>
        </p:nvSpPr>
        <p:spPr>
          <a:xfrm>
            <a:off x="7215206" y="2250279"/>
            <a:ext cx="285752" cy="21431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15"/>
          <p:cNvSpPr txBox="1">
            <a:spLocks noChangeArrowheads="1"/>
          </p:cNvSpPr>
          <p:nvPr/>
        </p:nvSpPr>
        <p:spPr bwMode="auto">
          <a:xfrm>
            <a:off x="990600" y="2027442"/>
            <a:ext cx="6629400" cy="2554545"/>
          </a:xfrm>
          <a:prstGeom prst="rect">
            <a:avLst/>
          </a:prstGeom>
          <a:noFill/>
          <a:ln w="9525">
            <a:noFill/>
            <a:miter lim="800000"/>
            <a:headEnd/>
            <a:tailEnd/>
          </a:ln>
        </p:spPr>
        <p:txBody>
          <a:bodyPr wrap="square">
            <a:spAutoFit/>
          </a:bodyPr>
          <a:lstStyle/>
          <a:p>
            <a:pPr lvl="1" algn="justLow"/>
            <a:r>
              <a:rPr lang="ar-EG" sz="4000" b="1" dirty="0">
                <a:solidFill>
                  <a:srgbClr val="0070C0"/>
                </a:solidFill>
                <a:latin typeface="Calibri" pitchFamily="34" charset="0"/>
              </a:rPr>
              <a:t> </a:t>
            </a:r>
            <a:r>
              <a:rPr lang="ar-SA" sz="4000" b="1" dirty="0">
                <a:solidFill>
                  <a:srgbClr val="0070C0"/>
                </a:solidFill>
                <a:latin typeface="Calibri" pitchFamily="34" charset="0"/>
              </a:rPr>
              <a:t>يا خَليفَةَ رَسولِ اللَّهِ</a:t>
            </a:r>
            <a:r>
              <a:rPr lang="ar-EG" sz="4000" b="1" dirty="0">
                <a:solidFill>
                  <a:srgbClr val="0070C0"/>
                </a:solidFill>
                <a:latin typeface="Calibri" pitchFamily="34" charset="0"/>
              </a:rPr>
              <a:t>،</a:t>
            </a:r>
            <a:r>
              <a:rPr lang="ar-SA" sz="4000" b="1" dirty="0">
                <a:solidFill>
                  <a:srgbClr val="0070C0"/>
                </a:solidFill>
                <a:latin typeface="Calibri" pitchFamily="34" charset="0"/>
              </a:rPr>
              <a:t> واللَّهِ قَدْ أدْرَكَ النَّاسَ الهَلاكُ؛ فَالسَّماءُ لَمْ تُمْطِرْ، وَالأرْضُ لَمْ تُنْبِتْ، وسادَ الجوعُ وَعَمَّ الفَقْرُ. فَماذا نَفْعَلُ؟</a:t>
            </a:r>
            <a:endParaRPr lang="en-US" sz="4000" b="1" dirty="0">
              <a:solidFill>
                <a:srgbClr val="0070C0"/>
              </a:solidFill>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oin.wav"/>
                                        </p:tgtEl>
                                      </p:cMediaNode>
                                    </p:audio>
                                  </p:sub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4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anim calcmode="lin" valueType="num">
                                      <p:cBhvr>
                                        <p:cTn id="25" dur="400" fill="hold"/>
                                        <p:tgtEl>
                                          <p:spTgt spid="7"/>
                                        </p:tgtEl>
                                        <p:attrNameLst>
                                          <p:attrName>ppt_x</p:attrName>
                                        </p:attrNameLst>
                                      </p:cBhvr>
                                      <p:tavLst>
                                        <p:tav tm="0">
                                          <p:val>
                                            <p:strVal val="#ppt_x"/>
                                          </p:val>
                                        </p:tav>
                                        <p:tav tm="100000">
                                          <p:val>
                                            <p:strVal val="#ppt_x"/>
                                          </p:val>
                                        </p:tav>
                                      </p:tavLst>
                                    </p:anim>
                                    <p:anim calcmode="lin" valueType="num">
                                      <p:cBhvr>
                                        <p:cTn id="26" dur="400" fill="hold"/>
                                        <p:tgtEl>
                                          <p:spTgt spid="7"/>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يا خليفة رسول الل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888.png"/>
          <p:cNvPicPr>
            <a:picLocks noChangeAspect="1"/>
          </p:cNvPicPr>
          <p:nvPr/>
        </p:nvPicPr>
        <p:blipFill>
          <a:blip r:embed="rId3" cstate="print"/>
          <a:stretch>
            <a:fillRect/>
          </a:stretch>
        </p:blipFill>
        <p:spPr>
          <a:xfrm>
            <a:off x="609600" y="1935543"/>
            <a:ext cx="7924800" cy="1272414"/>
          </a:xfrm>
          <a:prstGeom prst="rect">
            <a:avLst/>
          </a:prstGeom>
        </p:spPr>
      </p:pic>
      <p:sp>
        <p:nvSpPr>
          <p:cNvPr id="3" name="TextBox 4"/>
          <p:cNvSpPr txBox="1"/>
          <p:nvPr/>
        </p:nvSpPr>
        <p:spPr bwMode="auto">
          <a:xfrm>
            <a:off x="3819068" y="2114550"/>
            <a:ext cx="4854920" cy="1107996"/>
          </a:xfrm>
          <a:prstGeom prst="rect">
            <a:avLst/>
          </a:prstGeom>
          <a:noFill/>
        </p:spPr>
        <p:txBody>
          <a:bodyPr wrap="square" rtlCol="1">
            <a:spAutoFit/>
          </a:bodyPr>
          <a:lstStyle/>
          <a:p>
            <a:pPr algn="ctr" fontAlgn="auto">
              <a:spcBef>
                <a:spcPts val="0"/>
              </a:spcBef>
              <a:spcAft>
                <a:spcPts val="0"/>
              </a:spcAft>
              <a:defRPr/>
            </a:pPr>
            <a:r>
              <a:rPr lang="ar-SA" sz="6600" b="1" dirty="0">
                <a:solidFill>
                  <a:schemeClr val="bg1"/>
                </a:solidFill>
                <a:effectLst>
                  <a:outerShdw blurRad="38100" dist="38100" dir="2700000" algn="tl">
                    <a:srgbClr val="000000">
                      <a:alpha val="43137"/>
                    </a:srgbClr>
                  </a:outerShdw>
                </a:effectLst>
              </a:rPr>
              <a:t>التَّرَاكِيبُ اللُّغَوِيَّةُ</a:t>
            </a:r>
            <a:endParaRPr lang="en-US" sz="6600" b="1" dirty="0">
              <a:ln>
                <a:solidFill>
                  <a:schemeClr val="tx1"/>
                </a:solidFill>
              </a:ln>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تراكيب اللغوية.wav"/>
                                        </p:tgtEl>
                                      </p:cMediaNode>
                                    </p:audio>
                                  </p:sub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bwMode="auto">
          <a:xfrm flipH="1">
            <a:off x="6324600" y="2114550"/>
            <a:ext cx="1295400" cy="800100"/>
          </a:xfrm>
          <a:prstGeom prst="parallelogram">
            <a:avLst>
              <a:gd name="adj" fmla="val 14555"/>
            </a:avLst>
          </a:prstGeom>
          <a:solidFill>
            <a:srgbClr val="0070C0"/>
          </a:solidFill>
          <a:ln/>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EG" b="1">
              <a:solidFill>
                <a:srgbClr val="FF0000"/>
              </a:solidFill>
            </a:endParaRPr>
          </a:p>
        </p:txBody>
      </p:sp>
      <p:sp>
        <p:nvSpPr>
          <p:cNvPr id="4" name="TextBox 3"/>
          <p:cNvSpPr txBox="1"/>
          <p:nvPr/>
        </p:nvSpPr>
        <p:spPr bwMode="auto">
          <a:xfrm>
            <a:off x="6124568" y="2171700"/>
            <a:ext cx="1571633" cy="830997"/>
          </a:xfrm>
          <a:prstGeom prst="rect">
            <a:avLst/>
          </a:prstGeom>
          <a:noFill/>
        </p:spPr>
        <p:txBody>
          <a:bodyPr rtlCol="1">
            <a:spAutoFit/>
          </a:bodyPr>
          <a:lstStyle/>
          <a:p>
            <a:pPr algn="ctr" rtl="1" fontAlgn="auto">
              <a:spcBef>
                <a:spcPts val="0"/>
              </a:spcBef>
              <a:spcAft>
                <a:spcPts val="0"/>
              </a:spcAft>
              <a:defRPr/>
            </a:pPr>
            <a:r>
              <a:rPr lang="ar-EG" sz="4800" b="1" dirty="0">
                <a:solidFill>
                  <a:schemeClr val="bg1"/>
                </a:solidFill>
                <a:latin typeface="+mn-lt"/>
                <a:cs typeface="+mn-cs"/>
              </a:rPr>
              <a:t>أولاً</a:t>
            </a:r>
          </a:p>
        </p:txBody>
      </p:sp>
      <p:sp>
        <p:nvSpPr>
          <p:cNvPr id="5" name="TextBox 4"/>
          <p:cNvSpPr txBox="1"/>
          <p:nvPr/>
        </p:nvSpPr>
        <p:spPr bwMode="auto">
          <a:xfrm>
            <a:off x="1600200" y="2223270"/>
            <a:ext cx="4786312" cy="769441"/>
          </a:xfrm>
          <a:prstGeom prst="rect">
            <a:avLst/>
          </a:prstGeom>
          <a:noFill/>
        </p:spPr>
        <p:txBody>
          <a:bodyPr rtlCol="1">
            <a:spAutoFit/>
          </a:bodyPr>
          <a:lstStyle/>
          <a:p>
            <a:pPr algn="r" rtl="1" fontAlgn="auto">
              <a:spcBef>
                <a:spcPts val="0"/>
              </a:spcBef>
              <a:spcAft>
                <a:spcPts val="0"/>
              </a:spcAft>
              <a:defRPr/>
            </a:pPr>
            <a:r>
              <a:rPr lang="ar-EG" sz="4400" b="1" dirty="0">
                <a:latin typeface="+mn-lt"/>
                <a:cs typeface="+mn-cs"/>
              </a:rPr>
              <a:t>أَسْتَخْرِجُ مِنَ النَّصَّ</a:t>
            </a:r>
            <a:endParaRPr lang="en-US" sz="4400" b="1" dirty="0">
              <a:latin typeface="+mn-lt"/>
              <a:cs typeface="+mn-cs"/>
            </a:endParaRPr>
          </a:p>
        </p:txBody>
      </p:sp>
      <p:pic>
        <p:nvPicPr>
          <p:cNvPr id="6" name="Picture 2"/>
          <p:cNvPicPr>
            <a:picLocks noChangeAspect="1" noChangeArrowheads="1"/>
          </p:cNvPicPr>
          <p:nvPr/>
        </p:nvPicPr>
        <p:blipFill>
          <a:blip r:embed="rId4" cstate="print"/>
          <a:srcRect/>
          <a:stretch>
            <a:fillRect/>
          </a:stretch>
        </p:blipFill>
        <p:spPr bwMode="auto">
          <a:xfrm>
            <a:off x="1066801" y="2057400"/>
            <a:ext cx="1843241" cy="84030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أولا.wav"/>
                                        </p:tgtEl>
                                      </p:cMediaNode>
                                    </p:audio>
                                  </p:sub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أولا.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أستخرج من النص.wav"/>
                                        </p:tgtEl>
                                      </p:cMediaNode>
                                    </p:audio>
                                  </p:sub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1752600" y="819150"/>
            <a:ext cx="6400800" cy="707886"/>
          </a:xfrm>
          <a:prstGeom prst="rect">
            <a:avLst/>
          </a:prstGeom>
          <a:noFill/>
          <a:ln w="9525">
            <a:noFill/>
            <a:miter lim="800000"/>
            <a:headEnd/>
            <a:tailEnd/>
          </a:ln>
        </p:spPr>
        <p:txBody>
          <a:bodyPr wrap="square">
            <a:spAutoFit/>
          </a:bodyPr>
          <a:lstStyle/>
          <a:p>
            <a:pPr lvl="1" algn="ctr"/>
            <a:r>
              <a:rPr lang="ar-EG" sz="4000" b="1" dirty="0">
                <a:latin typeface="Calibri" pitchFamily="34" charset="0"/>
              </a:rPr>
              <a:t>1- أربع</a:t>
            </a:r>
            <a:r>
              <a:rPr lang="ar-SA" sz="4000" b="1" dirty="0">
                <a:latin typeface="Calibri" pitchFamily="34" charset="0"/>
              </a:rPr>
              <a:t> كَلِماتٍ تَحْوِي مدًّا </a:t>
            </a:r>
            <a:r>
              <a:rPr lang="ar-SA" sz="4000" b="1" dirty="0">
                <a:solidFill>
                  <a:srgbClr val="C00000"/>
                </a:solidFill>
                <a:latin typeface="Calibri" pitchFamily="34" charset="0"/>
              </a:rPr>
              <a:t>بالألِف</a:t>
            </a:r>
            <a:endParaRPr lang="en-US" sz="3200" b="1" dirty="0">
              <a:latin typeface="Calibri" pitchFamily="34" charset="0"/>
            </a:endParaRPr>
          </a:p>
        </p:txBody>
      </p:sp>
      <p:sp>
        <p:nvSpPr>
          <p:cNvPr id="4" name="متوازي أضلاع 3"/>
          <p:cNvSpPr/>
          <p:nvPr/>
        </p:nvSpPr>
        <p:spPr>
          <a:xfrm>
            <a:off x="4643438"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5" name="متوازي أضلاع 4"/>
          <p:cNvSpPr/>
          <p:nvPr/>
        </p:nvSpPr>
        <p:spPr>
          <a:xfrm>
            <a:off x="642910"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متوازي أضلاع 5"/>
          <p:cNvSpPr/>
          <p:nvPr/>
        </p:nvSpPr>
        <p:spPr>
          <a:xfrm>
            <a:off x="4529110" y="3482583"/>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16"/>
          <p:cNvSpPr txBox="1">
            <a:spLocks noChangeArrowheads="1"/>
          </p:cNvSpPr>
          <p:nvPr/>
        </p:nvSpPr>
        <p:spPr bwMode="auto">
          <a:xfrm>
            <a:off x="5791200" y="2190750"/>
            <a:ext cx="1600200" cy="830997"/>
          </a:xfrm>
          <a:prstGeom prst="rect">
            <a:avLst/>
          </a:prstGeom>
          <a:noFill/>
          <a:ln w="9525">
            <a:noFill/>
            <a:miter lim="800000"/>
            <a:headEnd/>
            <a:tailEnd/>
          </a:ln>
        </p:spPr>
        <p:txBody>
          <a:bodyPr>
            <a:spAutoFit/>
          </a:bodyPr>
          <a:lstStyle/>
          <a:p>
            <a:pPr algn="ctr" rtl="0"/>
            <a:r>
              <a:rPr lang="ar-SA" sz="4800" b="1" dirty="0">
                <a:solidFill>
                  <a:srgbClr val="C00000"/>
                </a:solidFill>
                <a:latin typeface="Calibri" pitchFamily="34" charset="0"/>
              </a:rPr>
              <a:t>جاءَ</a:t>
            </a:r>
            <a:endParaRPr lang="ar-EG" sz="4800" b="1" dirty="0">
              <a:solidFill>
                <a:srgbClr val="C00000"/>
              </a:solidFill>
              <a:latin typeface="Calibri" pitchFamily="34" charset="0"/>
            </a:endParaRPr>
          </a:p>
        </p:txBody>
      </p:sp>
      <p:sp>
        <p:nvSpPr>
          <p:cNvPr id="8" name="TextBox 19"/>
          <p:cNvSpPr txBox="1">
            <a:spLocks noChangeArrowheads="1"/>
          </p:cNvSpPr>
          <p:nvPr/>
        </p:nvSpPr>
        <p:spPr bwMode="auto">
          <a:xfrm>
            <a:off x="1671638" y="2286000"/>
            <a:ext cx="1600200" cy="830997"/>
          </a:xfrm>
          <a:prstGeom prst="rect">
            <a:avLst/>
          </a:prstGeom>
          <a:noFill/>
          <a:ln w="9525">
            <a:noFill/>
            <a:miter lim="800000"/>
            <a:headEnd/>
            <a:tailEnd/>
          </a:ln>
        </p:spPr>
        <p:txBody>
          <a:bodyPr>
            <a:spAutoFit/>
          </a:bodyPr>
          <a:lstStyle/>
          <a:p>
            <a:pPr algn="ctr" rtl="0"/>
            <a:r>
              <a:rPr lang="ar-SA" sz="4800" b="1" dirty="0">
                <a:solidFill>
                  <a:srgbClr val="C00000"/>
                </a:solidFill>
                <a:latin typeface="Calibri" pitchFamily="34" charset="0"/>
              </a:rPr>
              <a:t>قافِلَةَ</a:t>
            </a:r>
            <a:endParaRPr lang="ar-EG" sz="4800" b="1" dirty="0">
              <a:solidFill>
                <a:srgbClr val="C00000"/>
              </a:solidFill>
              <a:latin typeface="Calibri" pitchFamily="34" charset="0"/>
            </a:endParaRPr>
          </a:p>
        </p:txBody>
      </p:sp>
      <p:sp>
        <p:nvSpPr>
          <p:cNvPr id="9" name="TextBox 21"/>
          <p:cNvSpPr txBox="1">
            <a:spLocks noChangeArrowheads="1"/>
          </p:cNvSpPr>
          <p:nvPr/>
        </p:nvSpPr>
        <p:spPr bwMode="auto">
          <a:xfrm>
            <a:off x="5614974" y="3486149"/>
            <a:ext cx="1600200" cy="830997"/>
          </a:xfrm>
          <a:prstGeom prst="rect">
            <a:avLst/>
          </a:prstGeom>
          <a:noFill/>
          <a:ln w="9525">
            <a:noFill/>
            <a:miter lim="800000"/>
            <a:headEnd/>
            <a:tailEnd/>
          </a:ln>
        </p:spPr>
        <p:txBody>
          <a:bodyPr>
            <a:spAutoFit/>
          </a:bodyPr>
          <a:lstStyle/>
          <a:p>
            <a:pPr algn="ctr" rtl="0"/>
            <a:r>
              <a:rPr lang="ar-SA" sz="4800" b="1" dirty="0">
                <a:solidFill>
                  <a:srgbClr val="C00000"/>
                </a:solidFill>
                <a:latin typeface="Calibri" pitchFamily="34" charset="0"/>
              </a:rPr>
              <a:t>أَصابَ</a:t>
            </a:r>
            <a:endParaRPr lang="ar-EG" sz="4800" b="1" dirty="0">
              <a:solidFill>
                <a:srgbClr val="C00000"/>
              </a:solidFill>
              <a:latin typeface="Calibri" pitchFamily="34" charset="0"/>
            </a:endParaRPr>
          </a:p>
        </p:txBody>
      </p:sp>
      <p:sp>
        <p:nvSpPr>
          <p:cNvPr id="10" name="متوازي أضلاع 9"/>
          <p:cNvSpPr/>
          <p:nvPr/>
        </p:nvSpPr>
        <p:spPr>
          <a:xfrm>
            <a:off x="642910" y="3481238"/>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1" name="TextBox 21"/>
          <p:cNvSpPr txBox="1">
            <a:spLocks noChangeArrowheads="1"/>
          </p:cNvSpPr>
          <p:nvPr/>
        </p:nvSpPr>
        <p:spPr bwMode="auto">
          <a:xfrm>
            <a:off x="1524000" y="3409950"/>
            <a:ext cx="1600200" cy="830997"/>
          </a:xfrm>
          <a:prstGeom prst="rect">
            <a:avLst/>
          </a:prstGeom>
          <a:noFill/>
          <a:ln w="9525">
            <a:noFill/>
            <a:miter lim="800000"/>
            <a:headEnd/>
            <a:tailEnd/>
          </a:ln>
        </p:spPr>
        <p:txBody>
          <a:bodyPr>
            <a:spAutoFit/>
          </a:bodyPr>
          <a:lstStyle/>
          <a:p>
            <a:pPr algn="ctr" rtl="0"/>
            <a:r>
              <a:rPr lang="ar-EG" sz="4800" b="1" dirty="0">
                <a:solidFill>
                  <a:srgbClr val="C00000"/>
                </a:solidFill>
                <a:latin typeface="Calibri" pitchFamily="34" charset="0"/>
              </a:rPr>
              <a:t>جفاف</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2" name="جاء.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3" name="قافلة.wav"/>
                                        </p:tgtEl>
                                      </p:cMediaNode>
                                    </p:audio>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4" name="أصاب.wav"/>
                                        </p:tgtEl>
                                      </p:cMediaNode>
                                    </p:audio>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p:nvPr/>
        </p:nvSpPr>
        <p:spPr>
          <a:xfrm>
            <a:off x="2132428" y="827270"/>
            <a:ext cx="5329238" cy="1323439"/>
          </a:xfrm>
          <a:prstGeom prst="rect">
            <a:avLst/>
          </a:prstGeom>
        </p:spPr>
        <p:txBody>
          <a:bodyPr>
            <a:spAutoFit/>
          </a:bodyPr>
          <a:lstStyle/>
          <a:p>
            <a:pPr lvl="1" algn="ctr" fontAlgn="auto">
              <a:spcBef>
                <a:spcPts val="0"/>
              </a:spcBef>
              <a:spcAft>
                <a:spcPts val="0"/>
              </a:spcAft>
              <a:defRPr/>
            </a:pPr>
            <a:r>
              <a:rPr lang="ar-EG" sz="4000" b="1" dirty="0">
                <a:latin typeface="+mn-lt"/>
                <a:cs typeface="+mn-cs"/>
              </a:rPr>
              <a:t>2- أربع </a:t>
            </a:r>
            <a:r>
              <a:rPr lang="ar-SA" sz="4000" b="1" dirty="0">
                <a:latin typeface="+mn-lt"/>
                <a:cs typeface="+mn-cs"/>
              </a:rPr>
              <a:t>كَلِماتٍ تَحْوِي مدًّا</a:t>
            </a:r>
            <a:r>
              <a:rPr lang="ar-SA" sz="4000" b="1" dirty="0">
                <a:solidFill>
                  <a:srgbClr val="0000FF"/>
                </a:solidFill>
                <a:latin typeface="+mn-lt"/>
                <a:cs typeface="+mn-cs"/>
              </a:rPr>
              <a:t> </a:t>
            </a:r>
            <a:r>
              <a:rPr lang="ar-SA" sz="4000" b="1" dirty="0">
                <a:solidFill>
                  <a:srgbClr val="0070C0"/>
                </a:solidFill>
              </a:rPr>
              <a:t>بِالْوَاوِ</a:t>
            </a:r>
            <a:endParaRPr lang="en-US" sz="4000" b="1" dirty="0">
              <a:solidFill>
                <a:srgbClr val="0070C0"/>
              </a:solidFill>
              <a:latin typeface="+mn-lt"/>
              <a:cs typeface="+mn-cs"/>
            </a:endParaRPr>
          </a:p>
        </p:txBody>
      </p:sp>
      <p:sp>
        <p:nvSpPr>
          <p:cNvPr id="4" name="متوازي أضلاع 3"/>
          <p:cNvSpPr/>
          <p:nvPr/>
        </p:nvSpPr>
        <p:spPr>
          <a:xfrm>
            <a:off x="4643438"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5" name="متوازي أضلاع 4"/>
          <p:cNvSpPr/>
          <p:nvPr/>
        </p:nvSpPr>
        <p:spPr>
          <a:xfrm>
            <a:off x="642910"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متوازي أضلاع 5"/>
          <p:cNvSpPr/>
          <p:nvPr/>
        </p:nvSpPr>
        <p:spPr>
          <a:xfrm>
            <a:off x="4547380" y="3482583"/>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16"/>
          <p:cNvSpPr txBox="1">
            <a:spLocks noChangeArrowheads="1"/>
          </p:cNvSpPr>
          <p:nvPr/>
        </p:nvSpPr>
        <p:spPr bwMode="auto">
          <a:xfrm>
            <a:off x="5638800" y="2266950"/>
            <a:ext cx="1746250" cy="769441"/>
          </a:xfrm>
          <a:prstGeom prst="rect">
            <a:avLst/>
          </a:prstGeom>
          <a:noFill/>
          <a:ln w="9525">
            <a:noFill/>
            <a:miter lim="800000"/>
            <a:headEnd/>
            <a:tailEnd/>
          </a:ln>
        </p:spPr>
        <p:txBody>
          <a:bodyPr>
            <a:spAutoFit/>
          </a:bodyPr>
          <a:lstStyle/>
          <a:p>
            <a:pPr algn="ctr" rtl="0"/>
            <a:r>
              <a:rPr lang="ar-SA" sz="4400" b="1" dirty="0">
                <a:solidFill>
                  <a:srgbClr val="C00000"/>
                </a:solidFill>
                <a:latin typeface="Calibri" pitchFamily="34" charset="0"/>
              </a:rPr>
              <a:t>الجوعُ</a:t>
            </a:r>
            <a:endParaRPr lang="ar-EG" sz="4400" b="1" dirty="0">
              <a:solidFill>
                <a:srgbClr val="C00000"/>
              </a:solidFill>
              <a:latin typeface="Calibri" pitchFamily="34" charset="0"/>
            </a:endParaRPr>
          </a:p>
        </p:txBody>
      </p:sp>
      <p:sp>
        <p:nvSpPr>
          <p:cNvPr id="8" name="TextBox 19"/>
          <p:cNvSpPr txBox="1">
            <a:spLocks noChangeArrowheads="1"/>
          </p:cNvSpPr>
          <p:nvPr/>
        </p:nvSpPr>
        <p:spPr bwMode="auto">
          <a:xfrm>
            <a:off x="1595438" y="2266950"/>
            <a:ext cx="1746250" cy="769441"/>
          </a:xfrm>
          <a:prstGeom prst="rect">
            <a:avLst/>
          </a:prstGeom>
          <a:noFill/>
          <a:ln w="9525">
            <a:noFill/>
            <a:miter lim="800000"/>
            <a:headEnd/>
            <a:tailEnd/>
          </a:ln>
        </p:spPr>
        <p:txBody>
          <a:bodyPr>
            <a:spAutoFit/>
          </a:bodyPr>
          <a:lstStyle/>
          <a:p>
            <a:pPr algn="ctr" rtl="0"/>
            <a:r>
              <a:rPr lang="ar-SA" sz="4400" b="1" dirty="0">
                <a:solidFill>
                  <a:srgbClr val="C00000"/>
                </a:solidFill>
                <a:latin typeface="Calibri" pitchFamily="34" charset="0"/>
              </a:rPr>
              <a:t>اِصْبِروا</a:t>
            </a:r>
            <a:endParaRPr lang="ar-EG" sz="4400" b="1" dirty="0">
              <a:solidFill>
                <a:srgbClr val="C00000"/>
              </a:solidFill>
              <a:latin typeface="Calibri" pitchFamily="34" charset="0"/>
            </a:endParaRPr>
          </a:p>
        </p:txBody>
      </p:sp>
      <p:sp>
        <p:nvSpPr>
          <p:cNvPr id="9" name="TextBox 21"/>
          <p:cNvSpPr txBox="1">
            <a:spLocks noChangeArrowheads="1"/>
          </p:cNvSpPr>
          <p:nvPr/>
        </p:nvSpPr>
        <p:spPr bwMode="auto">
          <a:xfrm>
            <a:off x="5686108" y="3409950"/>
            <a:ext cx="1746250" cy="769441"/>
          </a:xfrm>
          <a:prstGeom prst="rect">
            <a:avLst/>
          </a:prstGeom>
          <a:noFill/>
          <a:ln w="9525">
            <a:noFill/>
            <a:miter lim="800000"/>
            <a:headEnd/>
            <a:tailEnd/>
          </a:ln>
        </p:spPr>
        <p:txBody>
          <a:bodyPr>
            <a:spAutoFit/>
          </a:bodyPr>
          <a:lstStyle/>
          <a:p>
            <a:pPr algn="ctr" rtl="0"/>
            <a:r>
              <a:rPr lang="ar-SA" sz="4400" b="1" dirty="0">
                <a:solidFill>
                  <a:srgbClr val="C00000"/>
                </a:solidFill>
                <a:latin typeface="Calibri" pitchFamily="34" charset="0"/>
              </a:rPr>
              <a:t>تَضَرَّعوا</a:t>
            </a:r>
            <a:endParaRPr lang="ar-EG" sz="4400" b="1" dirty="0">
              <a:solidFill>
                <a:srgbClr val="C00000"/>
              </a:solidFill>
              <a:latin typeface="Calibri" pitchFamily="34" charset="0"/>
            </a:endParaRPr>
          </a:p>
        </p:txBody>
      </p:sp>
      <p:sp>
        <p:nvSpPr>
          <p:cNvPr id="10" name="متوازي أضلاع 9"/>
          <p:cNvSpPr/>
          <p:nvPr/>
        </p:nvSpPr>
        <p:spPr>
          <a:xfrm>
            <a:off x="618290" y="3589124"/>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1" name="TextBox 21"/>
          <p:cNvSpPr txBox="1">
            <a:spLocks noChangeArrowheads="1"/>
          </p:cNvSpPr>
          <p:nvPr/>
        </p:nvSpPr>
        <p:spPr bwMode="auto">
          <a:xfrm>
            <a:off x="1757018" y="3486150"/>
            <a:ext cx="1746250" cy="769441"/>
          </a:xfrm>
          <a:prstGeom prst="rect">
            <a:avLst/>
          </a:prstGeom>
          <a:noFill/>
          <a:ln w="9525">
            <a:noFill/>
            <a:miter lim="800000"/>
            <a:headEnd/>
            <a:tailEnd/>
          </a:ln>
        </p:spPr>
        <p:txBody>
          <a:bodyPr>
            <a:spAutoFit/>
          </a:bodyPr>
          <a:lstStyle/>
          <a:p>
            <a:pPr algn="ctr" rtl="0"/>
            <a:r>
              <a:rPr lang="ar-EG" sz="4400" b="1" dirty="0">
                <a:solidFill>
                  <a:srgbClr val="C00000"/>
                </a:solidFill>
                <a:latin typeface="Calibri" pitchFamily="34" charset="0"/>
              </a:rPr>
              <a:t>ذهبوا</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2" name="الجوع.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3" name="اصبروا.wav"/>
                                        </p:tgtEl>
                                      </p:cMediaNode>
                                    </p:audio>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4" name="تضرعوا.wav"/>
                                        </p:tgtEl>
                                      </p:cMediaNode>
                                    </p:audio>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p:nvPr/>
        </p:nvSpPr>
        <p:spPr>
          <a:xfrm>
            <a:off x="2132428" y="827270"/>
            <a:ext cx="5329238" cy="1323439"/>
          </a:xfrm>
          <a:prstGeom prst="rect">
            <a:avLst/>
          </a:prstGeom>
        </p:spPr>
        <p:txBody>
          <a:bodyPr>
            <a:spAutoFit/>
          </a:bodyPr>
          <a:lstStyle/>
          <a:p>
            <a:pPr lvl="1" algn="ctr" fontAlgn="auto">
              <a:spcBef>
                <a:spcPts val="0"/>
              </a:spcBef>
              <a:spcAft>
                <a:spcPts val="0"/>
              </a:spcAft>
              <a:defRPr/>
            </a:pPr>
            <a:r>
              <a:rPr lang="ar-EG" sz="4000" b="1" dirty="0">
                <a:latin typeface="+mn-lt"/>
                <a:cs typeface="+mn-cs"/>
              </a:rPr>
              <a:t>3- أربع </a:t>
            </a:r>
            <a:r>
              <a:rPr lang="ar-SA" sz="4000" b="1" dirty="0">
                <a:latin typeface="+mn-lt"/>
                <a:cs typeface="+mn-cs"/>
              </a:rPr>
              <a:t>كَلِماتٍ تَحْوِي مدًّا</a:t>
            </a:r>
            <a:r>
              <a:rPr lang="ar-SA" sz="4000" b="1" dirty="0">
                <a:solidFill>
                  <a:srgbClr val="0000FF"/>
                </a:solidFill>
                <a:latin typeface="+mn-lt"/>
                <a:cs typeface="+mn-cs"/>
              </a:rPr>
              <a:t> </a:t>
            </a:r>
            <a:r>
              <a:rPr lang="ar-SA" sz="4000" b="1" dirty="0">
                <a:solidFill>
                  <a:srgbClr val="0070C0"/>
                </a:solidFill>
              </a:rPr>
              <a:t>بِالْ</a:t>
            </a:r>
            <a:r>
              <a:rPr lang="ar-EG" sz="4000" b="1" dirty="0">
                <a:solidFill>
                  <a:srgbClr val="0070C0"/>
                </a:solidFill>
              </a:rPr>
              <a:t>ياء</a:t>
            </a:r>
            <a:endParaRPr lang="en-US" sz="4000" b="1" dirty="0">
              <a:solidFill>
                <a:srgbClr val="0070C0"/>
              </a:solidFill>
              <a:latin typeface="+mn-lt"/>
              <a:cs typeface="+mn-cs"/>
            </a:endParaRPr>
          </a:p>
        </p:txBody>
      </p:sp>
      <p:sp>
        <p:nvSpPr>
          <p:cNvPr id="4" name="متوازي أضلاع 3"/>
          <p:cNvSpPr/>
          <p:nvPr/>
        </p:nvSpPr>
        <p:spPr>
          <a:xfrm>
            <a:off x="4643438"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5" name="متوازي أضلاع 4"/>
          <p:cNvSpPr/>
          <p:nvPr/>
        </p:nvSpPr>
        <p:spPr>
          <a:xfrm>
            <a:off x="642910"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متوازي أضلاع 5"/>
          <p:cNvSpPr/>
          <p:nvPr/>
        </p:nvSpPr>
        <p:spPr>
          <a:xfrm>
            <a:off x="4547380" y="3482583"/>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16"/>
          <p:cNvSpPr txBox="1">
            <a:spLocks noChangeArrowheads="1"/>
          </p:cNvSpPr>
          <p:nvPr/>
        </p:nvSpPr>
        <p:spPr bwMode="auto">
          <a:xfrm>
            <a:off x="5334000" y="2266950"/>
            <a:ext cx="2051050" cy="769441"/>
          </a:xfrm>
          <a:prstGeom prst="rect">
            <a:avLst/>
          </a:prstGeom>
          <a:noFill/>
          <a:ln w="9525">
            <a:noFill/>
            <a:miter lim="800000"/>
            <a:headEnd/>
            <a:tailEnd/>
          </a:ln>
        </p:spPr>
        <p:txBody>
          <a:bodyPr wrap="square">
            <a:spAutoFit/>
          </a:bodyPr>
          <a:lstStyle/>
          <a:p>
            <a:pPr algn="ctr" rtl="0"/>
            <a:r>
              <a:rPr lang="ar-EG" sz="4400" b="1" dirty="0">
                <a:solidFill>
                  <a:srgbClr val="C00000"/>
                </a:solidFill>
                <a:latin typeface="Calibri" pitchFamily="34" charset="0"/>
              </a:rPr>
              <a:t>المسلمين</a:t>
            </a:r>
          </a:p>
        </p:txBody>
      </p:sp>
      <p:sp>
        <p:nvSpPr>
          <p:cNvPr id="8" name="TextBox 19"/>
          <p:cNvSpPr txBox="1">
            <a:spLocks noChangeArrowheads="1"/>
          </p:cNvSpPr>
          <p:nvPr/>
        </p:nvSpPr>
        <p:spPr bwMode="auto">
          <a:xfrm>
            <a:off x="1595438" y="2266950"/>
            <a:ext cx="1746250" cy="769441"/>
          </a:xfrm>
          <a:prstGeom prst="rect">
            <a:avLst/>
          </a:prstGeom>
          <a:noFill/>
          <a:ln w="9525">
            <a:noFill/>
            <a:miter lim="800000"/>
            <a:headEnd/>
            <a:tailEnd/>
          </a:ln>
        </p:spPr>
        <p:txBody>
          <a:bodyPr>
            <a:spAutoFit/>
          </a:bodyPr>
          <a:lstStyle/>
          <a:p>
            <a:pPr algn="ctr" rtl="0"/>
            <a:r>
              <a:rPr lang="ar-EG" sz="4400" b="1" dirty="0">
                <a:solidFill>
                  <a:srgbClr val="C00000"/>
                </a:solidFill>
                <a:latin typeface="Calibri" pitchFamily="34" charset="0"/>
              </a:rPr>
              <a:t>يكفيه</a:t>
            </a:r>
          </a:p>
        </p:txBody>
      </p:sp>
      <p:sp>
        <p:nvSpPr>
          <p:cNvPr id="9" name="TextBox 21"/>
          <p:cNvSpPr txBox="1">
            <a:spLocks noChangeArrowheads="1"/>
          </p:cNvSpPr>
          <p:nvPr/>
        </p:nvSpPr>
        <p:spPr bwMode="auto">
          <a:xfrm>
            <a:off x="5334000" y="3409950"/>
            <a:ext cx="2098358" cy="769441"/>
          </a:xfrm>
          <a:prstGeom prst="rect">
            <a:avLst/>
          </a:prstGeom>
          <a:noFill/>
          <a:ln w="9525">
            <a:noFill/>
            <a:miter lim="800000"/>
            <a:headEnd/>
            <a:tailEnd/>
          </a:ln>
        </p:spPr>
        <p:txBody>
          <a:bodyPr wrap="square">
            <a:spAutoFit/>
          </a:bodyPr>
          <a:lstStyle/>
          <a:p>
            <a:pPr algn="ctr" rtl="0"/>
            <a:r>
              <a:rPr lang="ar-EG" sz="4400" b="1" dirty="0">
                <a:solidFill>
                  <a:srgbClr val="C00000"/>
                </a:solidFill>
                <a:latin typeface="Calibri" pitchFamily="34" charset="0"/>
              </a:rPr>
              <a:t>المساكين</a:t>
            </a:r>
          </a:p>
        </p:txBody>
      </p:sp>
      <p:sp>
        <p:nvSpPr>
          <p:cNvPr id="10" name="متوازي أضلاع 9"/>
          <p:cNvSpPr/>
          <p:nvPr/>
        </p:nvSpPr>
        <p:spPr>
          <a:xfrm>
            <a:off x="618290" y="3589124"/>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1" name="TextBox 21"/>
          <p:cNvSpPr txBox="1">
            <a:spLocks noChangeArrowheads="1"/>
          </p:cNvSpPr>
          <p:nvPr/>
        </p:nvSpPr>
        <p:spPr bwMode="auto">
          <a:xfrm>
            <a:off x="1757018" y="3486150"/>
            <a:ext cx="1746250" cy="769441"/>
          </a:xfrm>
          <a:prstGeom prst="rect">
            <a:avLst/>
          </a:prstGeom>
          <a:noFill/>
          <a:ln w="9525">
            <a:noFill/>
            <a:miter lim="800000"/>
            <a:headEnd/>
            <a:tailEnd/>
          </a:ln>
        </p:spPr>
        <p:txBody>
          <a:bodyPr>
            <a:spAutoFit/>
          </a:bodyPr>
          <a:lstStyle/>
          <a:p>
            <a:pPr algn="ctr" rtl="0"/>
            <a:r>
              <a:rPr lang="ar-EG" sz="4400" b="1" dirty="0">
                <a:solidFill>
                  <a:srgbClr val="C00000"/>
                </a:solidFill>
                <a:latin typeface="Calibri" pitchFamily="34" charset="0"/>
              </a:rPr>
              <a:t>المدينة</a:t>
            </a:r>
          </a:p>
        </p:txBody>
      </p:sp>
    </p:spTree>
    <p:extLst>
      <p:ext uri="{BB962C8B-B14F-4D97-AF65-F5344CB8AC3E}">
        <p14:creationId xmlns:p14="http://schemas.microsoft.com/office/powerpoint/2010/main" val="29055546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36960"/>
            <a:ext cx="7856521" cy="4192190"/>
          </a:xfrm>
          <a:prstGeom prst="rect">
            <a:avLst/>
          </a:prstGeom>
        </p:spPr>
      </p:pic>
      <p:sp>
        <p:nvSpPr>
          <p:cNvPr id="10" name="TextBox 10"/>
          <p:cNvSpPr txBox="1">
            <a:spLocks noChangeArrowheads="1"/>
          </p:cNvSpPr>
          <p:nvPr/>
        </p:nvSpPr>
        <p:spPr bwMode="auto">
          <a:xfrm>
            <a:off x="1905000" y="1200150"/>
            <a:ext cx="2438399" cy="1938992"/>
          </a:xfrm>
          <a:prstGeom prst="rect">
            <a:avLst/>
          </a:prstGeom>
          <a:noFill/>
          <a:ln w="9525">
            <a:noFill/>
            <a:miter lim="800000"/>
            <a:headEnd/>
            <a:tailEnd/>
          </a:ln>
        </p:spPr>
        <p:txBody>
          <a:bodyPr wrap="square">
            <a:spAutoFit/>
          </a:bodyPr>
          <a:lstStyle/>
          <a:p>
            <a:pPr algn="ctr"/>
            <a:r>
              <a:rPr lang="ar-SA" sz="6000" b="1" dirty="0">
                <a:solidFill>
                  <a:schemeClr val="accent6"/>
                </a:solidFill>
                <a:effectLst>
                  <a:outerShdw blurRad="38100" dist="38100" dir="2700000" algn="tl">
                    <a:srgbClr val="000000">
                      <a:alpha val="43137"/>
                    </a:srgbClr>
                  </a:outerShdw>
                </a:effectLst>
                <a:latin typeface="Calibri" pitchFamily="34" charset="0"/>
              </a:rPr>
              <a:t>كُلُّ دِرْهًمٍ بِعَشَرَةٍ</a:t>
            </a:r>
            <a:endParaRPr lang="en-US" sz="6000" b="1" dirty="0">
              <a:solidFill>
                <a:schemeClr val="accent6"/>
              </a:solidFill>
              <a:effectLst>
                <a:outerShdw blurRad="38100" dist="38100" dir="2700000" algn="tl">
                  <a:srgbClr val="000000">
                    <a:alpha val="43137"/>
                  </a:srgbClr>
                </a:outerShdw>
              </a:effectLst>
              <a:latin typeface="Calibri" pitchFamily="34" charset="0"/>
            </a:endParaRPr>
          </a:p>
        </p:txBody>
      </p:sp>
      <p:sp>
        <p:nvSpPr>
          <p:cNvPr id="11" name="Rectangle 4"/>
          <p:cNvSpPr>
            <a:spLocks noChangeArrowheads="1"/>
          </p:cNvSpPr>
          <p:nvPr/>
        </p:nvSpPr>
        <p:spPr bwMode="auto">
          <a:xfrm>
            <a:off x="4623093" y="1292483"/>
            <a:ext cx="2234907" cy="1754326"/>
          </a:xfrm>
          <a:prstGeom prst="rect">
            <a:avLst/>
          </a:prstGeom>
          <a:noFill/>
          <a:ln w="9525">
            <a:noFill/>
            <a:miter lim="800000"/>
            <a:headEnd/>
            <a:tailEnd/>
          </a:ln>
        </p:spPr>
        <p:txBody>
          <a:bodyPr wrap="none">
            <a:spAutoFit/>
          </a:bodyPr>
          <a:lstStyle/>
          <a:p>
            <a:pPr algn="ctr" rtl="0"/>
            <a:r>
              <a:rPr lang="ar-EG" sz="5400" b="1" dirty="0">
                <a:solidFill>
                  <a:srgbClr val="00B050"/>
                </a:solidFill>
                <a:effectLst>
                  <a:outerShdw blurRad="38100" dist="38100" dir="2700000" algn="tl">
                    <a:srgbClr val="000000">
                      <a:alpha val="43137"/>
                    </a:srgbClr>
                  </a:outerShdw>
                </a:effectLst>
                <a:latin typeface="Calibri" pitchFamily="34" charset="0"/>
              </a:rPr>
              <a:t>تابع</a:t>
            </a:r>
          </a:p>
          <a:p>
            <a:pPr algn="l" rtl="0"/>
            <a:r>
              <a:rPr lang="ar-SA" sz="5400" b="1" dirty="0">
                <a:solidFill>
                  <a:srgbClr val="00B050"/>
                </a:solidFill>
                <a:effectLst>
                  <a:outerShdw blurRad="38100" dist="38100" dir="2700000" algn="tl">
                    <a:srgbClr val="000000">
                      <a:alpha val="43137"/>
                    </a:srgbClr>
                  </a:outerShdw>
                </a:effectLst>
                <a:latin typeface="Calibri" pitchFamily="34" charset="0"/>
              </a:rPr>
              <a:t>الدرس </a:t>
            </a:r>
            <a:r>
              <a:rPr lang="ar-EG" sz="5400" b="1" dirty="0">
                <a:solidFill>
                  <a:srgbClr val="00B050"/>
                </a:solidFill>
                <a:effectLst>
                  <a:outerShdw blurRad="38100" dist="38100" dir="2700000" algn="tl">
                    <a:srgbClr val="000000">
                      <a:alpha val="43137"/>
                    </a:srgbClr>
                  </a:outerShdw>
                </a:effectLst>
                <a:latin typeface="Calibri" pitchFamily="34" charset="0"/>
              </a:rPr>
              <a:t>2</a:t>
            </a:r>
            <a:endParaRPr lang="en-US" sz="5400" dirty="0">
              <a:solidFill>
                <a:srgbClr val="00B05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p:nvPr/>
        </p:nvSpPr>
        <p:spPr>
          <a:xfrm>
            <a:off x="1828800" y="895350"/>
            <a:ext cx="6324600" cy="1323439"/>
          </a:xfrm>
          <a:prstGeom prst="rect">
            <a:avLst/>
          </a:prstGeom>
        </p:spPr>
        <p:txBody>
          <a:bodyPr wrap="square">
            <a:spAutoFit/>
          </a:bodyPr>
          <a:lstStyle/>
          <a:p>
            <a:pPr lvl="1" algn="ctr" fontAlgn="auto">
              <a:spcBef>
                <a:spcPts val="0"/>
              </a:spcBef>
              <a:spcAft>
                <a:spcPts val="0"/>
              </a:spcAft>
              <a:defRPr/>
            </a:pPr>
            <a:r>
              <a:rPr lang="ar-EG" sz="4000" b="1" dirty="0">
                <a:latin typeface="+mn-lt"/>
                <a:cs typeface="+mn-cs"/>
              </a:rPr>
              <a:t>4- أربع </a:t>
            </a:r>
            <a:r>
              <a:rPr lang="ar-SA" sz="4000" b="1" dirty="0">
                <a:latin typeface="+mn-lt"/>
                <a:cs typeface="+mn-cs"/>
              </a:rPr>
              <a:t>كَلِماتٍ تَحْوي (ال) </a:t>
            </a:r>
            <a:r>
              <a:rPr lang="ar-SA" sz="4000" b="1" dirty="0">
                <a:solidFill>
                  <a:srgbClr val="FF0000"/>
                </a:solidFill>
                <a:latin typeface="+mn-lt"/>
                <a:cs typeface="+mn-cs"/>
              </a:rPr>
              <a:t>الشَّمْسِيَّةَ</a:t>
            </a:r>
            <a:endParaRPr lang="en-US" sz="4000" b="1" dirty="0">
              <a:solidFill>
                <a:srgbClr val="FF0000"/>
              </a:solidFill>
              <a:latin typeface="+mn-lt"/>
              <a:cs typeface="+mn-cs"/>
            </a:endParaRPr>
          </a:p>
        </p:txBody>
      </p:sp>
      <p:sp>
        <p:nvSpPr>
          <p:cNvPr id="4" name="متوازي أضلاع 3"/>
          <p:cNvSpPr/>
          <p:nvPr/>
        </p:nvSpPr>
        <p:spPr>
          <a:xfrm>
            <a:off x="4643438"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5" name="متوازي أضلاع 4"/>
          <p:cNvSpPr/>
          <p:nvPr/>
        </p:nvSpPr>
        <p:spPr>
          <a:xfrm>
            <a:off x="571472"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متوازي أضلاع 5"/>
          <p:cNvSpPr/>
          <p:nvPr/>
        </p:nvSpPr>
        <p:spPr>
          <a:xfrm>
            <a:off x="4529110" y="3482584"/>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16"/>
          <p:cNvSpPr txBox="1">
            <a:spLocks noChangeArrowheads="1"/>
          </p:cNvSpPr>
          <p:nvPr/>
        </p:nvSpPr>
        <p:spPr bwMode="auto">
          <a:xfrm>
            <a:off x="5638800" y="2266950"/>
            <a:ext cx="1746250" cy="769441"/>
          </a:xfrm>
          <a:prstGeom prst="rect">
            <a:avLst/>
          </a:prstGeom>
          <a:noFill/>
          <a:ln w="9525">
            <a:noFill/>
            <a:miter lim="800000"/>
            <a:headEnd/>
            <a:tailEnd/>
          </a:ln>
        </p:spPr>
        <p:txBody>
          <a:bodyPr>
            <a:spAutoFit/>
          </a:bodyPr>
          <a:lstStyle/>
          <a:p>
            <a:pPr algn="ctr" rtl="0"/>
            <a:r>
              <a:rPr lang="ar-SA" sz="4400" b="1" dirty="0">
                <a:solidFill>
                  <a:srgbClr val="C00000"/>
                </a:solidFill>
                <a:latin typeface="Calibri" pitchFamily="34" charset="0"/>
              </a:rPr>
              <a:t>السَّماءُ</a:t>
            </a:r>
            <a:endParaRPr lang="ar-EG" sz="4400" b="1" dirty="0">
              <a:solidFill>
                <a:srgbClr val="C00000"/>
              </a:solidFill>
              <a:latin typeface="Calibri" pitchFamily="34" charset="0"/>
            </a:endParaRPr>
          </a:p>
        </p:txBody>
      </p:sp>
      <p:sp>
        <p:nvSpPr>
          <p:cNvPr id="8" name="TextBox 19"/>
          <p:cNvSpPr txBox="1">
            <a:spLocks noChangeArrowheads="1"/>
          </p:cNvSpPr>
          <p:nvPr/>
        </p:nvSpPr>
        <p:spPr bwMode="auto">
          <a:xfrm>
            <a:off x="1447800" y="2266950"/>
            <a:ext cx="1746250" cy="769441"/>
          </a:xfrm>
          <a:prstGeom prst="rect">
            <a:avLst/>
          </a:prstGeom>
          <a:noFill/>
          <a:ln w="9525">
            <a:noFill/>
            <a:miter lim="800000"/>
            <a:headEnd/>
            <a:tailEnd/>
          </a:ln>
        </p:spPr>
        <p:txBody>
          <a:bodyPr>
            <a:spAutoFit/>
          </a:bodyPr>
          <a:lstStyle/>
          <a:p>
            <a:pPr algn="ctr" rtl="0"/>
            <a:r>
              <a:rPr lang="ar-SA" sz="4400" b="1">
                <a:solidFill>
                  <a:srgbClr val="C00000"/>
                </a:solidFill>
                <a:latin typeface="Calibri" pitchFamily="34" charset="0"/>
              </a:rPr>
              <a:t>النَّاسَ</a:t>
            </a:r>
            <a:endParaRPr lang="ar-EG" sz="4400" b="1">
              <a:solidFill>
                <a:srgbClr val="C00000"/>
              </a:solidFill>
              <a:latin typeface="Calibri" pitchFamily="34" charset="0"/>
            </a:endParaRPr>
          </a:p>
        </p:txBody>
      </p:sp>
      <p:sp>
        <p:nvSpPr>
          <p:cNvPr id="9" name="TextBox 21"/>
          <p:cNvSpPr txBox="1">
            <a:spLocks noChangeArrowheads="1"/>
          </p:cNvSpPr>
          <p:nvPr/>
        </p:nvSpPr>
        <p:spPr bwMode="auto">
          <a:xfrm>
            <a:off x="5691174" y="3478709"/>
            <a:ext cx="1746250" cy="769441"/>
          </a:xfrm>
          <a:prstGeom prst="rect">
            <a:avLst/>
          </a:prstGeom>
          <a:noFill/>
          <a:ln w="9525">
            <a:noFill/>
            <a:miter lim="800000"/>
            <a:headEnd/>
            <a:tailEnd/>
          </a:ln>
        </p:spPr>
        <p:txBody>
          <a:bodyPr>
            <a:spAutoFit/>
          </a:bodyPr>
          <a:lstStyle/>
          <a:p>
            <a:pPr algn="ctr" rtl="0"/>
            <a:r>
              <a:rPr lang="ar-SA" sz="4400" b="1" dirty="0">
                <a:solidFill>
                  <a:srgbClr val="C00000"/>
                </a:solidFill>
                <a:latin typeface="Calibri" pitchFamily="34" charset="0"/>
              </a:rPr>
              <a:t>الثَّمَنِ</a:t>
            </a:r>
            <a:endParaRPr lang="ar-EG" sz="4400" b="1" dirty="0">
              <a:solidFill>
                <a:srgbClr val="C00000"/>
              </a:solidFill>
              <a:latin typeface="Calibri" pitchFamily="34" charset="0"/>
            </a:endParaRPr>
          </a:p>
        </p:txBody>
      </p:sp>
      <p:sp>
        <p:nvSpPr>
          <p:cNvPr id="11" name="متوازي أضلاع 10"/>
          <p:cNvSpPr/>
          <p:nvPr/>
        </p:nvSpPr>
        <p:spPr>
          <a:xfrm>
            <a:off x="605089" y="3501348"/>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2" name="TextBox 21"/>
          <p:cNvSpPr txBox="1">
            <a:spLocks noChangeArrowheads="1"/>
          </p:cNvSpPr>
          <p:nvPr/>
        </p:nvSpPr>
        <p:spPr bwMode="auto">
          <a:xfrm>
            <a:off x="1524000" y="3409950"/>
            <a:ext cx="1746250" cy="769441"/>
          </a:xfrm>
          <a:prstGeom prst="rect">
            <a:avLst/>
          </a:prstGeom>
          <a:noFill/>
          <a:ln w="9525">
            <a:noFill/>
            <a:miter lim="800000"/>
            <a:headEnd/>
            <a:tailEnd/>
          </a:ln>
        </p:spPr>
        <p:txBody>
          <a:bodyPr>
            <a:spAutoFit/>
          </a:bodyPr>
          <a:lstStyle/>
          <a:p>
            <a:r>
              <a:rPr lang="ar-SA" sz="4400" b="1" dirty="0">
                <a:solidFill>
                  <a:srgbClr val="C00000"/>
                </a:solidFill>
                <a:latin typeface="Calibri" pitchFamily="34" charset="0"/>
              </a:rPr>
              <a:t>الدِّرْهَمَ</a:t>
            </a:r>
            <a:endParaRPr lang="ar-SA" sz="4400" dirty="0">
              <a:solidFill>
                <a:srgbClr val="C0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2" name="السماء.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3" name="الناس.wav"/>
                                        </p:tgtEl>
                                      </p:cMediaNode>
                                    </p:audio>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4" name="الثمن.wav"/>
                                        </p:tgtEl>
                                      </p:cMediaNode>
                                    </p:audio>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p:nvPr/>
        </p:nvSpPr>
        <p:spPr>
          <a:xfrm>
            <a:off x="1066801" y="666750"/>
            <a:ext cx="7246937" cy="707886"/>
          </a:xfrm>
          <a:prstGeom prst="rect">
            <a:avLst/>
          </a:prstGeom>
        </p:spPr>
        <p:txBody>
          <a:bodyPr wrap="square">
            <a:spAutoFit/>
          </a:bodyPr>
          <a:lstStyle/>
          <a:p>
            <a:pPr lvl="1" algn="ctr" fontAlgn="auto">
              <a:spcBef>
                <a:spcPts val="0"/>
              </a:spcBef>
              <a:spcAft>
                <a:spcPts val="0"/>
              </a:spcAft>
              <a:defRPr/>
            </a:pPr>
            <a:r>
              <a:rPr lang="ar-EG" sz="4000" b="1" dirty="0">
                <a:latin typeface="+mn-lt"/>
                <a:cs typeface="+mn-cs"/>
              </a:rPr>
              <a:t>5- أربع </a:t>
            </a:r>
            <a:r>
              <a:rPr lang="ar-SA" sz="4000" b="1" dirty="0">
                <a:latin typeface="+mn-lt"/>
                <a:cs typeface="+mn-cs"/>
              </a:rPr>
              <a:t>كَلِماتٍ تَحْوِي </a:t>
            </a:r>
            <a:r>
              <a:rPr lang="ar-EG" sz="4000" b="1" dirty="0">
                <a:solidFill>
                  <a:srgbClr val="0070C0"/>
                </a:solidFill>
                <a:latin typeface="+mn-lt"/>
                <a:cs typeface="+mn-cs"/>
              </a:rPr>
              <a:t>حرفا مضعفاً</a:t>
            </a:r>
            <a:endParaRPr lang="en-US" sz="4000" b="1" dirty="0">
              <a:solidFill>
                <a:srgbClr val="0070C0"/>
              </a:solidFill>
              <a:latin typeface="+mn-lt"/>
              <a:cs typeface="+mn-cs"/>
            </a:endParaRPr>
          </a:p>
        </p:txBody>
      </p:sp>
      <p:sp>
        <p:nvSpPr>
          <p:cNvPr id="4" name="متوازي أضلاع 3"/>
          <p:cNvSpPr/>
          <p:nvPr/>
        </p:nvSpPr>
        <p:spPr>
          <a:xfrm>
            <a:off x="4643438"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5" name="متوازي أضلاع 4"/>
          <p:cNvSpPr/>
          <p:nvPr/>
        </p:nvSpPr>
        <p:spPr>
          <a:xfrm>
            <a:off x="642910"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متوازي أضلاع 5"/>
          <p:cNvSpPr/>
          <p:nvPr/>
        </p:nvSpPr>
        <p:spPr>
          <a:xfrm>
            <a:off x="4529110" y="3375325"/>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16"/>
          <p:cNvSpPr txBox="1">
            <a:spLocks noChangeArrowheads="1"/>
          </p:cNvSpPr>
          <p:nvPr/>
        </p:nvSpPr>
        <p:spPr bwMode="auto">
          <a:xfrm>
            <a:off x="5638800" y="2306419"/>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تَضَرَّعوا</a:t>
            </a:r>
            <a:endParaRPr lang="ar-EG" sz="3600" b="1" dirty="0">
              <a:solidFill>
                <a:srgbClr val="C00000"/>
              </a:solidFill>
              <a:effectLst/>
              <a:latin typeface="Calibri" pitchFamily="34" charset="0"/>
            </a:endParaRPr>
          </a:p>
        </p:txBody>
      </p:sp>
      <p:sp>
        <p:nvSpPr>
          <p:cNvPr id="8" name="TextBox 19"/>
          <p:cNvSpPr txBox="1">
            <a:spLocks noChangeArrowheads="1"/>
          </p:cNvSpPr>
          <p:nvPr/>
        </p:nvSpPr>
        <p:spPr bwMode="auto">
          <a:xfrm>
            <a:off x="1606550" y="2286000"/>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التُّجَّارُ</a:t>
            </a:r>
            <a:endParaRPr lang="ar-EG" sz="3600" b="1" dirty="0">
              <a:solidFill>
                <a:srgbClr val="C00000"/>
              </a:solidFill>
              <a:effectLst/>
              <a:latin typeface="Calibri" pitchFamily="34" charset="0"/>
            </a:endParaRPr>
          </a:p>
        </p:txBody>
      </p:sp>
      <p:sp>
        <p:nvSpPr>
          <p:cNvPr id="9" name="TextBox 21"/>
          <p:cNvSpPr txBox="1">
            <a:spLocks noChangeArrowheads="1"/>
          </p:cNvSpPr>
          <p:nvPr/>
        </p:nvSpPr>
        <p:spPr bwMode="auto">
          <a:xfrm>
            <a:off x="5386374" y="3378891"/>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السَّماءُ</a:t>
            </a:r>
            <a:endParaRPr lang="ar-EG" sz="3600" b="1" dirty="0">
              <a:solidFill>
                <a:srgbClr val="C00000"/>
              </a:solidFill>
              <a:effectLst/>
              <a:latin typeface="Calibri" pitchFamily="34" charset="0"/>
            </a:endParaRPr>
          </a:p>
        </p:txBody>
      </p:sp>
      <p:sp>
        <p:nvSpPr>
          <p:cNvPr id="10" name="متوازي أضلاع 9"/>
          <p:cNvSpPr/>
          <p:nvPr/>
        </p:nvSpPr>
        <p:spPr>
          <a:xfrm>
            <a:off x="600020" y="3330913"/>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1" name="TextBox 21"/>
          <p:cNvSpPr txBox="1">
            <a:spLocks noChangeArrowheads="1"/>
          </p:cNvSpPr>
          <p:nvPr/>
        </p:nvSpPr>
        <p:spPr bwMode="auto">
          <a:xfrm>
            <a:off x="1457284" y="3334479"/>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الدُّعاءِ</a:t>
            </a:r>
            <a:endParaRPr lang="ar-EG" sz="3600" b="1" dirty="0">
              <a:solidFill>
                <a:srgbClr val="C00000"/>
              </a:solidFill>
              <a:effectLst/>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p:nvPr/>
        </p:nvSpPr>
        <p:spPr>
          <a:xfrm>
            <a:off x="1066801" y="666750"/>
            <a:ext cx="7246937" cy="1323439"/>
          </a:xfrm>
          <a:prstGeom prst="rect">
            <a:avLst/>
          </a:prstGeom>
        </p:spPr>
        <p:txBody>
          <a:bodyPr wrap="square">
            <a:spAutoFit/>
          </a:bodyPr>
          <a:lstStyle/>
          <a:p>
            <a:pPr lvl="1" algn="ctr" fontAlgn="auto">
              <a:spcBef>
                <a:spcPts val="0"/>
              </a:spcBef>
              <a:spcAft>
                <a:spcPts val="0"/>
              </a:spcAft>
              <a:defRPr/>
            </a:pPr>
            <a:r>
              <a:rPr lang="ar-EG" sz="4000" b="1" dirty="0">
                <a:latin typeface="+mn-lt"/>
                <a:cs typeface="+mn-cs"/>
              </a:rPr>
              <a:t>6- أربع </a:t>
            </a:r>
            <a:r>
              <a:rPr lang="ar-SA" sz="4000" b="1" dirty="0">
                <a:latin typeface="+mn-lt"/>
                <a:cs typeface="+mn-cs"/>
              </a:rPr>
              <a:t>كَلِماتٍ تَ</a:t>
            </a:r>
            <a:r>
              <a:rPr lang="ar-EG" sz="4000" b="1" dirty="0">
                <a:latin typeface="+mn-lt"/>
                <a:cs typeface="+mn-cs"/>
              </a:rPr>
              <a:t>ننتهي</a:t>
            </a:r>
            <a:r>
              <a:rPr lang="ar-SA" sz="4000" b="1" dirty="0">
                <a:latin typeface="+mn-lt"/>
                <a:cs typeface="+mn-cs"/>
              </a:rPr>
              <a:t> </a:t>
            </a:r>
            <a:r>
              <a:rPr lang="ar-EG" sz="4000" b="1" dirty="0">
                <a:solidFill>
                  <a:srgbClr val="0070C0"/>
                </a:solidFill>
                <a:latin typeface="+mn-lt"/>
                <a:cs typeface="+mn-cs"/>
              </a:rPr>
              <a:t>بتاء مربوطة (ــة)</a:t>
            </a:r>
            <a:endParaRPr lang="en-US" sz="4000" b="1" dirty="0">
              <a:solidFill>
                <a:srgbClr val="0070C0"/>
              </a:solidFill>
              <a:latin typeface="+mn-lt"/>
              <a:cs typeface="+mn-cs"/>
            </a:endParaRPr>
          </a:p>
        </p:txBody>
      </p:sp>
      <p:sp>
        <p:nvSpPr>
          <p:cNvPr id="4" name="متوازي أضلاع 3"/>
          <p:cNvSpPr/>
          <p:nvPr/>
        </p:nvSpPr>
        <p:spPr>
          <a:xfrm>
            <a:off x="4643438"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5" name="متوازي أضلاع 4"/>
          <p:cNvSpPr/>
          <p:nvPr/>
        </p:nvSpPr>
        <p:spPr>
          <a:xfrm>
            <a:off x="642910"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متوازي أضلاع 5"/>
          <p:cNvSpPr/>
          <p:nvPr/>
        </p:nvSpPr>
        <p:spPr>
          <a:xfrm>
            <a:off x="4529110" y="3375325"/>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16"/>
          <p:cNvSpPr txBox="1">
            <a:spLocks noChangeArrowheads="1"/>
          </p:cNvSpPr>
          <p:nvPr/>
        </p:nvSpPr>
        <p:spPr bwMode="auto">
          <a:xfrm>
            <a:off x="5638800" y="2306419"/>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latin typeface="Calibri" pitchFamily="34" charset="0"/>
              </a:rPr>
              <a:t>الخَليفَة</a:t>
            </a:r>
            <a:endParaRPr lang="ar-EG" sz="3600" b="1" dirty="0">
              <a:solidFill>
                <a:srgbClr val="C00000"/>
              </a:solidFill>
              <a:latin typeface="Calibri" pitchFamily="34" charset="0"/>
            </a:endParaRPr>
          </a:p>
        </p:txBody>
      </p:sp>
      <p:sp>
        <p:nvSpPr>
          <p:cNvPr id="8" name="TextBox 19"/>
          <p:cNvSpPr txBox="1">
            <a:spLocks noChangeArrowheads="1"/>
          </p:cNvSpPr>
          <p:nvPr/>
        </p:nvSpPr>
        <p:spPr bwMode="auto">
          <a:xfrm>
            <a:off x="1606550" y="2286000"/>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قافِلَة</a:t>
            </a:r>
            <a:endParaRPr lang="ar-EG" sz="3600" b="1" dirty="0">
              <a:solidFill>
                <a:srgbClr val="C00000"/>
              </a:solidFill>
              <a:effectLst/>
              <a:latin typeface="Calibri" pitchFamily="34" charset="0"/>
            </a:endParaRPr>
          </a:p>
        </p:txBody>
      </p:sp>
      <p:sp>
        <p:nvSpPr>
          <p:cNvPr id="9" name="TextBox 21"/>
          <p:cNvSpPr txBox="1">
            <a:spLocks noChangeArrowheads="1"/>
          </p:cNvSpPr>
          <p:nvPr/>
        </p:nvSpPr>
        <p:spPr bwMode="auto">
          <a:xfrm>
            <a:off x="5386374" y="3378891"/>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المَدينَةِ</a:t>
            </a:r>
            <a:endParaRPr lang="ar-EG" sz="3600" b="1" dirty="0">
              <a:solidFill>
                <a:srgbClr val="C00000"/>
              </a:solidFill>
              <a:effectLst/>
              <a:latin typeface="Calibri" pitchFamily="34" charset="0"/>
            </a:endParaRPr>
          </a:p>
        </p:txBody>
      </p:sp>
      <p:sp>
        <p:nvSpPr>
          <p:cNvPr id="10" name="متوازي أضلاع 9"/>
          <p:cNvSpPr/>
          <p:nvPr/>
        </p:nvSpPr>
        <p:spPr>
          <a:xfrm>
            <a:off x="600020" y="3330913"/>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1" name="TextBox 21"/>
          <p:cNvSpPr txBox="1">
            <a:spLocks noChangeArrowheads="1"/>
          </p:cNvSpPr>
          <p:nvPr/>
        </p:nvSpPr>
        <p:spPr bwMode="auto">
          <a:xfrm>
            <a:off x="1457284" y="3373219"/>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latin typeface="Calibri" pitchFamily="34" charset="0"/>
              </a:rPr>
              <a:t>الحَسنَةُ</a:t>
            </a:r>
            <a:endParaRPr lang="ar-EG" sz="3600" b="1" dirty="0">
              <a:solidFill>
                <a:srgbClr val="C00000"/>
              </a:solidFill>
              <a:effectLst/>
              <a:latin typeface="Calibri" pitchFamily="34" charset="0"/>
            </a:endParaRPr>
          </a:p>
        </p:txBody>
      </p:sp>
    </p:spTree>
    <p:extLst>
      <p:ext uri="{BB962C8B-B14F-4D97-AF65-F5344CB8AC3E}">
        <p14:creationId xmlns:p14="http://schemas.microsoft.com/office/powerpoint/2010/main" val="330775592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p:nvPr/>
        </p:nvSpPr>
        <p:spPr>
          <a:xfrm>
            <a:off x="1066801" y="666750"/>
            <a:ext cx="7246937" cy="707886"/>
          </a:xfrm>
          <a:prstGeom prst="rect">
            <a:avLst/>
          </a:prstGeom>
        </p:spPr>
        <p:txBody>
          <a:bodyPr wrap="square">
            <a:spAutoFit/>
          </a:bodyPr>
          <a:lstStyle/>
          <a:p>
            <a:pPr lvl="1" algn="ctr" fontAlgn="auto">
              <a:spcBef>
                <a:spcPts val="0"/>
              </a:spcBef>
              <a:spcAft>
                <a:spcPts val="0"/>
              </a:spcAft>
              <a:defRPr/>
            </a:pPr>
            <a:r>
              <a:rPr lang="ar-EG" sz="4000" b="1" dirty="0">
                <a:latin typeface="+mn-lt"/>
                <a:cs typeface="+mn-cs"/>
              </a:rPr>
              <a:t>7- أربع </a:t>
            </a:r>
            <a:r>
              <a:rPr lang="ar-SA" sz="4000" b="1" dirty="0">
                <a:latin typeface="+mn-lt"/>
                <a:cs typeface="+mn-cs"/>
              </a:rPr>
              <a:t>كَلِماتٍ تَ</a:t>
            </a:r>
            <a:r>
              <a:rPr lang="ar-EG" sz="4000" b="1" dirty="0">
                <a:latin typeface="+mn-lt"/>
                <a:cs typeface="+mn-cs"/>
              </a:rPr>
              <a:t>ننتهي</a:t>
            </a:r>
            <a:r>
              <a:rPr lang="ar-SA" sz="4000" b="1" dirty="0">
                <a:latin typeface="+mn-lt"/>
                <a:cs typeface="+mn-cs"/>
              </a:rPr>
              <a:t> </a:t>
            </a:r>
            <a:r>
              <a:rPr lang="ar-EG" sz="4000" b="1" dirty="0">
                <a:solidFill>
                  <a:srgbClr val="0070C0"/>
                </a:solidFill>
                <a:latin typeface="+mn-lt"/>
                <a:cs typeface="+mn-cs"/>
              </a:rPr>
              <a:t>بتاء مفتوحة (ت)</a:t>
            </a:r>
            <a:endParaRPr lang="en-US" sz="4000" b="1" dirty="0">
              <a:solidFill>
                <a:srgbClr val="0070C0"/>
              </a:solidFill>
              <a:latin typeface="+mn-lt"/>
              <a:cs typeface="+mn-cs"/>
            </a:endParaRPr>
          </a:p>
        </p:txBody>
      </p:sp>
      <p:sp>
        <p:nvSpPr>
          <p:cNvPr id="4" name="متوازي أضلاع 3"/>
          <p:cNvSpPr/>
          <p:nvPr/>
        </p:nvSpPr>
        <p:spPr>
          <a:xfrm>
            <a:off x="4643438"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5" name="متوازي أضلاع 4"/>
          <p:cNvSpPr/>
          <p:nvPr/>
        </p:nvSpPr>
        <p:spPr>
          <a:xfrm>
            <a:off x="642910" y="2303857"/>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متوازي أضلاع 5"/>
          <p:cNvSpPr/>
          <p:nvPr/>
        </p:nvSpPr>
        <p:spPr>
          <a:xfrm>
            <a:off x="4529110" y="3375325"/>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16"/>
          <p:cNvSpPr txBox="1">
            <a:spLocks noChangeArrowheads="1"/>
          </p:cNvSpPr>
          <p:nvPr/>
        </p:nvSpPr>
        <p:spPr bwMode="auto">
          <a:xfrm>
            <a:off x="5638800" y="2306419"/>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تُنْبِتْ</a:t>
            </a:r>
            <a:endParaRPr lang="ar-EG" sz="3600" b="1" dirty="0">
              <a:solidFill>
                <a:srgbClr val="C00000"/>
              </a:solidFill>
              <a:effectLst/>
              <a:latin typeface="Calibri" pitchFamily="34" charset="0"/>
            </a:endParaRPr>
          </a:p>
        </p:txBody>
      </p:sp>
      <p:sp>
        <p:nvSpPr>
          <p:cNvPr id="8" name="TextBox 19"/>
          <p:cNvSpPr txBox="1">
            <a:spLocks noChangeArrowheads="1"/>
          </p:cNvSpPr>
          <p:nvPr/>
        </p:nvSpPr>
        <p:spPr bwMode="auto">
          <a:xfrm>
            <a:off x="1606550" y="2286000"/>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latin typeface="Calibri" pitchFamily="34" charset="0"/>
              </a:rPr>
              <a:t>حَسَناتٍ</a:t>
            </a:r>
            <a:endParaRPr lang="ar-EG" sz="3600" b="1" dirty="0">
              <a:solidFill>
                <a:srgbClr val="C00000"/>
              </a:solidFill>
              <a:effectLst/>
              <a:latin typeface="Calibri" pitchFamily="34" charset="0"/>
            </a:endParaRPr>
          </a:p>
        </p:txBody>
      </p:sp>
      <p:sp>
        <p:nvSpPr>
          <p:cNvPr id="9" name="TextBox 21"/>
          <p:cNvSpPr txBox="1">
            <a:spLocks noChangeArrowheads="1"/>
          </p:cNvSpPr>
          <p:nvPr/>
        </p:nvSpPr>
        <p:spPr bwMode="auto">
          <a:xfrm>
            <a:off x="5386374" y="3378891"/>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اِشْتَرَيْتُ</a:t>
            </a:r>
            <a:endParaRPr lang="ar-EG" sz="3600" b="1" dirty="0">
              <a:solidFill>
                <a:srgbClr val="C00000"/>
              </a:solidFill>
              <a:effectLst/>
              <a:latin typeface="Calibri" pitchFamily="34" charset="0"/>
            </a:endParaRPr>
          </a:p>
        </p:txBody>
      </p:sp>
      <p:sp>
        <p:nvSpPr>
          <p:cNvPr id="10" name="متوازي أضلاع 9"/>
          <p:cNvSpPr/>
          <p:nvPr/>
        </p:nvSpPr>
        <p:spPr>
          <a:xfrm>
            <a:off x="600020" y="3330913"/>
            <a:ext cx="3929090" cy="696521"/>
          </a:xfrm>
          <a:prstGeom prst="parallelogram">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1" name="TextBox 21"/>
          <p:cNvSpPr txBox="1">
            <a:spLocks noChangeArrowheads="1"/>
          </p:cNvSpPr>
          <p:nvPr/>
        </p:nvSpPr>
        <p:spPr bwMode="auto">
          <a:xfrm>
            <a:off x="1457284" y="3373219"/>
            <a:ext cx="1746250" cy="646331"/>
          </a:xfrm>
          <a:prstGeom prst="rect">
            <a:avLst/>
          </a:prstGeom>
          <a:noFill/>
          <a:ln w="9525">
            <a:noFill/>
            <a:miter lim="800000"/>
            <a:headEnd/>
            <a:tailEnd/>
          </a:ln>
        </p:spPr>
        <p:txBody>
          <a:bodyPr>
            <a:spAutoFit/>
          </a:bodyPr>
          <a:lstStyle/>
          <a:p>
            <a:pPr algn="ctr" rtl="0"/>
            <a:r>
              <a:rPr lang="ar-SA" sz="3600" b="1" dirty="0">
                <a:solidFill>
                  <a:srgbClr val="C00000"/>
                </a:solidFill>
                <a:effectLst/>
                <a:latin typeface="Calibri" pitchFamily="34" charset="0"/>
              </a:rPr>
              <a:t>أَتَتْ</a:t>
            </a:r>
            <a:endParaRPr lang="ar-EG" sz="3600" b="1" dirty="0">
              <a:solidFill>
                <a:srgbClr val="C00000"/>
              </a:solidFill>
              <a:effectLst/>
              <a:latin typeface="Calibri" pitchFamily="34" charset="0"/>
            </a:endParaRPr>
          </a:p>
        </p:txBody>
      </p:sp>
    </p:spTree>
    <p:extLst>
      <p:ext uri="{BB962C8B-B14F-4D97-AF65-F5344CB8AC3E}">
        <p14:creationId xmlns:p14="http://schemas.microsoft.com/office/powerpoint/2010/main" val="5858026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bwMode="auto">
          <a:xfrm flipH="1">
            <a:off x="6324600" y="2114550"/>
            <a:ext cx="1295400" cy="800100"/>
          </a:xfrm>
          <a:prstGeom prst="parallelogram">
            <a:avLst>
              <a:gd name="adj" fmla="val 14555"/>
            </a:avLst>
          </a:prstGeom>
          <a:solidFill>
            <a:srgbClr val="0070C0"/>
          </a:solidFill>
          <a:ln/>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EG" b="1">
              <a:solidFill>
                <a:srgbClr val="FF0000"/>
              </a:solidFill>
            </a:endParaRPr>
          </a:p>
        </p:txBody>
      </p:sp>
      <p:sp>
        <p:nvSpPr>
          <p:cNvPr id="4" name="TextBox 3"/>
          <p:cNvSpPr txBox="1"/>
          <p:nvPr/>
        </p:nvSpPr>
        <p:spPr bwMode="auto">
          <a:xfrm>
            <a:off x="6124568" y="2171700"/>
            <a:ext cx="1571633" cy="830997"/>
          </a:xfrm>
          <a:prstGeom prst="rect">
            <a:avLst/>
          </a:prstGeom>
          <a:noFill/>
        </p:spPr>
        <p:txBody>
          <a:bodyPr rtlCol="1">
            <a:spAutoFit/>
          </a:bodyPr>
          <a:lstStyle/>
          <a:p>
            <a:pPr algn="ctr" rtl="1" fontAlgn="auto">
              <a:spcBef>
                <a:spcPts val="0"/>
              </a:spcBef>
              <a:spcAft>
                <a:spcPts val="0"/>
              </a:spcAft>
              <a:defRPr/>
            </a:pPr>
            <a:r>
              <a:rPr lang="ar-EG" sz="4800" b="1" dirty="0">
                <a:solidFill>
                  <a:schemeClr val="bg1"/>
                </a:solidFill>
                <a:latin typeface="+mn-lt"/>
                <a:cs typeface="+mn-cs"/>
              </a:rPr>
              <a:t>ثانياً</a:t>
            </a:r>
          </a:p>
        </p:txBody>
      </p:sp>
      <p:sp>
        <p:nvSpPr>
          <p:cNvPr id="5" name="TextBox 4"/>
          <p:cNvSpPr txBox="1"/>
          <p:nvPr/>
        </p:nvSpPr>
        <p:spPr bwMode="auto">
          <a:xfrm>
            <a:off x="1496568" y="2187029"/>
            <a:ext cx="4786312" cy="769441"/>
          </a:xfrm>
          <a:prstGeom prst="rect">
            <a:avLst/>
          </a:prstGeom>
          <a:noFill/>
        </p:spPr>
        <p:txBody>
          <a:bodyPr rtlCol="1">
            <a:spAutoFit/>
          </a:bodyPr>
          <a:lstStyle/>
          <a:p>
            <a:pPr fontAlgn="auto">
              <a:spcBef>
                <a:spcPts val="0"/>
              </a:spcBef>
              <a:spcAft>
                <a:spcPts val="0"/>
              </a:spcAft>
              <a:defRPr/>
            </a:pPr>
            <a:r>
              <a:rPr lang="ar-EG" sz="4400" b="1" dirty="0">
                <a:effectLst>
                  <a:outerShdw blurRad="38100" dist="38100" dir="2700000" algn="tl">
                    <a:srgbClr val="000000">
                      <a:alpha val="43137"/>
                    </a:srgbClr>
                  </a:outerShdw>
                </a:effectLst>
              </a:rPr>
              <a:t>أكمل حسب المطلوب </a:t>
            </a:r>
            <a:endParaRPr lang="en-US" sz="4400"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678579" y="2187839"/>
            <a:ext cx="1843241" cy="840301"/>
          </a:xfrm>
          <a:prstGeom prst="rect">
            <a:avLst/>
          </a:prstGeom>
          <a:noFill/>
          <a:ln w="9525">
            <a:noFill/>
            <a:miter lim="800000"/>
            <a:headEnd/>
            <a:tailEnd/>
          </a:ln>
          <a:effectLst/>
        </p:spPr>
      </p:pic>
    </p:spTree>
    <p:extLst>
      <p:ext uri="{BB962C8B-B14F-4D97-AF65-F5344CB8AC3E}">
        <p14:creationId xmlns:p14="http://schemas.microsoft.com/office/powerpoint/2010/main" val="7360552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par>
                                <p:cTn id="15" presetID="4"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676834" y="478609"/>
            <a:ext cx="7933766" cy="797741"/>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lvl="1" fontAlgn="auto">
              <a:spcBef>
                <a:spcPts val="0"/>
              </a:spcBef>
              <a:spcAft>
                <a:spcPts val="0"/>
              </a:spcAft>
              <a:defRPr/>
            </a:pPr>
            <a:r>
              <a:rPr lang="ar-EG" sz="3200" b="1" dirty="0">
                <a:solidFill>
                  <a:srgbClr val="7030A0"/>
                </a:solidFill>
              </a:rPr>
              <a:t>1- أكمل الجمل الآتية بكلمات تبدأ بـ </a:t>
            </a:r>
            <a:r>
              <a:rPr lang="ar-SA" sz="3200" b="1" dirty="0">
                <a:solidFill>
                  <a:srgbClr val="7030A0"/>
                </a:solidFill>
              </a:rPr>
              <a:t>(</a:t>
            </a:r>
            <a:r>
              <a:rPr lang="ar-SA" sz="3200" b="1" dirty="0">
                <a:solidFill>
                  <a:srgbClr val="C00000"/>
                </a:solidFill>
              </a:rPr>
              <a:t>ال</a:t>
            </a:r>
            <a:r>
              <a:rPr lang="ar-SA" sz="3200" b="1" dirty="0">
                <a:solidFill>
                  <a:srgbClr val="7030A0"/>
                </a:solidFill>
              </a:rPr>
              <a:t>) القمرية</a:t>
            </a:r>
            <a:r>
              <a:rPr lang="ar-EG" sz="3200" b="1" dirty="0">
                <a:solidFill>
                  <a:srgbClr val="7030A0"/>
                </a:solidFill>
              </a:rPr>
              <a:t>:</a:t>
            </a:r>
            <a:endParaRPr lang="en-US" sz="3200" b="1" dirty="0">
              <a:solidFill>
                <a:srgbClr val="7030A0"/>
              </a:solidFill>
            </a:endParaRPr>
          </a:p>
        </p:txBody>
      </p:sp>
      <p:sp>
        <p:nvSpPr>
          <p:cNvPr id="3" name="Wave 3"/>
          <p:cNvSpPr/>
          <p:nvPr/>
        </p:nvSpPr>
        <p:spPr bwMode="auto">
          <a:xfrm>
            <a:off x="685799" y="2876550"/>
            <a:ext cx="7933765" cy="797741"/>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lvl="1" fontAlgn="auto">
              <a:spcBef>
                <a:spcPts val="0"/>
              </a:spcBef>
              <a:spcAft>
                <a:spcPts val="0"/>
              </a:spcAft>
              <a:defRPr/>
            </a:pPr>
            <a:r>
              <a:rPr lang="ar-EG" sz="3200" b="1" dirty="0">
                <a:solidFill>
                  <a:srgbClr val="7030A0"/>
                </a:solidFill>
              </a:rPr>
              <a:t>2- أكمل الجمل الآتية بكلمات </a:t>
            </a:r>
            <a:r>
              <a:rPr lang="ar-SA" sz="3200" b="1" dirty="0">
                <a:solidFill>
                  <a:srgbClr val="7030A0"/>
                </a:solidFill>
              </a:rPr>
              <a:t>تَ</a:t>
            </a:r>
            <a:r>
              <a:rPr lang="ar-EG" sz="3200" b="1" dirty="0">
                <a:solidFill>
                  <a:srgbClr val="7030A0"/>
                </a:solidFill>
              </a:rPr>
              <a:t>ننتهي</a:t>
            </a:r>
            <a:r>
              <a:rPr lang="ar-SA" sz="3200" b="1" dirty="0">
                <a:solidFill>
                  <a:srgbClr val="7030A0"/>
                </a:solidFill>
              </a:rPr>
              <a:t> </a:t>
            </a:r>
            <a:r>
              <a:rPr lang="ar-EG" sz="3200" b="1" dirty="0">
                <a:solidFill>
                  <a:srgbClr val="7030A0"/>
                </a:solidFill>
              </a:rPr>
              <a:t>بتاء مربوطة:</a:t>
            </a:r>
            <a:endParaRPr lang="en-US" sz="3200" b="1" dirty="0">
              <a:solidFill>
                <a:srgbClr val="7030A0"/>
              </a:solidFill>
            </a:endParaRPr>
          </a:p>
        </p:txBody>
      </p:sp>
      <p:sp>
        <p:nvSpPr>
          <p:cNvPr id="4" name="مربع نص 3"/>
          <p:cNvSpPr txBox="1"/>
          <p:nvPr/>
        </p:nvSpPr>
        <p:spPr>
          <a:xfrm>
            <a:off x="466165" y="1439902"/>
            <a:ext cx="8068235" cy="1305165"/>
          </a:xfrm>
          <a:prstGeom prst="rect">
            <a:avLst/>
          </a:prstGeom>
          <a:noFill/>
        </p:spPr>
        <p:txBody>
          <a:bodyPr wrap="square" rtlCol="1">
            <a:spAutoFit/>
          </a:bodyPr>
          <a:lstStyle/>
          <a:p>
            <a:pPr>
              <a:lnSpc>
                <a:spcPct val="150000"/>
              </a:lnSpc>
            </a:pPr>
            <a:r>
              <a:rPr lang="ar-EG" sz="2800" b="1" dirty="0"/>
              <a:t>لقد أدرك الناس ................... فالسماء لم تمطر، و ................ لم تنبت، وساد ................... .</a:t>
            </a:r>
            <a:endParaRPr lang="ar-SA" sz="2800" b="1" dirty="0"/>
          </a:p>
        </p:txBody>
      </p:sp>
      <p:sp>
        <p:nvSpPr>
          <p:cNvPr id="5" name="مربع نص 4"/>
          <p:cNvSpPr txBox="1"/>
          <p:nvPr/>
        </p:nvSpPr>
        <p:spPr>
          <a:xfrm>
            <a:off x="542365" y="3562350"/>
            <a:ext cx="8068235" cy="1305165"/>
          </a:xfrm>
          <a:prstGeom prst="rect">
            <a:avLst/>
          </a:prstGeom>
          <a:noFill/>
        </p:spPr>
        <p:txBody>
          <a:bodyPr wrap="square" rtlCol="1">
            <a:spAutoFit/>
          </a:bodyPr>
          <a:lstStyle/>
          <a:p>
            <a:pPr>
              <a:lnSpc>
                <a:spcPct val="150000"/>
              </a:lnSpc>
            </a:pPr>
            <a:r>
              <a:rPr lang="ar-EG" sz="2800" b="1" dirty="0"/>
              <a:t>جاء الخبر بأن................... جمال لعثمان بن عفان قد أتت من الشام إلى ................................... .</a:t>
            </a:r>
            <a:endParaRPr lang="ar-SA" sz="2800" b="1" dirty="0"/>
          </a:p>
        </p:txBody>
      </p:sp>
      <p:sp>
        <p:nvSpPr>
          <p:cNvPr id="6" name="مربع نص 5"/>
          <p:cNvSpPr txBox="1"/>
          <p:nvPr/>
        </p:nvSpPr>
        <p:spPr>
          <a:xfrm>
            <a:off x="4648200" y="1428750"/>
            <a:ext cx="1676400" cy="584775"/>
          </a:xfrm>
          <a:prstGeom prst="rect">
            <a:avLst/>
          </a:prstGeom>
          <a:noFill/>
        </p:spPr>
        <p:txBody>
          <a:bodyPr wrap="square" rtlCol="1">
            <a:spAutoFit/>
          </a:bodyPr>
          <a:lstStyle/>
          <a:p>
            <a:r>
              <a:rPr lang="ar-EG" sz="3200" b="1" dirty="0">
                <a:solidFill>
                  <a:srgbClr val="0070C0"/>
                </a:solidFill>
              </a:rPr>
              <a:t>الهلاك </a:t>
            </a:r>
            <a:endParaRPr lang="ar-SA" sz="3200" b="1" dirty="0">
              <a:solidFill>
                <a:srgbClr val="0070C0"/>
              </a:solidFill>
            </a:endParaRPr>
          </a:p>
        </p:txBody>
      </p:sp>
      <p:sp>
        <p:nvSpPr>
          <p:cNvPr id="7" name="مربع نص 6"/>
          <p:cNvSpPr txBox="1"/>
          <p:nvPr/>
        </p:nvSpPr>
        <p:spPr>
          <a:xfrm>
            <a:off x="466165" y="1439902"/>
            <a:ext cx="1676400" cy="584775"/>
          </a:xfrm>
          <a:prstGeom prst="rect">
            <a:avLst/>
          </a:prstGeom>
          <a:noFill/>
        </p:spPr>
        <p:txBody>
          <a:bodyPr wrap="square" rtlCol="1">
            <a:spAutoFit/>
          </a:bodyPr>
          <a:lstStyle/>
          <a:p>
            <a:r>
              <a:rPr lang="ar-EG" sz="3200" b="1" dirty="0">
                <a:solidFill>
                  <a:srgbClr val="0070C0"/>
                </a:solidFill>
              </a:rPr>
              <a:t>الأرض</a:t>
            </a:r>
            <a:endParaRPr lang="ar-SA" sz="3200" b="1" dirty="0">
              <a:solidFill>
                <a:srgbClr val="0070C0"/>
              </a:solidFill>
            </a:endParaRPr>
          </a:p>
        </p:txBody>
      </p:sp>
      <p:sp>
        <p:nvSpPr>
          <p:cNvPr id="8" name="مربع نص 7"/>
          <p:cNvSpPr txBox="1"/>
          <p:nvPr/>
        </p:nvSpPr>
        <p:spPr>
          <a:xfrm>
            <a:off x="4953000" y="2028709"/>
            <a:ext cx="1676400" cy="584775"/>
          </a:xfrm>
          <a:prstGeom prst="rect">
            <a:avLst/>
          </a:prstGeom>
          <a:noFill/>
        </p:spPr>
        <p:txBody>
          <a:bodyPr wrap="square" rtlCol="1">
            <a:spAutoFit/>
          </a:bodyPr>
          <a:lstStyle/>
          <a:p>
            <a:r>
              <a:rPr lang="ar-EG" sz="3200" b="1" dirty="0">
                <a:solidFill>
                  <a:srgbClr val="0070C0"/>
                </a:solidFill>
              </a:rPr>
              <a:t>الجوع</a:t>
            </a:r>
            <a:endParaRPr lang="ar-SA" sz="3200" b="1" dirty="0">
              <a:solidFill>
                <a:srgbClr val="0070C0"/>
              </a:solidFill>
            </a:endParaRPr>
          </a:p>
        </p:txBody>
      </p:sp>
      <p:sp>
        <p:nvSpPr>
          <p:cNvPr id="9" name="مربع نص 8"/>
          <p:cNvSpPr txBox="1"/>
          <p:nvPr/>
        </p:nvSpPr>
        <p:spPr>
          <a:xfrm>
            <a:off x="5029200" y="3630157"/>
            <a:ext cx="1676400" cy="584775"/>
          </a:xfrm>
          <a:prstGeom prst="rect">
            <a:avLst/>
          </a:prstGeom>
          <a:noFill/>
        </p:spPr>
        <p:txBody>
          <a:bodyPr wrap="square" rtlCol="1">
            <a:spAutoFit/>
          </a:bodyPr>
          <a:lstStyle/>
          <a:p>
            <a:pPr algn="ctr"/>
            <a:r>
              <a:rPr lang="ar-EG" sz="3200" b="1" dirty="0">
                <a:solidFill>
                  <a:srgbClr val="0070C0"/>
                </a:solidFill>
              </a:rPr>
              <a:t>قافلة</a:t>
            </a:r>
            <a:endParaRPr lang="ar-SA" sz="3200" b="1" dirty="0">
              <a:solidFill>
                <a:srgbClr val="0070C0"/>
              </a:solidFill>
            </a:endParaRPr>
          </a:p>
        </p:txBody>
      </p:sp>
      <p:sp>
        <p:nvSpPr>
          <p:cNvPr id="10" name="مربع نص 9"/>
          <p:cNvSpPr txBox="1"/>
          <p:nvPr/>
        </p:nvSpPr>
        <p:spPr>
          <a:xfrm>
            <a:off x="5064162" y="4171950"/>
            <a:ext cx="1676400" cy="584775"/>
          </a:xfrm>
          <a:prstGeom prst="rect">
            <a:avLst/>
          </a:prstGeom>
          <a:noFill/>
        </p:spPr>
        <p:txBody>
          <a:bodyPr wrap="square" rtlCol="1">
            <a:spAutoFit/>
          </a:bodyPr>
          <a:lstStyle/>
          <a:p>
            <a:pPr algn="ctr"/>
            <a:r>
              <a:rPr lang="ar-EG" sz="3200" b="1" dirty="0">
                <a:solidFill>
                  <a:srgbClr val="0070C0"/>
                </a:solidFill>
              </a:rPr>
              <a:t>المدينة </a:t>
            </a:r>
            <a:endParaRPr lang="ar-SA" sz="3200" b="1" dirty="0">
              <a:solidFill>
                <a:srgbClr val="0070C0"/>
              </a:solidFill>
            </a:endParaRPr>
          </a:p>
        </p:txBody>
      </p:sp>
    </p:spTree>
    <p:extLst>
      <p:ext uri="{BB962C8B-B14F-4D97-AF65-F5344CB8AC3E}">
        <p14:creationId xmlns:p14="http://schemas.microsoft.com/office/powerpoint/2010/main" val="40976234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500"/>
                            </p:stCondLst>
                            <p:childTnLst>
                              <p:par>
                                <p:cTn id="30" presetID="55"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strVal val="#ppt_w*0.70"/>
                                          </p:val>
                                        </p:tav>
                                        <p:tav tm="100000">
                                          <p:val>
                                            <p:strVal val="#ppt_w"/>
                                          </p:val>
                                        </p:tav>
                                      </p:tavLst>
                                    </p:anim>
                                    <p:anim calcmode="lin" valueType="num">
                                      <p:cBhvr>
                                        <p:cTn id="33" dur="500" fill="hold"/>
                                        <p:tgtEl>
                                          <p:spTgt spid="3"/>
                                        </p:tgtEl>
                                        <p:attrNameLst>
                                          <p:attrName>ppt_h</p:attrName>
                                        </p:attrNameLst>
                                      </p:cBhvr>
                                      <p:tavLst>
                                        <p:tav tm="0">
                                          <p:val>
                                            <p:strVal val="#ppt_h"/>
                                          </p:val>
                                        </p:tav>
                                        <p:tav tm="100000">
                                          <p:val>
                                            <p:strVal val="#ppt_h"/>
                                          </p:val>
                                        </p:tav>
                                      </p:tavLst>
                                    </p:anim>
                                    <p:animEffect transition="in" filter="fade">
                                      <p:cBhvr>
                                        <p:cTn id="34" dur="500"/>
                                        <p:tgtEl>
                                          <p:spTgt spid="3"/>
                                        </p:tgtEl>
                                      </p:cBhvr>
                                    </p:animEffect>
                                  </p:childTnLst>
                                </p:cTn>
                              </p:par>
                            </p:childTnLst>
                          </p:cTn>
                        </p:par>
                        <p:par>
                          <p:cTn id="35" fill="hold">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ذو زوايا قطرية مستديرة 10"/>
          <p:cNvSpPr/>
          <p:nvPr/>
        </p:nvSpPr>
        <p:spPr>
          <a:xfrm>
            <a:off x="6934200" y="1657350"/>
            <a:ext cx="1600200" cy="691920"/>
          </a:xfrm>
          <a:prstGeom prst="round2Diag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3600" b="1" dirty="0"/>
              <a:t>زي</a:t>
            </a:r>
            <a:r>
              <a:rPr lang="ar-EG" sz="3600" b="1" dirty="0">
                <a:solidFill>
                  <a:srgbClr val="C00000"/>
                </a:solidFill>
              </a:rPr>
              <a:t>ت</a:t>
            </a:r>
            <a:r>
              <a:rPr lang="ar-EG" sz="3600" b="1" dirty="0"/>
              <a:t>ًا</a:t>
            </a:r>
            <a:endParaRPr lang="ar-SA" sz="3600" b="1" dirty="0"/>
          </a:p>
        </p:txBody>
      </p:sp>
      <p:sp>
        <p:nvSpPr>
          <p:cNvPr id="2" name="Wave 3"/>
          <p:cNvSpPr/>
          <p:nvPr/>
        </p:nvSpPr>
        <p:spPr bwMode="auto">
          <a:xfrm>
            <a:off x="685800" y="438150"/>
            <a:ext cx="7924799" cy="1026341"/>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fontAlgn="auto">
              <a:spcBef>
                <a:spcPts val="0"/>
              </a:spcBef>
              <a:spcAft>
                <a:spcPts val="0"/>
              </a:spcAft>
              <a:defRPr/>
            </a:pPr>
            <a:r>
              <a:rPr lang="ar-EG" sz="3200" b="1" dirty="0">
                <a:solidFill>
                  <a:srgbClr val="7030A0"/>
                </a:solidFill>
              </a:rPr>
              <a:t>3- أكمل ما يأتي بكلمات تحوي تنوين فتح على نمط المثال الأول:</a:t>
            </a:r>
            <a:endParaRPr lang="en-US" sz="3200" b="1" dirty="0">
              <a:solidFill>
                <a:srgbClr val="7030A0"/>
              </a:solidFill>
            </a:endParaRPr>
          </a:p>
        </p:txBody>
      </p:sp>
      <p:sp>
        <p:nvSpPr>
          <p:cNvPr id="3" name="Wave 3"/>
          <p:cNvSpPr/>
          <p:nvPr/>
        </p:nvSpPr>
        <p:spPr bwMode="auto">
          <a:xfrm>
            <a:off x="609599" y="2571750"/>
            <a:ext cx="8009965" cy="1026341"/>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fontAlgn="auto">
              <a:spcBef>
                <a:spcPts val="0"/>
              </a:spcBef>
              <a:spcAft>
                <a:spcPts val="0"/>
              </a:spcAft>
              <a:defRPr/>
            </a:pPr>
            <a:r>
              <a:rPr lang="ar-EG" sz="3200" b="1" dirty="0">
                <a:solidFill>
                  <a:srgbClr val="7030A0"/>
                </a:solidFill>
              </a:rPr>
              <a:t>4- أكمل ما يأتي بكلمات مبدوءة بهمزة قطع على نمط المثال الأول:</a:t>
            </a:r>
            <a:endParaRPr lang="en-US" sz="3200" b="1" dirty="0">
              <a:solidFill>
                <a:srgbClr val="7030A0"/>
              </a:solidFill>
            </a:endParaRPr>
          </a:p>
        </p:txBody>
      </p:sp>
      <p:sp>
        <p:nvSpPr>
          <p:cNvPr id="15" name="مستطيل ذو زوايا قطرية مستديرة 14"/>
          <p:cNvSpPr/>
          <p:nvPr/>
        </p:nvSpPr>
        <p:spPr>
          <a:xfrm>
            <a:off x="609600" y="1657350"/>
            <a:ext cx="1447800" cy="691920"/>
          </a:xfrm>
          <a:prstGeom prst="round2Diag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16" name="مستطيل ذو زوايا قطرية مستديرة 15"/>
          <p:cNvSpPr/>
          <p:nvPr/>
        </p:nvSpPr>
        <p:spPr>
          <a:xfrm>
            <a:off x="2210696" y="1657350"/>
            <a:ext cx="1447800" cy="691920"/>
          </a:xfrm>
          <a:prstGeom prst="round2Diag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17" name="مستطيل ذو زوايا قطرية مستديرة 16"/>
          <p:cNvSpPr/>
          <p:nvPr/>
        </p:nvSpPr>
        <p:spPr>
          <a:xfrm>
            <a:off x="3743213" y="1657350"/>
            <a:ext cx="1447800" cy="691920"/>
          </a:xfrm>
          <a:prstGeom prst="round2Diag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18" name="مستطيل ذو زوايا قطرية مستديرة 17"/>
          <p:cNvSpPr/>
          <p:nvPr/>
        </p:nvSpPr>
        <p:spPr>
          <a:xfrm>
            <a:off x="5344309" y="1657350"/>
            <a:ext cx="1447800" cy="691920"/>
          </a:xfrm>
          <a:prstGeom prst="round2Diag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6" name="مربع نص 5"/>
          <p:cNvSpPr txBox="1"/>
          <p:nvPr/>
        </p:nvSpPr>
        <p:spPr>
          <a:xfrm>
            <a:off x="5715000" y="1710922"/>
            <a:ext cx="914400" cy="584775"/>
          </a:xfrm>
          <a:prstGeom prst="rect">
            <a:avLst/>
          </a:prstGeom>
          <a:noFill/>
        </p:spPr>
        <p:txBody>
          <a:bodyPr wrap="square" rtlCol="1">
            <a:spAutoFit/>
          </a:bodyPr>
          <a:lstStyle/>
          <a:p>
            <a:r>
              <a:rPr lang="ar-SA" sz="3200" b="1" dirty="0">
                <a:solidFill>
                  <a:srgbClr val="0000FF"/>
                </a:solidFill>
                <a:effectLst/>
                <a:latin typeface="Calibri" pitchFamily="34" charset="0"/>
              </a:rPr>
              <a:t>سَمْنًا</a:t>
            </a:r>
            <a:endParaRPr lang="ar-SA" sz="3200" b="1" dirty="0">
              <a:solidFill>
                <a:srgbClr val="0000FF"/>
              </a:solidFill>
              <a:effectLst/>
            </a:endParaRPr>
          </a:p>
        </p:txBody>
      </p:sp>
      <p:sp>
        <p:nvSpPr>
          <p:cNvPr id="19" name="مربع نص 18"/>
          <p:cNvSpPr txBox="1"/>
          <p:nvPr/>
        </p:nvSpPr>
        <p:spPr>
          <a:xfrm>
            <a:off x="4009913" y="1710921"/>
            <a:ext cx="914400" cy="584775"/>
          </a:xfrm>
          <a:prstGeom prst="rect">
            <a:avLst/>
          </a:prstGeom>
          <a:noFill/>
        </p:spPr>
        <p:txBody>
          <a:bodyPr wrap="square" rtlCol="1">
            <a:spAutoFit/>
          </a:bodyPr>
          <a:lstStyle/>
          <a:p>
            <a:r>
              <a:rPr lang="ar-SA" sz="3200" b="1" dirty="0">
                <a:solidFill>
                  <a:srgbClr val="0000FF"/>
                </a:solidFill>
                <a:effectLst/>
                <a:latin typeface="Calibri" pitchFamily="34" charset="0"/>
              </a:rPr>
              <a:t>دَقِيقًا</a:t>
            </a:r>
            <a:endParaRPr lang="ar-SA" sz="3200" b="1" dirty="0">
              <a:solidFill>
                <a:srgbClr val="0000FF"/>
              </a:solidFill>
              <a:effectLst/>
            </a:endParaRPr>
          </a:p>
        </p:txBody>
      </p:sp>
      <p:sp>
        <p:nvSpPr>
          <p:cNvPr id="20" name="مستطيل 19"/>
          <p:cNvSpPr/>
          <p:nvPr/>
        </p:nvSpPr>
        <p:spPr>
          <a:xfrm>
            <a:off x="2259571" y="1741254"/>
            <a:ext cx="1119217" cy="584775"/>
          </a:xfrm>
          <a:prstGeom prst="rect">
            <a:avLst/>
          </a:prstGeom>
        </p:spPr>
        <p:txBody>
          <a:bodyPr wrap="none">
            <a:spAutoFit/>
          </a:bodyPr>
          <a:lstStyle/>
          <a:p>
            <a:r>
              <a:rPr lang="ar-SA" sz="3200" b="1" dirty="0">
                <a:solidFill>
                  <a:srgbClr val="0000FF"/>
                </a:solidFill>
                <a:effectLst/>
                <a:latin typeface="Calibri" pitchFamily="34" charset="0"/>
              </a:rPr>
              <a:t>مُحَمَّلَةً </a:t>
            </a:r>
            <a:endParaRPr lang="ar-SA" sz="3200" dirty="0">
              <a:solidFill>
                <a:srgbClr val="0000FF"/>
              </a:solidFill>
              <a:effectLst/>
            </a:endParaRPr>
          </a:p>
        </p:txBody>
      </p:sp>
      <p:sp>
        <p:nvSpPr>
          <p:cNvPr id="21" name="مستطيل 20"/>
          <p:cNvSpPr/>
          <p:nvPr/>
        </p:nvSpPr>
        <p:spPr>
          <a:xfrm>
            <a:off x="899481" y="1663470"/>
            <a:ext cx="853119" cy="584775"/>
          </a:xfrm>
          <a:prstGeom prst="rect">
            <a:avLst/>
          </a:prstGeom>
        </p:spPr>
        <p:txBody>
          <a:bodyPr wrap="none">
            <a:spAutoFit/>
          </a:bodyPr>
          <a:lstStyle/>
          <a:p>
            <a:r>
              <a:rPr lang="ar-SA" sz="3200" b="1" dirty="0">
                <a:solidFill>
                  <a:srgbClr val="0000FF"/>
                </a:solidFill>
                <a:latin typeface="Calibri" pitchFamily="34" charset="0"/>
              </a:rPr>
              <a:t>زِيادَةً</a:t>
            </a:r>
            <a:endParaRPr lang="ar-SA" sz="3200" dirty="0">
              <a:solidFill>
                <a:srgbClr val="0000FF"/>
              </a:solidFill>
            </a:endParaRPr>
          </a:p>
        </p:txBody>
      </p:sp>
      <p:sp>
        <p:nvSpPr>
          <p:cNvPr id="31" name="مستطيل ذو زوايا قطرية مستديرة 30"/>
          <p:cNvSpPr/>
          <p:nvPr/>
        </p:nvSpPr>
        <p:spPr>
          <a:xfrm>
            <a:off x="7010400" y="3790950"/>
            <a:ext cx="1600200" cy="691920"/>
          </a:xfrm>
          <a:prstGeom prst="round2DiagRect">
            <a:avLst/>
          </a:prstGeom>
          <a:solidFill>
            <a:schemeClr val="accent6">
              <a:lumMod val="40000"/>
              <a:lumOff val="60000"/>
            </a:schemeClr>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3600" b="1" dirty="0">
                <a:solidFill>
                  <a:srgbClr val="C00000"/>
                </a:solidFill>
              </a:rPr>
              <a:t>أ</a:t>
            </a:r>
            <a:r>
              <a:rPr lang="ar-EG" sz="3600" b="1" dirty="0">
                <a:solidFill>
                  <a:srgbClr val="002060"/>
                </a:solidFill>
              </a:rPr>
              <a:t>درك</a:t>
            </a:r>
            <a:endParaRPr lang="ar-SA" sz="3600" b="1" dirty="0">
              <a:solidFill>
                <a:srgbClr val="002060"/>
              </a:solidFill>
            </a:endParaRPr>
          </a:p>
        </p:txBody>
      </p:sp>
      <p:sp>
        <p:nvSpPr>
          <p:cNvPr id="32" name="مستطيل ذو زوايا قطرية مستديرة 31"/>
          <p:cNvSpPr/>
          <p:nvPr/>
        </p:nvSpPr>
        <p:spPr>
          <a:xfrm>
            <a:off x="685800" y="3790950"/>
            <a:ext cx="1447800" cy="691920"/>
          </a:xfrm>
          <a:prstGeom prst="round2DiagRect">
            <a:avLst/>
          </a:prstGeom>
          <a:solidFill>
            <a:schemeClr val="accent6">
              <a:lumMod val="40000"/>
              <a:lumOff val="60000"/>
            </a:schemeClr>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3" name="مستطيل ذو زوايا قطرية مستديرة 32"/>
          <p:cNvSpPr/>
          <p:nvPr/>
        </p:nvSpPr>
        <p:spPr>
          <a:xfrm>
            <a:off x="2286896" y="3790950"/>
            <a:ext cx="1447800" cy="691920"/>
          </a:xfrm>
          <a:prstGeom prst="round2DiagRect">
            <a:avLst/>
          </a:prstGeom>
          <a:solidFill>
            <a:schemeClr val="accent6">
              <a:lumMod val="40000"/>
              <a:lumOff val="60000"/>
            </a:schemeClr>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4" name="مستطيل ذو زوايا قطرية مستديرة 33"/>
          <p:cNvSpPr/>
          <p:nvPr/>
        </p:nvSpPr>
        <p:spPr>
          <a:xfrm>
            <a:off x="3819413" y="3790950"/>
            <a:ext cx="1447800" cy="691920"/>
          </a:xfrm>
          <a:prstGeom prst="round2DiagRect">
            <a:avLst/>
          </a:prstGeom>
          <a:solidFill>
            <a:schemeClr val="accent6">
              <a:lumMod val="40000"/>
              <a:lumOff val="60000"/>
            </a:schemeClr>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5" name="مستطيل ذو زوايا قطرية مستديرة 34"/>
          <p:cNvSpPr/>
          <p:nvPr/>
        </p:nvSpPr>
        <p:spPr>
          <a:xfrm>
            <a:off x="5420509" y="3790950"/>
            <a:ext cx="1447800" cy="691920"/>
          </a:xfrm>
          <a:prstGeom prst="round2DiagRect">
            <a:avLst/>
          </a:prstGeom>
          <a:solidFill>
            <a:schemeClr val="accent6">
              <a:lumMod val="40000"/>
              <a:lumOff val="60000"/>
            </a:schemeClr>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36" name="مربع نص 35"/>
          <p:cNvSpPr txBox="1"/>
          <p:nvPr/>
        </p:nvSpPr>
        <p:spPr>
          <a:xfrm>
            <a:off x="5562600" y="3844522"/>
            <a:ext cx="1143000" cy="584775"/>
          </a:xfrm>
          <a:prstGeom prst="rect">
            <a:avLst/>
          </a:prstGeom>
          <a:noFill/>
        </p:spPr>
        <p:txBody>
          <a:bodyPr wrap="square" rtlCol="1">
            <a:spAutoFit/>
          </a:bodyPr>
          <a:lstStyle/>
          <a:p>
            <a:r>
              <a:rPr lang="ar-SA" sz="3200" b="1" dirty="0">
                <a:solidFill>
                  <a:srgbClr val="0000FF"/>
                </a:solidFill>
                <a:latin typeface="Calibri" pitchFamily="34" charset="0"/>
              </a:rPr>
              <a:t>أَصابَ </a:t>
            </a:r>
            <a:endParaRPr lang="ar-SA" sz="3200" b="1" dirty="0">
              <a:solidFill>
                <a:srgbClr val="0000FF"/>
              </a:solidFill>
              <a:effectLst/>
            </a:endParaRPr>
          </a:p>
        </p:txBody>
      </p:sp>
      <p:sp>
        <p:nvSpPr>
          <p:cNvPr id="37" name="مربع نص 36"/>
          <p:cNvSpPr txBox="1"/>
          <p:nvPr/>
        </p:nvSpPr>
        <p:spPr>
          <a:xfrm>
            <a:off x="3819413" y="3844521"/>
            <a:ext cx="1181100" cy="584775"/>
          </a:xfrm>
          <a:prstGeom prst="rect">
            <a:avLst/>
          </a:prstGeom>
          <a:noFill/>
        </p:spPr>
        <p:txBody>
          <a:bodyPr wrap="square" rtlCol="1">
            <a:spAutoFit/>
          </a:bodyPr>
          <a:lstStyle/>
          <a:p>
            <a:r>
              <a:rPr lang="ar-SA" sz="3200" b="1" dirty="0">
                <a:solidFill>
                  <a:srgbClr val="0000FF"/>
                </a:solidFill>
                <a:effectLst/>
                <a:latin typeface="Calibri" pitchFamily="34" charset="0"/>
              </a:rPr>
              <a:t>أَبو بَكْرٍ </a:t>
            </a:r>
            <a:endParaRPr lang="ar-SA" sz="3200" b="1" dirty="0">
              <a:solidFill>
                <a:srgbClr val="0000FF"/>
              </a:solidFill>
              <a:effectLst/>
            </a:endParaRPr>
          </a:p>
        </p:txBody>
      </p:sp>
      <p:sp>
        <p:nvSpPr>
          <p:cNvPr id="38" name="مستطيل 37"/>
          <p:cNvSpPr/>
          <p:nvPr/>
        </p:nvSpPr>
        <p:spPr>
          <a:xfrm>
            <a:off x="2802244" y="3867150"/>
            <a:ext cx="652743" cy="584775"/>
          </a:xfrm>
          <a:prstGeom prst="rect">
            <a:avLst/>
          </a:prstGeom>
        </p:spPr>
        <p:txBody>
          <a:bodyPr wrap="none">
            <a:spAutoFit/>
          </a:bodyPr>
          <a:lstStyle/>
          <a:p>
            <a:r>
              <a:rPr lang="ar-EG" sz="3200" b="1" dirty="0">
                <a:solidFill>
                  <a:srgbClr val="0000FF"/>
                </a:solidFill>
                <a:effectLst/>
                <a:latin typeface="Calibri" pitchFamily="34" charset="0"/>
              </a:rPr>
              <a:t>أ</a:t>
            </a:r>
            <a:r>
              <a:rPr lang="ar-SA" sz="3200" b="1" dirty="0" err="1">
                <a:solidFill>
                  <a:srgbClr val="0000FF"/>
                </a:solidFill>
                <a:effectLst/>
                <a:latin typeface="Calibri" pitchFamily="34" charset="0"/>
              </a:rPr>
              <a:t>تَتْ</a:t>
            </a:r>
            <a:endParaRPr lang="ar-SA" sz="3200" dirty="0">
              <a:solidFill>
                <a:srgbClr val="0000FF"/>
              </a:solidFill>
              <a:effectLst/>
            </a:endParaRPr>
          </a:p>
        </p:txBody>
      </p:sp>
      <p:sp>
        <p:nvSpPr>
          <p:cNvPr id="39" name="مستطيل 38"/>
          <p:cNvSpPr/>
          <p:nvPr/>
        </p:nvSpPr>
        <p:spPr>
          <a:xfrm>
            <a:off x="847556" y="3815775"/>
            <a:ext cx="1133644" cy="584775"/>
          </a:xfrm>
          <a:prstGeom prst="rect">
            <a:avLst/>
          </a:prstGeom>
        </p:spPr>
        <p:txBody>
          <a:bodyPr wrap="none">
            <a:spAutoFit/>
          </a:bodyPr>
          <a:lstStyle/>
          <a:p>
            <a:r>
              <a:rPr lang="ar-EG" sz="3200" b="1" dirty="0">
                <a:solidFill>
                  <a:srgbClr val="0000FF"/>
                </a:solidFill>
                <a:effectLst/>
                <a:latin typeface="Calibri" pitchFamily="34" charset="0"/>
              </a:rPr>
              <a:t>أ</a:t>
            </a:r>
            <a:r>
              <a:rPr lang="ar-SA" sz="3200" b="1" dirty="0">
                <a:solidFill>
                  <a:srgbClr val="0000FF"/>
                </a:solidFill>
                <a:effectLst/>
                <a:latin typeface="Calibri" pitchFamily="34" charset="0"/>
              </a:rPr>
              <a:t>حْمَالَها</a:t>
            </a:r>
            <a:endParaRPr lang="ar-SA" sz="3200" dirty="0">
              <a:solidFill>
                <a:srgbClr val="0000FF"/>
              </a:solidFill>
              <a:effectLst/>
            </a:endParaRPr>
          </a:p>
        </p:txBody>
      </p:sp>
    </p:spTree>
    <p:extLst>
      <p:ext uri="{BB962C8B-B14F-4D97-AF65-F5344CB8AC3E}">
        <p14:creationId xmlns:p14="http://schemas.microsoft.com/office/powerpoint/2010/main" val="4921686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style.rotation</p:attrName>
                                        </p:attrNameLst>
                                      </p:cBhvr>
                                      <p:tavLst>
                                        <p:tav tm="0">
                                          <p:val>
                                            <p:fltVal val="90"/>
                                          </p:val>
                                        </p:tav>
                                        <p:tav tm="100000">
                                          <p:val>
                                            <p:fltVal val="0"/>
                                          </p:val>
                                        </p:tav>
                                      </p:tavLst>
                                    </p:anim>
                                    <p:animEffect transition="in" filter="fade">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fltVal val="0"/>
                                          </p:val>
                                        </p:tav>
                                        <p:tav tm="100000">
                                          <p:val>
                                            <p:strVal val="#ppt_w"/>
                                          </p:val>
                                        </p:tav>
                                      </p:tavLst>
                                    </p:anim>
                                    <p:anim calcmode="lin" valueType="num">
                                      <p:cBhvr>
                                        <p:cTn id="51" dur="1000" fill="hold"/>
                                        <p:tgtEl>
                                          <p:spTgt spid="20"/>
                                        </p:tgtEl>
                                        <p:attrNameLst>
                                          <p:attrName>ppt_h</p:attrName>
                                        </p:attrNameLst>
                                      </p:cBhvr>
                                      <p:tavLst>
                                        <p:tav tm="0">
                                          <p:val>
                                            <p:fltVal val="0"/>
                                          </p:val>
                                        </p:tav>
                                        <p:tav tm="100000">
                                          <p:val>
                                            <p:strVal val="#ppt_h"/>
                                          </p:val>
                                        </p:tav>
                                      </p:tavLst>
                                    </p:anim>
                                    <p:anim calcmode="lin" valueType="num">
                                      <p:cBhvr>
                                        <p:cTn id="52" dur="1000" fill="hold"/>
                                        <p:tgtEl>
                                          <p:spTgt spid="20"/>
                                        </p:tgtEl>
                                        <p:attrNameLst>
                                          <p:attrName>style.rotation</p:attrName>
                                        </p:attrNameLst>
                                      </p:cBhvr>
                                      <p:tavLst>
                                        <p:tav tm="0">
                                          <p:val>
                                            <p:fltVal val="90"/>
                                          </p:val>
                                        </p:tav>
                                        <p:tav tm="100000">
                                          <p:val>
                                            <p:fltVal val="0"/>
                                          </p:val>
                                        </p:tav>
                                      </p:tavLst>
                                    </p:anim>
                                    <p:animEffect transition="in" filter="fade">
                                      <p:cBhvr>
                                        <p:cTn id="53" dur="1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3000"/>
                            </p:stCondLst>
                            <p:childTnLst>
                              <p:par>
                                <p:cTn id="63" presetID="55"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strVal val="#ppt_w*0.70"/>
                                          </p:val>
                                        </p:tav>
                                        <p:tav tm="100000">
                                          <p:val>
                                            <p:strVal val="#ppt_w"/>
                                          </p:val>
                                        </p:tav>
                                      </p:tavLst>
                                    </p:anim>
                                    <p:anim calcmode="lin" valueType="num">
                                      <p:cBhvr>
                                        <p:cTn id="66" dur="500" fill="hold"/>
                                        <p:tgtEl>
                                          <p:spTgt spid="3"/>
                                        </p:tgtEl>
                                        <p:attrNameLst>
                                          <p:attrName>ppt_h</p:attrName>
                                        </p:attrNameLst>
                                      </p:cBhvr>
                                      <p:tavLst>
                                        <p:tav tm="0">
                                          <p:val>
                                            <p:strVal val="#ppt_h"/>
                                          </p:val>
                                        </p:tav>
                                        <p:tav tm="100000">
                                          <p:val>
                                            <p:strVal val="#ppt_h"/>
                                          </p:val>
                                        </p:tav>
                                      </p:tavLst>
                                    </p:anim>
                                    <p:animEffect transition="in" filter="fade">
                                      <p:cBhvr>
                                        <p:cTn id="67" dur="500"/>
                                        <p:tgtEl>
                                          <p:spTgt spid="3"/>
                                        </p:tgtEl>
                                      </p:cBhvr>
                                    </p:animEffect>
                                  </p:childTnLst>
                                </p:cTn>
                              </p:par>
                            </p:childTnLst>
                          </p:cTn>
                        </p:par>
                        <p:par>
                          <p:cTn id="68" fill="hold">
                            <p:stCondLst>
                              <p:cond delay="3500"/>
                            </p:stCondLst>
                            <p:childTnLst>
                              <p:par>
                                <p:cTn id="69" presetID="14" presetClass="entr" presetSubtype="1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randombar(horizontal)">
                                      <p:cBhvr>
                                        <p:cTn id="71" dur="500"/>
                                        <p:tgtEl>
                                          <p:spTgt spid="31"/>
                                        </p:tgtEl>
                                      </p:cBhvr>
                                    </p:animEffect>
                                  </p:childTnLst>
                                </p:cTn>
                              </p:par>
                            </p:childTnLst>
                          </p:cTn>
                        </p:par>
                        <p:par>
                          <p:cTn id="72" fill="hold">
                            <p:stCondLst>
                              <p:cond delay="4000"/>
                            </p:stCondLst>
                            <p:childTnLst>
                              <p:par>
                                <p:cTn id="73" presetID="14" presetClass="entr" presetSubtype="1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randombar(horizontal)">
                                      <p:cBhvr>
                                        <p:cTn id="75" dur="500"/>
                                        <p:tgtEl>
                                          <p:spTgt spid="35"/>
                                        </p:tgtEl>
                                      </p:cBhvr>
                                    </p:animEffect>
                                  </p:childTnLst>
                                </p:cTn>
                              </p:par>
                            </p:childTnLst>
                          </p:cTn>
                        </p:par>
                        <p:par>
                          <p:cTn id="76" fill="hold">
                            <p:stCondLst>
                              <p:cond delay="4500"/>
                            </p:stCondLst>
                            <p:childTnLst>
                              <p:par>
                                <p:cTn id="77" presetID="14" presetClass="entr" presetSubtype="1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randombar(horizontal)">
                                      <p:cBhvr>
                                        <p:cTn id="79" dur="500"/>
                                        <p:tgtEl>
                                          <p:spTgt spid="34"/>
                                        </p:tgtEl>
                                      </p:cBhvr>
                                    </p:animEffect>
                                  </p:childTnLst>
                                </p:cTn>
                              </p:par>
                            </p:childTnLst>
                          </p:cTn>
                        </p:par>
                        <p:par>
                          <p:cTn id="80" fill="hold">
                            <p:stCondLst>
                              <p:cond delay="5000"/>
                            </p:stCondLst>
                            <p:childTnLst>
                              <p:par>
                                <p:cTn id="81" presetID="14" presetClass="entr" presetSubtype="1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randombar(horizontal)">
                                      <p:cBhvr>
                                        <p:cTn id="83" dur="500"/>
                                        <p:tgtEl>
                                          <p:spTgt spid="33"/>
                                        </p:tgtEl>
                                      </p:cBhvr>
                                    </p:animEffect>
                                  </p:childTnLst>
                                </p:cTn>
                              </p:par>
                            </p:childTnLst>
                          </p:cTn>
                        </p:par>
                        <p:par>
                          <p:cTn id="84" fill="hold">
                            <p:stCondLst>
                              <p:cond delay="5500"/>
                            </p:stCondLst>
                            <p:childTnLst>
                              <p:par>
                                <p:cTn id="85" presetID="14" presetClass="entr" presetSubtype="1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randombar(horizontal)">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Effect transition="in" filter="fade">
                                      <p:cBhvr>
                                        <p:cTn id="108" dur="500"/>
                                        <p:tgtEl>
                                          <p:spTgt spid="38"/>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p:cTn id="113" dur="500" fill="hold"/>
                                        <p:tgtEl>
                                          <p:spTgt spid="39"/>
                                        </p:tgtEl>
                                        <p:attrNameLst>
                                          <p:attrName>ppt_w</p:attrName>
                                        </p:attrNameLst>
                                      </p:cBhvr>
                                      <p:tavLst>
                                        <p:tav tm="0">
                                          <p:val>
                                            <p:fltVal val="0"/>
                                          </p:val>
                                        </p:tav>
                                        <p:tav tm="100000">
                                          <p:val>
                                            <p:strVal val="#ppt_w"/>
                                          </p:val>
                                        </p:tav>
                                      </p:tavLst>
                                    </p:anim>
                                    <p:anim calcmode="lin" valueType="num">
                                      <p:cBhvr>
                                        <p:cTn id="114" dur="500" fill="hold"/>
                                        <p:tgtEl>
                                          <p:spTgt spid="39"/>
                                        </p:tgtEl>
                                        <p:attrNameLst>
                                          <p:attrName>ppt_h</p:attrName>
                                        </p:attrNameLst>
                                      </p:cBhvr>
                                      <p:tavLst>
                                        <p:tav tm="0">
                                          <p:val>
                                            <p:fltVal val="0"/>
                                          </p:val>
                                        </p:tav>
                                        <p:tav tm="100000">
                                          <p:val>
                                            <p:strVal val="#ppt_h"/>
                                          </p:val>
                                        </p:tav>
                                      </p:tavLst>
                                    </p:anim>
                                    <p:animEffect transition="in" filter="fade">
                                      <p:cBhvr>
                                        <p:cTn id="1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15" grpId="0" animBg="1"/>
      <p:bldP spid="16" grpId="0" animBg="1"/>
      <p:bldP spid="17" grpId="0" animBg="1"/>
      <p:bldP spid="18" grpId="0" animBg="1"/>
      <p:bldP spid="6" grpId="0"/>
      <p:bldP spid="19" grpId="0"/>
      <p:bldP spid="20" grpId="0"/>
      <p:bldP spid="21" grpId="0"/>
      <p:bldP spid="31" grpId="0" animBg="1"/>
      <p:bldP spid="32" grpId="0" animBg="1"/>
      <p:bldP spid="33" grpId="0" animBg="1"/>
      <p:bldP spid="34" grpId="0" animBg="1"/>
      <p:bldP spid="35" grpId="0" animBg="1"/>
      <p:bldP spid="36" grpId="0"/>
      <p:bldP spid="37" grpId="0"/>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bwMode="auto">
          <a:xfrm flipH="1">
            <a:off x="6324600" y="2114550"/>
            <a:ext cx="1295400" cy="800100"/>
          </a:xfrm>
          <a:prstGeom prst="parallelogram">
            <a:avLst>
              <a:gd name="adj" fmla="val 14555"/>
            </a:avLst>
          </a:prstGeom>
          <a:solidFill>
            <a:srgbClr val="0070C0"/>
          </a:solidFill>
          <a:ln/>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EG" b="1">
              <a:solidFill>
                <a:srgbClr val="FF0000"/>
              </a:solidFill>
            </a:endParaRPr>
          </a:p>
        </p:txBody>
      </p:sp>
      <p:sp>
        <p:nvSpPr>
          <p:cNvPr id="4" name="TextBox 3"/>
          <p:cNvSpPr txBox="1"/>
          <p:nvPr/>
        </p:nvSpPr>
        <p:spPr bwMode="auto">
          <a:xfrm>
            <a:off x="6124568" y="2171700"/>
            <a:ext cx="1571633" cy="830997"/>
          </a:xfrm>
          <a:prstGeom prst="rect">
            <a:avLst/>
          </a:prstGeom>
          <a:noFill/>
        </p:spPr>
        <p:txBody>
          <a:bodyPr rtlCol="1">
            <a:spAutoFit/>
          </a:bodyPr>
          <a:lstStyle/>
          <a:p>
            <a:pPr algn="ctr" rtl="1" fontAlgn="auto">
              <a:spcBef>
                <a:spcPts val="0"/>
              </a:spcBef>
              <a:spcAft>
                <a:spcPts val="0"/>
              </a:spcAft>
              <a:defRPr/>
            </a:pPr>
            <a:r>
              <a:rPr lang="ar-EG" sz="4800" b="1" dirty="0">
                <a:solidFill>
                  <a:schemeClr val="bg1"/>
                </a:solidFill>
                <a:latin typeface="+mn-lt"/>
                <a:cs typeface="+mn-cs"/>
              </a:rPr>
              <a:t>ثالثاً</a:t>
            </a:r>
          </a:p>
        </p:txBody>
      </p:sp>
      <p:sp>
        <p:nvSpPr>
          <p:cNvPr id="5" name="TextBox 4"/>
          <p:cNvSpPr txBox="1"/>
          <p:nvPr/>
        </p:nvSpPr>
        <p:spPr bwMode="auto">
          <a:xfrm>
            <a:off x="1600200" y="2223270"/>
            <a:ext cx="4786312" cy="769441"/>
          </a:xfrm>
          <a:prstGeom prst="rect">
            <a:avLst/>
          </a:prstGeom>
          <a:noFill/>
        </p:spPr>
        <p:txBody>
          <a:bodyPr rtlCol="1">
            <a:spAutoFit/>
          </a:bodyPr>
          <a:lstStyle/>
          <a:p>
            <a:pPr fontAlgn="auto">
              <a:spcBef>
                <a:spcPts val="0"/>
              </a:spcBef>
              <a:spcAft>
                <a:spcPts val="0"/>
              </a:spcAft>
              <a:defRPr/>
            </a:pPr>
            <a:r>
              <a:rPr lang="ar-EG" sz="4400" b="1" dirty="0"/>
              <a:t>أكتب حسب المطلوب </a:t>
            </a:r>
            <a:endParaRPr lang="en-US" sz="4400" b="1" dirty="0"/>
          </a:p>
        </p:txBody>
      </p:sp>
      <p:pic>
        <p:nvPicPr>
          <p:cNvPr id="6" name="Picture 2"/>
          <p:cNvPicPr>
            <a:picLocks noChangeAspect="1" noChangeArrowheads="1"/>
          </p:cNvPicPr>
          <p:nvPr/>
        </p:nvPicPr>
        <p:blipFill>
          <a:blip r:embed="rId2" cstate="print"/>
          <a:srcRect/>
          <a:stretch>
            <a:fillRect/>
          </a:stretch>
        </p:blipFill>
        <p:spPr bwMode="auto">
          <a:xfrm>
            <a:off x="678579" y="2187839"/>
            <a:ext cx="1843241" cy="840301"/>
          </a:xfrm>
          <a:prstGeom prst="rect">
            <a:avLst/>
          </a:prstGeom>
          <a:noFill/>
          <a:ln w="9525">
            <a:noFill/>
            <a:miter lim="800000"/>
            <a:headEnd/>
            <a:tailEnd/>
          </a:ln>
          <a:effectLst/>
        </p:spPr>
      </p:pic>
    </p:spTree>
    <p:extLst>
      <p:ext uri="{BB962C8B-B14F-4D97-AF65-F5344CB8AC3E}">
        <p14:creationId xmlns:p14="http://schemas.microsoft.com/office/powerpoint/2010/main" val="35895919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par>
                                <p:cTn id="15" presetID="4"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533400" y="478609"/>
            <a:ext cx="8077200" cy="797741"/>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r>
              <a:rPr lang="ar-EG" sz="3200" b="1" dirty="0">
                <a:solidFill>
                  <a:srgbClr val="7030A0"/>
                </a:solidFill>
              </a:rPr>
              <a:t>1- أكتب الجمل الآتية مضبوطة بالشكل: </a:t>
            </a:r>
            <a:r>
              <a:rPr lang="ar-EG" sz="3200" b="1" dirty="0">
                <a:solidFill>
                  <a:srgbClr val="C00000"/>
                </a:solidFill>
              </a:rPr>
              <a:t>(إملاء منسوخ)</a:t>
            </a:r>
            <a:endParaRPr lang="en-US" sz="3200" b="1" dirty="0">
              <a:solidFill>
                <a:srgbClr val="C00000"/>
              </a:solidFill>
            </a:endParaRPr>
          </a:p>
        </p:txBody>
      </p:sp>
      <p:sp>
        <p:nvSpPr>
          <p:cNvPr id="3" name="مستطيل 2"/>
          <p:cNvSpPr/>
          <p:nvPr/>
        </p:nvSpPr>
        <p:spPr>
          <a:xfrm>
            <a:off x="685800" y="1352550"/>
            <a:ext cx="7848600" cy="3539430"/>
          </a:xfrm>
          <a:prstGeom prst="rect">
            <a:avLst/>
          </a:prstGeom>
        </p:spPr>
        <p:txBody>
          <a:bodyPr wrap="square">
            <a:spAutoFit/>
          </a:bodyPr>
          <a:lstStyle/>
          <a:p>
            <a:pPr algn="justLow"/>
            <a:r>
              <a:rPr lang="ar-SA" sz="2800" b="1" dirty="0">
                <a:solidFill>
                  <a:srgbClr val="663300"/>
                </a:solidFill>
                <a:effectLst/>
                <a:latin typeface="Calibri" pitchFamily="34" charset="0"/>
              </a:rPr>
              <a:t>في عَهْدِ الخَليفَةِ أَبي بَكْرٍ الصِّدِّيقِ رَضيَ اللَّهُ عَنْهُ أَصابَ النَّاسَ جَفافٌ وَجوعٌ شَديدانِ، فَلَمَّا ضاقَ بِهِمُ الأَمْرُ ذَهَبوا إِلَى مَجْلِسِ الخَليفَةِ أَبي بَكْرٍ </a:t>
            </a:r>
            <a:r>
              <a:rPr lang="ar-EG" sz="2800" b="1" dirty="0">
                <a:solidFill>
                  <a:srgbClr val="663300"/>
                </a:solidFill>
                <a:effectLst/>
                <a:latin typeface="Calibri" pitchFamily="34" charset="0"/>
              </a:rPr>
              <a:t>- </a:t>
            </a:r>
            <a:r>
              <a:rPr lang="ar-SA" sz="2800" b="1" dirty="0">
                <a:solidFill>
                  <a:srgbClr val="663300"/>
                </a:solidFill>
                <a:effectLst/>
                <a:latin typeface="Calibri" pitchFamily="34" charset="0"/>
              </a:rPr>
              <a:t>رَضيَ اللَّهُ عَنْهُ</a:t>
            </a:r>
            <a:r>
              <a:rPr lang="ar-EG" sz="2800" b="1" dirty="0">
                <a:solidFill>
                  <a:srgbClr val="663300"/>
                </a:solidFill>
                <a:effectLst/>
                <a:latin typeface="Calibri" pitchFamily="34" charset="0"/>
              </a:rPr>
              <a:t> - </a:t>
            </a:r>
            <a:r>
              <a:rPr lang="ar-SA" sz="2800" b="1" dirty="0">
                <a:solidFill>
                  <a:srgbClr val="663300"/>
                </a:solidFill>
                <a:effectLst/>
                <a:latin typeface="Calibri" pitchFamily="34" charset="0"/>
              </a:rPr>
              <a:t>وَقالوا: يا خَليفَةَ رَسولِ اللَّهِ</a:t>
            </a:r>
            <a:r>
              <a:rPr lang="ar-EG" sz="2800" b="1" dirty="0">
                <a:solidFill>
                  <a:srgbClr val="663300"/>
                </a:solidFill>
                <a:effectLst/>
                <a:latin typeface="Calibri" pitchFamily="34" charset="0"/>
              </a:rPr>
              <a:t>،</a:t>
            </a:r>
            <a:r>
              <a:rPr lang="ar-SA" sz="2800" b="1" dirty="0">
                <a:solidFill>
                  <a:srgbClr val="663300"/>
                </a:solidFill>
                <a:effectLst/>
                <a:latin typeface="Calibri" pitchFamily="34" charset="0"/>
              </a:rPr>
              <a:t> واللَّهِ قَدْ أدْرَكَ النَّاسَ الهَلاكُ؛ فَالسَّماءُ لَمْ تُمْطِرْ، وَالأرْضُ لَمْ تُنْبِتْ، وسادَ الجوعُ وَعَمَّ الفَقْرُ؟</a:t>
            </a:r>
            <a:endParaRPr lang="ar-EG" sz="2800" b="1" dirty="0">
              <a:solidFill>
                <a:srgbClr val="663300"/>
              </a:solidFill>
              <a:effectLst/>
              <a:latin typeface="Calibri" pitchFamily="34" charset="0"/>
            </a:endParaRPr>
          </a:p>
          <a:p>
            <a:pPr algn="justLow"/>
            <a:r>
              <a:rPr lang="ar-EG" sz="2800" b="1" dirty="0">
                <a:solidFill>
                  <a:srgbClr val="663300"/>
                </a:solidFill>
                <a:effectLst/>
                <a:latin typeface="Calibri" pitchFamily="34" charset="0"/>
              </a:rPr>
              <a:t>----------------------------------------------------------------------------------------------------------------------------------------------------------------------------------</a:t>
            </a:r>
            <a:endParaRPr lang="en-US" sz="2800" b="1" dirty="0">
              <a:solidFill>
                <a:srgbClr val="663300"/>
              </a:solidFill>
              <a:effectLst/>
              <a:latin typeface="Calibri" pitchFamily="34" charset="0"/>
            </a:endParaRPr>
          </a:p>
        </p:txBody>
      </p:sp>
    </p:spTree>
    <p:extLst>
      <p:ext uri="{BB962C8B-B14F-4D97-AF65-F5344CB8AC3E}">
        <p14:creationId xmlns:p14="http://schemas.microsoft.com/office/powerpoint/2010/main" val="11596553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533400" y="478609"/>
            <a:ext cx="8077200" cy="1254941"/>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r>
              <a:rPr lang="ar-EG" sz="3200" b="1" dirty="0">
                <a:solidFill>
                  <a:srgbClr val="7030A0"/>
                </a:solidFill>
              </a:rPr>
              <a:t>2- ألاحظ الجمل الآتية، ثم أكتبها في دفتري إملاء من معلمي: </a:t>
            </a:r>
            <a:r>
              <a:rPr lang="ar-EG" sz="3200" b="1" dirty="0">
                <a:solidFill>
                  <a:srgbClr val="C00000"/>
                </a:solidFill>
              </a:rPr>
              <a:t>(إملاء منظور)</a:t>
            </a:r>
            <a:endParaRPr lang="en-US" sz="3200" b="1" dirty="0">
              <a:solidFill>
                <a:srgbClr val="C00000"/>
              </a:solidFill>
            </a:endParaRPr>
          </a:p>
        </p:txBody>
      </p:sp>
      <p:sp>
        <p:nvSpPr>
          <p:cNvPr id="3" name="مستطيل 2"/>
          <p:cNvSpPr/>
          <p:nvPr/>
        </p:nvSpPr>
        <p:spPr>
          <a:xfrm>
            <a:off x="533400" y="1733550"/>
            <a:ext cx="8036859" cy="3108543"/>
          </a:xfrm>
          <a:prstGeom prst="rect">
            <a:avLst/>
          </a:prstGeom>
        </p:spPr>
        <p:txBody>
          <a:bodyPr wrap="square">
            <a:spAutoFit/>
          </a:bodyPr>
          <a:lstStyle/>
          <a:p>
            <a:pPr algn="justLow"/>
            <a:r>
              <a:rPr lang="ar-SA" sz="2800" b="1" dirty="0">
                <a:solidFill>
                  <a:srgbClr val="663300"/>
                </a:solidFill>
                <a:effectLst/>
                <a:latin typeface="Calibri" pitchFamily="34" charset="0"/>
              </a:rPr>
              <a:t>وَعِنْدَ مَغْرِبَ الشَّمْسِ جاءَ الخَبَرُ بِأَنَّ قافِلَةَ جِمالٍ لِعُثْمانَ بنِ عَفَّانَ رَضيَ اللَّهُ عَنْهُ قَدْ أَتَتْ مِنَ الشَّامِ إِلَى المَدينَةِ مُحَمَّلَةً سَمْنًا وَزَيْتًا وَدَقِيقًا، فَلمَّا وَضَعَتَ أَحْمَالَها في دار عُثْمانَ رَضيَ اللَّهُ عَنْهُ جاءَهُ التُّجَّارُ.</a:t>
            </a:r>
            <a:endParaRPr lang="ar-EG" sz="2800" b="1" dirty="0">
              <a:solidFill>
                <a:srgbClr val="663300"/>
              </a:solidFill>
              <a:effectLst/>
              <a:latin typeface="Calibri" pitchFamily="34" charset="0"/>
            </a:endParaRPr>
          </a:p>
          <a:p>
            <a:r>
              <a:rPr lang="ar-SA" sz="2800" b="1" dirty="0">
                <a:solidFill>
                  <a:srgbClr val="663300"/>
                </a:solidFill>
                <a:effectLst/>
                <a:latin typeface="Calibri" pitchFamily="34" charset="0"/>
              </a:rPr>
              <a:t>فَقالَ لَهُمْ: ماذا تُريدون؟ أَجابَ التُّجَّارُ: بِعْنَا مِنْ هَذا الَّذي وَصَلَ إِلَيْكَ</a:t>
            </a:r>
            <a:r>
              <a:rPr lang="ar-EG" sz="2800" b="1" dirty="0">
                <a:solidFill>
                  <a:srgbClr val="663300"/>
                </a:solidFill>
                <a:effectLst/>
                <a:latin typeface="Calibri" pitchFamily="34" charset="0"/>
              </a:rPr>
              <a:t>،</a:t>
            </a:r>
            <a:r>
              <a:rPr lang="ar-SA" sz="2800" b="1" dirty="0">
                <a:solidFill>
                  <a:srgbClr val="663300"/>
                </a:solidFill>
                <a:effectLst/>
                <a:latin typeface="Calibri" pitchFamily="34" charset="0"/>
              </a:rPr>
              <a:t> فَإِنَّكَ تَعْرِفُ حاجَةَ النَّاسِ إِلَيْهِ.</a:t>
            </a:r>
            <a:endParaRPr lang="en-US" sz="2800" b="1" dirty="0">
              <a:solidFill>
                <a:srgbClr val="663300"/>
              </a:solidFill>
              <a:effectLst/>
              <a:latin typeface="Calibri" pitchFamily="34" charset="0"/>
            </a:endParaRPr>
          </a:p>
          <a:p>
            <a:pPr algn="justLow"/>
            <a:endParaRPr lang="en-US" sz="2800" b="1" dirty="0">
              <a:solidFill>
                <a:srgbClr val="663300"/>
              </a:solidFill>
              <a:effectLst/>
              <a:latin typeface="Calibri" pitchFamily="34" charset="0"/>
            </a:endParaRPr>
          </a:p>
        </p:txBody>
      </p:sp>
    </p:spTree>
    <p:extLst>
      <p:ext uri="{BB962C8B-B14F-4D97-AF65-F5344CB8AC3E}">
        <p14:creationId xmlns:p14="http://schemas.microsoft.com/office/powerpoint/2010/main" val="38049315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bwMode="auto">
          <a:xfrm>
            <a:off x="3124200" y="2228850"/>
            <a:ext cx="2928938" cy="1015663"/>
          </a:xfrm>
          <a:prstGeom prst="rect">
            <a:avLst/>
          </a:prstGeom>
          <a:noFill/>
        </p:spPr>
        <p:txBody>
          <a:bodyPr rtlCol="1">
            <a:spAutoFit/>
          </a:bodyPr>
          <a:lstStyle/>
          <a:p>
            <a:pPr algn="ctr" rtl="1" fontAlgn="auto">
              <a:spcBef>
                <a:spcPts val="0"/>
              </a:spcBef>
              <a:spcAft>
                <a:spcPts val="0"/>
              </a:spcAft>
              <a:defRPr/>
            </a:pPr>
            <a:r>
              <a:rPr lang="ar-EG" sz="6000" b="1" dirty="0">
                <a:latin typeface="+mn-lt"/>
                <a:cs typeface="+mn-cs"/>
              </a:rPr>
              <a:t>أُنَمَّي لُغَتي</a:t>
            </a:r>
          </a:p>
        </p:txBody>
      </p:sp>
      <p:sp>
        <p:nvSpPr>
          <p:cNvPr id="3" name="Rounded Rectangle 3"/>
          <p:cNvSpPr/>
          <p:nvPr/>
        </p:nvSpPr>
        <p:spPr bwMode="auto">
          <a:xfrm flipH="1">
            <a:off x="6096000" y="2171700"/>
            <a:ext cx="1751012" cy="857250"/>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6600" b="1" dirty="0">
              <a:ln>
                <a:solidFill>
                  <a:srgbClr val="FF0000"/>
                </a:solidFill>
              </a:ln>
              <a:solidFill>
                <a:srgbClr val="FFFF00"/>
              </a:solidFill>
              <a:cs typeface="Traditional Arabic" pitchFamily="2" charset="-78"/>
            </a:endParaRPr>
          </a:p>
        </p:txBody>
      </p:sp>
      <p:sp>
        <p:nvSpPr>
          <p:cNvPr id="4" name="Rectangle 7"/>
          <p:cNvSpPr/>
          <p:nvPr/>
        </p:nvSpPr>
        <p:spPr>
          <a:xfrm>
            <a:off x="6273902" y="2171700"/>
            <a:ext cx="1269898" cy="1107996"/>
          </a:xfrm>
          <a:prstGeom prst="rect">
            <a:avLst/>
          </a:prstGeom>
        </p:spPr>
        <p:txBody>
          <a:bodyPr wrap="none">
            <a:spAutoFit/>
          </a:bodyPr>
          <a:lstStyle/>
          <a:p>
            <a:pPr algn="r" rtl="1">
              <a:defRPr/>
            </a:pPr>
            <a:r>
              <a:rPr lang="ar-EG" sz="6600" b="1" dirty="0">
                <a:solidFill>
                  <a:schemeClr val="bg1"/>
                </a:solidFill>
                <a:latin typeface="Arial" pitchFamily="34" charset="0"/>
                <a:cs typeface="+mn-cs"/>
              </a:rPr>
              <a:t>ثانياً</a:t>
            </a:r>
          </a:p>
        </p:txBody>
      </p:sp>
      <p:pic>
        <p:nvPicPr>
          <p:cNvPr id="5" name="Picture 2"/>
          <p:cNvPicPr>
            <a:picLocks noChangeAspect="1" noChangeArrowheads="1"/>
          </p:cNvPicPr>
          <p:nvPr/>
        </p:nvPicPr>
        <p:blipFill>
          <a:blip r:embed="rId4" cstate="print"/>
          <a:srcRect/>
          <a:stretch>
            <a:fillRect/>
          </a:stretch>
        </p:blipFill>
        <p:spPr bwMode="auto">
          <a:xfrm>
            <a:off x="1219200" y="1885950"/>
            <a:ext cx="1981200" cy="13430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ثانياً~1.wav"/>
                                        </p:tgtEl>
                                      </p:cMediaNode>
                                    </p:audio>
                                  </p:sub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2" name="ثانياً~1.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أنمي لغتي~1.wav"/>
                                        </p:tgtEl>
                                      </p:cMediaNode>
                                    </p:audio>
                                  </p:subTnLst>
                                </p:cTn>
                              </p:par>
                              <p:par>
                                <p:cTn id="24" presetID="53"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533400" y="478609"/>
            <a:ext cx="8077200" cy="1331141"/>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r>
              <a:rPr lang="ar-EG" sz="3200" b="1" dirty="0">
                <a:solidFill>
                  <a:srgbClr val="7030A0"/>
                </a:solidFill>
              </a:rPr>
              <a:t>3- أكتب في دفتري ما يملي علي معلمي: </a:t>
            </a:r>
            <a:r>
              <a:rPr lang="ar-EG" sz="3200" b="1" dirty="0">
                <a:solidFill>
                  <a:srgbClr val="C00000"/>
                </a:solidFill>
              </a:rPr>
              <a:t>(إملاء اختباري من اختيار المعلم)</a:t>
            </a:r>
            <a:endParaRPr lang="en-US" sz="3200" b="1" dirty="0">
              <a:solidFill>
                <a:srgbClr val="C00000"/>
              </a:solidFill>
            </a:endParaRPr>
          </a:p>
        </p:txBody>
      </p:sp>
      <p:sp>
        <p:nvSpPr>
          <p:cNvPr id="3" name="مستطيل 2"/>
          <p:cNvSpPr/>
          <p:nvPr/>
        </p:nvSpPr>
        <p:spPr>
          <a:xfrm>
            <a:off x="718970" y="2325220"/>
            <a:ext cx="7848600" cy="1384995"/>
          </a:xfrm>
          <a:prstGeom prst="rect">
            <a:avLst/>
          </a:prstGeom>
        </p:spPr>
        <p:txBody>
          <a:bodyPr wrap="square">
            <a:spAutoFit/>
          </a:bodyPr>
          <a:lstStyle/>
          <a:p>
            <a:pPr algn="justLow"/>
            <a:r>
              <a:rPr lang="ar-EG" sz="2800" b="1" dirty="0">
                <a:solidFill>
                  <a:srgbClr val="663300"/>
                </a:solidFill>
                <a:effectLst/>
                <a:latin typeface="Calibri" pitchFamily="34" charset="0"/>
              </a:rPr>
              <a:t>----------------------------------------------------------------------------------------------------------------------------------------------------------------------------------</a:t>
            </a:r>
            <a:endParaRPr lang="en-US" sz="2800" b="1" dirty="0">
              <a:solidFill>
                <a:srgbClr val="663300"/>
              </a:solidFill>
              <a:effectLst/>
              <a:latin typeface="Calibri" pitchFamily="34" charset="0"/>
            </a:endParaRPr>
          </a:p>
        </p:txBody>
      </p:sp>
    </p:spTree>
    <p:extLst>
      <p:ext uri="{BB962C8B-B14F-4D97-AF65-F5344CB8AC3E}">
        <p14:creationId xmlns:p14="http://schemas.microsoft.com/office/powerpoint/2010/main" val="18155089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bwMode="auto">
          <a:xfrm flipH="1">
            <a:off x="6324600" y="2114550"/>
            <a:ext cx="1295400" cy="800100"/>
          </a:xfrm>
          <a:prstGeom prst="parallelogram">
            <a:avLst>
              <a:gd name="adj" fmla="val 14555"/>
            </a:avLst>
          </a:prstGeom>
          <a:solidFill>
            <a:srgbClr val="0070C0"/>
          </a:solidFill>
          <a:ln/>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EG" b="1">
              <a:solidFill>
                <a:srgbClr val="FF0000"/>
              </a:solidFill>
            </a:endParaRPr>
          </a:p>
        </p:txBody>
      </p:sp>
      <p:sp>
        <p:nvSpPr>
          <p:cNvPr id="3" name="TextBox 3"/>
          <p:cNvSpPr txBox="1"/>
          <p:nvPr/>
        </p:nvSpPr>
        <p:spPr bwMode="auto">
          <a:xfrm>
            <a:off x="6200767" y="2190750"/>
            <a:ext cx="1571633" cy="830997"/>
          </a:xfrm>
          <a:prstGeom prst="rect">
            <a:avLst/>
          </a:prstGeom>
          <a:noFill/>
        </p:spPr>
        <p:txBody>
          <a:bodyPr rtlCol="1">
            <a:spAutoFit/>
          </a:bodyPr>
          <a:lstStyle/>
          <a:p>
            <a:pPr algn="ctr" rtl="1" fontAlgn="auto">
              <a:spcBef>
                <a:spcPts val="0"/>
              </a:spcBef>
              <a:spcAft>
                <a:spcPts val="0"/>
              </a:spcAft>
              <a:defRPr/>
            </a:pPr>
            <a:r>
              <a:rPr lang="ar-EG" sz="4800" b="1" dirty="0">
                <a:solidFill>
                  <a:schemeClr val="bg1"/>
                </a:solidFill>
                <a:effectLst>
                  <a:outerShdw blurRad="38100" dist="38100" dir="2700000" algn="tl">
                    <a:srgbClr val="000000">
                      <a:alpha val="43137"/>
                    </a:srgbClr>
                  </a:outerShdw>
                </a:effectLst>
              </a:rPr>
              <a:t>رابعاً</a:t>
            </a:r>
            <a:endParaRPr lang="ar-EG" sz="4800" b="1" dirty="0">
              <a:solidFill>
                <a:schemeClr val="bg1"/>
              </a:solidFill>
              <a:effectLst>
                <a:outerShdw blurRad="38100" dist="38100" dir="2700000" algn="tl">
                  <a:srgbClr val="000000">
                    <a:alpha val="43137"/>
                  </a:srgbClr>
                </a:outerShdw>
              </a:effectLst>
              <a:cs typeface="Traditional Arabic" pitchFamily="2" charset="-78"/>
            </a:endParaRPr>
          </a:p>
        </p:txBody>
      </p:sp>
      <p:sp>
        <p:nvSpPr>
          <p:cNvPr id="4" name="TextBox 4"/>
          <p:cNvSpPr txBox="1"/>
          <p:nvPr/>
        </p:nvSpPr>
        <p:spPr bwMode="auto">
          <a:xfrm>
            <a:off x="4114800" y="2114551"/>
            <a:ext cx="2209800" cy="1015663"/>
          </a:xfrm>
          <a:prstGeom prst="rect">
            <a:avLst/>
          </a:prstGeom>
          <a:noFill/>
        </p:spPr>
        <p:txBody>
          <a:bodyPr wrap="square" rtlCol="1">
            <a:spAutoFit/>
          </a:bodyPr>
          <a:lstStyle/>
          <a:p>
            <a:pPr algn="ctr" rtl="1" fontAlgn="auto">
              <a:spcBef>
                <a:spcPts val="0"/>
              </a:spcBef>
              <a:spcAft>
                <a:spcPts val="0"/>
              </a:spcAft>
              <a:defRPr/>
            </a:pPr>
            <a:r>
              <a:rPr lang="ar-EG" sz="6000" b="1" dirty="0">
                <a:latin typeface="+mn-lt"/>
                <a:cs typeface="+mn-cs"/>
              </a:rPr>
              <a:t>أَسْتَخْدِمُ</a:t>
            </a:r>
          </a:p>
        </p:txBody>
      </p:sp>
      <p:pic>
        <p:nvPicPr>
          <p:cNvPr id="5" name="Picture 2"/>
          <p:cNvPicPr>
            <a:picLocks noChangeAspect="1" noChangeArrowheads="1"/>
          </p:cNvPicPr>
          <p:nvPr/>
        </p:nvPicPr>
        <p:blipFill>
          <a:blip r:embed="rId2" cstate="print"/>
          <a:srcRect/>
          <a:stretch>
            <a:fillRect/>
          </a:stretch>
        </p:blipFill>
        <p:spPr bwMode="auto">
          <a:xfrm>
            <a:off x="1981201" y="2114550"/>
            <a:ext cx="2323123" cy="82867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3"/>
          <p:cNvSpPr/>
          <p:nvPr/>
        </p:nvSpPr>
        <p:spPr bwMode="auto">
          <a:xfrm>
            <a:off x="685800" y="478609"/>
            <a:ext cx="7772400" cy="120032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4" name="Rectangle 4"/>
          <p:cNvSpPr>
            <a:spLocks noChangeArrowheads="1"/>
          </p:cNvSpPr>
          <p:nvPr/>
        </p:nvSpPr>
        <p:spPr bwMode="auto">
          <a:xfrm>
            <a:off x="471518" y="478609"/>
            <a:ext cx="7986682" cy="1200329"/>
          </a:xfrm>
          <a:prstGeom prst="rect">
            <a:avLst/>
          </a:prstGeom>
          <a:noFill/>
          <a:ln w="9525">
            <a:noFill/>
            <a:miter lim="800000"/>
            <a:headEnd/>
            <a:tailEnd/>
          </a:ln>
        </p:spPr>
        <p:txBody>
          <a:bodyPr wrap="square" anchor="ctr">
            <a:spAutoFit/>
          </a:bodyPr>
          <a:lstStyle/>
          <a:p>
            <a:r>
              <a:rPr lang="ar-SA" sz="3600" b="1" dirty="0">
                <a:latin typeface="Calibri" pitchFamily="34" charset="0"/>
              </a:rPr>
              <a:t>بِمُحاكاةِ المثالِ الأَوَّلِ أَسْتَخْدِمُ أسلوب القَسَمَ </a:t>
            </a:r>
            <a:r>
              <a:rPr lang="ar-SA" sz="3600" b="1" dirty="0"/>
              <a:t>لِزيَادَةِ</a:t>
            </a:r>
            <a:r>
              <a:rPr lang="ar-EG" sz="3600" b="1" dirty="0"/>
              <a:t> </a:t>
            </a:r>
            <a:r>
              <a:rPr lang="ar-SA" sz="3600" b="1" dirty="0">
                <a:latin typeface="Calibri" pitchFamily="34" charset="0"/>
              </a:rPr>
              <a:t>تَأْكِيدِ الجُمَلِ ال</a:t>
            </a:r>
            <a:r>
              <a:rPr lang="ar-EG" sz="3600" b="1" dirty="0">
                <a:latin typeface="Calibri" pitchFamily="34" charset="0"/>
              </a:rPr>
              <a:t>آتية:</a:t>
            </a:r>
            <a:endParaRPr lang="en-US" sz="3600" b="1" dirty="0">
              <a:latin typeface="Calibri" pitchFamily="34" charset="0"/>
            </a:endParaRPr>
          </a:p>
        </p:txBody>
      </p:sp>
      <p:sp>
        <p:nvSpPr>
          <p:cNvPr id="5" name="مستطيل مستدير الزوايا 4"/>
          <p:cNvSpPr/>
          <p:nvPr/>
        </p:nvSpPr>
        <p:spPr>
          <a:xfrm>
            <a:off x="4800600" y="2286000"/>
            <a:ext cx="3719482" cy="1828800"/>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مستدير الزوايا 5"/>
          <p:cNvSpPr/>
          <p:nvPr/>
        </p:nvSpPr>
        <p:spPr>
          <a:xfrm>
            <a:off x="790010" y="2284779"/>
            <a:ext cx="3810000" cy="1828800"/>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22"/>
          <p:cNvSpPr txBox="1">
            <a:spLocks noChangeArrowheads="1"/>
          </p:cNvSpPr>
          <p:nvPr/>
        </p:nvSpPr>
        <p:spPr bwMode="auto">
          <a:xfrm>
            <a:off x="5248276" y="2686051"/>
            <a:ext cx="2905125" cy="1323439"/>
          </a:xfrm>
          <a:prstGeom prst="rect">
            <a:avLst/>
          </a:prstGeom>
          <a:noFill/>
          <a:ln w="9525">
            <a:noFill/>
            <a:miter lim="800000"/>
            <a:headEnd/>
            <a:tailEnd/>
          </a:ln>
        </p:spPr>
        <p:txBody>
          <a:bodyPr>
            <a:spAutoFit/>
          </a:bodyPr>
          <a:lstStyle/>
          <a:p>
            <a:pPr algn="ctr"/>
            <a:r>
              <a:rPr lang="ar-SA" sz="4000" b="1" dirty="0">
                <a:latin typeface="Calibri" pitchFamily="34" charset="0"/>
              </a:rPr>
              <a:t>قَدْ أَدْرَكَ النَّاسَ الهَلاكُ</a:t>
            </a:r>
            <a:r>
              <a:rPr lang="ar-EG" sz="4000" b="1" dirty="0">
                <a:latin typeface="Calibri" pitchFamily="34" charset="0"/>
              </a:rPr>
              <a:t>.</a:t>
            </a:r>
            <a:endParaRPr lang="en-US" sz="4000" b="1" dirty="0">
              <a:latin typeface="Calibri" pitchFamily="34" charset="0"/>
            </a:endParaRPr>
          </a:p>
        </p:txBody>
      </p:sp>
      <p:sp>
        <p:nvSpPr>
          <p:cNvPr id="8" name="TextBox 16"/>
          <p:cNvSpPr txBox="1">
            <a:spLocks noChangeArrowheads="1"/>
          </p:cNvSpPr>
          <p:nvPr/>
        </p:nvSpPr>
        <p:spPr bwMode="auto">
          <a:xfrm>
            <a:off x="1242447" y="2538680"/>
            <a:ext cx="2905125" cy="1323439"/>
          </a:xfrm>
          <a:prstGeom prst="rect">
            <a:avLst/>
          </a:prstGeom>
          <a:noFill/>
          <a:ln w="9525">
            <a:noFill/>
            <a:miter lim="800000"/>
            <a:headEnd/>
            <a:tailEnd/>
          </a:ln>
        </p:spPr>
        <p:txBody>
          <a:bodyPr>
            <a:spAutoFit/>
          </a:bodyPr>
          <a:lstStyle/>
          <a:p>
            <a:pPr algn="ctr"/>
            <a:r>
              <a:rPr lang="ar-SA" sz="4000" b="1" dirty="0">
                <a:solidFill>
                  <a:srgbClr val="C00000"/>
                </a:solidFill>
                <a:latin typeface="Calibri" pitchFamily="34" charset="0"/>
              </a:rPr>
              <a:t>وَاللَّهِ</a:t>
            </a:r>
            <a:r>
              <a:rPr lang="ar-SA" sz="4000" b="1" dirty="0">
                <a:latin typeface="Calibri" pitchFamily="34" charset="0"/>
              </a:rPr>
              <a:t> لَقَدْ أَدْرَكَ النَّاسَ الهَلاكُ</a:t>
            </a:r>
            <a:r>
              <a:rPr lang="ar-EG" sz="4000" b="1" dirty="0">
                <a:latin typeface="Calibri" pitchFamily="34" charset="0"/>
              </a:rPr>
              <a:t>.</a:t>
            </a:r>
            <a:endParaRPr lang="en-US" sz="4000" b="1" dirty="0">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7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500"/>
                                        <p:tgtEl>
                                          <p:spTgt spid="5"/>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Righ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قد أدرك الناس.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Left)">
                                      <p:cBhvr>
                                        <p:cTn id="27" dur="500"/>
                                        <p:tgtEl>
                                          <p:spTgt spid="6"/>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Left)">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3" name="والله قد أدرك.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724400" y="2286000"/>
            <a:ext cx="3810000" cy="1828800"/>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22"/>
          <p:cNvSpPr txBox="1">
            <a:spLocks noChangeArrowheads="1"/>
          </p:cNvSpPr>
          <p:nvPr/>
        </p:nvSpPr>
        <p:spPr bwMode="auto">
          <a:xfrm>
            <a:off x="5181601" y="2628901"/>
            <a:ext cx="2905125" cy="1323439"/>
          </a:xfrm>
          <a:prstGeom prst="rect">
            <a:avLst/>
          </a:prstGeom>
          <a:noFill/>
          <a:ln w="9525">
            <a:noFill/>
            <a:miter lim="800000"/>
            <a:headEnd/>
            <a:tailEnd/>
          </a:ln>
        </p:spPr>
        <p:txBody>
          <a:bodyPr>
            <a:spAutoFit/>
          </a:bodyPr>
          <a:lstStyle/>
          <a:p>
            <a:pPr algn="ctr"/>
            <a:r>
              <a:rPr lang="ar-SA" sz="4000" b="1" dirty="0">
                <a:latin typeface="Calibri" pitchFamily="34" charset="0"/>
              </a:rPr>
              <a:t>إِنَّ الصَّدَقَةَ بِعَشْرِ أَمْثالِها</a:t>
            </a:r>
            <a:r>
              <a:rPr lang="ar-EG" sz="4000" b="1" dirty="0">
                <a:latin typeface="Calibri" pitchFamily="34" charset="0"/>
              </a:rPr>
              <a:t>.</a:t>
            </a:r>
            <a:endParaRPr lang="en-US" sz="4000" b="1" dirty="0">
              <a:latin typeface="Calibri" pitchFamily="34" charset="0"/>
            </a:endParaRPr>
          </a:p>
        </p:txBody>
      </p:sp>
      <p:sp>
        <p:nvSpPr>
          <p:cNvPr id="6" name="مستطيل مستدير الزوايا 5"/>
          <p:cNvSpPr/>
          <p:nvPr/>
        </p:nvSpPr>
        <p:spPr>
          <a:xfrm>
            <a:off x="685800" y="2286000"/>
            <a:ext cx="3810000" cy="1828800"/>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16"/>
          <p:cNvSpPr txBox="1">
            <a:spLocks noChangeArrowheads="1"/>
          </p:cNvSpPr>
          <p:nvPr/>
        </p:nvSpPr>
        <p:spPr bwMode="auto">
          <a:xfrm>
            <a:off x="1143001" y="2571750"/>
            <a:ext cx="2905125" cy="1323439"/>
          </a:xfrm>
          <a:prstGeom prst="rect">
            <a:avLst/>
          </a:prstGeom>
          <a:noFill/>
          <a:ln w="9525">
            <a:noFill/>
            <a:miter lim="800000"/>
            <a:headEnd/>
            <a:tailEnd/>
          </a:ln>
        </p:spPr>
        <p:txBody>
          <a:bodyPr>
            <a:spAutoFit/>
          </a:bodyPr>
          <a:lstStyle/>
          <a:p>
            <a:pPr algn="ctr"/>
            <a:r>
              <a:rPr lang="ar-SA" sz="4000" b="1" dirty="0">
                <a:solidFill>
                  <a:srgbClr val="C00000"/>
                </a:solidFill>
              </a:rPr>
              <a:t>وَاللَّهِ</a:t>
            </a:r>
            <a:r>
              <a:rPr lang="ar-EG" sz="4000" dirty="0">
                <a:solidFill>
                  <a:srgbClr val="FFFF00"/>
                </a:solidFill>
              </a:rPr>
              <a:t> </a:t>
            </a:r>
            <a:r>
              <a:rPr lang="ar-SA" sz="4000" b="1" dirty="0">
                <a:latin typeface="Calibri" pitchFamily="34" charset="0"/>
              </a:rPr>
              <a:t>إِنَّ الصَّدَقَةَ بِعَشْرِ أَمْثَالِهَا</a:t>
            </a:r>
            <a:r>
              <a:rPr lang="ar-EG" sz="4000" b="1" dirty="0">
                <a:latin typeface="Calibri" pitchFamily="34" charset="0"/>
              </a:rPr>
              <a:t>.</a:t>
            </a:r>
            <a:endParaRPr lang="en-US" sz="4000" b="1" dirty="0">
              <a:latin typeface="Calibri" pitchFamily="34" charset="0"/>
            </a:endParaRPr>
          </a:p>
        </p:txBody>
      </p:sp>
      <p:sp>
        <p:nvSpPr>
          <p:cNvPr id="10" name="Wave 3"/>
          <p:cNvSpPr/>
          <p:nvPr/>
        </p:nvSpPr>
        <p:spPr bwMode="auto">
          <a:xfrm>
            <a:off x="685800" y="478609"/>
            <a:ext cx="7848600" cy="120032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11" name="Rectangle 4"/>
          <p:cNvSpPr>
            <a:spLocks noChangeArrowheads="1"/>
          </p:cNvSpPr>
          <p:nvPr/>
        </p:nvSpPr>
        <p:spPr bwMode="auto">
          <a:xfrm>
            <a:off x="685800" y="478609"/>
            <a:ext cx="7772400" cy="1200329"/>
          </a:xfrm>
          <a:prstGeom prst="rect">
            <a:avLst/>
          </a:prstGeom>
          <a:noFill/>
          <a:ln w="9525">
            <a:noFill/>
            <a:miter lim="800000"/>
            <a:headEnd/>
            <a:tailEnd/>
          </a:ln>
        </p:spPr>
        <p:txBody>
          <a:bodyPr wrap="square" anchor="ctr">
            <a:spAutoFit/>
          </a:bodyPr>
          <a:lstStyle/>
          <a:p>
            <a:pPr lvl="0"/>
            <a:r>
              <a:rPr lang="ar-SA" sz="3600" b="1" dirty="0">
                <a:solidFill>
                  <a:prstClr val="black"/>
                </a:solidFill>
                <a:latin typeface="Calibri" pitchFamily="34" charset="0"/>
              </a:rPr>
              <a:t>بِمُحاكاةِ المثالِ الأَوَّلِ أَسْتَخْدِمُ أسلوب القَسَمَ </a:t>
            </a:r>
            <a:r>
              <a:rPr lang="ar-SA" sz="3600" b="1" dirty="0">
                <a:solidFill>
                  <a:prstClr val="black"/>
                </a:solidFill>
              </a:rPr>
              <a:t>لِزيَادَةِ</a:t>
            </a:r>
            <a:r>
              <a:rPr lang="ar-EG" sz="3600" b="1" dirty="0">
                <a:solidFill>
                  <a:prstClr val="black"/>
                </a:solidFill>
              </a:rPr>
              <a:t> </a:t>
            </a:r>
            <a:r>
              <a:rPr lang="ar-SA" sz="3600" b="1" dirty="0">
                <a:solidFill>
                  <a:prstClr val="black"/>
                </a:solidFill>
                <a:latin typeface="Calibri" pitchFamily="34" charset="0"/>
              </a:rPr>
              <a:t>تَأْكِيدِ الجُمَلِ ال</a:t>
            </a:r>
            <a:r>
              <a:rPr lang="ar-EG" sz="3600" b="1" dirty="0">
                <a:solidFill>
                  <a:prstClr val="black"/>
                </a:solidFill>
                <a:latin typeface="Calibri" pitchFamily="34" charset="0"/>
              </a:rPr>
              <a:t>آتية:</a:t>
            </a:r>
            <a:endParaRPr lang="en-US" sz="3600" b="1" dirty="0">
              <a:solidFill>
                <a:prstClr val="black"/>
              </a:solidFill>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Right)">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2" name="إن الصدقة بعشر.wav"/>
                                        </p:tgtEl>
                                      </p:cMediaNode>
                                    </p:audio>
                                  </p:sub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3" name="والله إن الصدق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648200" y="2286000"/>
            <a:ext cx="3810000" cy="2110442"/>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22"/>
          <p:cNvSpPr txBox="1">
            <a:spLocks noChangeArrowheads="1"/>
          </p:cNvSpPr>
          <p:nvPr/>
        </p:nvSpPr>
        <p:spPr bwMode="auto">
          <a:xfrm>
            <a:off x="5410201" y="2457450"/>
            <a:ext cx="2905125" cy="1938992"/>
          </a:xfrm>
          <a:prstGeom prst="rect">
            <a:avLst/>
          </a:prstGeom>
          <a:noFill/>
          <a:ln w="9525">
            <a:noFill/>
            <a:miter lim="800000"/>
            <a:headEnd/>
            <a:tailEnd/>
          </a:ln>
        </p:spPr>
        <p:txBody>
          <a:bodyPr>
            <a:spAutoFit/>
          </a:bodyPr>
          <a:lstStyle/>
          <a:p>
            <a:pPr algn="ctr"/>
            <a:r>
              <a:rPr lang="ar-SA" sz="4000" b="1" dirty="0">
                <a:latin typeface="Calibri" pitchFamily="34" charset="0"/>
              </a:rPr>
              <a:t>قَدْ أَعْطاني الله بِكُلِّ دِرْهَمٍ عَشْرَ حسناتٍ</a:t>
            </a:r>
            <a:r>
              <a:rPr lang="ar-EG" sz="4000" b="1" dirty="0">
                <a:latin typeface="Calibri" pitchFamily="34" charset="0"/>
              </a:rPr>
              <a:t>.</a:t>
            </a:r>
            <a:endParaRPr lang="en-US" sz="4000" b="1" dirty="0">
              <a:latin typeface="Calibri" pitchFamily="34" charset="0"/>
            </a:endParaRPr>
          </a:p>
        </p:txBody>
      </p:sp>
      <p:sp>
        <p:nvSpPr>
          <p:cNvPr id="6" name="مستطيل مستدير الزوايا 5"/>
          <p:cNvSpPr/>
          <p:nvPr/>
        </p:nvSpPr>
        <p:spPr>
          <a:xfrm>
            <a:off x="609600" y="2286000"/>
            <a:ext cx="3810000" cy="2110442"/>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16"/>
          <p:cNvSpPr txBox="1">
            <a:spLocks noChangeArrowheads="1"/>
          </p:cNvSpPr>
          <p:nvPr/>
        </p:nvSpPr>
        <p:spPr bwMode="auto">
          <a:xfrm>
            <a:off x="1066800" y="2457450"/>
            <a:ext cx="2905125" cy="1938992"/>
          </a:xfrm>
          <a:prstGeom prst="rect">
            <a:avLst/>
          </a:prstGeom>
          <a:noFill/>
          <a:ln w="9525">
            <a:noFill/>
            <a:miter lim="800000"/>
            <a:headEnd/>
            <a:tailEnd/>
          </a:ln>
        </p:spPr>
        <p:txBody>
          <a:bodyPr>
            <a:spAutoFit/>
          </a:bodyPr>
          <a:lstStyle/>
          <a:p>
            <a:pPr algn="ctr"/>
            <a:r>
              <a:rPr lang="ar-SA" sz="4000" b="1" dirty="0">
                <a:solidFill>
                  <a:srgbClr val="C00000"/>
                </a:solidFill>
              </a:rPr>
              <a:t>وَاللَّهِ</a:t>
            </a:r>
            <a:r>
              <a:rPr lang="ar-EG" sz="4000" dirty="0">
                <a:solidFill>
                  <a:srgbClr val="FFFF00"/>
                </a:solidFill>
              </a:rPr>
              <a:t> </a:t>
            </a:r>
            <a:r>
              <a:rPr lang="ar-SA" sz="4000" b="1" dirty="0">
                <a:latin typeface="Calibri" pitchFamily="34" charset="0"/>
              </a:rPr>
              <a:t>لَقَدْ أَعْطاني الله بِكُلِّ دِرْهَمٍ عَشْرَ حسناتٍ.</a:t>
            </a:r>
            <a:endParaRPr lang="en-US" sz="4000" b="1" dirty="0">
              <a:latin typeface="Calibri" pitchFamily="34" charset="0"/>
            </a:endParaRPr>
          </a:p>
        </p:txBody>
      </p:sp>
      <p:sp>
        <p:nvSpPr>
          <p:cNvPr id="8" name="Wave 3"/>
          <p:cNvSpPr/>
          <p:nvPr/>
        </p:nvSpPr>
        <p:spPr bwMode="auto">
          <a:xfrm>
            <a:off x="658368" y="478609"/>
            <a:ext cx="7799832" cy="120032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9" name="Rectangle 4"/>
          <p:cNvSpPr>
            <a:spLocks noChangeArrowheads="1"/>
          </p:cNvSpPr>
          <p:nvPr/>
        </p:nvSpPr>
        <p:spPr bwMode="auto">
          <a:xfrm>
            <a:off x="609600" y="478609"/>
            <a:ext cx="7848600" cy="1200329"/>
          </a:xfrm>
          <a:prstGeom prst="rect">
            <a:avLst/>
          </a:prstGeom>
          <a:noFill/>
          <a:ln w="9525">
            <a:noFill/>
            <a:miter lim="800000"/>
            <a:headEnd/>
            <a:tailEnd/>
          </a:ln>
        </p:spPr>
        <p:txBody>
          <a:bodyPr wrap="square" anchor="ctr">
            <a:spAutoFit/>
          </a:bodyPr>
          <a:lstStyle/>
          <a:p>
            <a:pPr lvl="0"/>
            <a:r>
              <a:rPr lang="ar-SA" sz="3600" b="1" dirty="0">
                <a:solidFill>
                  <a:prstClr val="black"/>
                </a:solidFill>
                <a:latin typeface="Calibri" pitchFamily="34" charset="0"/>
              </a:rPr>
              <a:t>بِمُحاكاةِ المثالِ الأَوَّلِ أَسْتَخْدِمُ أسلوب القَسَمَ </a:t>
            </a:r>
            <a:r>
              <a:rPr lang="ar-SA" sz="3600" b="1" dirty="0">
                <a:solidFill>
                  <a:prstClr val="black"/>
                </a:solidFill>
              </a:rPr>
              <a:t>لِزيَادَةِ</a:t>
            </a:r>
            <a:r>
              <a:rPr lang="ar-EG" sz="3600" b="1" dirty="0">
                <a:solidFill>
                  <a:prstClr val="black"/>
                </a:solidFill>
              </a:rPr>
              <a:t> </a:t>
            </a:r>
            <a:r>
              <a:rPr lang="ar-SA" sz="3600" b="1" dirty="0">
                <a:solidFill>
                  <a:prstClr val="black"/>
                </a:solidFill>
                <a:latin typeface="Calibri" pitchFamily="34" charset="0"/>
              </a:rPr>
              <a:t>تَأْكِيدِ الجُمَلِ ال</a:t>
            </a:r>
            <a:r>
              <a:rPr lang="ar-EG" sz="3600" b="1" dirty="0">
                <a:solidFill>
                  <a:prstClr val="black"/>
                </a:solidFill>
                <a:latin typeface="Calibri" pitchFamily="34" charset="0"/>
              </a:rPr>
              <a:t>آتية:</a:t>
            </a:r>
            <a:endParaRPr lang="en-US" sz="3600" b="1" dirty="0">
              <a:solidFill>
                <a:prstClr val="black"/>
              </a:solidFill>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bwMode="auto">
          <a:xfrm flipH="1">
            <a:off x="6324600" y="2114550"/>
            <a:ext cx="1295400" cy="800100"/>
          </a:xfrm>
          <a:prstGeom prst="parallelogram">
            <a:avLst>
              <a:gd name="adj" fmla="val 14555"/>
            </a:avLst>
          </a:prstGeom>
          <a:solidFill>
            <a:srgbClr val="0070C0"/>
          </a:solidFill>
          <a:ln/>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EG" b="1">
              <a:solidFill>
                <a:srgbClr val="FF0000"/>
              </a:solidFill>
            </a:endParaRPr>
          </a:p>
        </p:txBody>
      </p:sp>
      <p:sp>
        <p:nvSpPr>
          <p:cNvPr id="3" name="TextBox 3"/>
          <p:cNvSpPr txBox="1"/>
          <p:nvPr/>
        </p:nvSpPr>
        <p:spPr bwMode="auto">
          <a:xfrm>
            <a:off x="6200767" y="2234253"/>
            <a:ext cx="1571633" cy="707886"/>
          </a:xfrm>
          <a:prstGeom prst="rect">
            <a:avLst/>
          </a:prstGeom>
          <a:noFill/>
        </p:spPr>
        <p:txBody>
          <a:bodyPr rtlCol="1">
            <a:spAutoFit/>
          </a:bodyPr>
          <a:lstStyle/>
          <a:p>
            <a:pPr algn="ctr" rtl="1" fontAlgn="auto">
              <a:spcBef>
                <a:spcPts val="0"/>
              </a:spcBef>
              <a:spcAft>
                <a:spcPts val="0"/>
              </a:spcAft>
              <a:defRPr/>
            </a:pPr>
            <a:r>
              <a:rPr lang="ar-EG" sz="4000" b="1" dirty="0">
                <a:solidFill>
                  <a:schemeClr val="bg1"/>
                </a:solidFill>
              </a:rPr>
              <a:t>خامسًا</a:t>
            </a:r>
            <a:endParaRPr lang="ar-EG" sz="4000" b="1" dirty="0">
              <a:solidFill>
                <a:schemeClr val="bg1"/>
              </a:solidFill>
              <a:cs typeface="Traditional Arabic" pitchFamily="2" charset="-78"/>
            </a:endParaRPr>
          </a:p>
        </p:txBody>
      </p:sp>
      <p:sp>
        <p:nvSpPr>
          <p:cNvPr id="4" name="TextBox 3"/>
          <p:cNvSpPr txBox="1"/>
          <p:nvPr/>
        </p:nvSpPr>
        <p:spPr bwMode="auto">
          <a:xfrm>
            <a:off x="4038600" y="2114550"/>
            <a:ext cx="2133600" cy="1107996"/>
          </a:xfrm>
          <a:prstGeom prst="rect">
            <a:avLst/>
          </a:prstGeom>
          <a:noFill/>
        </p:spPr>
        <p:txBody>
          <a:bodyPr wrap="square" rtlCol="1">
            <a:spAutoFit/>
          </a:bodyPr>
          <a:lstStyle/>
          <a:p>
            <a:pPr algn="ctr" rtl="1" fontAlgn="auto">
              <a:spcBef>
                <a:spcPts val="0"/>
              </a:spcBef>
              <a:spcAft>
                <a:spcPts val="0"/>
              </a:spcAft>
              <a:defRPr/>
            </a:pPr>
            <a:r>
              <a:rPr lang="ar-EG" sz="6600" b="1" dirty="0">
                <a:latin typeface="+mn-lt"/>
                <a:cs typeface="+mn-cs"/>
              </a:rPr>
              <a:t>أُحَوَّلُ</a:t>
            </a:r>
          </a:p>
        </p:txBody>
      </p:sp>
      <p:pic>
        <p:nvPicPr>
          <p:cNvPr id="5" name="Picture 2"/>
          <p:cNvPicPr>
            <a:picLocks noChangeAspect="1" noChangeArrowheads="1"/>
          </p:cNvPicPr>
          <p:nvPr/>
        </p:nvPicPr>
        <p:blipFill>
          <a:blip r:embed="rId2" cstate="print"/>
          <a:srcRect/>
          <a:stretch>
            <a:fillRect/>
          </a:stretch>
        </p:blipFill>
        <p:spPr bwMode="auto">
          <a:xfrm>
            <a:off x="1828800" y="2057400"/>
            <a:ext cx="2362200" cy="104214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500"/>
                                        <p:tgtEl>
                                          <p:spTgt spid="4"/>
                                        </p:tgtEl>
                                      </p:cBhvr>
                                    </p:animEffect>
                                  </p:childTnLst>
                                </p:cTn>
                              </p:par>
                              <p:par>
                                <p:cTn id="16" presetID="8"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609599" y="438151"/>
            <a:ext cx="7924802" cy="1001302"/>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3" name="Rectangle 16"/>
          <p:cNvSpPr>
            <a:spLocks noChangeArrowheads="1"/>
          </p:cNvSpPr>
          <p:nvPr/>
        </p:nvSpPr>
        <p:spPr bwMode="auto">
          <a:xfrm>
            <a:off x="609599" y="456767"/>
            <a:ext cx="7995459" cy="1077218"/>
          </a:xfrm>
          <a:prstGeom prst="rect">
            <a:avLst/>
          </a:prstGeom>
          <a:noFill/>
          <a:ln w="9525">
            <a:noFill/>
            <a:miter lim="800000"/>
            <a:headEnd/>
            <a:tailEnd/>
          </a:ln>
        </p:spPr>
        <p:txBody>
          <a:bodyPr wrap="square">
            <a:spAutoFit/>
          </a:bodyPr>
          <a:lstStyle/>
          <a:p>
            <a:r>
              <a:rPr lang="ar-SA" sz="3200" b="1" dirty="0">
                <a:latin typeface="Calibri" pitchFamily="34" charset="0"/>
              </a:rPr>
              <a:t>بِمُحاكاةِ المِثالِ الأَوَّلِ أُحَوِّلُ الفِعْلَ إِلى اِسْمٍ يَدُلُّ عَلى الزَّمانِ أَوِ المكانِ وَأُكْمِلُ الجُمْلَة</a:t>
            </a:r>
            <a:r>
              <a:rPr lang="ar-EG" sz="3200" b="1" dirty="0">
                <a:latin typeface="Calibri" pitchFamily="34" charset="0"/>
              </a:rPr>
              <a:t>:</a:t>
            </a:r>
            <a:endParaRPr lang="en-US" sz="3200" b="1" dirty="0">
              <a:latin typeface="Calibri" pitchFamily="34" charset="0"/>
            </a:endParaRPr>
          </a:p>
        </p:txBody>
      </p:sp>
      <p:sp>
        <p:nvSpPr>
          <p:cNvPr id="4" name="متوازي أضلاع 3"/>
          <p:cNvSpPr/>
          <p:nvPr/>
        </p:nvSpPr>
        <p:spPr>
          <a:xfrm flipH="1">
            <a:off x="5410200" y="2171700"/>
            <a:ext cx="3124200" cy="742950"/>
          </a:xfrm>
          <a:prstGeom prst="parallelogram">
            <a:avLst/>
          </a:prstGeom>
          <a:solidFill>
            <a:schemeClr val="accent1">
              <a:lumMod val="60000"/>
              <a:lumOff val="4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توازي أضلاع 4"/>
          <p:cNvSpPr/>
          <p:nvPr/>
        </p:nvSpPr>
        <p:spPr>
          <a:xfrm flipH="1">
            <a:off x="609600" y="2171700"/>
            <a:ext cx="4724399" cy="742950"/>
          </a:xfrm>
          <a:prstGeom prst="parallelogram">
            <a:avLst/>
          </a:prstGeom>
          <a:solidFill>
            <a:schemeClr val="tx2">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توازي أضلاع 5"/>
          <p:cNvSpPr/>
          <p:nvPr/>
        </p:nvSpPr>
        <p:spPr>
          <a:xfrm flipH="1">
            <a:off x="3276600" y="3371850"/>
            <a:ext cx="2743200" cy="742950"/>
          </a:xfrm>
          <a:prstGeom prst="parallelogram">
            <a:avLst/>
          </a:prstGeom>
          <a:solidFill>
            <a:schemeClr val="accent1">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27"/>
          <p:cNvSpPr txBox="1">
            <a:spLocks noChangeArrowheads="1"/>
          </p:cNvSpPr>
          <p:nvPr/>
        </p:nvSpPr>
        <p:spPr bwMode="auto">
          <a:xfrm>
            <a:off x="5334000" y="2266950"/>
            <a:ext cx="3327400" cy="646331"/>
          </a:xfrm>
          <a:prstGeom prst="rect">
            <a:avLst/>
          </a:prstGeom>
          <a:noFill/>
          <a:ln w="9525">
            <a:noFill/>
            <a:miter lim="800000"/>
            <a:headEnd/>
            <a:tailEnd/>
          </a:ln>
        </p:spPr>
        <p:txBody>
          <a:bodyPr>
            <a:spAutoFit/>
          </a:bodyPr>
          <a:lstStyle/>
          <a:p>
            <a:pPr algn="ctr"/>
            <a:r>
              <a:rPr lang="ar-SA" sz="3600" b="1" dirty="0">
                <a:solidFill>
                  <a:srgbClr val="C00000"/>
                </a:solidFill>
                <a:latin typeface="Calibri" pitchFamily="34" charset="0"/>
              </a:rPr>
              <a:t>جَلَسَ</a:t>
            </a:r>
            <a:r>
              <a:rPr lang="ar-SA" sz="3600" b="1" dirty="0">
                <a:solidFill>
                  <a:srgbClr val="002060"/>
                </a:solidFill>
                <a:latin typeface="Calibri" pitchFamily="34" charset="0"/>
              </a:rPr>
              <a:t> </a:t>
            </a:r>
            <a:r>
              <a:rPr lang="ar-SA" sz="3600" b="1" dirty="0">
                <a:solidFill>
                  <a:srgbClr val="0000FF"/>
                </a:solidFill>
                <a:latin typeface="Calibri" pitchFamily="34" charset="0"/>
              </a:rPr>
              <a:t>الخَليفَةُ</a:t>
            </a:r>
            <a:endParaRPr lang="en-US" sz="3600" b="1" dirty="0">
              <a:solidFill>
                <a:srgbClr val="0000FF"/>
              </a:solidFill>
              <a:latin typeface="Calibri" pitchFamily="34" charset="0"/>
            </a:endParaRPr>
          </a:p>
        </p:txBody>
      </p:sp>
      <p:sp>
        <p:nvSpPr>
          <p:cNvPr id="8" name="TextBox 18"/>
          <p:cNvSpPr txBox="1">
            <a:spLocks noChangeArrowheads="1"/>
          </p:cNvSpPr>
          <p:nvPr/>
        </p:nvSpPr>
        <p:spPr bwMode="auto">
          <a:xfrm>
            <a:off x="882556" y="2243137"/>
            <a:ext cx="4230782" cy="584775"/>
          </a:xfrm>
          <a:prstGeom prst="rect">
            <a:avLst/>
          </a:prstGeom>
          <a:noFill/>
          <a:ln w="9525">
            <a:noFill/>
            <a:miter lim="800000"/>
            <a:headEnd/>
            <a:tailEnd/>
          </a:ln>
        </p:spPr>
        <p:txBody>
          <a:bodyPr wrap="square">
            <a:spAutoFit/>
          </a:bodyPr>
          <a:lstStyle/>
          <a:p>
            <a:pPr algn="ctr"/>
            <a:r>
              <a:rPr lang="ar-SA" sz="3200" b="1" dirty="0">
                <a:solidFill>
                  <a:srgbClr val="C00000"/>
                </a:solidFill>
                <a:latin typeface="Calibri" pitchFamily="34" charset="0"/>
              </a:rPr>
              <a:t>مَجْلِسُ</a:t>
            </a:r>
            <a:r>
              <a:rPr lang="ar-SA" sz="3200" b="1" dirty="0">
                <a:solidFill>
                  <a:srgbClr val="002060"/>
                </a:solidFill>
                <a:latin typeface="Calibri" pitchFamily="34" charset="0"/>
              </a:rPr>
              <a:t> </a:t>
            </a:r>
            <a:r>
              <a:rPr lang="ar-SA" sz="3200" b="1" dirty="0">
                <a:solidFill>
                  <a:srgbClr val="0000FF"/>
                </a:solidFill>
                <a:latin typeface="Calibri" pitchFamily="34" charset="0"/>
              </a:rPr>
              <a:t>الخَليفَةِ عَامِرٌ بالنَّاسِ</a:t>
            </a:r>
            <a:r>
              <a:rPr lang="ar-SA" sz="3200" b="1" dirty="0">
                <a:solidFill>
                  <a:srgbClr val="002060"/>
                </a:solidFill>
                <a:latin typeface="Calibri" pitchFamily="34" charset="0"/>
              </a:rPr>
              <a:t>	</a:t>
            </a:r>
            <a:endParaRPr lang="en-US" sz="3200" b="1" dirty="0">
              <a:solidFill>
                <a:srgbClr val="002060"/>
              </a:solidFill>
              <a:latin typeface="Calibri" pitchFamily="34" charset="0"/>
            </a:endParaRPr>
          </a:p>
        </p:txBody>
      </p:sp>
      <p:sp>
        <p:nvSpPr>
          <p:cNvPr id="9" name="TextBox 21"/>
          <p:cNvSpPr txBox="1">
            <a:spLocks noChangeArrowheads="1"/>
          </p:cNvSpPr>
          <p:nvPr/>
        </p:nvSpPr>
        <p:spPr bwMode="auto">
          <a:xfrm>
            <a:off x="2997200" y="3515916"/>
            <a:ext cx="3327400" cy="646331"/>
          </a:xfrm>
          <a:prstGeom prst="rect">
            <a:avLst/>
          </a:prstGeom>
          <a:noFill/>
          <a:ln w="9525">
            <a:noFill/>
            <a:miter lim="800000"/>
            <a:headEnd/>
            <a:tailEnd/>
          </a:ln>
        </p:spPr>
        <p:txBody>
          <a:bodyPr>
            <a:spAutoFit/>
          </a:bodyPr>
          <a:lstStyle/>
          <a:p>
            <a:pPr algn="ctr"/>
            <a:r>
              <a:rPr lang="ar-SA" sz="3600" b="1" dirty="0">
                <a:solidFill>
                  <a:srgbClr val="0000FF"/>
                </a:solidFill>
                <a:latin typeface="Calibri" pitchFamily="34" charset="0"/>
              </a:rPr>
              <a:t>اِسمُ مَكانْ</a:t>
            </a:r>
            <a:endParaRPr lang="en-US" sz="3600" b="1" dirty="0">
              <a:solidFill>
                <a:srgbClr val="0000FF"/>
              </a:solidFill>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بمحاكات المثال الأول2.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3" name="جلس الخليفة.wav"/>
                                        </p:tgtEl>
                                      </p:cMediaNode>
                                    </p:audio>
                                  </p:sub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500"/>
                                        <p:tgtEl>
                                          <p:spTgt spid="5"/>
                                        </p:tgtEl>
                                      </p:cBhvr>
                                    </p:animEffect>
                                  </p:childTnLst>
                                </p:cTn>
                              </p:par>
                              <p:par>
                                <p:cTn id="34" presetID="29"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8" dur="5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4" name="مجلس الخليفة عامر.wav"/>
                                        </p:tgtEl>
                                      </p:cMediaNode>
                                    </p:audio>
                                  </p:sub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ppt_x</p:attrName>
                                        </p:attrNameLst>
                                      </p:cBhvr>
                                      <p:tavLst>
                                        <p:tav tm="0">
                                          <p:val>
                                            <p:strVal val="#ppt_x-.2"/>
                                          </p:val>
                                        </p:tav>
                                        <p:tav tm="100000">
                                          <p:val>
                                            <p:strVal val="#ppt_x"/>
                                          </p:val>
                                        </p:tav>
                                      </p:tavLst>
                                    </p:anim>
                                    <p:anim calcmode="lin" valueType="num">
                                      <p:cBhvr>
                                        <p:cTn id="44"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5" dur="500"/>
                                        <p:tgtEl>
                                          <p:spTgt spid="6"/>
                                        </p:tgtEl>
                                      </p:cBhvr>
                                    </p:animEffect>
                                  </p:childTnLst>
                                </p:cTn>
                              </p:par>
                              <p:par>
                                <p:cTn id="46" presetID="29"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ppt_x</p:attrName>
                                        </p:attrNameLst>
                                      </p:cBhvr>
                                      <p:tavLst>
                                        <p:tav tm="0">
                                          <p:val>
                                            <p:strVal val="#ppt_x-.2"/>
                                          </p:val>
                                        </p:tav>
                                        <p:tav tm="100000">
                                          <p:val>
                                            <p:strVal val="#ppt_x"/>
                                          </p:val>
                                        </p:tav>
                                      </p:tavLst>
                                    </p:anim>
                                    <p:anim calcmode="lin" valueType="num">
                                      <p:cBhvr>
                                        <p:cTn id="49"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0" dur="500"/>
                                        <p:tgtEl>
                                          <p:spTgt spid="9"/>
                                        </p:tgtEl>
                                      </p:cBhvr>
                                    </p:animEffect>
                                  </p:childTnLst>
                                  <p:subTnLst>
                                    <p:audio>
                                      <p:cMediaNode>
                                        <p:cTn display="0" masterRel="sameClick">
                                          <p:stCondLst>
                                            <p:cond evt="begin" delay="0">
                                              <p:tn val="46"/>
                                            </p:cond>
                                          </p:stCondLst>
                                          <p:endCondLst>
                                            <p:cond evt="onStopAudio" delay="0">
                                              <p:tgtEl>
                                                <p:sldTgt/>
                                              </p:tgtEl>
                                            </p:cond>
                                          </p:endCondLst>
                                        </p:cTn>
                                        <p:tgtEl>
                                          <p:sndTgt r:embed="rId5" name="اسم مكا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توازي أضلاع 3"/>
          <p:cNvSpPr/>
          <p:nvPr/>
        </p:nvSpPr>
        <p:spPr>
          <a:xfrm flipH="1">
            <a:off x="5410200" y="2171700"/>
            <a:ext cx="3048000" cy="742950"/>
          </a:xfrm>
          <a:prstGeom prst="parallelogram">
            <a:avLst/>
          </a:prstGeom>
          <a:solidFill>
            <a:schemeClr val="accent1">
              <a:lumMod val="60000"/>
              <a:lumOff val="4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توازي أضلاع 4"/>
          <p:cNvSpPr/>
          <p:nvPr/>
        </p:nvSpPr>
        <p:spPr>
          <a:xfrm flipH="1">
            <a:off x="672378" y="2171700"/>
            <a:ext cx="4661621" cy="742950"/>
          </a:xfrm>
          <a:prstGeom prst="parallelogram">
            <a:avLst/>
          </a:prstGeom>
          <a:solidFill>
            <a:schemeClr val="tx2">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توازي أضلاع 5"/>
          <p:cNvSpPr/>
          <p:nvPr/>
        </p:nvSpPr>
        <p:spPr>
          <a:xfrm flipH="1">
            <a:off x="3276600" y="3371850"/>
            <a:ext cx="2743200" cy="742950"/>
          </a:xfrm>
          <a:prstGeom prst="parallelogram">
            <a:avLst/>
          </a:prstGeom>
          <a:solidFill>
            <a:schemeClr val="accent1">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xtBox 27"/>
          <p:cNvSpPr txBox="1">
            <a:spLocks noChangeArrowheads="1"/>
          </p:cNvSpPr>
          <p:nvPr/>
        </p:nvSpPr>
        <p:spPr bwMode="auto">
          <a:xfrm>
            <a:off x="5359400" y="2286000"/>
            <a:ext cx="3327400" cy="646331"/>
          </a:xfrm>
          <a:prstGeom prst="rect">
            <a:avLst/>
          </a:prstGeom>
          <a:noFill/>
          <a:ln w="9525">
            <a:noFill/>
            <a:miter lim="800000"/>
            <a:headEnd/>
            <a:tailEnd/>
          </a:ln>
        </p:spPr>
        <p:txBody>
          <a:bodyPr>
            <a:spAutoFit/>
          </a:bodyPr>
          <a:lstStyle/>
          <a:p>
            <a:pPr algn="ctr"/>
            <a:r>
              <a:rPr lang="ar-SA" sz="3600" b="1" dirty="0">
                <a:solidFill>
                  <a:srgbClr val="C00000"/>
                </a:solidFill>
                <a:latin typeface="Calibri" pitchFamily="34" charset="0"/>
              </a:rPr>
              <a:t>تَغْرُبُ</a:t>
            </a:r>
            <a:r>
              <a:rPr lang="ar-SA" sz="3600" b="1" dirty="0">
                <a:latin typeface="Calibri" pitchFamily="34" charset="0"/>
              </a:rPr>
              <a:t> الشَّمْسُ</a:t>
            </a:r>
            <a:endParaRPr lang="en-US" sz="3600" b="1" dirty="0">
              <a:solidFill>
                <a:srgbClr val="0000FF"/>
              </a:solidFill>
              <a:latin typeface="Calibri" pitchFamily="34" charset="0"/>
            </a:endParaRPr>
          </a:p>
        </p:txBody>
      </p:sp>
      <p:sp>
        <p:nvSpPr>
          <p:cNvPr id="13" name="TextBox 18"/>
          <p:cNvSpPr txBox="1">
            <a:spLocks noChangeArrowheads="1"/>
          </p:cNvSpPr>
          <p:nvPr/>
        </p:nvSpPr>
        <p:spPr bwMode="auto">
          <a:xfrm>
            <a:off x="527859" y="2286001"/>
            <a:ext cx="4882342" cy="646331"/>
          </a:xfrm>
          <a:prstGeom prst="rect">
            <a:avLst/>
          </a:prstGeom>
          <a:noFill/>
          <a:ln w="9525">
            <a:noFill/>
            <a:miter lim="800000"/>
            <a:headEnd/>
            <a:tailEnd/>
          </a:ln>
        </p:spPr>
        <p:txBody>
          <a:bodyPr wrap="square">
            <a:spAutoFit/>
          </a:bodyPr>
          <a:lstStyle/>
          <a:p>
            <a:pPr algn="ctr"/>
            <a:r>
              <a:rPr lang="ar-SA" sz="1100" dirty="0">
                <a:latin typeface="Calibri" pitchFamily="34" charset="0"/>
              </a:rPr>
              <a:t>.....</a:t>
            </a:r>
            <a:r>
              <a:rPr lang="ar-EG" sz="1100" dirty="0">
                <a:latin typeface="Calibri" pitchFamily="34" charset="0"/>
              </a:rPr>
              <a:t>................................</a:t>
            </a:r>
            <a:r>
              <a:rPr lang="ar-SA" sz="1100" dirty="0">
                <a:latin typeface="Calibri" pitchFamily="34" charset="0"/>
              </a:rPr>
              <a:t>.</a:t>
            </a:r>
            <a:r>
              <a:rPr lang="ar-EG" sz="1100" dirty="0">
                <a:latin typeface="Calibri" pitchFamily="34" charset="0"/>
              </a:rPr>
              <a:t>.. </a:t>
            </a:r>
            <a:r>
              <a:rPr lang="ar-SA" sz="3600" b="1" dirty="0">
                <a:latin typeface="Calibri" pitchFamily="34" charset="0"/>
              </a:rPr>
              <a:t>الشَّمْسِ </a:t>
            </a:r>
            <a:r>
              <a:rPr lang="ar-SA" sz="3600" b="1" dirty="0"/>
              <a:t>فِي الْمَسَاءِ</a:t>
            </a:r>
            <a:endParaRPr lang="en-US" sz="3600" b="1" dirty="0">
              <a:solidFill>
                <a:srgbClr val="002060"/>
              </a:solidFill>
              <a:latin typeface="Calibri" pitchFamily="34" charset="0"/>
            </a:endParaRPr>
          </a:p>
        </p:txBody>
      </p:sp>
      <p:sp>
        <p:nvSpPr>
          <p:cNvPr id="15" name="TextBox 21"/>
          <p:cNvSpPr txBox="1">
            <a:spLocks noChangeArrowheads="1"/>
          </p:cNvSpPr>
          <p:nvPr/>
        </p:nvSpPr>
        <p:spPr bwMode="auto">
          <a:xfrm>
            <a:off x="3048000" y="3429001"/>
            <a:ext cx="3327400" cy="646331"/>
          </a:xfrm>
          <a:prstGeom prst="rect">
            <a:avLst/>
          </a:prstGeom>
          <a:noFill/>
          <a:ln w="9525">
            <a:noFill/>
            <a:miter lim="800000"/>
            <a:headEnd/>
            <a:tailEnd/>
          </a:ln>
        </p:spPr>
        <p:txBody>
          <a:bodyPr>
            <a:spAutoFit/>
          </a:bodyPr>
          <a:lstStyle/>
          <a:p>
            <a:pPr algn="ctr"/>
            <a:r>
              <a:rPr lang="ar-EG" sz="3600" b="1" dirty="0"/>
              <a:t>ا</a:t>
            </a:r>
            <a:r>
              <a:rPr lang="ar-SA" sz="3600" b="1" dirty="0"/>
              <a:t>س</a:t>
            </a:r>
            <a:r>
              <a:rPr lang="ar-EG" sz="3600" b="1" dirty="0"/>
              <a:t>ْ</a:t>
            </a:r>
            <a:r>
              <a:rPr lang="ar-SA" sz="3600" b="1" dirty="0" err="1"/>
              <a:t>مُ</a:t>
            </a:r>
            <a:r>
              <a:rPr lang="ar-SA" sz="3600" b="1" dirty="0"/>
              <a:t> زَمَانٍ</a:t>
            </a:r>
            <a:endParaRPr lang="en-US" sz="3600" b="1" dirty="0">
              <a:solidFill>
                <a:srgbClr val="0000FF"/>
              </a:solidFill>
              <a:latin typeface="Calibri" pitchFamily="34" charset="0"/>
            </a:endParaRPr>
          </a:p>
        </p:txBody>
      </p:sp>
      <p:sp>
        <p:nvSpPr>
          <p:cNvPr id="16" name="مستطيل 15"/>
          <p:cNvSpPr>
            <a:spLocks noChangeArrowheads="1"/>
          </p:cNvSpPr>
          <p:nvPr/>
        </p:nvSpPr>
        <p:spPr bwMode="auto">
          <a:xfrm>
            <a:off x="3739950" y="2244864"/>
            <a:ext cx="1136850" cy="707886"/>
          </a:xfrm>
          <a:prstGeom prst="rect">
            <a:avLst/>
          </a:prstGeom>
          <a:noFill/>
          <a:ln w="9525">
            <a:noFill/>
            <a:miter lim="800000"/>
            <a:headEnd/>
            <a:tailEnd/>
          </a:ln>
        </p:spPr>
        <p:txBody>
          <a:bodyPr wrap="none">
            <a:spAutoFit/>
          </a:bodyPr>
          <a:lstStyle/>
          <a:p>
            <a:r>
              <a:rPr lang="ar-SA" sz="4000" b="1" dirty="0">
                <a:solidFill>
                  <a:srgbClr val="C00000"/>
                </a:solidFill>
                <a:latin typeface="Calibri" pitchFamily="34" charset="0"/>
              </a:rPr>
              <a:t>مَغْرِبُ</a:t>
            </a:r>
            <a:endParaRPr lang="en-US" sz="4000" dirty="0"/>
          </a:p>
        </p:txBody>
      </p:sp>
      <p:sp>
        <p:nvSpPr>
          <p:cNvPr id="12" name="Wave 3"/>
          <p:cNvSpPr/>
          <p:nvPr/>
        </p:nvSpPr>
        <p:spPr bwMode="auto">
          <a:xfrm>
            <a:off x="675721" y="527949"/>
            <a:ext cx="7797949" cy="1001302"/>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14" name="Rectangle 16"/>
          <p:cNvSpPr>
            <a:spLocks noChangeArrowheads="1"/>
          </p:cNvSpPr>
          <p:nvPr/>
        </p:nvSpPr>
        <p:spPr bwMode="auto">
          <a:xfrm>
            <a:off x="726670" y="546565"/>
            <a:ext cx="7690659" cy="1077218"/>
          </a:xfrm>
          <a:prstGeom prst="rect">
            <a:avLst/>
          </a:prstGeom>
          <a:noFill/>
          <a:ln w="9525">
            <a:noFill/>
            <a:miter lim="800000"/>
            <a:headEnd/>
            <a:tailEnd/>
          </a:ln>
        </p:spPr>
        <p:txBody>
          <a:bodyPr wrap="square">
            <a:spAutoFit/>
          </a:bodyPr>
          <a:lstStyle/>
          <a:p>
            <a:r>
              <a:rPr lang="ar-SA" sz="3200" b="1" dirty="0">
                <a:latin typeface="Calibri" pitchFamily="34" charset="0"/>
              </a:rPr>
              <a:t>بِمُحاكاةِ المِثالِ الأَوَّلِ أُحَوِّلُ الفِعْلَ إِلى اِسْمٍ يَدُلُّ عَلى الزَّمانِ أَوِ المكانِ وَأُكْمِلُ الجُمْلَة</a:t>
            </a:r>
            <a:r>
              <a:rPr lang="ar-EG" sz="3200" b="1" dirty="0">
                <a:latin typeface="Calibri" pitchFamily="34" charset="0"/>
              </a:rPr>
              <a:t>:</a:t>
            </a:r>
            <a:endParaRPr lang="en-US" sz="3200" b="1" dirty="0">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2"/>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تغرب الشمس.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500"/>
                                        <p:tgtEl>
                                          <p:spTgt spid="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2"/>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500"/>
                                        <p:tgtEl>
                                          <p:spTgt spid="13"/>
                                        </p:tgtEl>
                                      </p:cBhvr>
                                    </p:animEffect>
                                  </p:childTnLst>
                                  <p:subTnLst>
                                    <p:audio>
                                      <p:cMediaNode>
                                        <p:cTn display="0" masterRel="sameClick">
                                          <p:stCondLst>
                                            <p:cond evt="begin" delay="0">
                                              <p:tn val="22"/>
                                            </p:cond>
                                          </p:stCondLst>
                                          <p:endCondLst>
                                            <p:cond evt="onStopAudio" delay="0">
                                              <p:tgtEl>
                                                <p:sldTgt/>
                                              </p:tgtEl>
                                            </p:cond>
                                          </p:endCondLst>
                                        </p:cTn>
                                        <p:tgtEl>
                                          <p:sndTgt r:embed="rId3" name="- الشمس في المساء.wav"/>
                                        </p:tgtEl>
                                      </p:cMediaNode>
                                    </p:audio>
                                  </p:sub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500"/>
                                        <p:tgtEl>
                                          <p:spTgt spid="6"/>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ppt_x-.2"/>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8" dur="500"/>
                                        <p:tgtEl>
                                          <p:spTgt spid="15"/>
                                        </p:tgtEl>
                                      </p:cBhvr>
                                    </p:animEffect>
                                  </p:childTnLst>
                                  <p:subTnLst>
                                    <p:audio>
                                      <p:cMediaNode>
                                        <p:cTn display="0" masterRel="sameClick">
                                          <p:stCondLst>
                                            <p:cond evt="begin" delay="0">
                                              <p:tn val="34"/>
                                            </p:cond>
                                          </p:stCondLst>
                                          <p:endCondLst>
                                            <p:cond evt="onStopAudio" delay="0">
                                              <p:tgtEl>
                                                <p:sldTgt/>
                                              </p:tgtEl>
                                            </p:cond>
                                          </p:endCondLst>
                                        </p:cTn>
                                        <p:tgtEl>
                                          <p:sndTgt r:embed="rId4" name="اسم زمان.wav"/>
                                        </p:tgtEl>
                                      </p:cMediaNode>
                                    </p:audio>
                                  </p:sub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to="" calcmode="lin" valueType="num">
                                      <p:cBhvr>
                                        <p:cTn id="43" dur="1" fill="hold"/>
                                        <p:tgtEl>
                                          <p:spTgt spid="16"/>
                                        </p:tgtEl>
                                        <p:attrNameLst>
                                          <p:attrName/>
                                        </p:attrNameLst>
                                      </p:cBhvr>
                                    </p:anim>
                                  </p:childTnLst>
                                  <p:subTnLst>
                                    <p:audio>
                                      <p:cMediaNode>
                                        <p:cTn display="0" masterRel="sameClick">
                                          <p:stCondLst>
                                            <p:cond evt="begin" delay="0">
                                              <p:tn val="41"/>
                                            </p:cond>
                                          </p:stCondLst>
                                          <p:endCondLst>
                                            <p:cond evt="onStopAudio" delay="0">
                                              <p:tgtEl>
                                                <p:sldTgt/>
                                              </p:tgtEl>
                                            </p:cond>
                                          </p:endCondLst>
                                        </p:cTn>
                                        <p:tgtEl>
                                          <p:sndTgt r:embed="rId5" name="مَغْرِبُ الشَّمْسِ في المساء.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13"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توازي أضلاع 3"/>
          <p:cNvSpPr/>
          <p:nvPr/>
        </p:nvSpPr>
        <p:spPr>
          <a:xfrm flipH="1">
            <a:off x="5410200" y="2171699"/>
            <a:ext cx="3048000" cy="760631"/>
          </a:xfrm>
          <a:prstGeom prst="parallelogram">
            <a:avLst/>
          </a:prstGeom>
          <a:solidFill>
            <a:schemeClr val="accent1">
              <a:lumMod val="60000"/>
              <a:lumOff val="4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توازي أضلاع 4"/>
          <p:cNvSpPr/>
          <p:nvPr/>
        </p:nvSpPr>
        <p:spPr>
          <a:xfrm flipH="1">
            <a:off x="685800" y="2171700"/>
            <a:ext cx="4648200" cy="742950"/>
          </a:xfrm>
          <a:prstGeom prst="parallelogram">
            <a:avLst/>
          </a:prstGeom>
          <a:solidFill>
            <a:schemeClr val="tx2">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توازي أضلاع 5"/>
          <p:cNvSpPr/>
          <p:nvPr/>
        </p:nvSpPr>
        <p:spPr>
          <a:xfrm flipH="1">
            <a:off x="3276600" y="3371850"/>
            <a:ext cx="2743200" cy="742950"/>
          </a:xfrm>
          <a:prstGeom prst="parallelogram">
            <a:avLst/>
          </a:prstGeom>
          <a:solidFill>
            <a:schemeClr val="accent1">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27"/>
          <p:cNvSpPr txBox="1">
            <a:spLocks noChangeArrowheads="1"/>
          </p:cNvSpPr>
          <p:nvPr/>
        </p:nvSpPr>
        <p:spPr bwMode="auto">
          <a:xfrm>
            <a:off x="5283200" y="2315766"/>
            <a:ext cx="3327400" cy="646331"/>
          </a:xfrm>
          <a:prstGeom prst="rect">
            <a:avLst/>
          </a:prstGeom>
          <a:noFill/>
          <a:ln w="9525">
            <a:noFill/>
            <a:miter lim="800000"/>
            <a:headEnd/>
            <a:tailEnd/>
          </a:ln>
        </p:spPr>
        <p:txBody>
          <a:bodyPr>
            <a:spAutoFit/>
          </a:bodyPr>
          <a:lstStyle/>
          <a:p>
            <a:pPr algn="ctr"/>
            <a:r>
              <a:rPr lang="ar-EG" sz="3600" b="1" dirty="0">
                <a:latin typeface="Calibri" pitchFamily="34" charset="0"/>
              </a:rPr>
              <a:t>ل</a:t>
            </a:r>
            <a:r>
              <a:rPr lang="ar-SA" sz="3600" b="1" dirty="0" err="1">
                <a:latin typeface="Calibri" pitchFamily="34" charset="0"/>
              </a:rPr>
              <a:t>مْ</a:t>
            </a:r>
            <a:r>
              <a:rPr lang="ar-SA" sz="3600" b="1" dirty="0">
                <a:solidFill>
                  <a:srgbClr val="C00000"/>
                </a:solidFill>
                <a:latin typeface="Calibri" pitchFamily="34" charset="0"/>
              </a:rPr>
              <a:t> تُنْبِتِ </a:t>
            </a:r>
            <a:r>
              <a:rPr lang="ar-SA" sz="3600" b="1" dirty="0">
                <a:latin typeface="Calibri" pitchFamily="34" charset="0"/>
              </a:rPr>
              <a:t>الأَرْضُ</a:t>
            </a:r>
            <a:endParaRPr lang="en-US" sz="3600" b="1" dirty="0">
              <a:solidFill>
                <a:srgbClr val="0000FF"/>
              </a:solidFill>
              <a:latin typeface="Calibri" pitchFamily="34" charset="0"/>
            </a:endParaRPr>
          </a:p>
        </p:txBody>
      </p:sp>
      <p:sp>
        <p:nvSpPr>
          <p:cNvPr id="8" name="TextBox 18"/>
          <p:cNvSpPr txBox="1">
            <a:spLocks noChangeArrowheads="1"/>
          </p:cNvSpPr>
          <p:nvPr/>
        </p:nvSpPr>
        <p:spPr bwMode="auto">
          <a:xfrm>
            <a:off x="76201" y="2343151"/>
            <a:ext cx="5267325" cy="646331"/>
          </a:xfrm>
          <a:prstGeom prst="rect">
            <a:avLst/>
          </a:prstGeom>
          <a:noFill/>
          <a:ln w="9525">
            <a:noFill/>
            <a:miter lim="800000"/>
            <a:headEnd/>
            <a:tailEnd/>
          </a:ln>
        </p:spPr>
        <p:txBody>
          <a:bodyPr>
            <a:spAutoFit/>
          </a:bodyPr>
          <a:lstStyle/>
          <a:p>
            <a:pPr algn="ctr"/>
            <a:r>
              <a:rPr lang="ar-SA" sz="1100" dirty="0">
                <a:latin typeface="Calibri" pitchFamily="34" charset="0"/>
              </a:rPr>
              <a:t>....</a:t>
            </a:r>
            <a:r>
              <a:rPr lang="ar-EG" sz="1100" dirty="0">
                <a:latin typeface="Calibri" pitchFamily="34" charset="0"/>
              </a:rPr>
              <a:t>..........................</a:t>
            </a:r>
            <a:r>
              <a:rPr lang="ar-SA" sz="1100" dirty="0">
                <a:latin typeface="Calibri" pitchFamily="34" charset="0"/>
              </a:rPr>
              <a:t>......</a:t>
            </a:r>
            <a:r>
              <a:rPr lang="ar-SA" sz="1100" b="1" dirty="0">
                <a:latin typeface="Calibri" pitchFamily="34" charset="0"/>
              </a:rPr>
              <a:t> </a:t>
            </a:r>
            <a:r>
              <a:rPr lang="ar-SA" sz="3600" b="1" dirty="0"/>
              <a:t>الزَّرْعِ فِي الْأَرْض</a:t>
            </a:r>
            <a:r>
              <a:rPr lang="ar-SA" sz="3600" b="1" dirty="0">
                <a:latin typeface="Calibri" pitchFamily="34" charset="0"/>
              </a:rPr>
              <a:t>	</a:t>
            </a:r>
            <a:endParaRPr lang="en-US" sz="3600" b="1" dirty="0">
              <a:solidFill>
                <a:srgbClr val="002060"/>
              </a:solidFill>
              <a:latin typeface="Calibri" pitchFamily="34" charset="0"/>
            </a:endParaRPr>
          </a:p>
        </p:txBody>
      </p:sp>
      <p:sp>
        <p:nvSpPr>
          <p:cNvPr id="9" name="TextBox 21"/>
          <p:cNvSpPr txBox="1">
            <a:spLocks noChangeArrowheads="1"/>
          </p:cNvSpPr>
          <p:nvPr/>
        </p:nvSpPr>
        <p:spPr bwMode="auto">
          <a:xfrm>
            <a:off x="2971800" y="3515752"/>
            <a:ext cx="3327400" cy="646331"/>
          </a:xfrm>
          <a:prstGeom prst="rect">
            <a:avLst/>
          </a:prstGeom>
          <a:noFill/>
          <a:ln w="9525">
            <a:noFill/>
            <a:miter lim="800000"/>
            <a:headEnd/>
            <a:tailEnd/>
          </a:ln>
        </p:spPr>
        <p:txBody>
          <a:bodyPr>
            <a:spAutoFit/>
          </a:bodyPr>
          <a:lstStyle/>
          <a:p>
            <a:pPr algn="ctr"/>
            <a:r>
              <a:rPr lang="ar-SA" sz="3600" b="1" dirty="0" err="1"/>
              <a:t>اس</a:t>
            </a:r>
            <a:r>
              <a:rPr lang="ar-EG" sz="3600" b="1" dirty="0"/>
              <a:t>ْ</a:t>
            </a:r>
            <a:r>
              <a:rPr lang="ar-SA" sz="3600" b="1" dirty="0" err="1"/>
              <a:t>مُ</a:t>
            </a:r>
            <a:r>
              <a:rPr lang="ar-SA" sz="3600" b="1" dirty="0"/>
              <a:t> مَكَانٍ</a:t>
            </a:r>
            <a:endParaRPr lang="en-US" sz="3600" b="1" dirty="0">
              <a:solidFill>
                <a:srgbClr val="0000FF"/>
              </a:solidFill>
              <a:latin typeface="Calibri" pitchFamily="34" charset="0"/>
            </a:endParaRPr>
          </a:p>
        </p:txBody>
      </p:sp>
      <p:sp>
        <p:nvSpPr>
          <p:cNvPr id="10" name="Rectangle 10"/>
          <p:cNvSpPr>
            <a:spLocks noChangeArrowheads="1"/>
          </p:cNvSpPr>
          <p:nvPr/>
        </p:nvSpPr>
        <p:spPr bwMode="auto">
          <a:xfrm>
            <a:off x="3733800" y="2286000"/>
            <a:ext cx="1295400" cy="646331"/>
          </a:xfrm>
          <a:prstGeom prst="rect">
            <a:avLst/>
          </a:prstGeom>
          <a:noFill/>
          <a:ln w="9525">
            <a:noFill/>
            <a:miter lim="800000"/>
            <a:headEnd/>
            <a:tailEnd/>
          </a:ln>
        </p:spPr>
        <p:txBody>
          <a:bodyPr>
            <a:spAutoFit/>
          </a:bodyPr>
          <a:lstStyle/>
          <a:p>
            <a:pPr algn="ctr"/>
            <a:r>
              <a:rPr lang="ar-SA" sz="3600" b="1" dirty="0">
                <a:solidFill>
                  <a:srgbClr val="FF0000"/>
                </a:solidFill>
              </a:rPr>
              <a:t>مَنْبَتُ</a:t>
            </a:r>
            <a:endParaRPr lang="en-US" sz="3600" dirty="0">
              <a:solidFill>
                <a:srgbClr val="FF0000"/>
              </a:solidFill>
            </a:endParaRPr>
          </a:p>
        </p:txBody>
      </p:sp>
      <p:sp>
        <p:nvSpPr>
          <p:cNvPr id="11" name="Wave 3"/>
          <p:cNvSpPr/>
          <p:nvPr/>
        </p:nvSpPr>
        <p:spPr bwMode="auto">
          <a:xfrm>
            <a:off x="558233" y="476974"/>
            <a:ext cx="8029738" cy="1001302"/>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12" name="Rectangle 16"/>
          <p:cNvSpPr>
            <a:spLocks noChangeArrowheads="1"/>
          </p:cNvSpPr>
          <p:nvPr/>
        </p:nvSpPr>
        <p:spPr bwMode="auto">
          <a:xfrm>
            <a:off x="612370" y="495590"/>
            <a:ext cx="7919259" cy="1077218"/>
          </a:xfrm>
          <a:prstGeom prst="rect">
            <a:avLst/>
          </a:prstGeom>
          <a:noFill/>
          <a:ln w="9525">
            <a:noFill/>
            <a:miter lim="800000"/>
            <a:headEnd/>
            <a:tailEnd/>
          </a:ln>
        </p:spPr>
        <p:txBody>
          <a:bodyPr wrap="square">
            <a:spAutoFit/>
          </a:bodyPr>
          <a:lstStyle/>
          <a:p>
            <a:r>
              <a:rPr lang="ar-SA" sz="3200" b="1" dirty="0">
                <a:latin typeface="Calibri" pitchFamily="34" charset="0"/>
              </a:rPr>
              <a:t>بِمُحاكاةِ المِثالِ الأَوَّلِ أُحَوِّلُ الفِعْلَ إِلى اِسْمٍ يَدُلُّ عَلى الزَّمانِ أَوِ المكانِ وَأُكْمِلُ الجُمْلَة</a:t>
            </a:r>
            <a:r>
              <a:rPr lang="ar-EG" sz="3200" b="1" dirty="0">
                <a:latin typeface="Calibri" pitchFamily="34" charset="0"/>
              </a:rPr>
              <a:t>:</a:t>
            </a:r>
            <a:endParaRPr lang="en-US" sz="3200" b="1" dirty="0">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لم تنبت الأرض.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500"/>
                                        <p:tgtEl>
                                          <p:spTgt spid="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2"/>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الزرع في الأرض.wav"/>
                                        </p:tgtEl>
                                      </p:cMediaNode>
                                    </p:audio>
                                  </p:sub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500"/>
                                        <p:tgtEl>
                                          <p:spTgt spid="6"/>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8"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4" name="اسم مكان2.wav"/>
                                        </p:tgtEl>
                                      </p:cMediaNode>
                                    </p:audio>
                                  </p:sub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450" decel="100000" fill="hold"/>
                                        <p:tgtEl>
                                          <p:spTgt spid="10"/>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منبت الزرع في الأرض.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توازي أضلاع 3"/>
          <p:cNvSpPr/>
          <p:nvPr/>
        </p:nvSpPr>
        <p:spPr>
          <a:xfrm flipH="1">
            <a:off x="5410200" y="2171700"/>
            <a:ext cx="3124200" cy="742950"/>
          </a:xfrm>
          <a:prstGeom prst="parallelogram">
            <a:avLst/>
          </a:prstGeom>
          <a:solidFill>
            <a:schemeClr val="accent1">
              <a:lumMod val="60000"/>
              <a:lumOff val="4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توازي أضلاع 4"/>
          <p:cNvSpPr/>
          <p:nvPr/>
        </p:nvSpPr>
        <p:spPr>
          <a:xfrm flipH="1">
            <a:off x="685800" y="2171700"/>
            <a:ext cx="4648200" cy="742950"/>
          </a:xfrm>
          <a:prstGeom prst="parallelogram">
            <a:avLst/>
          </a:prstGeom>
          <a:solidFill>
            <a:schemeClr val="tx2">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توازي أضلاع 5"/>
          <p:cNvSpPr/>
          <p:nvPr/>
        </p:nvSpPr>
        <p:spPr>
          <a:xfrm flipH="1">
            <a:off x="3276600" y="3371850"/>
            <a:ext cx="2743200" cy="742950"/>
          </a:xfrm>
          <a:prstGeom prst="parallelogram">
            <a:avLst/>
          </a:prstGeom>
          <a:solidFill>
            <a:schemeClr val="accent1">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27"/>
          <p:cNvSpPr txBox="1">
            <a:spLocks noChangeArrowheads="1"/>
          </p:cNvSpPr>
          <p:nvPr/>
        </p:nvSpPr>
        <p:spPr bwMode="auto">
          <a:xfrm>
            <a:off x="5410200" y="2286000"/>
            <a:ext cx="3124200" cy="1077218"/>
          </a:xfrm>
          <a:prstGeom prst="rect">
            <a:avLst/>
          </a:prstGeom>
          <a:noFill/>
          <a:ln w="9525">
            <a:noFill/>
            <a:miter lim="800000"/>
            <a:headEnd/>
            <a:tailEnd/>
          </a:ln>
        </p:spPr>
        <p:txBody>
          <a:bodyPr wrap="square">
            <a:spAutoFit/>
          </a:bodyPr>
          <a:lstStyle/>
          <a:p>
            <a:pPr algn="ctr"/>
            <a:r>
              <a:rPr lang="ar-SA" sz="3200" b="1" dirty="0">
                <a:solidFill>
                  <a:srgbClr val="C00000"/>
                </a:solidFill>
                <a:latin typeface="Calibri" pitchFamily="34" charset="0"/>
              </a:rPr>
              <a:t>وَضَعَتِ</a:t>
            </a:r>
            <a:r>
              <a:rPr lang="ar-SA" sz="3200" b="1" dirty="0">
                <a:latin typeface="Calibri" pitchFamily="34" charset="0"/>
              </a:rPr>
              <a:t> الْقَافِلَةُ أَحْمَالَها	</a:t>
            </a:r>
            <a:endParaRPr lang="en-US" sz="3200" b="1" dirty="0">
              <a:solidFill>
                <a:srgbClr val="0000FF"/>
              </a:solidFill>
              <a:latin typeface="Calibri" pitchFamily="34" charset="0"/>
            </a:endParaRPr>
          </a:p>
        </p:txBody>
      </p:sp>
      <p:sp>
        <p:nvSpPr>
          <p:cNvPr id="8" name="TextBox 18"/>
          <p:cNvSpPr txBox="1">
            <a:spLocks noChangeArrowheads="1"/>
          </p:cNvSpPr>
          <p:nvPr/>
        </p:nvSpPr>
        <p:spPr bwMode="auto">
          <a:xfrm>
            <a:off x="228600" y="2266950"/>
            <a:ext cx="5267325" cy="646331"/>
          </a:xfrm>
          <a:prstGeom prst="rect">
            <a:avLst/>
          </a:prstGeom>
          <a:noFill/>
          <a:ln w="9525">
            <a:noFill/>
            <a:miter lim="800000"/>
            <a:headEnd/>
            <a:tailEnd/>
          </a:ln>
        </p:spPr>
        <p:txBody>
          <a:bodyPr>
            <a:spAutoFit/>
          </a:bodyPr>
          <a:lstStyle/>
          <a:p>
            <a:pPr algn="ctr"/>
            <a:r>
              <a:rPr lang="ar-SA" sz="1100" dirty="0">
                <a:latin typeface="Calibri" pitchFamily="34" charset="0"/>
              </a:rPr>
              <a:t>.......</a:t>
            </a:r>
            <a:r>
              <a:rPr lang="ar-EG" sz="1100" dirty="0">
                <a:latin typeface="Calibri" pitchFamily="34" charset="0"/>
              </a:rPr>
              <a:t>.........................</a:t>
            </a:r>
            <a:r>
              <a:rPr lang="ar-SA" sz="1100" dirty="0">
                <a:latin typeface="Calibri" pitchFamily="34" charset="0"/>
              </a:rPr>
              <a:t>... </a:t>
            </a:r>
            <a:r>
              <a:rPr lang="ar-SA" sz="3600" b="1" dirty="0"/>
              <a:t>الْأَحْمَالِ أَمَامَ الْقَافِلَةِ</a:t>
            </a:r>
            <a:r>
              <a:rPr lang="ar-SA" sz="3600" b="1" dirty="0">
                <a:latin typeface="Calibri" pitchFamily="34" charset="0"/>
              </a:rPr>
              <a:t>	</a:t>
            </a:r>
            <a:endParaRPr lang="en-US" sz="3600" b="1" dirty="0">
              <a:solidFill>
                <a:srgbClr val="002060"/>
              </a:solidFill>
              <a:latin typeface="Calibri" pitchFamily="34" charset="0"/>
            </a:endParaRPr>
          </a:p>
        </p:txBody>
      </p:sp>
      <p:sp>
        <p:nvSpPr>
          <p:cNvPr id="9" name="TextBox 21"/>
          <p:cNvSpPr txBox="1">
            <a:spLocks noChangeArrowheads="1"/>
          </p:cNvSpPr>
          <p:nvPr/>
        </p:nvSpPr>
        <p:spPr bwMode="auto">
          <a:xfrm>
            <a:off x="2895600" y="3486150"/>
            <a:ext cx="3327400" cy="646331"/>
          </a:xfrm>
          <a:prstGeom prst="rect">
            <a:avLst/>
          </a:prstGeom>
          <a:noFill/>
          <a:ln w="9525">
            <a:noFill/>
            <a:miter lim="800000"/>
            <a:headEnd/>
            <a:tailEnd/>
          </a:ln>
        </p:spPr>
        <p:txBody>
          <a:bodyPr>
            <a:spAutoFit/>
          </a:bodyPr>
          <a:lstStyle/>
          <a:p>
            <a:pPr algn="ctr"/>
            <a:r>
              <a:rPr lang="ar-SA" sz="3600" b="1" dirty="0" err="1"/>
              <a:t>اس</a:t>
            </a:r>
            <a:r>
              <a:rPr lang="ar-EG" sz="3600" b="1" dirty="0"/>
              <a:t>ْ</a:t>
            </a:r>
            <a:r>
              <a:rPr lang="ar-SA" sz="3600" b="1" dirty="0" err="1"/>
              <a:t>مُ</a:t>
            </a:r>
            <a:r>
              <a:rPr lang="ar-SA" sz="3600" b="1" dirty="0"/>
              <a:t> مَكَانٍ</a:t>
            </a:r>
            <a:endParaRPr lang="en-US" sz="3600" b="1" dirty="0">
              <a:solidFill>
                <a:srgbClr val="0000FF"/>
              </a:solidFill>
              <a:latin typeface="Calibri" pitchFamily="34" charset="0"/>
            </a:endParaRPr>
          </a:p>
        </p:txBody>
      </p:sp>
      <p:sp>
        <p:nvSpPr>
          <p:cNvPr id="10" name="Rectangle 10"/>
          <p:cNvSpPr>
            <a:spLocks noChangeArrowheads="1"/>
          </p:cNvSpPr>
          <p:nvPr/>
        </p:nvSpPr>
        <p:spPr bwMode="auto">
          <a:xfrm>
            <a:off x="3657600" y="2286000"/>
            <a:ext cx="1295400" cy="646331"/>
          </a:xfrm>
          <a:prstGeom prst="rect">
            <a:avLst/>
          </a:prstGeom>
          <a:noFill/>
          <a:ln w="9525">
            <a:noFill/>
            <a:miter lim="800000"/>
            <a:headEnd/>
            <a:tailEnd/>
          </a:ln>
        </p:spPr>
        <p:txBody>
          <a:bodyPr>
            <a:spAutoFit/>
          </a:bodyPr>
          <a:lstStyle/>
          <a:p>
            <a:r>
              <a:rPr lang="ar-SA" sz="3600" b="1" dirty="0">
                <a:solidFill>
                  <a:srgbClr val="FF0000"/>
                </a:solidFill>
              </a:rPr>
              <a:t>مَوْضِعُ</a:t>
            </a:r>
            <a:endParaRPr lang="en-US" sz="3600" dirty="0">
              <a:solidFill>
                <a:srgbClr val="FF0000"/>
              </a:solidFill>
            </a:endParaRPr>
          </a:p>
        </p:txBody>
      </p:sp>
      <p:sp>
        <p:nvSpPr>
          <p:cNvPr id="11" name="Wave 3"/>
          <p:cNvSpPr/>
          <p:nvPr/>
        </p:nvSpPr>
        <p:spPr bwMode="auto">
          <a:xfrm>
            <a:off x="557131" y="431981"/>
            <a:ext cx="8029738" cy="1001302"/>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12" name="Rectangle 16"/>
          <p:cNvSpPr>
            <a:spLocks noChangeArrowheads="1"/>
          </p:cNvSpPr>
          <p:nvPr/>
        </p:nvSpPr>
        <p:spPr bwMode="auto">
          <a:xfrm>
            <a:off x="611268" y="450597"/>
            <a:ext cx="7919259" cy="1077218"/>
          </a:xfrm>
          <a:prstGeom prst="rect">
            <a:avLst/>
          </a:prstGeom>
          <a:noFill/>
          <a:ln w="9525">
            <a:noFill/>
            <a:miter lim="800000"/>
            <a:headEnd/>
            <a:tailEnd/>
          </a:ln>
        </p:spPr>
        <p:txBody>
          <a:bodyPr wrap="square">
            <a:spAutoFit/>
          </a:bodyPr>
          <a:lstStyle/>
          <a:p>
            <a:r>
              <a:rPr lang="ar-SA" sz="3200" b="1" dirty="0">
                <a:latin typeface="Calibri" pitchFamily="34" charset="0"/>
              </a:rPr>
              <a:t>بِمُحاكاةِ المِثالِ الأَوَّلِ أُحَوِّلُ الفِعْلَ إِلى اِسْمٍ يَدُلُّ عَلى الزَّمانِ أَوِ المكانِ وَأُكْمِلُ الجُمْلَة</a:t>
            </a:r>
            <a:r>
              <a:rPr lang="ar-EG" sz="3200" b="1" dirty="0">
                <a:latin typeface="Calibri" pitchFamily="34" charset="0"/>
              </a:rPr>
              <a:t>:</a:t>
            </a:r>
            <a:endParaRPr lang="en-US" sz="3200" b="1" dirty="0">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وضعت القافلة.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500"/>
                                        <p:tgtEl>
                                          <p:spTgt spid="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2"/>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الأحمال أمام.wav"/>
                                        </p:tgtEl>
                                      </p:cMediaNode>
                                    </p:audio>
                                  </p:sub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500"/>
                                        <p:tgtEl>
                                          <p:spTgt spid="6"/>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8"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4" name="اسم مكان2.wav"/>
                                        </p:tgtEl>
                                      </p:cMediaNode>
                                    </p:audio>
                                  </p:sub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450" decel="100000" fill="hold"/>
                                        <p:tgtEl>
                                          <p:spTgt spid="10"/>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موضع الأحمال أما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821168" y="1961679"/>
            <a:ext cx="7701832" cy="120032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3" name="TextBox 1"/>
          <p:cNvSpPr txBox="1"/>
          <p:nvPr/>
        </p:nvSpPr>
        <p:spPr>
          <a:xfrm>
            <a:off x="671541" y="1961678"/>
            <a:ext cx="8001085" cy="1200329"/>
          </a:xfrm>
          <a:prstGeom prst="rect">
            <a:avLst/>
          </a:prstGeom>
          <a:noFill/>
        </p:spPr>
        <p:txBody>
          <a:bodyPr wrap="square" rtlCol="1">
            <a:spAutoFit/>
          </a:bodyPr>
          <a:lstStyle/>
          <a:p>
            <a:pPr algn="ctr" fontAlgn="auto">
              <a:spcBef>
                <a:spcPts val="0"/>
              </a:spcBef>
              <a:spcAft>
                <a:spcPts val="0"/>
              </a:spcAft>
              <a:defRPr/>
            </a:pPr>
            <a:r>
              <a:rPr lang="ar-EG" sz="3600" b="1" dirty="0" err="1">
                <a:latin typeface="+mn-lt"/>
                <a:cs typeface="+mn-cs"/>
              </a:rPr>
              <a:t>1-</a:t>
            </a:r>
            <a:r>
              <a:rPr lang="ar-EG" sz="3600" b="1" dirty="0">
                <a:latin typeface="+mn-lt"/>
                <a:cs typeface="+mn-cs"/>
              </a:rPr>
              <a:t> </a:t>
            </a:r>
            <a:r>
              <a:rPr lang="ar-SA" sz="3600" b="1" dirty="0">
                <a:latin typeface="+mn-lt"/>
                <a:cs typeface="+mn-cs"/>
              </a:rPr>
              <a:t>أَصِلُ الْكَلِمَةَ في الْقَائِمَةِ (أ) بِمَعْناها في الْقائِمَةِ (ب)</a:t>
            </a:r>
            <a:r>
              <a:rPr lang="ar-EG" sz="3600" b="1" dirty="0" err="1">
                <a:latin typeface="+mn-lt"/>
                <a:cs typeface="+mn-cs"/>
              </a:rPr>
              <a:t>:</a:t>
            </a:r>
            <a:endParaRPr lang="en-US" sz="3600" b="1" dirty="0">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أَصِلُ الْكَلِمَةَ في الْقَائِمَةِ (أ) بِمَعْناها في الْقائِمَةِ (ب.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2.png"/>
          <p:cNvPicPr>
            <a:picLocks noChangeAspect="1"/>
          </p:cNvPicPr>
          <p:nvPr/>
        </p:nvPicPr>
        <p:blipFill>
          <a:blip r:embed="rId2" cstate="print"/>
          <a:stretch>
            <a:fillRect/>
          </a:stretch>
        </p:blipFill>
        <p:spPr>
          <a:xfrm>
            <a:off x="539552" y="1875230"/>
            <a:ext cx="8064896" cy="1272414"/>
          </a:xfrm>
          <a:prstGeom prst="rect">
            <a:avLst/>
          </a:prstGeom>
        </p:spPr>
      </p:pic>
      <p:pic>
        <p:nvPicPr>
          <p:cNvPr id="5"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670" t="28906" r="39739" b="60157"/>
          <a:stretch/>
        </p:blipFill>
        <p:spPr bwMode="auto">
          <a:xfrm>
            <a:off x="6588224" y="1909305"/>
            <a:ext cx="1584176" cy="12105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2590800" y="2038350"/>
            <a:ext cx="1686680" cy="1107996"/>
          </a:xfrm>
          <a:prstGeom prst="rect">
            <a:avLst/>
          </a:prstGeom>
        </p:spPr>
        <p:txBody>
          <a:bodyPr wrap="none">
            <a:spAutoFit/>
          </a:bodyPr>
          <a:lstStyle/>
          <a:p>
            <a:pPr algn="ctr" fontAlgn="auto">
              <a:spcBef>
                <a:spcPts val="0"/>
              </a:spcBef>
              <a:spcAft>
                <a:spcPts val="0"/>
              </a:spcAft>
              <a:defRPr/>
            </a:pPr>
            <a:r>
              <a:rPr lang="ar-EG" sz="6600" b="1" dirty="0">
                <a:solidFill>
                  <a:srgbClr val="FFFF00"/>
                </a:solidFill>
                <a:effectLst>
                  <a:outerShdw blurRad="38100" dist="38100" dir="2700000" algn="tl">
                    <a:srgbClr val="000000">
                      <a:alpha val="43137"/>
                    </a:srgbClr>
                  </a:outerShdw>
                </a:effectLst>
              </a:rPr>
              <a:t>الخط </a:t>
            </a:r>
          </a:p>
        </p:txBody>
      </p:sp>
      <p:sp>
        <p:nvSpPr>
          <p:cNvPr id="7" name="مربع نص 6"/>
          <p:cNvSpPr txBox="1"/>
          <p:nvPr/>
        </p:nvSpPr>
        <p:spPr>
          <a:xfrm>
            <a:off x="2315720" y="3309466"/>
            <a:ext cx="3923520" cy="769441"/>
          </a:xfrm>
          <a:prstGeom prst="rect">
            <a:avLst/>
          </a:prstGeom>
          <a:noFill/>
        </p:spPr>
        <p:txBody>
          <a:bodyPr wrap="square" rtlCol="1">
            <a:spAutoFit/>
          </a:bodyPr>
          <a:lstStyle/>
          <a:p>
            <a:r>
              <a:rPr lang="ar-EG" sz="4400" b="1" dirty="0">
                <a:solidFill>
                  <a:srgbClr val="7030A0"/>
                </a:solidFill>
              </a:rPr>
              <a:t>أرسم بخطي الجميل</a:t>
            </a:r>
            <a:endParaRPr lang="ar-SA" sz="4400" b="1" dirty="0">
              <a:solidFill>
                <a:srgbClr val="7030A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750"/>
                                        <p:tgtEl>
                                          <p:spTgt spid="6"/>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9552" y="2139702"/>
            <a:ext cx="8081100" cy="369332"/>
          </a:xfrm>
          <a:prstGeom prst="rect">
            <a:avLst/>
          </a:prstGeom>
          <a:noFill/>
        </p:spPr>
        <p:txBody>
          <a:bodyPr wrap="square" rtlCol="1">
            <a:spAutoFit/>
          </a:bodyPr>
          <a:lstStyle/>
          <a:p>
            <a:r>
              <a:rPr lang="ar-EG" dirty="0">
                <a:solidFill>
                  <a:srgbClr val="00B0F0"/>
                </a:solidFill>
              </a:rPr>
              <a:t>-------------------------------------------------------------------------------------------------------</a:t>
            </a:r>
            <a:endParaRPr lang="ar-SA" dirty="0">
              <a:solidFill>
                <a:srgbClr val="00B0F0"/>
              </a:solidFill>
            </a:endParaRPr>
          </a:p>
        </p:txBody>
      </p:sp>
      <p:sp>
        <p:nvSpPr>
          <p:cNvPr id="3" name="Wave 3"/>
          <p:cNvSpPr/>
          <p:nvPr/>
        </p:nvSpPr>
        <p:spPr bwMode="auto">
          <a:xfrm>
            <a:off x="555756" y="471932"/>
            <a:ext cx="7972492" cy="48383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justLow" rtl="1" fontAlgn="auto">
              <a:spcBef>
                <a:spcPts val="0"/>
              </a:spcBef>
              <a:spcAft>
                <a:spcPts val="0"/>
              </a:spcAft>
              <a:defRPr/>
            </a:pPr>
            <a:r>
              <a:rPr lang="ar-EG" sz="2800" b="1" dirty="0">
                <a:solidFill>
                  <a:srgbClr val="C00000"/>
                </a:solidFill>
              </a:rPr>
              <a:t>أقرأ الآية الكريمة، ثم أرسمها بخط النسخ مبتدئاً من السطر الأخير:</a:t>
            </a:r>
            <a:endParaRPr lang="en-US" sz="2800" b="1" dirty="0">
              <a:solidFill>
                <a:srgbClr val="C00000"/>
              </a:solidFill>
            </a:endParaRPr>
          </a:p>
        </p:txBody>
      </p:sp>
      <p:cxnSp>
        <p:nvCxnSpPr>
          <p:cNvPr id="5" name="رابط مستقيم 4"/>
          <p:cNvCxnSpPr/>
          <p:nvPr/>
        </p:nvCxnSpPr>
        <p:spPr>
          <a:xfrm flipH="1">
            <a:off x="526956" y="2067694"/>
            <a:ext cx="80811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523348" y="2220094"/>
            <a:ext cx="80811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H="1">
            <a:off x="523348" y="2427734"/>
            <a:ext cx="8081100" cy="0"/>
          </a:xfrm>
          <a:prstGeom prst="line">
            <a:avLst/>
          </a:prstGeom>
          <a:ln>
            <a:solidFill>
              <a:srgbClr val="9900CC"/>
            </a:solidFill>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539552" y="2787774"/>
            <a:ext cx="8081100" cy="369332"/>
          </a:xfrm>
          <a:prstGeom prst="rect">
            <a:avLst/>
          </a:prstGeom>
          <a:noFill/>
        </p:spPr>
        <p:txBody>
          <a:bodyPr wrap="square" rtlCol="1">
            <a:spAutoFit/>
          </a:bodyPr>
          <a:lstStyle/>
          <a:p>
            <a:r>
              <a:rPr lang="ar-EG" dirty="0">
                <a:solidFill>
                  <a:srgbClr val="00B0F0"/>
                </a:solidFill>
              </a:rPr>
              <a:t>-------------------------------------------------------------------------------------------------------</a:t>
            </a:r>
            <a:endParaRPr lang="ar-SA" dirty="0">
              <a:solidFill>
                <a:srgbClr val="00B0F0"/>
              </a:solidFill>
            </a:endParaRPr>
          </a:p>
        </p:txBody>
      </p:sp>
      <p:cxnSp>
        <p:nvCxnSpPr>
          <p:cNvPr id="9" name="رابط مستقيم 8"/>
          <p:cNvCxnSpPr/>
          <p:nvPr/>
        </p:nvCxnSpPr>
        <p:spPr>
          <a:xfrm flipH="1">
            <a:off x="526956" y="2715766"/>
            <a:ext cx="80811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523348" y="2868166"/>
            <a:ext cx="80811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523348" y="3075806"/>
            <a:ext cx="8081100" cy="0"/>
          </a:xfrm>
          <a:prstGeom prst="line">
            <a:avLst/>
          </a:prstGeom>
          <a:ln>
            <a:solidFill>
              <a:srgbClr val="9900CC"/>
            </a:solidFill>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555756" y="3498562"/>
            <a:ext cx="8081100" cy="369332"/>
          </a:xfrm>
          <a:prstGeom prst="rect">
            <a:avLst/>
          </a:prstGeom>
          <a:noFill/>
        </p:spPr>
        <p:txBody>
          <a:bodyPr wrap="square" rtlCol="1">
            <a:spAutoFit/>
          </a:bodyPr>
          <a:lstStyle/>
          <a:p>
            <a:r>
              <a:rPr lang="ar-EG" dirty="0">
                <a:solidFill>
                  <a:srgbClr val="00B0F0"/>
                </a:solidFill>
              </a:rPr>
              <a:t>-------------------------------------------------------------------------------------------------------</a:t>
            </a:r>
            <a:endParaRPr lang="ar-SA" dirty="0">
              <a:solidFill>
                <a:srgbClr val="00B0F0"/>
              </a:solidFill>
            </a:endParaRPr>
          </a:p>
        </p:txBody>
      </p:sp>
      <p:cxnSp>
        <p:nvCxnSpPr>
          <p:cNvPr id="13" name="رابط مستقيم 12"/>
          <p:cNvCxnSpPr/>
          <p:nvPr/>
        </p:nvCxnSpPr>
        <p:spPr>
          <a:xfrm flipH="1">
            <a:off x="543160" y="3426554"/>
            <a:ext cx="80811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H="1">
            <a:off x="539552" y="3578954"/>
            <a:ext cx="80811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H="1">
            <a:off x="539552" y="3786594"/>
            <a:ext cx="8081100" cy="0"/>
          </a:xfrm>
          <a:prstGeom prst="line">
            <a:avLst/>
          </a:prstGeom>
          <a:ln>
            <a:solidFill>
              <a:srgbClr val="9900CC"/>
            </a:solidFill>
          </a:ln>
        </p:spPr>
        <p:style>
          <a:lnRef idx="1">
            <a:schemeClr val="accent1"/>
          </a:lnRef>
          <a:fillRef idx="0">
            <a:schemeClr val="accent1"/>
          </a:fillRef>
          <a:effectRef idx="0">
            <a:schemeClr val="accent1"/>
          </a:effectRef>
          <a:fontRef idx="minor">
            <a:schemeClr val="tx1"/>
          </a:fontRef>
        </p:style>
      </p:cxnSp>
      <p:sp>
        <p:nvSpPr>
          <p:cNvPr id="16" name="مربع نص 15"/>
          <p:cNvSpPr txBox="1"/>
          <p:nvPr/>
        </p:nvSpPr>
        <p:spPr>
          <a:xfrm>
            <a:off x="539552" y="4083918"/>
            <a:ext cx="8081100" cy="369332"/>
          </a:xfrm>
          <a:prstGeom prst="rect">
            <a:avLst/>
          </a:prstGeom>
          <a:noFill/>
        </p:spPr>
        <p:txBody>
          <a:bodyPr wrap="square" rtlCol="1">
            <a:spAutoFit/>
          </a:bodyPr>
          <a:lstStyle/>
          <a:p>
            <a:r>
              <a:rPr lang="ar-EG" dirty="0">
                <a:solidFill>
                  <a:srgbClr val="00B0F0"/>
                </a:solidFill>
              </a:rPr>
              <a:t>-------------------------------------------------------------------------------------------------------</a:t>
            </a:r>
            <a:endParaRPr lang="ar-SA" dirty="0">
              <a:solidFill>
                <a:srgbClr val="00B0F0"/>
              </a:solidFill>
            </a:endParaRPr>
          </a:p>
        </p:txBody>
      </p:sp>
      <p:cxnSp>
        <p:nvCxnSpPr>
          <p:cNvPr id="17" name="رابط مستقيم 16"/>
          <p:cNvCxnSpPr/>
          <p:nvPr/>
        </p:nvCxnSpPr>
        <p:spPr>
          <a:xfrm flipH="1">
            <a:off x="526956" y="4011910"/>
            <a:ext cx="80811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H="1">
            <a:off x="523348" y="4164310"/>
            <a:ext cx="80811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523348" y="4371950"/>
            <a:ext cx="8081100" cy="0"/>
          </a:xfrm>
          <a:prstGeom prst="line">
            <a:avLst/>
          </a:prstGeom>
          <a:ln>
            <a:solidFill>
              <a:srgbClr val="9900CC"/>
            </a:solidFill>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1340159" y="1923678"/>
            <a:ext cx="5184576" cy="523220"/>
          </a:xfrm>
          <a:prstGeom prst="rect">
            <a:avLst/>
          </a:prstGeom>
          <a:noFill/>
        </p:spPr>
        <p:txBody>
          <a:bodyPr wrap="square" rtlCol="1">
            <a:spAutoFit/>
          </a:bodyPr>
          <a:lstStyle/>
          <a:p>
            <a:r>
              <a:rPr lang="ar-EG" sz="2800" b="1" dirty="0">
                <a:solidFill>
                  <a:srgbClr val="0070C0"/>
                </a:solidFill>
              </a:rPr>
              <a:t>(</a:t>
            </a:r>
            <a:r>
              <a:rPr lang="ar-SA" sz="2800" b="1" dirty="0">
                <a:solidFill>
                  <a:srgbClr val="0070C0"/>
                </a:solidFill>
              </a:rPr>
              <a:t>مَن جَاءَ بِالْحَسَنَةِ فَلَهُ عَشْرُ أَمْثَالِهَا</a:t>
            </a:r>
            <a:r>
              <a:rPr lang="ar-EG" sz="2800" b="1" dirty="0">
                <a:solidFill>
                  <a:srgbClr val="0070C0"/>
                </a:solidFill>
              </a:rPr>
              <a:t>)</a:t>
            </a:r>
            <a:endParaRPr lang="ar-SA" sz="2800" b="1" dirty="0">
              <a:solidFill>
                <a:srgbClr val="0070C0"/>
              </a:solidFill>
            </a:endParaRPr>
          </a:p>
        </p:txBody>
      </p:sp>
      <p:sp>
        <p:nvSpPr>
          <p:cNvPr id="21" name="مربع نص 20"/>
          <p:cNvSpPr txBox="1"/>
          <p:nvPr/>
        </p:nvSpPr>
        <p:spPr>
          <a:xfrm>
            <a:off x="1340159" y="2575139"/>
            <a:ext cx="5184576" cy="523220"/>
          </a:xfrm>
          <a:prstGeom prst="rect">
            <a:avLst/>
          </a:prstGeom>
          <a:noFill/>
        </p:spPr>
        <p:txBody>
          <a:bodyPr wrap="square" rtlCol="1">
            <a:spAutoFit/>
          </a:bodyPr>
          <a:lstStyle/>
          <a:p>
            <a:r>
              <a:rPr lang="ar-EG" sz="2800" b="1" dirty="0">
                <a:solidFill>
                  <a:srgbClr val="C00000"/>
                </a:solidFill>
              </a:rPr>
              <a:t>(</a:t>
            </a:r>
            <a:r>
              <a:rPr lang="ar-SA" sz="2800" b="1" dirty="0">
                <a:solidFill>
                  <a:srgbClr val="C00000"/>
                </a:solidFill>
              </a:rPr>
              <a:t>مَن جَاءَ بِالْحَسَنَةِ فَلَهُ عَشْرُ أَمْثَالِهَا</a:t>
            </a:r>
            <a:r>
              <a:rPr lang="ar-EG" sz="2800" b="1" dirty="0">
                <a:solidFill>
                  <a:srgbClr val="C00000"/>
                </a:solidFill>
              </a:rPr>
              <a:t>)</a:t>
            </a:r>
            <a:endParaRPr lang="ar-SA" sz="2800" b="1" dirty="0">
              <a:solidFill>
                <a:srgbClr val="C00000"/>
              </a:solidFill>
            </a:endParaRPr>
          </a:p>
        </p:txBody>
      </p:sp>
      <p:sp>
        <p:nvSpPr>
          <p:cNvPr id="22" name="مربع نص 21"/>
          <p:cNvSpPr txBox="1"/>
          <p:nvPr/>
        </p:nvSpPr>
        <p:spPr>
          <a:xfrm>
            <a:off x="1331640" y="3270190"/>
            <a:ext cx="5184576" cy="523220"/>
          </a:xfrm>
          <a:prstGeom prst="rect">
            <a:avLst/>
          </a:prstGeom>
          <a:noFill/>
        </p:spPr>
        <p:txBody>
          <a:bodyPr wrap="square" rtlCol="1">
            <a:spAutoFit/>
          </a:bodyPr>
          <a:lstStyle/>
          <a:p>
            <a:r>
              <a:rPr lang="ar-EG" sz="2800" b="1" dirty="0">
                <a:solidFill>
                  <a:srgbClr val="C00000"/>
                </a:solidFill>
              </a:rPr>
              <a:t>(</a:t>
            </a:r>
            <a:r>
              <a:rPr lang="ar-SA" sz="2800" b="1" dirty="0">
                <a:solidFill>
                  <a:srgbClr val="C00000"/>
                </a:solidFill>
              </a:rPr>
              <a:t>مَن جَاءَ بِالْحَسَنَةِ فَلَهُ عَشْرُ أَمْثَالِهَا</a:t>
            </a:r>
            <a:r>
              <a:rPr lang="ar-EG" sz="2800" b="1" dirty="0">
                <a:solidFill>
                  <a:srgbClr val="C00000"/>
                </a:solidFill>
              </a:rPr>
              <a:t>)</a:t>
            </a:r>
            <a:endParaRPr lang="ar-SA" sz="2800" b="1" dirty="0">
              <a:solidFill>
                <a:srgbClr val="C00000"/>
              </a:solidFill>
            </a:endParaRPr>
          </a:p>
        </p:txBody>
      </p:sp>
      <p:sp>
        <p:nvSpPr>
          <p:cNvPr id="23" name="مربع نص 22"/>
          <p:cNvSpPr txBox="1"/>
          <p:nvPr/>
        </p:nvSpPr>
        <p:spPr>
          <a:xfrm>
            <a:off x="1331640" y="3832140"/>
            <a:ext cx="5184576" cy="523220"/>
          </a:xfrm>
          <a:prstGeom prst="rect">
            <a:avLst/>
          </a:prstGeom>
          <a:noFill/>
        </p:spPr>
        <p:txBody>
          <a:bodyPr wrap="square" rtlCol="1">
            <a:spAutoFit/>
          </a:bodyPr>
          <a:lstStyle/>
          <a:p>
            <a:r>
              <a:rPr lang="ar-EG" sz="2800" b="1" dirty="0">
                <a:solidFill>
                  <a:schemeClr val="bg1">
                    <a:lumMod val="75000"/>
                  </a:schemeClr>
                </a:solidFill>
              </a:rPr>
              <a:t>(</a:t>
            </a:r>
            <a:r>
              <a:rPr lang="ar-SA" sz="2800" b="1" dirty="0">
                <a:solidFill>
                  <a:schemeClr val="bg1">
                    <a:lumMod val="75000"/>
                  </a:schemeClr>
                </a:solidFill>
              </a:rPr>
              <a:t>مَن جَاءَ بِالْحَسَنَةِ فَلَهُ عَشْرُ أَمْثَالِهَا</a:t>
            </a:r>
            <a:r>
              <a:rPr lang="ar-EG" sz="2800" b="1" dirty="0">
                <a:solidFill>
                  <a:schemeClr val="bg1">
                    <a:lumMod val="75000"/>
                  </a:schemeClr>
                </a:solidFill>
              </a:rPr>
              <a:t>)</a:t>
            </a:r>
            <a:endParaRPr lang="ar-SA" sz="2800" b="1" dirty="0">
              <a:solidFill>
                <a:schemeClr val="bg1">
                  <a:lumMod val="75000"/>
                </a:schemeClr>
              </a:solidFill>
            </a:endParaRPr>
          </a:p>
        </p:txBody>
      </p:sp>
      <p:sp>
        <p:nvSpPr>
          <p:cNvPr id="25" name="مربع نص 24"/>
          <p:cNvSpPr txBox="1"/>
          <p:nvPr/>
        </p:nvSpPr>
        <p:spPr>
          <a:xfrm>
            <a:off x="5080248" y="1343916"/>
            <a:ext cx="3448000" cy="523220"/>
          </a:xfrm>
          <a:prstGeom prst="rect">
            <a:avLst/>
          </a:prstGeom>
          <a:noFill/>
        </p:spPr>
        <p:txBody>
          <a:bodyPr wrap="square" rtlCol="1">
            <a:spAutoFit/>
          </a:bodyPr>
          <a:lstStyle/>
          <a:p>
            <a:r>
              <a:rPr lang="ar-EG" sz="2800" b="1" u="sng" dirty="0">
                <a:solidFill>
                  <a:srgbClr val="00B050"/>
                </a:solidFill>
              </a:rPr>
              <a:t>قال الله تعالى: </a:t>
            </a:r>
            <a:endParaRPr lang="ar-SA" sz="2800" b="1" u="sng" dirty="0">
              <a:solidFill>
                <a:srgbClr val="00B050"/>
              </a:solidFill>
            </a:endParaRPr>
          </a:p>
        </p:txBody>
      </p:sp>
    </p:spTree>
    <p:extLst>
      <p:ext uri="{BB962C8B-B14F-4D97-AF65-F5344CB8AC3E}">
        <p14:creationId xmlns:p14="http://schemas.microsoft.com/office/powerpoint/2010/main" val="25806212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1" grpId="0"/>
      <p:bldP spid="22" grpId="0"/>
      <p:bldP spid="23"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475656" y="1205508"/>
            <a:ext cx="6048672" cy="2736304"/>
          </a:xfrm>
          <a:prstGeom prst="ellipse">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600" b="1" dirty="0">
                <a:solidFill>
                  <a:srgbClr val="0070C0"/>
                </a:solidFill>
              </a:rPr>
              <a:t>أستفيد من قواعد كتابة الحروف بالرجوع إلى: </a:t>
            </a:r>
            <a:r>
              <a:rPr lang="ar-EG" sz="3600" b="1" dirty="0">
                <a:solidFill>
                  <a:srgbClr val="C00000"/>
                </a:solidFill>
              </a:rPr>
              <a:t>أتعلم فن الخط </a:t>
            </a:r>
            <a:r>
              <a:rPr lang="ar-EG" sz="3600" b="1" dirty="0">
                <a:solidFill>
                  <a:srgbClr val="00B050"/>
                </a:solidFill>
              </a:rPr>
              <a:t>(صفحة 14)</a:t>
            </a:r>
            <a:endParaRPr lang="ar-SA" sz="3600" b="1" dirty="0">
              <a:solidFill>
                <a:srgbClr val="00B050"/>
              </a:solidFill>
            </a:endParaRPr>
          </a:p>
        </p:txBody>
      </p:sp>
    </p:spTree>
    <p:extLst>
      <p:ext uri="{BB962C8B-B14F-4D97-AF65-F5344CB8AC3E}">
        <p14:creationId xmlns:p14="http://schemas.microsoft.com/office/powerpoint/2010/main" val="12955774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2.png"/>
          <p:cNvPicPr>
            <a:picLocks noChangeAspect="1"/>
          </p:cNvPicPr>
          <p:nvPr/>
        </p:nvPicPr>
        <p:blipFill>
          <a:blip r:embed="rId3" cstate="print"/>
          <a:stretch>
            <a:fillRect/>
          </a:stretch>
        </p:blipFill>
        <p:spPr>
          <a:xfrm>
            <a:off x="533400" y="1935543"/>
            <a:ext cx="8077200" cy="1272414"/>
          </a:xfrm>
          <a:prstGeom prst="rect">
            <a:avLst/>
          </a:prstGeom>
        </p:spPr>
      </p:pic>
      <p:sp>
        <p:nvSpPr>
          <p:cNvPr id="3" name="Flowchart: Process 4"/>
          <p:cNvSpPr/>
          <p:nvPr/>
        </p:nvSpPr>
        <p:spPr>
          <a:xfrm>
            <a:off x="1524000" y="2171700"/>
            <a:ext cx="2952750" cy="64293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6600" b="1" dirty="0"/>
              <a:t>التَّعبِيرُ</a:t>
            </a:r>
            <a:endParaRPr lang="en-US" sz="6600" b="1" dirty="0">
              <a:solidFill>
                <a:srgbClr val="0000FF"/>
              </a:solidFill>
            </a:endParaRPr>
          </a:p>
        </p:txBody>
      </p:sp>
    </p:spTree>
    <p:extLst>
      <p:ext uri="{BB962C8B-B14F-4D97-AF65-F5344CB8AC3E}">
        <p14:creationId xmlns:p14="http://schemas.microsoft.com/office/powerpoint/2010/main" val="40840826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تعبير.wav"/>
                                        </p:tgtEl>
                                      </p:cMediaNode>
                                    </p:audio>
                                  </p:sub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bwMode="auto">
          <a:xfrm>
            <a:off x="4176731" y="2068125"/>
            <a:ext cx="3017837" cy="1446550"/>
          </a:xfrm>
          <a:prstGeom prst="rect">
            <a:avLst/>
          </a:prstGeom>
          <a:noFill/>
        </p:spPr>
        <p:txBody>
          <a:bodyPr rtlCol="1">
            <a:spAutoFit/>
          </a:bodyPr>
          <a:lstStyle/>
          <a:p>
            <a:pPr algn="ctr" rtl="1" fontAlgn="auto">
              <a:spcBef>
                <a:spcPts val="0"/>
              </a:spcBef>
              <a:spcAft>
                <a:spcPts val="0"/>
              </a:spcAft>
              <a:defRPr/>
            </a:pPr>
            <a:r>
              <a:rPr lang="ar-EG" sz="8800" b="1" dirty="0">
                <a:latin typeface="+mn-lt"/>
                <a:cs typeface="+mn-cs"/>
              </a:rPr>
              <a:t>أُعَبَّرُ</a:t>
            </a:r>
            <a:endParaRPr lang="en-US" sz="8800" dirty="0">
              <a:latin typeface="+mn-lt"/>
              <a:cs typeface="+mn-cs"/>
            </a:endParaRP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295400" y="1471612"/>
            <a:ext cx="4065184" cy="1900238"/>
          </a:xfrm>
          <a:prstGeom prst="roundRect">
            <a:avLst>
              <a:gd name="adj" fmla="val 50000"/>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أعبر.wav"/>
                                        </p:tgtEl>
                                      </p:cMediaNode>
                                    </p:audio>
                                  </p:sub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3"/>
          <p:cNvSpPr/>
          <p:nvPr/>
        </p:nvSpPr>
        <p:spPr bwMode="auto">
          <a:xfrm>
            <a:off x="609600" y="514350"/>
            <a:ext cx="8001000" cy="1056098"/>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4" name="TextBox 13"/>
          <p:cNvSpPr txBox="1">
            <a:spLocks noChangeArrowheads="1"/>
          </p:cNvSpPr>
          <p:nvPr/>
        </p:nvSpPr>
        <p:spPr bwMode="auto">
          <a:xfrm>
            <a:off x="533400" y="514350"/>
            <a:ext cx="8077200" cy="1077218"/>
          </a:xfrm>
          <a:prstGeom prst="rect">
            <a:avLst/>
          </a:prstGeom>
          <a:noFill/>
          <a:ln w="9525">
            <a:noFill/>
            <a:miter lim="800000"/>
            <a:headEnd/>
            <a:tailEnd/>
          </a:ln>
        </p:spPr>
        <p:txBody>
          <a:bodyPr wrap="square">
            <a:spAutoFit/>
          </a:bodyPr>
          <a:lstStyle/>
          <a:p>
            <a:r>
              <a:rPr lang="ar-SA" sz="3200" b="1" dirty="0">
                <a:latin typeface="Calibri" pitchFamily="34" charset="0"/>
              </a:rPr>
              <a:t>بِالاسْتِفادَةِ مِنَ النَّصِّ أَكْتُبُ فِقْرَةً في حُدودِ (15) كَلِمَةً عَنْ كَرَمِ عُثْمانَ بنِ عَفَّانَ -رَضيَ اللَّهُ عَنْهُ- وَحُبِّهِ الْصَّدَقَةَ.</a:t>
            </a:r>
            <a:endParaRPr lang="en-US" sz="3200" b="1" dirty="0">
              <a:latin typeface="Calibri" pitchFamily="34" charset="0"/>
            </a:endParaRPr>
          </a:p>
        </p:txBody>
      </p:sp>
      <p:sp>
        <p:nvSpPr>
          <p:cNvPr id="5" name="مستطيل مستدير الزوايا 4"/>
          <p:cNvSpPr/>
          <p:nvPr/>
        </p:nvSpPr>
        <p:spPr>
          <a:xfrm>
            <a:off x="609600" y="1885950"/>
            <a:ext cx="7924800" cy="2514600"/>
          </a:xfrm>
          <a:prstGeom prst="roundRect">
            <a:avLst>
              <a:gd name="adj" fmla="val 7157"/>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extBox 16"/>
          <p:cNvSpPr txBox="1"/>
          <p:nvPr/>
        </p:nvSpPr>
        <p:spPr>
          <a:xfrm>
            <a:off x="609600" y="2000251"/>
            <a:ext cx="7848600" cy="3108543"/>
          </a:xfrm>
          <a:prstGeom prst="rect">
            <a:avLst/>
          </a:prstGeom>
          <a:noFill/>
        </p:spPr>
        <p:txBody>
          <a:bodyPr wrap="square" rtlCol="1">
            <a:spAutoFit/>
          </a:bodyPr>
          <a:lstStyle/>
          <a:p>
            <a:pPr algn="ctr" fontAlgn="auto">
              <a:spcBef>
                <a:spcPts val="0"/>
              </a:spcBef>
              <a:spcAft>
                <a:spcPts val="0"/>
              </a:spcAft>
              <a:defRPr/>
            </a:pPr>
            <a:r>
              <a:rPr lang="ar-SA" sz="3200" b="1" dirty="0">
                <a:latin typeface="+mn-lt"/>
                <a:cs typeface="+mn-cs"/>
              </a:rPr>
              <a:t>عُثْمانُ بنُ عَفَّانَ -رَضيَ اللَّهُ عَنْهُ- صَحابِيٌّ جَليلٌ</a:t>
            </a:r>
            <a:endParaRPr lang="ar-EG" sz="3200" b="1" dirty="0">
              <a:latin typeface="+mn-lt"/>
              <a:cs typeface="+mn-cs"/>
            </a:endParaRPr>
          </a:p>
          <a:p>
            <a:pPr algn="ctr" fontAlgn="auto">
              <a:spcBef>
                <a:spcPts val="0"/>
              </a:spcBef>
              <a:spcAft>
                <a:spcPts val="0"/>
              </a:spcAft>
              <a:defRPr/>
            </a:pPr>
            <a:endParaRPr lang="ar-EG" sz="3200" b="1" dirty="0">
              <a:solidFill>
                <a:schemeClr val="accent5">
                  <a:lumMod val="75000"/>
                </a:schemeClr>
              </a:solidFill>
              <a:latin typeface="+mn-lt"/>
              <a:cs typeface="+mn-cs"/>
            </a:endParaRPr>
          </a:p>
          <a:p>
            <a:pPr algn="ctr" fontAlgn="auto">
              <a:lnSpc>
                <a:spcPct val="300000"/>
              </a:lnSpc>
              <a:spcBef>
                <a:spcPts val="0"/>
              </a:spcBef>
              <a:spcAft>
                <a:spcPts val="0"/>
              </a:spcAft>
              <a:defRPr/>
            </a:pPr>
            <a:r>
              <a:rPr lang="ar-EG" sz="1100" dirty="0">
                <a:solidFill>
                  <a:schemeClr val="accent5">
                    <a:lumMod val="75000"/>
                  </a:schemeClr>
                </a:solidFill>
                <a:latin typeface="+mn-lt"/>
                <a:cs typeface="+mn-cs"/>
              </a:rPr>
              <a:t>....................................................................................................................................................................................................................................................................................................................................................................................................................................................................................................................................................................................................................................................................................................................................................................................................................................</a:t>
            </a:r>
            <a:endParaRPr lang="en-US" sz="1100" dirty="0">
              <a:solidFill>
                <a:schemeClr val="accent5">
                  <a:lumMod val="75000"/>
                </a:schemeClr>
              </a:solidFill>
              <a:latin typeface="+mn-lt"/>
              <a:cs typeface="+mn-cs"/>
            </a:endParaRPr>
          </a:p>
        </p:txBody>
      </p:sp>
      <p:sp>
        <p:nvSpPr>
          <p:cNvPr id="7" name="TextBox 17"/>
          <p:cNvSpPr txBox="1">
            <a:spLocks noChangeArrowheads="1"/>
          </p:cNvSpPr>
          <p:nvPr/>
        </p:nvSpPr>
        <p:spPr bwMode="auto">
          <a:xfrm>
            <a:off x="1066800" y="2800350"/>
            <a:ext cx="6858000" cy="1569660"/>
          </a:xfrm>
          <a:prstGeom prst="rect">
            <a:avLst/>
          </a:prstGeom>
          <a:noFill/>
          <a:ln w="9525">
            <a:noFill/>
            <a:miter lim="800000"/>
            <a:headEnd/>
            <a:tailEnd/>
          </a:ln>
        </p:spPr>
        <p:txBody>
          <a:bodyPr>
            <a:spAutoFit/>
          </a:bodyPr>
          <a:lstStyle/>
          <a:p>
            <a:pPr algn="ctr"/>
            <a:r>
              <a:rPr lang="ar-SA" sz="3200" b="1" dirty="0">
                <a:solidFill>
                  <a:srgbClr val="660033"/>
                </a:solidFill>
              </a:rPr>
              <a:t>هُوَ الذِّي أنْقَذُ المُسْلمينَ مِنَ المَجَاعَةِ، وأهْدَى إليْهِم قَافِلة عَظِيمة، وهُوَ بِذَلك كان يَبْغِي الأجْرَ العَظِيمَ من اللهِ، ولذَلك رَفَضَ بَيْعَهَا للتُّجَارِ بأغَلَى الأثْمَان.</a:t>
            </a:r>
            <a:endParaRPr lang="en-US" sz="3200" dirty="0">
              <a:solidFill>
                <a:srgbClr val="660033"/>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7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بالاستفادة من النص.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عثمان بن عفان رضي.wav"/>
                                        </p:tgtEl>
                                      </p:cMediaNode>
                                    </p:audio>
                                  </p:sub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450" decel="100000" fill="hold"/>
                                        <p:tgtEl>
                                          <p:spTgt spid="7"/>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هُوَ الذِّي أنْقَذُ المُسْلمينَ مِنَ المَجَاعَ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خطط انسيابي: بيانات 6"/>
          <p:cNvSpPr/>
          <p:nvPr/>
        </p:nvSpPr>
        <p:spPr>
          <a:xfrm>
            <a:off x="990600" y="2067694"/>
            <a:ext cx="7162800" cy="2256656"/>
          </a:xfrm>
          <a:prstGeom prst="flowChartInputOutpu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2800" b="1" dirty="0">
                <a:solidFill>
                  <a:srgbClr val="C00000"/>
                </a:solidFill>
              </a:rPr>
              <a:t>النشاط: </a:t>
            </a:r>
            <a:r>
              <a:rPr lang="ar-EG" sz="2800" b="1" dirty="0">
                <a:solidFill>
                  <a:srgbClr val="0070C0"/>
                </a:solidFill>
              </a:rPr>
              <a:t>حاور ابنك / ابنتك وسائر أفراد الأسرة عن فضل الصدقة على الحيوان.  </a:t>
            </a:r>
            <a:endParaRPr lang="ar-SA" sz="2800" b="1" dirty="0">
              <a:solidFill>
                <a:srgbClr val="0070C0"/>
              </a:solidFill>
            </a:endParaRPr>
          </a:p>
        </p:txBody>
      </p:sp>
      <p:sp>
        <p:nvSpPr>
          <p:cNvPr id="8" name="Wave 3"/>
          <p:cNvSpPr/>
          <p:nvPr/>
        </p:nvSpPr>
        <p:spPr bwMode="auto">
          <a:xfrm>
            <a:off x="1752600" y="964706"/>
            <a:ext cx="6807561"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fontAlgn="auto">
              <a:spcBef>
                <a:spcPts val="0"/>
              </a:spcBef>
              <a:spcAft>
                <a:spcPts val="0"/>
              </a:spcAft>
              <a:defRPr/>
            </a:pPr>
            <a:r>
              <a:rPr lang="ar-EG" sz="3600" b="1" dirty="0">
                <a:solidFill>
                  <a:srgbClr val="C00000"/>
                </a:solidFill>
              </a:rPr>
              <a:t>نشاط أسري</a:t>
            </a:r>
            <a:endParaRPr lang="en-US" sz="3600" b="1" dirty="0">
              <a:solidFill>
                <a:srgbClr val="C0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277" t="72239" r="25790" b="14023"/>
          <a:stretch/>
        </p:blipFill>
        <p:spPr bwMode="auto">
          <a:xfrm>
            <a:off x="1328268" y="514350"/>
            <a:ext cx="1643532" cy="160020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130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خطط انسيابي: بيانات 6"/>
          <p:cNvSpPr/>
          <p:nvPr/>
        </p:nvSpPr>
        <p:spPr>
          <a:xfrm>
            <a:off x="990600" y="2067694"/>
            <a:ext cx="7162800" cy="2256656"/>
          </a:xfrm>
          <a:prstGeom prst="flowChartInputOutpu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2800" b="1" dirty="0">
                <a:solidFill>
                  <a:srgbClr val="C00000"/>
                </a:solidFill>
              </a:rPr>
              <a:t>أكتب موضوعاً عن أحد الأخلاق الكريمة وفضله وأوصي زملائي بالتحلي به، ثم أقرؤُهُ أمام صفي (الموضوع لا يقل عن ثلاثة أسطر)</a:t>
            </a:r>
            <a:endParaRPr lang="ar-SA" sz="2800" b="1" dirty="0">
              <a:solidFill>
                <a:srgbClr val="C00000"/>
              </a:solidFill>
            </a:endParaRPr>
          </a:p>
        </p:txBody>
      </p:sp>
      <p:sp>
        <p:nvSpPr>
          <p:cNvPr id="8" name="Wave 3"/>
          <p:cNvSpPr/>
          <p:nvPr/>
        </p:nvSpPr>
        <p:spPr bwMode="auto">
          <a:xfrm>
            <a:off x="1835695" y="964706"/>
            <a:ext cx="6807561"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fontAlgn="auto">
              <a:spcBef>
                <a:spcPts val="0"/>
              </a:spcBef>
              <a:spcAft>
                <a:spcPts val="0"/>
              </a:spcAft>
              <a:defRPr/>
            </a:pPr>
            <a:r>
              <a:rPr lang="ar-EG" sz="3600" b="1" dirty="0">
                <a:solidFill>
                  <a:schemeClr val="accent3">
                    <a:lumMod val="50000"/>
                  </a:schemeClr>
                </a:solidFill>
              </a:rPr>
              <a:t>في دفتر واجباتي المنزلية </a:t>
            </a:r>
            <a:endParaRPr lang="en-US" sz="3600" b="1" dirty="0">
              <a:solidFill>
                <a:schemeClr val="accent3">
                  <a:lumMod val="50000"/>
                </a:schemeClr>
              </a:solidFill>
            </a:endParaRPr>
          </a:p>
        </p:txBody>
      </p:sp>
      <p:pic>
        <p:nvPicPr>
          <p:cNvPr id="9"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75656" y="497259"/>
            <a:ext cx="2794960" cy="157043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6915168" y="438150"/>
            <a:ext cx="714380" cy="5715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t>أ</a:t>
            </a:r>
            <a:endParaRPr lang="ar-SA" sz="4000" b="1" dirty="0"/>
          </a:p>
        </p:txBody>
      </p:sp>
      <p:sp>
        <p:nvSpPr>
          <p:cNvPr id="3" name="مستطيل مستدير الزوايا 2"/>
          <p:cNvSpPr/>
          <p:nvPr/>
        </p:nvSpPr>
        <p:spPr>
          <a:xfrm>
            <a:off x="5943600" y="1152528"/>
            <a:ext cx="25146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5943600" y="1724028"/>
            <a:ext cx="25146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مستدير الزوايا 4"/>
          <p:cNvSpPr/>
          <p:nvPr/>
        </p:nvSpPr>
        <p:spPr>
          <a:xfrm>
            <a:off x="5943600" y="2295528"/>
            <a:ext cx="25146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مستدير الزوايا 5"/>
          <p:cNvSpPr/>
          <p:nvPr/>
        </p:nvSpPr>
        <p:spPr>
          <a:xfrm>
            <a:off x="5943600" y="2867028"/>
            <a:ext cx="25146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مستدير الزوايا 6"/>
          <p:cNvSpPr/>
          <p:nvPr/>
        </p:nvSpPr>
        <p:spPr>
          <a:xfrm>
            <a:off x="5943600" y="3438528"/>
            <a:ext cx="25146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19"/>
          <p:cNvSpPr>
            <a:spLocks noChangeArrowheads="1"/>
          </p:cNvSpPr>
          <p:nvPr/>
        </p:nvSpPr>
        <p:spPr bwMode="auto">
          <a:xfrm>
            <a:off x="5867401" y="1123950"/>
            <a:ext cx="2670175" cy="523220"/>
          </a:xfrm>
          <a:prstGeom prst="rect">
            <a:avLst/>
          </a:prstGeom>
          <a:noFill/>
          <a:ln w="9525">
            <a:noFill/>
            <a:miter lim="800000"/>
            <a:headEnd/>
            <a:tailEnd/>
          </a:ln>
        </p:spPr>
        <p:txBody>
          <a:bodyPr>
            <a:spAutoFit/>
          </a:bodyPr>
          <a:lstStyle/>
          <a:p>
            <a:pPr algn="ctr" rtl="0"/>
            <a:r>
              <a:rPr lang="ar-SA" sz="2800" b="1" dirty="0">
                <a:latin typeface="Calibri" pitchFamily="34" charset="0"/>
              </a:rPr>
              <a:t>أَدْرَكَ النَّاسَ الهَلاكُ</a:t>
            </a:r>
            <a:endParaRPr lang="ar-EG" sz="2800" b="1" dirty="0">
              <a:solidFill>
                <a:srgbClr val="FF00FF"/>
              </a:solidFill>
              <a:latin typeface="Calibri" pitchFamily="34" charset="0"/>
            </a:endParaRPr>
          </a:p>
        </p:txBody>
      </p:sp>
      <p:sp>
        <p:nvSpPr>
          <p:cNvPr id="9" name="Rectangle 36"/>
          <p:cNvSpPr>
            <a:spLocks noChangeArrowheads="1"/>
          </p:cNvSpPr>
          <p:nvPr/>
        </p:nvSpPr>
        <p:spPr bwMode="auto">
          <a:xfrm>
            <a:off x="6248400" y="1733550"/>
            <a:ext cx="1981200" cy="523220"/>
          </a:xfrm>
          <a:prstGeom prst="rect">
            <a:avLst/>
          </a:prstGeom>
          <a:noFill/>
          <a:ln w="9525">
            <a:noFill/>
            <a:miter lim="800000"/>
            <a:headEnd/>
            <a:tailEnd/>
          </a:ln>
        </p:spPr>
        <p:txBody>
          <a:bodyPr wrap="square">
            <a:spAutoFit/>
          </a:bodyPr>
          <a:lstStyle/>
          <a:p>
            <a:pPr algn="ctr" rtl="0"/>
            <a:r>
              <a:rPr lang="ar-SA" sz="2800" b="1" dirty="0">
                <a:latin typeface="Calibri" pitchFamily="34" charset="0"/>
              </a:rPr>
              <a:t>مَغْرِبُ الشَّمْسِ</a:t>
            </a:r>
            <a:endParaRPr lang="ar-EG" sz="2800" b="1" dirty="0">
              <a:solidFill>
                <a:srgbClr val="FF00FF"/>
              </a:solidFill>
              <a:latin typeface="Calibri" pitchFamily="34" charset="0"/>
            </a:endParaRPr>
          </a:p>
        </p:txBody>
      </p:sp>
      <p:sp>
        <p:nvSpPr>
          <p:cNvPr id="10" name="Rectangle 39"/>
          <p:cNvSpPr>
            <a:spLocks noChangeArrowheads="1"/>
          </p:cNvSpPr>
          <p:nvPr/>
        </p:nvSpPr>
        <p:spPr bwMode="auto">
          <a:xfrm>
            <a:off x="6553200" y="2353330"/>
            <a:ext cx="1219200" cy="523220"/>
          </a:xfrm>
          <a:prstGeom prst="rect">
            <a:avLst/>
          </a:prstGeom>
          <a:noFill/>
          <a:ln w="9525">
            <a:noFill/>
            <a:miter lim="800000"/>
            <a:headEnd/>
            <a:tailEnd/>
          </a:ln>
        </p:spPr>
        <p:txBody>
          <a:bodyPr wrap="square">
            <a:spAutoFit/>
          </a:bodyPr>
          <a:lstStyle/>
          <a:p>
            <a:pPr algn="ctr" rtl="0"/>
            <a:r>
              <a:rPr lang="ar-SA" sz="2800" b="1" dirty="0">
                <a:latin typeface="Calibri" pitchFamily="34" charset="0"/>
              </a:rPr>
              <a:t>القافِلَةُ</a:t>
            </a:r>
            <a:endParaRPr lang="ar-EG" sz="2800" b="1" dirty="0">
              <a:solidFill>
                <a:srgbClr val="FF00FF"/>
              </a:solidFill>
              <a:latin typeface="Calibri" pitchFamily="34" charset="0"/>
            </a:endParaRPr>
          </a:p>
        </p:txBody>
      </p:sp>
      <p:sp>
        <p:nvSpPr>
          <p:cNvPr id="11" name="Rectangle 42"/>
          <p:cNvSpPr>
            <a:spLocks noChangeArrowheads="1"/>
          </p:cNvSpPr>
          <p:nvPr/>
        </p:nvSpPr>
        <p:spPr bwMode="auto">
          <a:xfrm>
            <a:off x="6397626" y="2867029"/>
            <a:ext cx="1679575" cy="523220"/>
          </a:xfrm>
          <a:prstGeom prst="rect">
            <a:avLst/>
          </a:prstGeom>
          <a:noFill/>
          <a:ln w="9525">
            <a:noFill/>
            <a:miter lim="800000"/>
            <a:headEnd/>
            <a:tailEnd/>
          </a:ln>
        </p:spPr>
        <p:txBody>
          <a:bodyPr wrap="square">
            <a:spAutoFit/>
          </a:bodyPr>
          <a:lstStyle/>
          <a:p>
            <a:pPr algn="ctr" rtl="0"/>
            <a:r>
              <a:rPr lang="ar-SA" sz="2800" b="1" dirty="0">
                <a:latin typeface="Calibri" pitchFamily="34" charset="0"/>
              </a:rPr>
              <a:t>الدِّرْهَمُ</a:t>
            </a:r>
            <a:endParaRPr lang="ar-EG" sz="2800" b="1" dirty="0">
              <a:solidFill>
                <a:srgbClr val="FF00FF"/>
              </a:solidFill>
              <a:latin typeface="Calibri" pitchFamily="34" charset="0"/>
            </a:endParaRPr>
          </a:p>
        </p:txBody>
      </p:sp>
      <p:sp>
        <p:nvSpPr>
          <p:cNvPr id="12" name="Rectangle 45"/>
          <p:cNvSpPr>
            <a:spLocks noChangeArrowheads="1"/>
          </p:cNvSpPr>
          <p:nvPr/>
        </p:nvSpPr>
        <p:spPr bwMode="auto">
          <a:xfrm>
            <a:off x="6324600" y="3438529"/>
            <a:ext cx="1752600" cy="523220"/>
          </a:xfrm>
          <a:prstGeom prst="rect">
            <a:avLst/>
          </a:prstGeom>
          <a:noFill/>
          <a:ln w="9525">
            <a:noFill/>
            <a:miter lim="800000"/>
            <a:headEnd/>
            <a:tailEnd/>
          </a:ln>
        </p:spPr>
        <p:txBody>
          <a:bodyPr wrap="square">
            <a:spAutoFit/>
          </a:bodyPr>
          <a:lstStyle/>
          <a:p>
            <a:pPr algn="ctr" rtl="0"/>
            <a:r>
              <a:rPr lang="ar-SA" sz="2800" b="1" dirty="0">
                <a:latin typeface="Calibri" pitchFamily="34" charset="0"/>
              </a:rPr>
              <a:t>تَضَّرَّعوا</a:t>
            </a:r>
            <a:endParaRPr lang="ar-EG" sz="2800" b="1" dirty="0">
              <a:solidFill>
                <a:srgbClr val="FF00FF"/>
              </a:solidFill>
              <a:latin typeface="Calibri" pitchFamily="34" charset="0"/>
            </a:endParaRPr>
          </a:p>
        </p:txBody>
      </p:sp>
      <p:sp>
        <p:nvSpPr>
          <p:cNvPr id="13" name="مستطيل مستدير الزوايا 12"/>
          <p:cNvSpPr/>
          <p:nvPr/>
        </p:nvSpPr>
        <p:spPr>
          <a:xfrm>
            <a:off x="2057400" y="438150"/>
            <a:ext cx="714380" cy="5715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t>ب</a:t>
            </a:r>
            <a:endParaRPr lang="ar-SA" sz="4000" b="1" dirty="0"/>
          </a:p>
        </p:txBody>
      </p:sp>
      <p:sp>
        <p:nvSpPr>
          <p:cNvPr id="14" name="مستطيل مستدير الزوايا 13"/>
          <p:cNvSpPr/>
          <p:nvPr/>
        </p:nvSpPr>
        <p:spPr>
          <a:xfrm>
            <a:off x="762000" y="1152528"/>
            <a:ext cx="32004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مستدير الزوايا 14"/>
          <p:cNvSpPr/>
          <p:nvPr/>
        </p:nvSpPr>
        <p:spPr>
          <a:xfrm>
            <a:off x="762000" y="1724028"/>
            <a:ext cx="32004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762000" y="2295528"/>
            <a:ext cx="32004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مستدير الزوايا 16"/>
          <p:cNvSpPr/>
          <p:nvPr/>
        </p:nvSpPr>
        <p:spPr>
          <a:xfrm>
            <a:off x="762000" y="2867028"/>
            <a:ext cx="32004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مستدير الزوايا 17"/>
          <p:cNvSpPr/>
          <p:nvPr/>
        </p:nvSpPr>
        <p:spPr>
          <a:xfrm>
            <a:off x="762000" y="3381378"/>
            <a:ext cx="32004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مستدير الزوايا 18"/>
          <p:cNvSpPr/>
          <p:nvPr/>
        </p:nvSpPr>
        <p:spPr>
          <a:xfrm>
            <a:off x="762000" y="3895728"/>
            <a:ext cx="3200400" cy="457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Rectangle 51"/>
          <p:cNvSpPr>
            <a:spLocks noChangeArrowheads="1"/>
          </p:cNvSpPr>
          <p:nvPr/>
        </p:nvSpPr>
        <p:spPr bwMode="auto">
          <a:xfrm>
            <a:off x="800862" y="1123950"/>
            <a:ext cx="2898775" cy="523220"/>
          </a:xfrm>
          <a:prstGeom prst="rect">
            <a:avLst/>
          </a:prstGeom>
          <a:noFill/>
          <a:ln w="9525">
            <a:noFill/>
            <a:miter lim="800000"/>
            <a:headEnd/>
            <a:tailEnd/>
          </a:ln>
        </p:spPr>
        <p:txBody>
          <a:bodyPr>
            <a:spAutoFit/>
          </a:bodyPr>
          <a:lstStyle/>
          <a:p>
            <a:pPr algn="ctr" rtl="0"/>
            <a:r>
              <a:rPr lang="ar-EG" sz="2800" b="1" dirty="0">
                <a:latin typeface="Calibri" pitchFamily="34" charset="0"/>
              </a:rPr>
              <a:t>دعوا وتذللوا </a:t>
            </a:r>
          </a:p>
        </p:txBody>
      </p:sp>
      <p:sp>
        <p:nvSpPr>
          <p:cNvPr id="21" name="Rectangle 54"/>
          <p:cNvSpPr>
            <a:spLocks noChangeArrowheads="1"/>
          </p:cNvSpPr>
          <p:nvPr/>
        </p:nvSpPr>
        <p:spPr bwMode="auto">
          <a:xfrm>
            <a:off x="757239" y="1733550"/>
            <a:ext cx="2898775" cy="523220"/>
          </a:xfrm>
          <a:prstGeom prst="rect">
            <a:avLst/>
          </a:prstGeom>
          <a:noFill/>
          <a:ln w="9525">
            <a:noFill/>
            <a:miter lim="800000"/>
            <a:headEnd/>
            <a:tailEnd/>
          </a:ln>
        </p:spPr>
        <p:txBody>
          <a:bodyPr>
            <a:spAutoFit/>
          </a:bodyPr>
          <a:lstStyle/>
          <a:p>
            <a:pPr algn="ctr" rtl="0"/>
            <a:r>
              <a:rPr lang="ar-SA" sz="2800" b="1" dirty="0"/>
              <a:t>عُمْلة مَعْدَنِيَّة</a:t>
            </a:r>
            <a:endParaRPr lang="ar-EG" sz="2800" b="1" dirty="0">
              <a:latin typeface="Calibri" pitchFamily="34" charset="0"/>
            </a:endParaRPr>
          </a:p>
        </p:txBody>
      </p:sp>
      <p:sp>
        <p:nvSpPr>
          <p:cNvPr id="22" name="Rectangle 57"/>
          <p:cNvSpPr>
            <a:spLocks noChangeArrowheads="1"/>
          </p:cNvSpPr>
          <p:nvPr/>
        </p:nvSpPr>
        <p:spPr bwMode="auto">
          <a:xfrm>
            <a:off x="762001" y="2266950"/>
            <a:ext cx="2898775" cy="523220"/>
          </a:xfrm>
          <a:prstGeom prst="rect">
            <a:avLst/>
          </a:prstGeom>
          <a:noFill/>
          <a:ln w="9525">
            <a:noFill/>
            <a:miter lim="800000"/>
            <a:headEnd/>
            <a:tailEnd/>
          </a:ln>
        </p:spPr>
        <p:txBody>
          <a:bodyPr>
            <a:spAutoFit/>
          </a:bodyPr>
          <a:lstStyle/>
          <a:p>
            <a:pPr algn="ctr" rtl="0"/>
            <a:r>
              <a:rPr lang="ar-SA" sz="2800" b="1" dirty="0">
                <a:latin typeface="Calibri" pitchFamily="34" charset="0"/>
              </a:rPr>
              <a:t>زَمَنُ غُروبِ الشَّمْسِ</a:t>
            </a:r>
            <a:endParaRPr lang="ar-EG" sz="2800" b="1" dirty="0">
              <a:latin typeface="Calibri" pitchFamily="34" charset="0"/>
            </a:endParaRPr>
          </a:p>
        </p:txBody>
      </p:sp>
      <p:sp>
        <p:nvSpPr>
          <p:cNvPr id="23" name="Rectangle 60"/>
          <p:cNvSpPr>
            <a:spLocks noChangeArrowheads="1"/>
          </p:cNvSpPr>
          <p:nvPr/>
        </p:nvSpPr>
        <p:spPr bwMode="auto">
          <a:xfrm>
            <a:off x="838200" y="2867029"/>
            <a:ext cx="2898775" cy="523220"/>
          </a:xfrm>
          <a:prstGeom prst="rect">
            <a:avLst/>
          </a:prstGeom>
          <a:noFill/>
          <a:ln w="9525">
            <a:noFill/>
            <a:miter lim="800000"/>
            <a:headEnd/>
            <a:tailEnd/>
          </a:ln>
        </p:spPr>
        <p:txBody>
          <a:bodyPr>
            <a:spAutoFit/>
          </a:bodyPr>
          <a:lstStyle/>
          <a:p>
            <a:pPr algn="ctr" rtl="0"/>
            <a:r>
              <a:rPr lang="ar-SA" sz="2800" b="1" dirty="0">
                <a:latin typeface="Calibri" pitchFamily="34" charset="0"/>
              </a:rPr>
              <a:t>نَزَلَ بِهِمُ المَوْتَ</a:t>
            </a:r>
            <a:endParaRPr lang="ar-EG" sz="2800" b="1" dirty="0">
              <a:latin typeface="Calibri" pitchFamily="34" charset="0"/>
            </a:endParaRPr>
          </a:p>
        </p:txBody>
      </p:sp>
      <p:sp>
        <p:nvSpPr>
          <p:cNvPr id="24" name="Rectangle 63"/>
          <p:cNvSpPr>
            <a:spLocks noChangeArrowheads="1"/>
          </p:cNvSpPr>
          <p:nvPr/>
        </p:nvSpPr>
        <p:spPr bwMode="auto">
          <a:xfrm>
            <a:off x="685800" y="3409950"/>
            <a:ext cx="3276600" cy="523220"/>
          </a:xfrm>
          <a:prstGeom prst="rect">
            <a:avLst/>
          </a:prstGeom>
          <a:noFill/>
          <a:ln w="9525">
            <a:noFill/>
            <a:miter lim="800000"/>
            <a:headEnd/>
            <a:tailEnd/>
          </a:ln>
        </p:spPr>
        <p:txBody>
          <a:bodyPr>
            <a:spAutoFit/>
          </a:bodyPr>
          <a:lstStyle/>
          <a:p>
            <a:pPr algn="ctr" rtl="0"/>
            <a:r>
              <a:rPr lang="ar-SA" sz="2800" b="1" dirty="0"/>
              <a:t>جَمَاعَةُ المُسَافِرِينَ</a:t>
            </a:r>
            <a:endParaRPr lang="ar-EG" sz="2800" b="1" dirty="0">
              <a:latin typeface="Calibri" pitchFamily="34" charset="0"/>
            </a:endParaRPr>
          </a:p>
        </p:txBody>
      </p:sp>
      <p:sp>
        <p:nvSpPr>
          <p:cNvPr id="25" name="Rectangle 66"/>
          <p:cNvSpPr>
            <a:spLocks noChangeArrowheads="1"/>
          </p:cNvSpPr>
          <p:nvPr/>
        </p:nvSpPr>
        <p:spPr bwMode="auto">
          <a:xfrm>
            <a:off x="609600" y="3895729"/>
            <a:ext cx="3276600" cy="523220"/>
          </a:xfrm>
          <a:prstGeom prst="rect">
            <a:avLst/>
          </a:prstGeom>
          <a:noFill/>
          <a:ln w="9525">
            <a:noFill/>
            <a:miter lim="800000"/>
            <a:headEnd/>
            <a:tailEnd/>
          </a:ln>
        </p:spPr>
        <p:txBody>
          <a:bodyPr>
            <a:spAutoFit/>
          </a:bodyPr>
          <a:lstStyle/>
          <a:p>
            <a:pPr algn="ctr" rtl="0"/>
            <a:r>
              <a:rPr lang="ar-SA" sz="2800" b="1" dirty="0">
                <a:latin typeface="Calibri" pitchFamily="34" charset="0"/>
              </a:rPr>
              <a:t>زَمَنُ شُروقِ الشَّمْسِ</a:t>
            </a:r>
            <a:endParaRPr lang="ar-EG" sz="2800" b="1" dirty="0">
              <a:latin typeface="Calibri" pitchFamily="34" charset="0"/>
            </a:endParaRPr>
          </a:p>
        </p:txBody>
      </p:sp>
      <p:cxnSp>
        <p:nvCxnSpPr>
          <p:cNvPr id="26" name="AutoShape 2"/>
          <p:cNvCxnSpPr>
            <a:cxnSpLocks noChangeShapeType="1"/>
          </p:cNvCxnSpPr>
          <p:nvPr/>
        </p:nvCxnSpPr>
        <p:spPr bwMode="auto">
          <a:xfrm rot="5400000">
            <a:off x="4133850" y="1076328"/>
            <a:ext cx="1657350" cy="2152650"/>
          </a:xfrm>
          <a:prstGeom prst="straightConnector1">
            <a:avLst/>
          </a:prstGeom>
          <a:ln w="57150">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28" name="AutoShape 2"/>
          <p:cNvCxnSpPr>
            <a:cxnSpLocks noChangeShapeType="1"/>
            <a:endCxn id="16" idx="3"/>
          </p:cNvCxnSpPr>
          <p:nvPr/>
        </p:nvCxnSpPr>
        <p:spPr bwMode="auto">
          <a:xfrm rot="10800000" flipV="1">
            <a:off x="3962400" y="1952628"/>
            <a:ext cx="2038350" cy="571500"/>
          </a:xfrm>
          <a:prstGeom prst="straightConnector1">
            <a:avLst/>
          </a:prstGeom>
          <a:ln w="57150">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AutoShape 2"/>
          <p:cNvCxnSpPr>
            <a:cxnSpLocks noChangeShapeType="1"/>
            <a:endCxn id="18" idx="3"/>
          </p:cNvCxnSpPr>
          <p:nvPr/>
        </p:nvCxnSpPr>
        <p:spPr bwMode="auto">
          <a:xfrm rot="10800000" flipV="1">
            <a:off x="3962400" y="2581278"/>
            <a:ext cx="2000250" cy="1028700"/>
          </a:xfrm>
          <a:prstGeom prst="straightConnector1">
            <a:avLst/>
          </a:prstGeom>
          <a:ln w="57150">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32" name="AutoShape 2"/>
          <p:cNvCxnSpPr>
            <a:cxnSpLocks noChangeShapeType="1"/>
            <a:stCxn id="6" idx="1"/>
            <a:endCxn id="15" idx="3"/>
          </p:cNvCxnSpPr>
          <p:nvPr/>
        </p:nvCxnSpPr>
        <p:spPr bwMode="auto">
          <a:xfrm rot="10800000">
            <a:off x="3962400" y="1952628"/>
            <a:ext cx="1981200" cy="1143000"/>
          </a:xfrm>
          <a:prstGeom prst="straightConnector1">
            <a:avLst/>
          </a:prstGeom>
          <a:ln w="57150">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35" name="AutoShape 2"/>
          <p:cNvCxnSpPr>
            <a:cxnSpLocks noChangeShapeType="1"/>
            <a:stCxn id="7" idx="1"/>
            <a:endCxn id="14" idx="3"/>
          </p:cNvCxnSpPr>
          <p:nvPr/>
        </p:nvCxnSpPr>
        <p:spPr bwMode="auto">
          <a:xfrm rot="10800000">
            <a:off x="3962400" y="1381128"/>
            <a:ext cx="1981200" cy="2286000"/>
          </a:xfrm>
          <a:prstGeom prst="straightConnector1">
            <a:avLst/>
          </a:prstGeom>
          <a:ln w="57150">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ألف1~1.wav"/>
                                        </p:tgtEl>
                                      </p:cMediaNode>
                                    </p:audio>
                                  </p:sub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ppt_w+.3"/>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animEffect transition="in" filter="fade">
                                      <p:cBhvr>
                                        <p:cTn id="15" dur="500"/>
                                        <p:tgtEl>
                                          <p:spTgt spid="3"/>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ppt_w+.3"/>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animEffect transition="in" filter="fade">
                                      <p:cBhvr>
                                        <p:cTn id="20"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أدرك الناس الهلاك.wav"/>
                                        </p:tgtEl>
                                      </p:cMediaNode>
                                    </p:audio>
                                  </p:sub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3"/>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ppt_w+.3"/>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animEffect transition="in" filter="fade">
                                      <p:cBhvr>
                                        <p:cTn id="32"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4" name="مغرب الشمس.wav"/>
                                        </p:tgtEl>
                                      </p:cMediaNode>
                                    </p:audio>
                                  </p:sub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strVal val="#ppt_w+.3"/>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animEffect transition="in" filter="fade">
                                      <p:cBhvr>
                                        <p:cTn id="39" dur="500"/>
                                        <p:tgtEl>
                                          <p:spTgt spid="5"/>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ppt_w+.3"/>
                                          </p:val>
                                        </p:tav>
                                        <p:tav tm="100000">
                                          <p:val>
                                            <p:strVal val="#ppt_w"/>
                                          </p:val>
                                        </p:tav>
                                      </p:tavLst>
                                    </p:anim>
                                    <p:anim calcmode="lin" valueType="num">
                                      <p:cBhvr>
                                        <p:cTn id="43" dur="500" fill="hold"/>
                                        <p:tgtEl>
                                          <p:spTgt spid="10"/>
                                        </p:tgtEl>
                                        <p:attrNameLst>
                                          <p:attrName>ppt_h</p:attrName>
                                        </p:attrNameLst>
                                      </p:cBhvr>
                                      <p:tavLst>
                                        <p:tav tm="0">
                                          <p:val>
                                            <p:strVal val="#ppt_h"/>
                                          </p:val>
                                        </p:tav>
                                        <p:tav tm="100000">
                                          <p:val>
                                            <p:strVal val="#ppt_h"/>
                                          </p:val>
                                        </p:tav>
                                      </p:tavLst>
                                    </p:anim>
                                    <p:animEffect transition="in" filter="fade">
                                      <p:cBhvr>
                                        <p:cTn id="44" dur="500"/>
                                        <p:tgtEl>
                                          <p:spTgt spid="10"/>
                                        </p:tgtEl>
                                      </p:cBhvr>
                                    </p:animEffect>
                                  </p:childTnLst>
                                  <p:subTnLst>
                                    <p:audio>
                                      <p:cMediaNode>
                                        <p:cTn display="0" masterRel="sameClick">
                                          <p:stCondLst>
                                            <p:cond evt="begin" delay="0">
                                              <p:tn val="40"/>
                                            </p:cond>
                                          </p:stCondLst>
                                          <p:endCondLst>
                                            <p:cond evt="onStopAudio" delay="0">
                                              <p:tgtEl>
                                                <p:sldTgt/>
                                              </p:tgtEl>
                                            </p:cond>
                                          </p:endCondLst>
                                        </p:cTn>
                                        <p:tgtEl>
                                          <p:sndTgt r:embed="rId5" name="القافلة.wav"/>
                                        </p:tgtEl>
                                      </p:cMediaNode>
                                    </p:audio>
                                  </p:sub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strVal val="#ppt_w+.3"/>
                                          </p:val>
                                        </p:tav>
                                        <p:tav tm="100000">
                                          <p:val>
                                            <p:strVal val="#ppt_w"/>
                                          </p:val>
                                        </p:tav>
                                      </p:tavLst>
                                    </p:anim>
                                    <p:anim calcmode="lin" valueType="num">
                                      <p:cBhvr>
                                        <p:cTn id="50" dur="500" fill="hold"/>
                                        <p:tgtEl>
                                          <p:spTgt spid="6"/>
                                        </p:tgtEl>
                                        <p:attrNameLst>
                                          <p:attrName>ppt_h</p:attrName>
                                        </p:attrNameLst>
                                      </p:cBhvr>
                                      <p:tavLst>
                                        <p:tav tm="0">
                                          <p:val>
                                            <p:strVal val="#ppt_h"/>
                                          </p:val>
                                        </p:tav>
                                        <p:tav tm="100000">
                                          <p:val>
                                            <p:strVal val="#ppt_h"/>
                                          </p:val>
                                        </p:tav>
                                      </p:tavLst>
                                    </p:anim>
                                    <p:animEffect transition="in" filter="fade">
                                      <p:cBhvr>
                                        <p:cTn id="51" dur="500"/>
                                        <p:tgtEl>
                                          <p:spTgt spid="6"/>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strVal val="#ppt_w+.3"/>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animEffect transition="in" filter="fade">
                                      <p:cBhvr>
                                        <p:cTn id="56" dur="500"/>
                                        <p:tgtEl>
                                          <p:spTgt spid="11"/>
                                        </p:tgtEl>
                                      </p:cBhvr>
                                    </p:animEffect>
                                  </p:childTnLst>
                                  <p:subTnLst>
                                    <p:audio>
                                      <p:cMediaNode>
                                        <p:cTn display="0" masterRel="sameClick">
                                          <p:stCondLst>
                                            <p:cond evt="begin" delay="0">
                                              <p:tn val="52"/>
                                            </p:cond>
                                          </p:stCondLst>
                                          <p:endCondLst>
                                            <p:cond evt="onStopAudio" delay="0">
                                              <p:tgtEl>
                                                <p:sldTgt/>
                                              </p:tgtEl>
                                            </p:cond>
                                          </p:endCondLst>
                                        </p:cTn>
                                        <p:tgtEl>
                                          <p:sndTgt r:embed="rId6" name="الدرهم.wav"/>
                                        </p:tgtEl>
                                      </p:cMediaNode>
                                    </p:audio>
                                  </p:sub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strVal val="#ppt_w+.3"/>
                                          </p:val>
                                        </p:tav>
                                        <p:tav tm="100000">
                                          <p:val>
                                            <p:strVal val="#ppt_w"/>
                                          </p:val>
                                        </p:tav>
                                      </p:tavLst>
                                    </p:anim>
                                    <p:anim calcmode="lin" valueType="num">
                                      <p:cBhvr>
                                        <p:cTn id="62" dur="500" fill="hold"/>
                                        <p:tgtEl>
                                          <p:spTgt spid="7"/>
                                        </p:tgtEl>
                                        <p:attrNameLst>
                                          <p:attrName>ppt_h</p:attrName>
                                        </p:attrNameLst>
                                      </p:cBhvr>
                                      <p:tavLst>
                                        <p:tav tm="0">
                                          <p:val>
                                            <p:strVal val="#ppt_h"/>
                                          </p:val>
                                        </p:tav>
                                        <p:tav tm="100000">
                                          <p:val>
                                            <p:strVal val="#ppt_h"/>
                                          </p:val>
                                        </p:tav>
                                      </p:tavLst>
                                    </p:anim>
                                    <p:animEffect transition="in" filter="fade">
                                      <p:cBhvr>
                                        <p:cTn id="63" dur="500"/>
                                        <p:tgtEl>
                                          <p:spTgt spid="7"/>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strVal val="#ppt_w+.3"/>
                                          </p:val>
                                        </p:tav>
                                        <p:tav tm="100000">
                                          <p:val>
                                            <p:strVal val="#ppt_w"/>
                                          </p:val>
                                        </p:tav>
                                      </p:tavLst>
                                    </p:anim>
                                    <p:anim calcmode="lin" valueType="num">
                                      <p:cBhvr>
                                        <p:cTn id="67" dur="500" fill="hold"/>
                                        <p:tgtEl>
                                          <p:spTgt spid="12"/>
                                        </p:tgtEl>
                                        <p:attrNameLst>
                                          <p:attrName>ppt_h</p:attrName>
                                        </p:attrNameLst>
                                      </p:cBhvr>
                                      <p:tavLst>
                                        <p:tav tm="0">
                                          <p:val>
                                            <p:strVal val="#ppt_h"/>
                                          </p:val>
                                        </p:tav>
                                        <p:tav tm="100000">
                                          <p:val>
                                            <p:strVal val="#ppt_h"/>
                                          </p:val>
                                        </p:tav>
                                      </p:tavLst>
                                    </p:anim>
                                    <p:animEffect transition="in" filter="fade">
                                      <p:cBhvr>
                                        <p:cTn id="68" dur="500"/>
                                        <p:tgtEl>
                                          <p:spTgt spid="12"/>
                                        </p:tgtEl>
                                      </p:cBhvr>
                                    </p:animEffect>
                                  </p:childTnLst>
                                  <p:subTnLst>
                                    <p:audio>
                                      <p:cMediaNode>
                                        <p:cTn display="0" masterRel="sameClick">
                                          <p:stCondLst>
                                            <p:cond evt="begin" delay="0">
                                              <p:tn val="64"/>
                                            </p:cond>
                                          </p:stCondLst>
                                          <p:endCondLst>
                                            <p:cond evt="onStopAudio" delay="0">
                                              <p:tgtEl>
                                                <p:sldTgt/>
                                              </p:tgtEl>
                                            </p:cond>
                                          </p:endCondLst>
                                        </p:cTn>
                                        <p:tgtEl>
                                          <p:sndTgt r:embed="rId7" name="تضرعوا.wav"/>
                                        </p:tgtEl>
                                      </p:cMediaNode>
                                    </p:audio>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8" name="باء~1.wav"/>
                                        </p:tgtEl>
                                      </p:cMediaNode>
                                    </p:audio>
                                  </p:sub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slide(fromBottom)">
                                      <p:cBhvr>
                                        <p:cTn id="79" dur="500"/>
                                        <p:tgtEl>
                                          <p:spTgt spid="14"/>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lide(fromBottom)">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slide(fromBottom)">
                                      <p:cBhvr>
                                        <p:cTn id="87" dur="500"/>
                                        <p:tgtEl>
                                          <p:spTgt spid="1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slide(fromBottom)">
                                      <p:cBhvr>
                                        <p:cTn id="90" dur="500"/>
                                        <p:tgtEl>
                                          <p:spTgt spid="21"/>
                                        </p:tgtEl>
                                      </p:cBhvr>
                                    </p:animEffect>
                                  </p:childTnLst>
                                  <p:subTnLst>
                                    <p:audio>
                                      <p:cMediaNode>
                                        <p:cTn display="0" masterRel="sameClick">
                                          <p:stCondLst>
                                            <p:cond evt="begin" delay="0">
                                              <p:tn val="88"/>
                                            </p:cond>
                                          </p:stCondLst>
                                          <p:endCondLst>
                                            <p:cond evt="onStopAudio" delay="0">
                                              <p:tgtEl>
                                                <p:sldTgt/>
                                              </p:tgtEl>
                                            </p:cond>
                                          </p:endCondLst>
                                        </p:cTn>
                                        <p:tgtEl>
                                          <p:sndTgt r:embed="rId9" name="عملة معدنية.wav"/>
                                        </p:tgtEl>
                                      </p:cMediaNode>
                                    </p:audio>
                                  </p:sub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slide(fromBottom)">
                                      <p:cBhvr>
                                        <p:cTn id="95" dur="500"/>
                                        <p:tgtEl>
                                          <p:spTgt spid="16"/>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slide(fromBottom)">
                                      <p:cBhvr>
                                        <p:cTn id="98" dur="5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10" name="زمن غروب.wav"/>
                                        </p:tgtEl>
                                      </p:cMediaNode>
                                    </p:audio>
                                  </p:sub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slide(fromBottom)">
                                      <p:cBhvr>
                                        <p:cTn id="103" dur="500"/>
                                        <p:tgtEl>
                                          <p:spTgt spid="17"/>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slide(fromBottom)">
                                      <p:cBhvr>
                                        <p:cTn id="106" dur="500"/>
                                        <p:tgtEl>
                                          <p:spTgt spid="23"/>
                                        </p:tgtEl>
                                      </p:cBhvr>
                                    </p:animEffect>
                                  </p:childTnLst>
                                  <p:subTnLst>
                                    <p:audio>
                                      <p:cMediaNode>
                                        <p:cTn display="0" masterRel="sameClick">
                                          <p:stCondLst>
                                            <p:cond evt="begin" delay="0">
                                              <p:tn val="104"/>
                                            </p:cond>
                                          </p:stCondLst>
                                          <p:endCondLst>
                                            <p:cond evt="onStopAudio" delay="0">
                                              <p:tgtEl>
                                                <p:sldTgt/>
                                              </p:tgtEl>
                                            </p:cond>
                                          </p:endCondLst>
                                        </p:cTn>
                                        <p:tgtEl>
                                          <p:sndTgt r:embed="rId11" name="نزل بهم الموت.wav"/>
                                        </p:tgtEl>
                                      </p:cMediaNode>
                                    </p:audio>
                                  </p:sub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slide(fromBottom)">
                                      <p:cBhvr>
                                        <p:cTn id="111" dur="500"/>
                                        <p:tgtEl>
                                          <p:spTgt spid="18"/>
                                        </p:tgtEl>
                                      </p:cBhvr>
                                    </p:animEffect>
                                  </p:childTnLst>
                                </p:cTn>
                              </p:par>
                              <p:par>
                                <p:cTn id="112" presetID="12" presetClass="entr" presetSubtype="4"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slide(fromBottom)">
                                      <p:cBhvr>
                                        <p:cTn id="114" dur="500"/>
                                        <p:tgtEl>
                                          <p:spTgt spid="24"/>
                                        </p:tgtEl>
                                      </p:cBhvr>
                                    </p:animEffect>
                                  </p:childTnLst>
                                  <p:subTnLst>
                                    <p:audio>
                                      <p:cMediaNode>
                                        <p:cTn display="0" masterRel="sameClick">
                                          <p:stCondLst>
                                            <p:cond evt="begin" delay="0">
                                              <p:tn val="112"/>
                                            </p:cond>
                                          </p:stCondLst>
                                          <p:endCondLst>
                                            <p:cond evt="onStopAudio" delay="0">
                                              <p:tgtEl>
                                                <p:sldTgt/>
                                              </p:tgtEl>
                                            </p:cond>
                                          </p:endCondLst>
                                        </p:cTn>
                                        <p:tgtEl>
                                          <p:sndTgt r:embed="rId12" name="جماعة المسافرين.wav"/>
                                        </p:tgtEl>
                                      </p:cMediaNode>
                                    </p:audio>
                                  </p:subTnLst>
                                </p:cTn>
                              </p:par>
                            </p:childTnLst>
                          </p:cTn>
                        </p:par>
                      </p:childTnLst>
                    </p:cTn>
                  </p:par>
                  <p:par>
                    <p:cTn id="115" fill="hold">
                      <p:stCondLst>
                        <p:cond delay="indefinite"/>
                      </p:stCondLst>
                      <p:childTnLst>
                        <p:par>
                          <p:cTn id="116" fill="hold">
                            <p:stCondLst>
                              <p:cond delay="0"/>
                            </p:stCondLst>
                            <p:childTnLst>
                              <p:par>
                                <p:cTn id="117" presetID="12" presetClass="entr" presetSubtype="4"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slide(fromBottom)">
                                      <p:cBhvr>
                                        <p:cTn id="119" dur="500"/>
                                        <p:tgtEl>
                                          <p:spTgt spid="19"/>
                                        </p:tgtEl>
                                      </p:cBhvr>
                                    </p:animEffect>
                                  </p:childTnLst>
                                </p:cTn>
                              </p:par>
                              <p:par>
                                <p:cTn id="120" presetID="12" presetClass="entr" presetSubtype="4"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slide(fromBottom)">
                                      <p:cBhvr>
                                        <p:cTn id="122" dur="500"/>
                                        <p:tgtEl>
                                          <p:spTgt spid="25"/>
                                        </p:tgtEl>
                                      </p:cBhvr>
                                    </p:animEffect>
                                  </p:childTnLst>
                                  <p:subTnLst>
                                    <p:audio>
                                      <p:cMediaNode>
                                        <p:cTn display="0" masterRel="sameClick">
                                          <p:stCondLst>
                                            <p:cond evt="begin" delay="0">
                                              <p:tn val="120"/>
                                            </p:cond>
                                          </p:stCondLst>
                                          <p:endCondLst>
                                            <p:cond evt="onStopAudio" delay="0">
                                              <p:tgtEl>
                                                <p:sldTgt/>
                                              </p:tgtEl>
                                            </p:cond>
                                          </p:endCondLst>
                                        </p:cTn>
                                        <p:tgtEl>
                                          <p:sndTgt r:embed="rId13" name="زمن شروق الشمس.wav"/>
                                        </p:tgtEl>
                                      </p:cMediaNode>
                                    </p:audio>
                                  </p:sub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randombar(horizontal)">
                                      <p:cBhvr>
                                        <p:cTn id="127" dur="500"/>
                                        <p:tgtEl>
                                          <p:spTgt spid="26"/>
                                        </p:tgtEl>
                                      </p:cBhvr>
                                    </p:animEffect>
                                  </p:childTnLst>
                                  <p:subTnLst>
                                    <p:audio>
                                      <p:cMediaNode>
                                        <p:cTn display="0" masterRel="sameClick">
                                          <p:stCondLst>
                                            <p:cond evt="begin" delay="0">
                                              <p:tn val="125"/>
                                            </p:cond>
                                          </p:stCondLst>
                                          <p:endCondLst>
                                            <p:cond evt="onStopAudio" delay="0">
                                              <p:tgtEl>
                                                <p:sldTgt/>
                                              </p:tgtEl>
                                            </p:cond>
                                          </p:endCondLst>
                                        </p:cTn>
                                        <p:tgtEl>
                                          <p:sndTgt r:embed="rId14" name="0068 - applause.wav"/>
                                        </p:tgtEl>
                                      </p:cMediaNode>
                                    </p:audio>
                                  </p:sub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randombar(horizontal)">
                                      <p:cBhvr>
                                        <p:cTn id="132" dur="500"/>
                                        <p:tgtEl>
                                          <p:spTgt spid="28"/>
                                        </p:tgtEl>
                                      </p:cBhvr>
                                    </p:animEffect>
                                  </p:childTnLst>
                                  <p:subTnLst>
                                    <p:audio>
                                      <p:cMediaNode>
                                        <p:cTn display="0" masterRel="sameClick">
                                          <p:stCondLst>
                                            <p:cond evt="begin" delay="0">
                                              <p:tn val="130"/>
                                            </p:cond>
                                          </p:stCondLst>
                                          <p:endCondLst>
                                            <p:cond evt="onStopAudio" delay="0">
                                              <p:tgtEl>
                                                <p:sldTgt/>
                                              </p:tgtEl>
                                            </p:cond>
                                          </p:endCondLst>
                                        </p:cTn>
                                        <p:tgtEl>
                                          <p:sndTgt r:embed="rId14" name="0068 - applause.wav"/>
                                        </p:tgtEl>
                                      </p:cMediaNode>
                                    </p:audio>
                                  </p:sub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randombar(horizontal)">
                                      <p:cBhvr>
                                        <p:cTn id="137" dur="500"/>
                                        <p:tgtEl>
                                          <p:spTgt spid="30"/>
                                        </p:tgtEl>
                                      </p:cBhvr>
                                    </p:animEffect>
                                  </p:childTnLst>
                                  <p:subTnLst>
                                    <p:audio>
                                      <p:cMediaNode>
                                        <p:cTn display="0" masterRel="sameClick">
                                          <p:stCondLst>
                                            <p:cond evt="begin" delay="0">
                                              <p:tn val="135"/>
                                            </p:cond>
                                          </p:stCondLst>
                                          <p:endCondLst>
                                            <p:cond evt="onStopAudio" delay="0">
                                              <p:tgtEl>
                                                <p:sldTgt/>
                                              </p:tgtEl>
                                            </p:cond>
                                          </p:endCondLst>
                                        </p:cTn>
                                        <p:tgtEl>
                                          <p:sndTgt r:embed="rId14" name="0068 - applause.wav"/>
                                        </p:tgtEl>
                                      </p:cMediaNode>
                                    </p:audio>
                                  </p:sub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randombar(horizontal)">
                                      <p:cBhvr>
                                        <p:cTn id="142" dur="500"/>
                                        <p:tgtEl>
                                          <p:spTgt spid="32"/>
                                        </p:tgtEl>
                                      </p:cBhvr>
                                    </p:animEffect>
                                  </p:childTnLst>
                                  <p:subTnLst>
                                    <p:audio>
                                      <p:cMediaNode>
                                        <p:cTn display="0" masterRel="sameClick">
                                          <p:stCondLst>
                                            <p:cond evt="begin" delay="0">
                                              <p:tn val="140"/>
                                            </p:cond>
                                          </p:stCondLst>
                                          <p:endCondLst>
                                            <p:cond evt="onStopAudio" delay="0">
                                              <p:tgtEl>
                                                <p:sldTgt/>
                                              </p:tgtEl>
                                            </p:cond>
                                          </p:endCondLst>
                                        </p:cTn>
                                        <p:tgtEl>
                                          <p:sndTgt r:embed="rId14" name="0068 - applause.wav"/>
                                        </p:tgtEl>
                                      </p:cMediaNode>
                                    </p:audio>
                                  </p:sub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randombar(horizontal)">
                                      <p:cBhvr>
                                        <p:cTn id="147" dur="500"/>
                                        <p:tgtEl>
                                          <p:spTgt spid="35"/>
                                        </p:tgtEl>
                                      </p:cBhvr>
                                    </p:animEffect>
                                  </p:childTnLst>
                                  <p:subTnLst>
                                    <p:audio>
                                      <p:cMediaNode>
                                        <p:cTn display="0" masterRel="sameClick">
                                          <p:stCondLst>
                                            <p:cond evt="begin" delay="0">
                                              <p:tn val="145"/>
                                            </p:cond>
                                          </p:stCondLst>
                                          <p:endCondLst>
                                            <p:cond evt="onStopAudio" delay="0">
                                              <p:tgtEl>
                                                <p:sldTgt/>
                                              </p:tgtEl>
                                            </p:cond>
                                          </p:endCondLst>
                                        </p:cTn>
                                        <p:tgtEl>
                                          <p:sndTgt r:embed="rId14"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547718" y="696503"/>
            <a:ext cx="8062882"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ctr" rtl="1" fontAlgn="auto">
              <a:spcBef>
                <a:spcPts val="0"/>
              </a:spcBef>
              <a:spcAft>
                <a:spcPts val="0"/>
              </a:spcAft>
              <a:defRPr/>
            </a:pPr>
            <a:endParaRPr lang="en-US" sz="4000" b="1" dirty="0">
              <a:solidFill>
                <a:srgbClr val="C00000"/>
              </a:solidFill>
            </a:endParaRPr>
          </a:p>
        </p:txBody>
      </p:sp>
      <p:sp>
        <p:nvSpPr>
          <p:cNvPr id="3" name="Rectangle 16"/>
          <p:cNvSpPr>
            <a:spLocks noChangeArrowheads="1"/>
          </p:cNvSpPr>
          <p:nvPr/>
        </p:nvSpPr>
        <p:spPr bwMode="auto">
          <a:xfrm>
            <a:off x="457200" y="800101"/>
            <a:ext cx="8170862" cy="646331"/>
          </a:xfrm>
          <a:prstGeom prst="rect">
            <a:avLst/>
          </a:prstGeom>
          <a:noFill/>
          <a:ln w="9525">
            <a:noFill/>
            <a:miter lim="800000"/>
            <a:headEnd/>
            <a:tailEnd/>
          </a:ln>
        </p:spPr>
        <p:txBody>
          <a:bodyPr wrap="square">
            <a:spAutoFit/>
          </a:bodyPr>
          <a:lstStyle/>
          <a:p>
            <a:r>
              <a:rPr lang="ar-SA" sz="3600" b="1" dirty="0">
                <a:latin typeface="Calibri" pitchFamily="34" charset="0"/>
              </a:rPr>
              <a:t>2- أَسْتَخْرِجُ مِنَ النَّصِّ أَضْدادَ الكَلِماتِ الآتية</a:t>
            </a:r>
            <a:r>
              <a:rPr lang="en-US" sz="3600" b="1" dirty="0">
                <a:latin typeface="Calibri" pitchFamily="34" charset="0"/>
              </a:rPr>
              <a:t>:</a:t>
            </a:r>
          </a:p>
        </p:txBody>
      </p:sp>
      <p:sp>
        <p:nvSpPr>
          <p:cNvPr id="4" name="مستطيل مستدير الزوايا 3"/>
          <p:cNvSpPr/>
          <p:nvPr/>
        </p:nvSpPr>
        <p:spPr>
          <a:xfrm>
            <a:off x="5334000" y="1772393"/>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5" name="مستطيل مستدير الزوايا 4"/>
          <p:cNvSpPr/>
          <p:nvPr/>
        </p:nvSpPr>
        <p:spPr>
          <a:xfrm>
            <a:off x="609600" y="1772393"/>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6" name="Rectangle 1"/>
          <p:cNvSpPr>
            <a:spLocks noChangeArrowheads="1"/>
          </p:cNvSpPr>
          <p:nvPr/>
        </p:nvSpPr>
        <p:spPr bwMode="auto">
          <a:xfrm>
            <a:off x="5791200" y="1764327"/>
            <a:ext cx="2203450" cy="707886"/>
          </a:xfrm>
          <a:prstGeom prst="rect">
            <a:avLst/>
          </a:prstGeom>
          <a:noFill/>
          <a:ln w="9525">
            <a:noFill/>
            <a:miter lim="800000"/>
            <a:headEnd/>
            <a:tailEnd/>
          </a:ln>
        </p:spPr>
        <p:txBody>
          <a:bodyPr anchor="ctr">
            <a:spAutoFit/>
          </a:bodyPr>
          <a:lstStyle/>
          <a:p>
            <a:pPr algn="ctr"/>
            <a:r>
              <a:rPr lang="ar-SA" sz="4000" b="1" dirty="0">
                <a:latin typeface="Calibri" pitchFamily="34" charset="0"/>
              </a:rPr>
              <a:t>اِتَّسَعَ</a:t>
            </a:r>
            <a:endParaRPr lang="en-US" sz="4000" b="1" dirty="0">
              <a:latin typeface="Calibri" pitchFamily="34" charset="0"/>
            </a:endParaRPr>
          </a:p>
        </p:txBody>
      </p:sp>
      <p:sp>
        <p:nvSpPr>
          <p:cNvPr id="7" name="TextBox 27"/>
          <p:cNvSpPr txBox="1">
            <a:spLocks noChangeArrowheads="1"/>
          </p:cNvSpPr>
          <p:nvPr/>
        </p:nvSpPr>
        <p:spPr bwMode="auto">
          <a:xfrm>
            <a:off x="1066800" y="1733550"/>
            <a:ext cx="2133600" cy="707886"/>
          </a:xfrm>
          <a:prstGeom prst="rect">
            <a:avLst/>
          </a:prstGeom>
          <a:noFill/>
          <a:ln w="9525">
            <a:noFill/>
            <a:miter lim="800000"/>
            <a:headEnd/>
            <a:tailEnd/>
          </a:ln>
        </p:spPr>
        <p:txBody>
          <a:bodyPr>
            <a:spAutoFit/>
          </a:bodyPr>
          <a:lstStyle/>
          <a:p>
            <a:pPr algn="ctr" rtl="0"/>
            <a:r>
              <a:rPr lang="ar-SA" sz="4000" b="1" dirty="0">
                <a:solidFill>
                  <a:srgbClr val="7030A0"/>
                </a:solidFill>
                <a:latin typeface="Calibri" pitchFamily="34" charset="0"/>
              </a:rPr>
              <a:t>ضاق</a:t>
            </a:r>
            <a:endParaRPr lang="en-US" sz="4000" b="1" dirty="0">
              <a:solidFill>
                <a:srgbClr val="7030A0"/>
              </a:solidFill>
              <a:latin typeface="Calibri" pitchFamily="34" charset="0"/>
            </a:endParaRPr>
          </a:p>
        </p:txBody>
      </p:sp>
      <p:sp>
        <p:nvSpPr>
          <p:cNvPr id="8" name="مستطيل مستدير الزوايا 7"/>
          <p:cNvSpPr/>
          <p:nvPr/>
        </p:nvSpPr>
        <p:spPr>
          <a:xfrm>
            <a:off x="5334000" y="2745000"/>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مستدير الزوايا 8"/>
          <p:cNvSpPr/>
          <p:nvPr/>
        </p:nvSpPr>
        <p:spPr>
          <a:xfrm>
            <a:off x="609600" y="2745000"/>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0" name="Rectangle 1"/>
          <p:cNvSpPr>
            <a:spLocks noChangeArrowheads="1"/>
          </p:cNvSpPr>
          <p:nvPr/>
        </p:nvSpPr>
        <p:spPr bwMode="auto">
          <a:xfrm>
            <a:off x="5791200" y="2730980"/>
            <a:ext cx="2203450" cy="707886"/>
          </a:xfrm>
          <a:prstGeom prst="rect">
            <a:avLst/>
          </a:prstGeom>
          <a:noFill/>
          <a:ln w="9525">
            <a:noFill/>
            <a:miter lim="800000"/>
            <a:headEnd/>
            <a:tailEnd/>
          </a:ln>
        </p:spPr>
        <p:txBody>
          <a:bodyPr anchor="ctr">
            <a:spAutoFit/>
          </a:bodyPr>
          <a:lstStyle/>
          <a:p>
            <a:pPr algn="ctr"/>
            <a:r>
              <a:rPr lang="ar-SA" sz="4000" b="1" dirty="0">
                <a:latin typeface="Calibri" pitchFamily="34" charset="0"/>
              </a:rPr>
              <a:t>الغِنَى</a:t>
            </a:r>
            <a:endParaRPr lang="en-US" sz="4000" b="1" dirty="0">
              <a:latin typeface="Calibri" pitchFamily="34" charset="0"/>
            </a:endParaRPr>
          </a:p>
        </p:txBody>
      </p:sp>
      <p:sp>
        <p:nvSpPr>
          <p:cNvPr id="11" name="TextBox 27"/>
          <p:cNvSpPr txBox="1">
            <a:spLocks noChangeArrowheads="1"/>
          </p:cNvSpPr>
          <p:nvPr/>
        </p:nvSpPr>
        <p:spPr bwMode="auto">
          <a:xfrm>
            <a:off x="990600" y="2724150"/>
            <a:ext cx="2133600" cy="707886"/>
          </a:xfrm>
          <a:prstGeom prst="rect">
            <a:avLst/>
          </a:prstGeom>
          <a:noFill/>
          <a:ln w="9525">
            <a:noFill/>
            <a:miter lim="800000"/>
            <a:headEnd/>
            <a:tailEnd/>
          </a:ln>
        </p:spPr>
        <p:txBody>
          <a:bodyPr>
            <a:spAutoFit/>
          </a:bodyPr>
          <a:lstStyle/>
          <a:p>
            <a:pPr algn="ctr"/>
            <a:r>
              <a:rPr lang="ar-SA" sz="4000" b="1" dirty="0">
                <a:solidFill>
                  <a:srgbClr val="7030A0"/>
                </a:solidFill>
              </a:rPr>
              <a:t>الفَقْرُ</a:t>
            </a:r>
            <a:endParaRPr lang="en-US" sz="4000" dirty="0">
              <a:solidFill>
                <a:srgbClr val="7030A0"/>
              </a:solidFill>
            </a:endParaRPr>
          </a:p>
        </p:txBody>
      </p:sp>
      <p:sp>
        <p:nvSpPr>
          <p:cNvPr id="12" name="مستطيل مستدير الزوايا 11"/>
          <p:cNvSpPr/>
          <p:nvPr/>
        </p:nvSpPr>
        <p:spPr>
          <a:xfrm>
            <a:off x="5334000" y="3731939"/>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3" name="مستطيل مستدير الزوايا 12"/>
          <p:cNvSpPr/>
          <p:nvPr/>
        </p:nvSpPr>
        <p:spPr>
          <a:xfrm>
            <a:off x="609600" y="3790950"/>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4" name="Rectangle 1"/>
          <p:cNvSpPr>
            <a:spLocks noChangeArrowheads="1"/>
          </p:cNvSpPr>
          <p:nvPr/>
        </p:nvSpPr>
        <p:spPr bwMode="auto">
          <a:xfrm>
            <a:off x="5867400" y="3790950"/>
            <a:ext cx="2203450" cy="707886"/>
          </a:xfrm>
          <a:prstGeom prst="rect">
            <a:avLst/>
          </a:prstGeom>
          <a:noFill/>
          <a:ln w="9525">
            <a:noFill/>
            <a:miter lim="800000"/>
            <a:headEnd/>
            <a:tailEnd/>
          </a:ln>
        </p:spPr>
        <p:txBody>
          <a:bodyPr anchor="ctr">
            <a:spAutoFit/>
          </a:bodyPr>
          <a:lstStyle/>
          <a:p>
            <a:pPr algn="ctr"/>
            <a:r>
              <a:rPr lang="ar-SA" sz="4000" b="1" dirty="0">
                <a:latin typeface="Calibri" pitchFamily="34" charset="0"/>
              </a:rPr>
              <a:t>السَّيَّئَةُ</a:t>
            </a:r>
            <a:endParaRPr lang="en-US" sz="4000" b="1" dirty="0">
              <a:latin typeface="Calibri" pitchFamily="34" charset="0"/>
            </a:endParaRPr>
          </a:p>
        </p:txBody>
      </p:sp>
      <p:sp>
        <p:nvSpPr>
          <p:cNvPr id="15" name="TextBox 27"/>
          <p:cNvSpPr txBox="1">
            <a:spLocks noChangeArrowheads="1"/>
          </p:cNvSpPr>
          <p:nvPr/>
        </p:nvSpPr>
        <p:spPr bwMode="auto">
          <a:xfrm>
            <a:off x="1295400" y="3790950"/>
            <a:ext cx="1981200" cy="646331"/>
          </a:xfrm>
          <a:prstGeom prst="rect">
            <a:avLst/>
          </a:prstGeom>
          <a:noFill/>
          <a:ln w="9525">
            <a:noFill/>
            <a:miter lim="800000"/>
            <a:headEnd/>
            <a:tailEnd/>
          </a:ln>
        </p:spPr>
        <p:txBody>
          <a:bodyPr>
            <a:spAutoFit/>
          </a:bodyPr>
          <a:lstStyle/>
          <a:p>
            <a:pPr algn="ctr"/>
            <a:r>
              <a:rPr lang="ar-SA" sz="3600" b="1" dirty="0">
                <a:solidFill>
                  <a:srgbClr val="7030A0"/>
                </a:solidFill>
              </a:rPr>
              <a:t>الحَسَنَةُ</a:t>
            </a:r>
            <a:endParaRPr lang="en-US" sz="3600" dirty="0">
              <a:solidFill>
                <a:srgbClr val="7030A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أَضع خَطًّا تَحْتَ الإِجابَةِ الصَّحيحَةِ ممَّا بَيْنَ الْقَوْسَيْنِ.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أستخرج من النص أضداد.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4" name="اتسع.wav"/>
                                        </p:tgtEl>
                                      </p:cMediaNode>
                                    </p:audio>
                                  </p:sub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
                                        <p:tgtEl>
                                          <p:spTgt spid="7"/>
                                        </p:tgtEl>
                                      </p:cBhvr>
                                    </p:animEffect>
                                    <p:anim calcmode="lin" valueType="num">
                                      <p:cBhvr>
                                        <p:cTn id="30" dur="200" fill="hold"/>
                                        <p:tgtEl>
                                          <p:spTgt spid="7"/>
                                        </p:tgtEl>
                                        <p:attrNameLst>
                                          <p:attrName>ppt_x</p:attrName>
                                        </p:attrNameLst>
                                      </p:cBhvr>
                                      <p:tavLst>
                                        <p:tav tm="0">
                                          <p:val>
                                            <p:strVal val="#ppt_x"/>
                                          </p:val>
                                        </p:tav>
                                        <p:tav tm="100000">
                                          <p:val>
                                            <p:strVal val="#ppt_x"/>
                                          </p:val>
                                        </p:tav>
                                      </p:tavLst>
                                    </p:anim>
                                    <p:anim calcmode="lin" valueType="num">
                                      <p:cBhvr>
                                        <p:cTn id="31" dur="200" fill="hold"/>
                                        <p:tgtEl>
                                          <p:spTgt spid="7"/>
                                        </p:tgtEl>
                                        <p:attrNameLst>
                                          <p:attrName>ppt_y</p:attrName>
                                        </p:attrNameLst>
                                      </p:cBhvr>
                                      <p:tavLst>
                                        <p:tav tm="0">
                                          <p:val>
                                            <p:strVal val="#ppt_y+0.31"/>
                                          </p:val>
                                        </p:tav>
                                        <p:tav tm="100000">
                                          <p:val>
                                            <p:strVal val="#ppt_y+0.31"/>
                                          </p:val>
                                        </p:tav>
                                      </p:tavLst>
                                    </p:anim>
                                    <p:anim calcmode="lin" valueType="num">
                                      <p:cBhvr>
                                        <p:cTn id="3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ضاق.wav"/>
                                        </p:tgtEl>
                                      </p:cMediaNode>
                                    </p:audio>
                                  </p:sub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6" name="الغنى.wav"/>
                                        </p:tgtEl>
                                      </p:cMediaNode>
                                    </p:audio>
                                  </p:sub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
                                        <p:tgtEl>
                                          <p:spTgt spid="11"/>
                                        </p:tgtEl>
                                      </p:cBhvr>
                                    </p:animEffect>
                                    <p:anim calcmode="lin" valueType="num">
                                      <p:cBhvr>
                                        <p:cTn id="51" dur="200" fill="hold"/>
                                        <p:tgtEl>
                                          <p:spTgt spid="11"/>
                                        </p:tgtEl>
                                        <p:attrNameLst>
                                          <p:attrName>ppt_x</p:attrName>
                                        </p:attrNameLst>
                                      </p:cBhvr>
                                      <p:tavLst>
                                        <p:tav tm="0">
                                          <p:val>
                                            <p:strVal val="#ppt_x"/>
                                          </p:val>
                                        </p:tav>
                                        <p:tav tm="100000">
                                          <p:val>
                                            <p:strVal val="#ppt_x"/>
                                          </p:val>
                                        </p:tav>
                                      </p:tavLst>
                                    </p:anim>
                                    <p:anim calcmode="lin" valueType="num">
                                      <p:cBhvr>
                                        <p:cTn id="52" dur="200" fill="hold"/>
                                        <p:tgtEl>
                                          <p:spTgt spid="11"/>
                                        </p:tgtEl>
                                        <p:attrNameLst>
                                          <p:attrName>ppt_y</p:attrName>
                                        </p:attrNameLst>
                                      </p:cBhvr>
                                      <p:tavLst>
                                        <p:tav tm="0">
                                          <p:val>
                                            <p:strVal val="#ppt_y+0.31"/>
                                          </p:val>
                                        </p:tav>
                                        <p:tav tm="100000">
                                          <p:val>
                                            <p:strVal val="#ppt_y+0.31"/>
                                          </p:val>
                                        </p:tav>
                                      </p:tavLst>
                                    </p:anim>
                                    <p:anim calcmode="lin" valueType="num">
                                      <p:cBhvr>
                                        <p:cTn id="53" dur="300" decel="50000" fill="hold">
                                          <p:stCondLst>
                                            <p:cond delay="2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300" decel="50000" fill="hold">
                                          <p:stCondLst>
                                            <p:cond delay="2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7" name="الفقر.wav"/>
                                        </p:tgtEl>
                                      </p:cMediaNode>
                                    </p:audio>
                                  </p:subTnLst>
                                </p:cTn>
                              </p:par>
                            </p:childTnLst>
                          </p:cTn>
                        </p:par>
                        <p:par>
                          <p:cTn id="55" fill="hold">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ssolve">
                                      <p:cBhvr>
                                        <p:cTn id="58" dur="500"/>
                                        <p:tgtEl>
                                          <p:spTgt spid="12"/>
                                        </p:tgtEl>
                                      </p:cBhvr>
                                    </p:animEffect>
                                  </p:childTnLst>
                                </p:cTn>
                              </p:par>
                            </p:childTnLst>
                          </p:cTn>
                        </p:par>
                        <p:par>
                          <p:cTn id="59" fill="hold">
                            <p:stCondLst>
                              <p:cond delay="1000"/>
                            </p:stCondLst>
                            <p:childTnLst>
                              <p:par>
                                <p:cTn id="60" presetID="9"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childTnLst>
                          </p:cTn>
                        </p:par>
                        <p:par>
                          <p:cTn id="63" fill="hold">
                            <p:stCondLst>
                              <p:cond delay="1500"/>
                            </p:stCondLst>
                            <p:childTnLst>
                              <p:par>
                                <p:cTn id="64" presetID="9"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ssolve">
                                      <p:cBhvr>
                                        <p:cTn id="66" dur="500"/>
                                        <p:tgtEl>
                                          <p:spTgt spid="14"/>
                                        </p:tgtEl>
                                      </p:cBhvr>
                                    </p:animEffect>
                                  </p:childTnLst>
                                  <p:subTnLst>
                                    <p:audio>
                                      <p:cMediaNode>
                                        <p:cTn display="0" masterRel="sameClick">
                                          <p:stCondLst>
                                            <p:cond evt="begin" delay="0">
                                              <p:tn val="64"/>
                                            </p:cond>
                                          </p:stCondLst>
                                          <p:endCondLst>
                                            <p:cond evt="onStopAudio" delay="0">
                                              <p:tgtEl>
                                                <p:sldTgt/>
                                              </p:tgtEl>
                                            </p:cond>
                                          </p:endCondLst>
                                        </p:cTn>
                                        <p:tgtEl>
                                          <p:sndTgt r:embed="rId8" name="السيئة.wav"/>
                                        </p:tgtEl>
                                      </p:cMediaNode>
                                    </p:audio>
                                  </p:subTnLst>
                                </p:cTn>
                              </p:par>
                            </p:childTnLst>
                          </p:cTn>
                        </p:par>
                      </p:childTnLst>
                    </p:cTn>
                  </p:par>
                  <p:par>
                    <p:cTn id="67" fill="hold">
                      <p:stCondLst>
                        <p:cond delay="indefinite"/>
                      </p:stCondLst>
                      <p:childTnLst>
                        <p:par>
                          <p:cTn id="68" fill="hold">
                            <p:stCondLst>
                              <p:cond delay="0"/>
                            </p:stCondLst>
                            <p:childTnLst>
                              <p:par>
                                <p:cTn id="69" presetID="43"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
                                        <p:tgtEl>
                                          <p:spTgt spid="15"/>
                                        </p:tgtEl>
                                      </p:cBhvr>
                                    </p:animEffect>
                                    <p:anim calcmode="lin" valueType="num">
                                      <p:cBhvr>
                                        <p:cTn id="72" dur="200" fill="hold"/>
                                        <p:tgtEl>
                                          <p:spTgt spid="15"/>
                                        </p:tgtEl>
                                        <p:attrNameLst>
                                          <p:attrName>ppt_x</p:attrName>
                                        </p:attrNameLst>
                                      </p:cBhvr>
                                      <p:tavLst>
                                        <p:tav tm="0">
                                          <p:val>
                                            <p:strVal val="#ppt_x"/>
                                          </p:val>
                                        </p:tav>
                                        <p:tav tm="100000">
                                          <p:val>
                                            <p:strVal val="#ppt_x"/>
                                          </p:val>
                                        </p:tav>
                                      </p:tavLst>
                                    </p:anim>
                                    <p:anim calcmode="lin" valueType="num">
                                      <p:cBhvr>
                                        <p:cTn id="73" dur="200" fill="hold"/>
                                        <p:tgtEl>
                                          <p:spTgt spid="15"/>
                                        </p:tgtEl>
                                        <p:attrNameLst>
                                          <p:attrName>ppt_y</p:attrName>
                                        </p:attrNameLst>
                                      </p:cBhvr>
                                      <p:tavLst>
                                        <p:tav tm="0">
                                          <p:val>
                                            <p:strVal val="#ppt_y+0.31"/>
                                          </p:val>
                                        </p:tav>
                                        <p:tav tm="100000">
                                          <p:val>
                                            <p:strVal val="#ppt_y+0.31"/>
                                          </p:val>
                                        </p:tav>
                                      </p:tavLst>
                                    </p:anim>
                                    <p:anim calcmode="lin" valueType="num">
                                      <p:cBhvr>
                                        <p:cTn id="74" dur="300" decel="50000" fill="hold">
                                          <p:stCondLst>
                                            <p:cond delay="2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300" decel="50000" fill="hold">
                                          <p:stCondLst>
                                            <p:cond delay="2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9" name="الحسن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p:bldP spid="7" grpId="0"/>
      <p:bldP spid="8" grpId="0" animBg="1"/>
      <p:bldP spid="9" grpId="0" animBg="1"/>
      <p:bldP spid="10" grpId="0"/>
      <p:bldP spid="11" grpId="0"/>
      <p:bldP spid="12" grpId="0" animBg="1"/>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547718" y="696503"/>
            <a:ext cx="8062882"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justLow" rtl="1" fontAlgn="auto">
              <a:spcBef>
                <a:spcPts val="0"/>
              </a:spcBef>
              <a:spcAft>
                <a:spcPts val="0"/>
              </a:spcAft>
              <a:defRPr/>
            </a:pPr>
            <a:r>
              <a:rPr lang="ar-EG" sz="3600" b="1" dirty="0">
                <a:solidFill>
                  <a:schemeClr val="tx1"/>
                </a:solidFill>
              </a:rPr>
              <a:t>3- أقرأ النص وأستخرج منه:</a:t>
            </a:r>
            <a:endParaRPr lang="en-US" sz="3600" b="1" dirty="0">
              <a:solidFill>
                <a:schemeClr val="tx1"/>
              </a:solidFill>
            </a:endParaRPr>
          </a:p>
        </p:txBody>
      </p:sp>
      <p:sp>
        <p:nvSpPr>
          <p:cNvPr id="4" name="مستطيل مستدير الزوايا 3"/>
          <p:cNvSpPr/>
          <p:nvPr/>
        </p:nvSpPr>
        <p:spPr>
          <a:xfrm>
            <a:off x="4953000" y="1772393"/>
            <a:ext cx="3581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6">
                    <a:lumMod val="50000"/>
                  </a:schemeClr>
                </a:solidFill>
              </a:rPr>
              <a:t>كلمة مفردها (مسكين).</a:t>
            </a:r>
            <a:endParaRPr lang="ar-SA" sz="3200" b="1" dirty="0">
              <a:solidFill>
                <a:schemeClr val="accent6">
                  <a:lumMod val="50000"/>
                </a:schemeClr>
              </a:solidFill>
            </a:endParaRPr>
          </a:p>
        </p:txBody>
      </p:sp>
      <p:sp>
        <p:nvSpPr>
          <p:cNvPr id="5" name="مستطيل مستدير الزوايا 4"/>
          <p:cNvSpPr/>
          <p:nvPr/>
        </p:nvSpPr>
        <p:spPr>
          <a:xfrm>
            <a:off x="609600" y="1772393"/>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27"/>
          <p:cNvSpPr txBox="1">
            <a:spLocks noChangeArrowheads="1"/>
          </p:cNvSpPr>
          <p:nvPr/>
        </p:nvSpPr>
        <p:spPr bwMode="auto">
          <a:xfrm>
            <a:off x="1066800" y="1733550"/>
            <a:ext cx="2133600" cy="707886"/>
          </a:xfrm>
          <a:prstGeom prst="rect">
            <a:avLst/>
          </a:prstGeom>
          <a:noFill/>
          <a:ln w="9525">
            <a:noFill/>
            <a:miter lim="800000"/>
            <a:headEnd/>
            <a:tailEnd/>
          </a:ln>
        </p:spPr>
        <p:txBody>
          <a:bodyPr>
            <a:spAutoFit/>
          </a:bodyPr>
          <a:lstStyle/>
          <a:p>
            <a:pPr algn="ctr" rtl="0"/>
            <a:r>
              <a:rPr lang="ar-EG" sz="4000" b="1" dirty="0">
                <a:solidFill>
                  <a:srgbClr val="0070C0"/>
                </a:solidFill>
                <a:latin typeface="Calibri" pitchFamily="34" charset="0"/>
              </a:rPr>
              <a:t>مساكين</a:t>
            </a:r>
            <a:endParaRPr lang="en-US" sz="4000" b="1" dirty="0">
              <a:solidFill>
                <a:srgbClr val="0070C0"/>
              </a:solidFill>
              <a:latin typeface="Calibri" pitchFamily="34" charset="0"/>
            </a:endParaRPr>
          </a:p>
        </p:txBody>
      </p:sp>
      <p:sp>
        <p:nvSpPr>
          <p:cNvPr id="8" name="مستطيل مستدير الزوايا 7"/>
          <p:cNvSpPr/>
          <p:nvPr/>
        </p:nvSpPr>
        <p:spPr>
          <a:xfrm>
            <a:off x="4953000" y="2745000"/>
            <a:ext cx="3581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6">
                    <a:lumMod val="50000"/>
                  </a:schemeClr>
                </a:solidFill>
              </a:rPr>
              <a:t>كلمة جمعها (حسنات).</a:t>
            </a:r>
            <a:endParaRPr lang="ar-SA" sz="3200" b="1" dirty="0">
              <a:solidFill>
                <a:schemeClr val="accent6">
                  <a:lumMod val="50000"/>
                </a:schemeClr>
              </a:solidFill>
            </a:endParaRPr>
          </a:p>
        </p:txBody>
      </p:sp>
      <p:sp>
        <p:nvSpPr>
          <p:cNvPr id="9" name="مستطيل مستدير الزوايا 8"/>
          <p:cNvSpPr/>
          <p:nvPr/>
        </p:nvSpPr>
        <p:spPr>
          <a:xfrm>
            <a:off x="609600" y="2745000"/>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p>
          <a:p>
            <a:pPr algn="ctr"/>
            <a:endParaRPr lang="ar-EG" sz="1100" dirty="0">
              <a:solidFill>
                <a:schemeClr val="tx1"/>
              </a:solidFill>
            </a:endParaRPr>
          </a:p>
          <a:p>
            <a:pPr algn="ctr"/>
            <a:r>
              <a:rPr lang="ar-EG" sz="1100" dirty="0">
                <a:solidFill>
                  <a:schemeClr val="tx1"/>
                </a:solidFill>
              </a:rPr>
              <a:t>..........................................................</a:t>
            </a:r>
            <a:endParaRPr lang="ar-SA" sz="1100" dirty="0">
              <a:solidFill>
                <a:schemeClr val="tx1"/>
              </a:solidFill>
            </a:endParaRPr>
          </a:p>
        </p:txBody>
      </p:sp>
      <p:sp>
        <p:nvSpPr>
          <p:cNvPr id="11" name="TextBox 27"/>
          <p:cNvSpPr txBox="1">
            <a:spLocks noChangeArrowheads="1"/>
          </p:cNvSpPr>
          <p:nvPr/>
        </p:nvSpPr>
        <p:spPr bwMode="auto">
          <a:xfrm>
            <a:off x="1066800" y="2839819"/>
            <a:ext cx="2133600" cy="646331"/>
          </a:xfrm>
          <a:prstGeom prst="rect">
            <a:avLst/>
          </a:prstGeom>
          <a:noFill/>
          <a:ln w="9525">
            <a:noFill/>
            <a:miter lim="800000"/>
            <a:headEnd/>
            <a:tailEnd/>
          </a:ln>
        </p:spPr>
        <p:txBody>
          <a:bodyPr>
            <a:spAutoFit/>
          </a:bodyPr>
          <a:lstStyle/>
          <a:p>
            <a:pPr algn="ctr"/>
            <a:r>
              <a:rPr lang="ar-SA" sz="3600" b="1" dirty="0">
                <a:solidFill>
                  <a:srgbClr val="0070C0"/>
                </a:solidFill>
              </a:rPr>
              <a:t>حَسَنَةُ</a:t>
            </a:r>
            <a:endParaRPr lang="en-US" sz="3600" dirty="0">
              <a:solidFill>
                <a:srgbClr val="0070C0"/>
              </a:solidFill>
            </a:endParaRPr>
          </a:p>
        </p:txBody>
      </p:sp>
      <p:sp>
        <p:nvSpPr>
          <p:cNvPr id="12" name="مستطيل مستدير الزوايا 11"/>
          <p:cNvSpPr/>
          <p:nvPr/>
        </p:nvSpPr>
        <p:spPr>
          <a:xfrm>
            <a:off x="4953000" y="3731939"/>
            <a:ext cx="3581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6">
                    <a:lumMod val="50000"/>
                  </a:schemeClr>
                </a:solidFill>
              </a:rPr>
              <a:t>كلمة مثناها (درهمان).</a:t>
            </a:r>
            <a:endParaRPr lang="ar-SA" sz="3200" b="1" dirty="0">
              <a:solidFill>
                <a:schemeClr val="accent6">
                  <a:lumMod val="50000"/>
                </a:schemeClr>
              </a:solidFill>
            </a:endParaRPr>
          </a:p>
        </p:txBody>
      </p:sp>
      <p:sp>
        <p:nvSpPr>
          <p:cNvPr id="13" name="مستطيل مستدير الزوايا 12"/>
          <p:cNvSpPr/>
          <p:nvPr/>
        </p:nvSpPr>
        <p:spPr>
          <a:xfrm>
            <a:off x="609600" y="3790950"/>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15" name="TextBox 27"/>
          <p:cNvSpPr txBox="1">
            <a:spLocks noChangeArrowheads="1"/>
          </p:cNvSpPr>
          <p:nvPr/>
        </p:nvSpPr>
        <p:spPr bwMode="auto">
          <a:xfrm>
            <a:off x="1295400" y="3790950"/>
            <a:ext cx="1981200" cy="646331"/>
          </a:xfrm>
          <a:prstGeom prst="rect">
            <a:avLst/>
          </a:prstGeom>
          <a:noFill/>
          <a:ln w="9525">
            <a:noFill/>
            <a:miter lim="800000"/>
            <a:headEnd/>
            <a:tailEnd/>
          </a:ln>
        </p:spPr>
        <p:txBody>
          <a:bodyPr>
            <a:spAutoFit/>
          </a:bodyPr>
          <a:lstStyle/>
          <a:p>
            <a:pPr algn="ctr"/>
            <a:r>
              <a:rPr lang="ar-EG" sz="3600" b="1" dirty="0">
                <a:solidFill>
                  <a:srgbClr val="0070C0"/>
                </a:solidFill>
              </a:rPr>
              <a:t>درهم</a:t>
            </a:r>
            <a:endParaRPr lang="en-US" sz="3600" dirty="0">
              <a:solidFill>
                <a:srgbClr val="0070C0"/>
              </a:solidFill>
            </a:endParaRPr>
          </a:p>
        </p:txBody>
      </p:sp>
    </p:spTree>
    <p:extLst>
      <p:ext uri="{BB962C8B-B14F-4D97-AF65-F5344CB8AC3E}">
        <p14:creationId xmlns:p14="http://schemas.microsoft.com/office/powerpoint/2010/main" val="31685803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
                                        <p:tgtEl>
                                          <p:spTgt spid="7"/>
                                        </p:tgtEl>
                                      </p:cBhvr>
                                    </p:animEffect>
                                    <p:anim calcmode="lin" valueType="num">
                                      <p:cBhvr>
                                        <p:cTn id="22" dur="200" fill="hold"/>
                                        <p:tgtEl>
                                          <p:spTgt spid="7"/>
                                        </p:tgtEl>
                                        <p:attrNameLst>
                                          <p:attrName>ppt_x</p:attrName>
                                        </p:attrNameLst>
                                      </p:cBhvr>
                                      <p:tavLst>
                                        <p:tav tm="0">
                                          <p:val>
                                            <p:strVal val="#ppt_x"/>
                                          </p:val>
                                        </p:tav>
                                        <p:tav tm="100000">
                                          <p:val>
                                            <p:strVal val="#ppt_x"/>
                                          </p:val>
                                        </p:tav>
                                      </p:tavLst>
                                    </p:anim>
                                    <p:anim calcmode="lin" valueType="num">
                                      <p:cBhvr>
                                        <p:cTn id="23" dur="200" fill="hold"/>
                                        <p:tgtEl>
                                          <p:spTgt spid="7"/>
                                        </p:tgtEl>
                                        <p:attrNameLst>
                                          <p:attrName>ppt_y</p:attrName>
                                        </p:attrNameLst>
                                      </p:cBhvr>
                                      <p:tavLst>
                                        <p:tav tm="0">
                                          <p:val>
                                            <p:strVal val="#ppt_y+0.31"/>
                                          </p:val>
                                        </p:tav>
                                        <p:tav tm="100000">
                                          <p:val>
                                            <p:strVal val="#ppt_y+0.31"/>
                                          </p:val>
                                        </p:tav>
                                      </p:tavLst>
                                    </p:anim>
                                    <p:anim calcmode="lin" valueType="num">
                                      <p:cBhvr>
                                        <p:cTn id="24"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
                                        <p:tgtEl>
                                          <p:spTgt spid="11"/>
                                        </p:tgtEl>
                                      </p:cBhvr>
                                    </p:animEffect>
                                    <p:anim calcmode="lin" valueType="num">
                                      <p:cBhvr>
                                        <p:cTn id="39" dur="200" fill="hold"/>
                                        <p:tgtEl>
                                          <p:spTgt spid="11"/>
                                        </p:tgtEl>
                                        <p:attrNameLst>
                                          <p:attrName>ppt_x</p:attrName>
                                        </p:attrNameLst>
                                      </p:cBhvr>
                                      <p:tavLst>
                                        <p:tav tm="0">
                                          <p:val>
                                            <p:strVal val="#ppt_x"/>
                                          </p:val>
                                        </p:tav>
                                        <p:tav tm="100000">
                                          <p:val>
                                            <p:strVal val="#ppt_x"/>
                                          </p:val>
                                        </p:tav>
                                      </p:tavLst>
                                    </p:anim>
                                    <p:anim calcmode="lin" valueType="num">
                                      <p:cBhvr>
                                        <p:cTn id="40" dur="200" fill="hold"/>
                                        <p:tgtEl>
                                          <p:spTgt spid="11"/>
                                        </p:tgtEl>
                                        <p:attrNameLst>
                                          <p:attrName>ppt_y</p:attrName>
                                        </p:attrNameLst>
                                      </p:cBhvr>
                                      <p:tavLst>
                                        <p:tav tm="0">
                                          <p:val>
                                            <p:strVal val="#ppt_y+0.31"/>
                                          </p:val>
                                        </p:tav>
                                        <p:tav tm="100000">
                                          <p:val>
                                            <p:strVal val="#ppt_y+0.31"/>
                                          </p:val>
                                        </p:tav>
                                      </p:tavLst>
                                    </p:anim>
                                    <p:anim calcmode="lin" valueType="num">
                                      <p:cBhvr>
                                        <p:cTn id="41" dur="300" decel="50000" fill="hold">
                                          <p:stCondLst>
                                            <p:cond delay="2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300" decel="50000" fill="hold">
                                          <p:stCondLst>
                                            <p:cond delay="2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
                                        <p:tgtEl>
                                          <p:spTgt spid="15"/>
                                        </p:tgtEl>
                                      </p:cBhvr>
                                    </p:animEffect>
                                    <p:anim calcmode="lin" valueType="num">
                                      <p:cBhvr>
                                        <p:cTn id="56" dur="200" fill="hold"/>
                                        <p:tgtEl>
                                          <p:spTgt spid="15"/>
                                        </p:tgtEl>
                                        <p:attrNameLst>
                                          <p:attrName>ppt_x</p:attrName>
                                        </p:attrNameLst>
                                      </p:cBhvr>
                                      <p:tavLst>
                                        <p:tav tm="0">
                                          <p:val>
                                            <p:strVal val="#ppt_x"/>
                                          </p:val>
                                        </p:tav>
                                        <p:tav tm="100000">
                                          <p:val>
                                            <p:strVal val="#ppt_x"/>
                                          </p:val>
                                        </p:tav>
                                      </p:tavLst>
                                    </p:anim>
                                    <p:anim calcmode="lin" valueType="num">
                                      <p:cBhvr>
                                        <p:cTn id="57" dur="200" fill="hold"/>
                                        <p:tgtEl>
                                          <p:spTgt spid="15"/>
                                        </p:tgtEl>
                                        <p:attrNameLst>
                                          <p:attrName>ppt_y</p:attrName>
                                        </p:attrNameLst>
                                      </p:cBhvr>
                                      <p:tavLst>
                                        <p:tav tm="0">
                                          <p:val>
                                            <p:strVal val="#ppt_y+0.31"/>
                                          </p:val>
                                        </p:tav>
                                        <p:tav tm="100000">
                                          <p:val>
                                            <p:strVal val="#ppt_y+0.31"/>
                                          </p:val>
                                        </p:tav>
                                      </p:tavLst>
                                    </p:anim>
                                    <p:anim calcmode="lin" valueType="num">
                                      <p:cBhvr>
                                        <p:cTn id="58" dur="300" decel="50000" fill="hold">
                                          <p:stCondLst>
                                            <p:cond delay="2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300" decel="50000" fill="hold">
                                          <p:stCondLst>
                                            <p:cond delay="2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P spid="8" grpId="0" animBg="1"/>
      <p:bldP spid="9" grpId="0" animBg="1"/>
      <p:bldP spid="11" grpId="0"/>
      <p:bldP spid="12" grpId="0" animBg="1"/>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547718" y="696503"/>
            <a:ext cx="8062882"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justLow" rtl="1" fontAlgn="auto">
              <a:spcBef>
                <a:spcPts val="0"/>
              </a:spcBef>
              <a:spcAft>
                <a:spcPts val="0"/>
              </a:spcAft>
              <a:defRPr/>
            </a:pPr>
            <a:r>
              <a:rPr lang="ar-EG" sz="3600" b="1" dirty="0">
                <a:solidFill>
                  <a:schemeClr val="tx1"/>
                </a:solidFill>
              </a:rPr>
              <a:t>3- أقرأ النص وأستخرج منه:</a:t>
            </a:r>
            <a:endParaRPr lang="en-US" sz="3600" b="1" dirty="0">
              <a:solidFill>
                <a:schemeClr val="tx1"/>
              </a:solidFill>
            </a:endParaRPr>
          </a:p>
        </p:txBody>
      </p:sp>
      <p:sp>
        <p:nvSpPr>
          <p:cNvPr id="4" name="مستطيل مستدير الزوايا 3"/>
          <p:cNvSpPr/>
          <p:nvPr/>
        </p:nvSpPr>
        <p:spPr>
          <a:xfrm>
            <a:off x="4953000" y="1772393"/>
            <a:ext cx="3581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6">
                    <a:lumMod val="50000"/>
                  </a:schemeClr>
                </a:solidFill>
              </a:rPr>
              <a:t>كلمة معناها (الموت).</a:t>
            </a:r>
            <a:endParaRPr lang="ar-SA" sz="3200" b="1" dirty="0">
              <a:solidFill>
                <a:schemeClr val="accent6">
                  <a:lumMod val="50000"/>
                </a:schemeClr>
              </a:solidFill>
            </a:endParaRPr>
          </a:p>
        </p:txBody>
      </p:sp>
      <p:sp>
        <p:nvSpPr>
          <p:cNvPr id="5" name="مستطيل مستدير الزوايا 4"/>
          <p:cNvSpPr/>
          <p:nvPr/>
        </p:nvSpPr>
        <p:spPr>
          <a:xfrm>
            <a:off x="609600" y="1772393"/>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endParaRPr lang="ar-SA" sz="1100" dirty="0">
              <a:solidFill>
                <a:schemeClr val="tx1"/>
              </a:solidFill>
            </a:endParaRPr>
          </a:p>
        </p:txBody>
      </p:sp>
      <p:sp>
        <p:nvSpPr>
          <p:cNvPr id="7" name="TextBox 27"/>
          <p:cNvSpPr txBox="1">
            <a:spLocks noChangeArrowheads="1"/>
          </p:cNvSpPr>
          <p:nvPr/>
        </p:nvSpPr>
        <p:spPr bwMode="auto">
          <a:xfrm>
            <a:off x="1066800" y="1733550"/>
            <a:ext cx="2133600" cy="707886"/>
          </a:xfrm>
          <a:prstGeom prst="rect">
            <a:avLst/>
          </a:prstGeom>
          <a:noFill/>
          <a:ln w="9525">
            <a:noFill/>
            <a:miter lim="800000"/>
            <a:headEnd/>
            <a:tailEnd/>
          </a:ln>
        </p:spPr>
        <p:txBody>
          <a:bodyPr>
            <a:spAutoFit/>
          </a:bodyPr>
          <a:lstStyle/>
          <a:p>
            <a:pPr algn="ctr" rtl="0"/>
            <a:r>
              <a:rPr lang="ar-EG" sz="4000" b="1" dirty="0">
                <a:solidFill>
                  <a:srgbClr val="0070C0"/>
                </a:solidFill>
                <a:latin typeface="Calibri" pitchFamily="34" charset="0"/>
              </a:rPr>
              <a:t>الهلاك</a:t>
            </a:r>
            <a:endParaRPr lang="en-US" sz="4000" b="1" dirty="0">
              <a:solidFill>
                <a:srgbClr val="0070C0"/>
              </a:solidFill>
              <a:latin typeface="Calibri" pitchFamily="34" charset="0"/>
            </a:endParaRPr>
          </a:p>
        </p:txBody>
      </p:sp>
      <p:sp>
        <p:nvSpPr>
          <p:cNvPr id="8" name="مستطيل مستدير الزوايا 7"/>
          <p:cNvSpPr/>
          <p:nvPr/>
        </p:nvSpPr>
        <p:spPr>
          <a:xfrm>
            <a:off x="4953000" y="2745000"/>
            <a:ext cx="3581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6">
                    <a:lumMod val="50000"/>
                  </a:schemeClr>
                </a:solidFill>
              </a:rPr>
              <a:t>كلمة ضدها (نقص).</a:t>
            </a:r>
            <a:endParaRPr lang="ar-SA" sz="3200" b="1" dirty="0">
              <a:solidFill>
                <a:schemeClr val="accent6">
                  <a:lumMod val="50000"/>
                </a:schemeClr>
              </a:solidFill>
            </a:endParaRPr>
          </a:p>
        </p:txBody>
      </p:sp>
      <p:sp>
        <p:nvSpPr>
          <p:cNvPr id="9" name="مستطيل مستدير الزوايا 8"/>
          <p:cNvSpPr/>
          <p:nvPr/>
        </p:nvSpPr>
        <p:spPr>
          <a:xfrm>
            <a:off x="609600" y="2745000"/>
            <a:ext cx="3200400" cy="6858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dirty="0">
                <a:solidFill>
                  <a:schemeClr val="tx1"/>
                </a:solidFill>
              </a:rPr>
              <a:t>.</a:t>
            </a:r>
          </a:p>
          <a:p>
            <a:pPr algn="ctr"/>
            <a:endParaRPr lang="ar-EG" sz="1100" dirty="0">
              <a:solidFill>
                <a:schemeClr val="tx1"/>
              </a:solidFill>
            </a:endParaRPr>
          </a:p>
          <a:p>
            <a:pPr algn="ctr"/>
            <a:r>
              <a:rPr lang="ar-EG" sz="1100" dirty="0">
                <a:solidFill>
                  <a:schemeClr val="tx1"/>
                </a:solidFill>
              </a:rPr>
              <a:t>..........................................................</a:t>
            </a:r>
            <a:endParaRPr lang="ar-SA" sz="1100" dirty="0">
              <a:solidFill>
                <a:schemeClr val="tx1"/>
              </a:solidFill>
            </a:endParaRPr>
          </a:p>
        </p:txBody>
      </p:sp>
      <p:sp>
        <p:nvSpPr>
          <p:cNvPr id="11" name="TextBox 27"/>
          <p:cNvSpPr txBox="1">
            <a:spLocks noChangeArrowheads="1"/>
          </p:cNvSpPr>
          <p:nvPr/>
        </p:nvSpPr>
        <p:spPr bwMode="auto">
          <a:xfrm>
            <a:off x="1066800" y="2839819"/>
            <a:ext cx="2133600" cy="646331"/>
          </a:xfrm>
          <a:prstGeom prst="rect">
            <a:avLst/>
          </a:prstGeom>
          <a:noFill/>
          <a:ln w="9525">
            <a:noFill/>
            <a:miter lim="800000"/>
            <a:headEnd/>
            <a:tailEnd/>
          </a:ln>
        </p:spPr>
        <p:txBody>
          <a:bodyPr>
            <a:spAutoFit/>
          </a:bodyPr>
          <a:lstStyle/>
          <a:p>
            <a:pPr algn="ctr"/>
            <a:r>
              <a:rPr lang="ar-EG" sz="3600" b="1" dirty="0">
                <a:solidFill>
                  <a:srgbClr val="0070C0"/>
                </a:solidFill>
              </a:rPr>
              <a:t>كفاية</a:t>
            </a:r>
            <a:endParaRPr lang="en-US" sz="3600" dirty="0">
              <a:solidFill>
                <a:srgbClr val="0070C0"/>
              </a:solidFill>
            </a:endParaRPr>
          </a:p>
        </p:txBody>
      </p:sp>
    </p:spTree>
    <p:extLst>
      <p:ext uri="{BB962C8B-B14F-4D97-AF65-F5344CB8AC3E}">
        <p14:creationId xmlns:p14="http://schemas.microsoft.com/office/powerpoint/2010/main" val="19333782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
                                        <p:tgtEl>
                                          <p:spTgt spid="7"/>
                                        </p:tgtEl>
                                      </p:cBhvr>
                                    </p:animEffect>
                                    <p:anim calcmode="lin" valueType="num">
                                      <p:cBhvr>
                                        <p:cTn id="22" dur="200" fill="hold"/>
                                        <p:tgtEl>
                                          <p:spTgt spid="7"/>
                                        </p:tgtEl>
                                        <p:attrNameLst>
                                          <p:attrName>ppt_x</p:attrName>
                                        </p:attrNameLst>
                                      </p:cBhvr>
                                      <p:tavLst>
                                        <p:tav tm="0">
                                          <p:val>
                                            <p:strVal val="#ppt_x"/>
                                          </p:val>
                                        </p:tav>
                                        <p:tav tm="100000">
                                          <p:val>
                                            <p:strVal val="#ppt_x"/>
                                          </p:val>
                                        </p:tav>
                                      </p:tavLst>
                                    </p:anim>
                                    <p:anim calcmode="lin" valueType="num">
                                      <p:cBhvr>
                                        <p:cTn id="23" dur="200" fill="hold"/>
                                        <p:tgtEl>
                                          <p:spTgt spid="7"/>
                                        </p:tgtEl>
                                        <p:attrNameLst>
                                          <p:attrName>ppt_y</p:attrName>
                                        </p:attrNameLst>
                                      </p:cBhvr>
                                      <p:tavLst>
                                        <p:tav tm="0">
                                          <p:val>
                                            <p:strVal val="#ppt_y+0.31"/>
                                          </p:val>
                                        </p:tav>
                                        <p:tav tm="100000">
                                          <p:val>
                                            <p:strVal val="#ppt_y+0.31"/>
                                          </p:val>
                                        </p:tav>
                                      </p:tavLst>
                                    </p:anim>
                                    <p:anim calcmode="lin" valueType="num">
                                      <p:cBhvr>
                                        <p:cTn id="24"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
                                        <p:tgtEl>
                                          <p:spTgt spid="11"/>
                                        </p:tgtEl>
                                      </p:cBhvr>
                                    </p:animEffect>
                                    <p:anim calcmode="lin" valueType="num">
                                      <p:cBhvr>
                                        <p:cTn id="39" dur="200" fill="hold"/>
                                        <p:tgtEl>
                                          <p:spTgt spid="11"/>
                                        </p:tgtEl>
                                        <p:attrNameLst>
                                          <p:attrName>ppt_x</p:attrName>
                                        </p:attrNameLst>
                                      </p:cBhvr>
                                      <p:tavLst>
                                        <p:tav tm="0">
                                          <p:val>
                                            <p:strVal val="#ppt_x"/>
                                          </p:val>
                                        </p:tav>
                                        <p:tav tm="100000">
                                          <p:val>
                                            <p:strVal val="#ppt_x"/>
                                          </p:val>
                                        </p:tav>
                                      </p:tavLst>
                                    </p:anim>
                                    <p:anim calcmode="lin" valueType="num">
                                      <p:cBhvr>
                                        <p:cTn id="40" dur="200" fill="hold"/>
                                        <p:tgtEl>
                                          <p:spTgt spid="11"/>
                                        </p:tgtEl>
                                        <p:attrNameLst>
                                          <p:attrName>ppt_y</p:attrName>
                                        </p:attrNameLst>
                                      </p:cBhvr>
                                      <p:tavLst>
                                        <p:tav tm="0">
                                          <p:val>
                                            <p:strVal val="#ppt_y+0.31"/>
                                          </p:val>
                                        </p:tav>
                                        <p:tav tm="100000">
                                          <p:val>
                                            <p:strVal val="#ppt_y+0.31"/>
                                          </p:val>
                                        </p:tav>
                                      </p:tavLst>
                                    </p:anim>
                                    <p:anim calcmode="lin" valueType="num">
                                      <p:cBhvr>
                                        <p:cTn id="41" dur="300" decel="50000" fill="hold">
                                          <p:stCondLst>
                                            <p:cond delay="2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300" decel="50000" fill="hold">
                                          <p:stCondLst>
                                            <p:cond delay="2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P spid="8" grpId="0" animBg="1"/>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3"/>
          <p:cNvSpPr/>
          <p:nvPr/>
        </p:nvSpPr>
        <p:spPr bwMode="auto">
          <a:xfrm>
            <a:off x="550808" y="483518"/>
            <a:ext cx="7981632" cy="742949"/>
          </a:xfrm>
          <a:prstGeom prst="roundRect">
            <a:avLst/>
          </a:prstGeom>
          <a:gradFill flip="none" rotWithShape="1">
            <a:gsLst>
              <a:gs pos="0">
                <a:srgbClr val="BCBCD2">
                  <a:tint val="66000"/>
                  <a:satMod val="160000"/>
                </a:srgb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algn="justLow" rtl="1" fontAlgn="auto">
              <a:spcBef>
                <a:spcPts val="0"/>
              </a:spcBef>
              <a:spcAft>
                <a:spcPts val="0"/>
              </a:spcAft>
              <a:defRPr/>
            </a:pPr>
            <a:r>
              <a:rPr lang="ar-EG" sz="3600" b="1" dirty="0">
                <a:solidFill>
                  <a:srgbClr val="002060"/>
                </a:solidFill>
              </a:rPr>
              <a:t>4- أكمل خريطة الكلمة الآتية:</a:t>
            </a:r>
            <a:endParaRPr lang="en-US" sz="3600" b="1" dirty="0">
              <a:solidFill>
                <a:srgbClr val="002060"/>
              </a:solidFill>
            </a:endParaRPr>
          </a:p>
        </p:txBody>
      </p:sp>
      <p:grpSp>
        <p:nvGrpSpPr>
          <p:cNvPr id="3" name="مجموعة 2"/>
          <p:cNvGrpSpPr/>
          <p:nvPr/>
        </p:nvGrpSpPr>
        <p:grpSpPr>
          <a:xfrm>
            <a:off x="3573893" y="2034911"/>
            <a:ext cx="2260542" cy="1892175"/>
            <a:chOff x="3573893" y="2034911"/>
            <a:chExt cx="2260542" cy="1892175"/>
          </a:xfrm>
        </p:grpSpPr>
        <p:sp>
          <p:nvSpPr>
            <p:cNvPr id="4" name="سهم للأسفل 3"/>
            <p:cNvSpPr/>
            <p:nvPr/>
          </p:nvSpPr>
          <p:spPr>
            <a:xfrm rot="2813696" flipV="1">
              <a:off x="5316740" y="1882512"/>
              <a:ext cx="262307" cy="773083"/>
            </a:xfrm>
            <a:prstGeom prst="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sp>
          <p:nvSpPr>
            <p:cNvPr id="5" name="سهم للأسفل 4"/>
            <p:cNvSpPr/>
            <p:nvPr/>
          </p:nvSpPr>
          <p:spPr>
            <a:xfrm rot="8221806" flipV="1">
              <a:off x="5204910" y="3023179"/>
              <a:ext cx="262307" cy="903907"/>
            </a:xfrm>
            <a:prstGeom prst="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sp>
          <p:nvSpPr>
            <p:cNvPr id="6" name="سهم للأسفل 5"/>
            <p:cNvSpPr/>
            <p:nvPr/>
          </p:nvSpPr>
          <p:spPr>
            <a:xfrm rot="19061467" flipV="1">
              <a:off x="3573893" y="2034911"/>
              <a:ext cx="262307" cy="773083"/>
            </a:xfrm>
            <a:prstGeom prst="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sp>
          <p:nvSpPr>
            <p:cNvPr id="7" name="سهم للأسفل 6"/>
            <p:cNvSpPr/>
            <p:nvPr/>
          </p:nvSpPr>
          <p:spPr>
            <a:xfrm rot="2262894">
              <a:off x="3592756" y="2989719"/>
              <a:ext cx="217991" cy="875104"/>
            </a:xfrm>
            <a:prstGeom prst="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sp>
          <p:nvSpPr>
            <p:cNvPr id="8" name="شكل بيضاوي 7"/>
            <p:cNvSpPr/>
            <p:nvPr/>
          </p:nvSpPr>
          <p:spPr>
            <a:xfrm>
              <a:off x="3635896" y="2355726"/>
              <a:ext cx="1872208" cy="936104"/>
            </a:xfrm>
            <a:prstGeom prst="ellipse">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EG" sz="3600" b="1" dirty="0">
                  <a:solidFill>
                    <a:srgbClr val="C00000"/>
                  </a:solidFill>
                </a:rPr>
                <a:t>عَمً</a:t>
              </a:r>
              <a:endParaRPr lang="ar-SA" sz="3600" b="1" dirty="0">
                <a:solidFill>
                  <a:srgbClr val="C00000"/>
                </a:solidFill>
              </a:endParaRPr>
            </a:p>
          </p:txBody>
        </p:sp>
      </p:grpSp>
      <p:sp>
        <p:nvSpPr>
          <p:cNvPr id="9" name="مستطيل مستدير الزوايا 8"/>
          <p:cNvSpPr/>
          <p:nvPr/>
        </p:nvSpPr>
        <p:spPr>
          <a:xfrm>
            <a:off x="5819730" y="1484443"/>
            <a:ext cx="2712710" cy="849431"/>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nchor="ctr"/>
          <a:lstStyle/>
          <a:p>
            <a:r>
              <a:rPr lang="ar-EG" sz="2400" b="1" dirty="0"/>
              <a:t>ضدها:....................</a:t>
            </a:r>
            <a:endParaRPr lang="ar-SA" sz="2400" b="1" dirty="0"/>
          </a:p>
        </p:txBody>
      </p:sp>
      <p:sp>
        <p:nvSpPr>
          <p:cNvPr id="10" name="مستطيل مستدير الزوايا 9"/>
          <p:cNvSpPr/>
          <p:nvPr/>
        </p:nvSpPr>
        <p:spPr>
          <a:xfrm>
            <a:off x="5652120" y="3374788"/>
            <a:ext cx="2880321" cy="849431"/>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2400" b="1" dirty="0"/>
              <a:t>نوعها:....................</a:t>
            </a:r>
            <a:endParaRPr lang="ar-SA" sz="2400" b="1" dirty="0"/>
          </a:p>
        </p:txBody>
      </p:sp>
      <p:sp>
        <p:nvSpPr>
          <p:cNvPr id="11" name="مستطيل مستدير الزوايا 10"/>
          <p:cNvSpPr/>
          <p:nvPr/>
        </p:nvSpPr>
        <p:spPr>
          <a:xfrm>
            <a:off x="683568" y="1419622"/>
            <a:ext cx="2647732" cy="849431"/>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2400" b="1" dirty="0"/>
              <a:t>مرادفها:.................</a:t>
            </a:r>
            <a:endParaRPr lang="ar-SA" sz="2400" b="1" dirty="0"/>
          </a:p>
        </p:txBody>
      </p:sp>
      <p:sp>
        <p:nvSpPr>
          <p:cNvPr id="12" name="مستطيل مستدير الزوايا 11"/>
          <p:cNvSpPr/>
          <p:nvPr/>
        </p:nvSpPr>
        <p:spPr>
          <a:xfrm>
            <a:off x="683568" y="3030223"/>
            <a:ext cx="2647732" cy="1520432"/>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2400" b="1" dirty="0"/>
              <a:t>الكلمة في جملة:</a:t>
            </a:r>
          </a:p>
          <a:p>
            <a:pPr algn="ctr"/>
            <a:br>
              <a:rPr lang="ar-EG" sz="1600" b="1" dirty="0"/>
            </a:br>
            <a:r>
              <a:rPr lang="ar-EG" sz="1600" b="1" dirty="0"/>
              <a:t>..........................................................................</a:t>
            </a:r>
            <a:endParaRPr lang="ar-SA" sz="2400" b="1" dirty="0"/>
          </a:p>
        </p:txBody>
      </p:sp>
      <p:sp>
        <p:nvSpPr>
          <p:cNvPr id="13" name="مربع نص 12"/>
          <p:cNvSpPr txBox="1"/>
          <p:nvPr/>
        </p:nvSpPr>
        <p:spPr>
          <a:xfrm>
            <a:off x="6121469" y="1605125"/>
            <a:ext cx="1443018" cy="584775"/>
          </a:xfrm>
          <a:prstGeom prst="rect">
            <a:avLst/>
          </a:prstGeom>
          <a:noFill/>
        </p:spPr>
        <p:txBody>
          <a:bodyPr wrap="square" rtlCol="1">
            <a:spAutoFit/>
          </a:bodyPr>
          <a:lstStyle/>
          <a:p>
            <a:r>
              <a:rPr lang="ar-EG" sz="3200" b="1" dirty="0">
                <a:solidFill>
                  <a:srgbClr val="0070C0"/>
                </a:solidFill>
              </a:rPr>
              <a:t>انحصر</a:t>
            </a:r>
            <a:endParaRPr lang="ar-SA" sz="3200" b="1" dirty="0">
              <a:solidFill>
                <a:srgbClr val="0070C0"/>
              </a:solidFill>
            </a:endParaRPr>
          </a:p>
        </p:txBody>
      </p:sp>
      <p:sp>
        <p:nvSpPr>
          <p:cNvPr id="14" name="مربع نص 13"/>
          <p:cNvSpPr txBox="1"/>
          <p:nvPr/>
        </p:nvSpPr>
        <p:spPr>
          <a:xfrm>
            <a:off x="6012160" y="3427271"/>
            <a:ext cx="1443018" cy="584775"/>
          </a:xfrm>
          <a:prstGeom prst="rect">
            <a:avLst/>
          </a:prstGeom>
          <a:noFill/>
        </p:spPr>
        <p:txBody>
          <a:bodyPr wrap="square" rtlCol="1">
            <a:spAutoFit/>
          </a:bodyPr>
          <a:lstStyle/>
          <a:p>
            <a:r>
              <a:rPr lang="ar-EG" sz="3200" b="1" dirty="0">
                <a:solidFill>
                  <a:srgbClr val="0070C0"/>
                </a:solidFill>
              </a:rPr>
              <a:t>فعل</a:t>
            </a:r>
            <a:endParaRPr lang="ar-SA" sz="3200" b="1" dirty="0">
              <a:solidFill>
                <a:srgbClr val="0070C0"/>
              </a:solidFill>
            </a:endParaRPr>
          </a:p>
        </p:txBody>
      </p:sp>
      <p:sp>
        <p:nvSpPr>
          <p:cNvPr id="15" name="مربع نص 14"/>
          <p:cNvSpPr txBox="1"/>
          <p:nvPr/>
        </p:nvSpPr>
        <p:spPr>
          <a:xfrm>
            <a:off x="900180" y="1462536"/>
            <a:ext cx="1443018" cy="584775"/>
          </a:xfrm>
          <a:prstGeom prst="rect">
            <a:avLst/>
          </a:prstGeom>
          <a:noFill/>
        </p:spPr>
        <p:txBody>
          <a:bodyPr wrap="square" rtlCol="1">
            <a:spAutoFit/>
          </a:bodyPr>
          <a:lstStyle/>
          <a:p>
            <a:r>
              <a:rPr lang="ar-SA" sz="3200" b="1" dirty="0">
                <a:solidFill>
                  <a:srgbClr val="0070C0"/>
                </a:solidFill>
              </a:rPr>
              <a:t>انتشر</a:t>
            </a:r>
          </a:p>
        </p:txBody>
      </p:sp>
      <p:sp>
        <p:nvSpPr>
          <p:cNvPr id="16" name="مربع نص 15"/>
          <p:cNvSpPr txBox="1"/>
          <p:nvPr/>
        </p:nvSpPr>
        <p:spPr>
          <a:xfrm>
            <a:off x="755576" y="3596548"/>
            <a:ext cx="2503716" cy="954107"/>
          </a:xfrm>
          <a:prstGeom prst="rect">
            <a:avLst/>
          </a:prstGeom>
          <a:noFill/>
        </p:spPr>
        <p:txBody>
          <a:bodyPr wrap="square" rtlCol="1">
            <a:spAutoFit/>
          </a:bodyPr>
          <a:lstStyle/>
          <a:p>
            <a:r>
              <a:rPr lang="ar-EG" sz="2800" b="1" dirty="0">
                <a:solidFill>
                  <a:srgbClr val="0070C0"/>
                </a:solidFill>
              </a:rPr>
              <a:t>لقد أنبت الزرع وعم الخير الوفير. </a:t>
            </a:r>
            <a:endParaRPr lang="ar-SA" sz="2800" b="1" dirty="0">
              <a:solidFill>
                <a:srgbClr val="0070C0"/>
              </a:solidFill>
            </a:endParaRPr>
          </a:p>
        </p:txBody>
      </p:sp>
    </p:spTree>
    <p:extLst>
      <p:ext uri="{BB962C8B-B14F-4D97-AF65-F5344CB8AC3E}">
        <p14:creationId xmlns:p14="http://schemas.microsoft.com/office/powerpoint/2010/main" val="16145005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par>
                          <p:cTn id="8" fill="hold">
                            <p:stCondLst>
                              <p:cond delay="75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500"/>
                                        <p:tgtEl>
                                          <p:spTgt spid="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right)">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2593</TotalTime>
  <Words>1023</Words>
  <Application>Microsoft Office PowerPoint</Application>
  <PresentationFormat>عرض على الشاشة (16:9)</PresentationFormat>
  <Paragraphs>232</Paragraphs>
  <Slides>47</Slides>
  <Notes>3</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47</vt:i4>
      </vt:variant>
    </vt:vector>
  </HeadingPairs>
  <TitlesOfParts>
    <vt:vector size="50" baseType="lpstr">
      <vt:lpstr>Arial</vt:lpstr>
      <vt:lpstr>Calibri</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الثالث الابتدائي - الفصل الدراسي الثاني</dc:title>
  <cp:lastModifiedBy>Eman Adel</cp:lastModifiedBy>
  <cp:revision>291</cp:revision>
  <dcterms:created xsi:type="dcterms:W3CDTF">2011-10-16T21:02:18Z</dcterms:created>
  <dcterms:modified xsi:type="dcterms:W3CDTF">2020-11-18T16:00:00Z</dcterms:modified>
</cp:coreProperties>
</file>