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495" r:id="rId3"/>
    <p:sldId id="496" r:id="rId4"/>
    <p:sldId id="500" r:id="rId5"/>
    <p:sldId id="497" r:id="rId6"/>
    <p:sldId id="335" r:id="rId7"/>
    <p:sldId id="502" r:id="rId8"/>
    <p:sldId id="501" r:id="rId9"/>
    <p:sldId id="340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71">
          <p15:clr>
            <a:srgbClr val="A4A3A4"/>
          </p15:clr>
        </p15:guide>
        <p15:guide id="4" pos="42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CC99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9364" autoAdjust="0"/>
  </p:normalViewPr>
  <p:slideViewPr>
    <p:cSldViewPr snapToGrid="0">
      <p:cViewPr varScale="1">
        <p:scale>
          <a:sx n="60" d="100"/>
          <a:sy n="60" d="100"/>
        </p:scale>
        <p:origin x="84" y="1422"/>
      </p:cViewPr>
      <p:guideLst>
        <p:guide orient="horz" pos="2183"/>
        <p:guide pos="3840"/>
        <p:guide orient="horz" pos="1671"/>
        <p:guide pos="42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غرزة المكينة اليدوية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46459" y="1769164"/>
            <a:ext cx="1948042" cy="883404"/>
            <a:chOff x="1431943" y="2643419"/>
            <a:chExt cx="2008679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200867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908157" y="2689661"/>
              <a:ext cx="14718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تعريفها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5268686" y="457192"/>
            <a:ext cx="6425814" cy="1222155"/>
            <a:chOff x="1437356" y="652946"/>
            <a:chExt cx="642581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6"/>
              <a:ext cx="6425814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649483" y="1188730"/>
              <a:ext cx="52136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غرزة المكينة اليدوية ( النباتة )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050789" y="2797054"/>
            <a:ext cx="6031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من أمتن غرز الخياطة اليدوية, و تشبه غرزة المكينة اليدوية في شكلها من وجه القماش أما من الخلف فتشبه غرزة الفرع . و تسمى المكينة اليدوية بغرزة النباتة 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10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7" y="3457639"/>
            <a:ext cx="1887814" cy="2662430"/>
            <a:chOff x="10091414" y="2809145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4" y="2809145"/>
              <a:ext cx="1887814" cy="2662430"/>
              <a:chOff x="395816" y="4292850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50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 يدوية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الخياطة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12201" y="4018409"/>
              <a:ext cx="1621524" cy="1145642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825759" y="145416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 l="-11000" t="-6000" r="-10000" b="-1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843703" y="150203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1081871" y="3783437"/>
            <a:ext cx="596823" cy="883404"/>
            <a:chOff x="1431943" y="2643419"/>
            <a:chExt cx="2008679" cy="883404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200867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908157" y="2689661"/>
              <a:ext cx="14718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5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64688" y="4151623"/>
            <a:ext cx="5917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وتسمى بذلك : لأنها تشبه النبتة في أن غرزها متصلة و كذلك من الخلف فإنها تشبه غرزة الفرع البسيط .</a:t>
            </a:r>
          </a:p>
        </p:txBody>
      </p:sp>
      <p:grpSp>
        <p:nvGrpSpPr>
          <p:cNvPr id="5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081205" y="6453287"/>
            <a:ext cx="68203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4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6" grpId="0" animBg="1"/>
      <p:bldP spid="36" grpId="1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105649" y="710788"/>
            <a:ext cx="4588848" cy="973220"/>
            <a:chOff x="1431947" y="2643420"/>
            <a:chExt cx="4028811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7" y="2643420"/>
              <a:ext cx="4028811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888649" y="1160789"/>
            <a:ext cx="44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استعمالات غرزة المكينة اليدوية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10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 يدوية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الخياطة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01112" y="4043504"/>
              <a:ext cx="1385467" cy="9788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8344" y="2479555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8343" y="2668862"/>
            <a:ext cx="8003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تثبيت طبقتين من القماش ( في الأقمشة الرقيقة . أو عند عدم توفر مكينة الخياطة ).</a:t>
            </a:r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8344" y="3181446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695700" y="3370753"/>
            <a:ext cx="719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خياطة الأقمشة الرقيقة المشغولة بالخرز أو التي يصعب معها استخدام مكينة الخياطة</a:t>
            </a:r>
          </a:p>
        </p:txBody>
      </p:sp>
      <p:grpSp>
        <p:nvGrpSpPr>
          <p:cNvPr id="6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97381" y="3832418"/>
            <a:ext cx="1834212" cy="635091"/>
            <a:chOff x="1431941" y="2643418"/>
            <a:chExt cx="1834212" cy="635091"/>
          </a:xfrm>
        </p:grpSpPr>
        <p:sp>
          <p:nvSpPr>
            <p:cNvPr id="6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835944" y="4064289"/>
            <a:ext cx="7055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تركيب السحابات في أقمشة السهرة و الأقمشة الغالية الثمن .</a:t>
            </a:r>
          </a:p>
        </p:txBody>
      </p:sp>
    </p:spTree>
    <p:extLst>
      <p:ext uri="{BB962C8B-B14F-4D97-AF65-F5344CB8AC3E}">
        <p14:creationId xmlns:p14="http://schemas.microsoft.com/office/powerpoint/2010/main" val="247890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55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4789714" y="710788"/>
            <a:ext cx="6904783" cy="973220"/>
            <a:chOff x="1431947" y="2643420"/>
            <a:chExt cx="6062102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7" y="2643420"/>
              <a:ext cx="6062102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021943" y="1160789"/>
            <a:ext cx="634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ما نوع الخيط المستخدم في غرزة المكينة اليدوية ؟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10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 يدوية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الخياطة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01112" y="4043504"/>
              <a:ext cx="1385467" cy="9788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6400" y="3147263"/>
            <a:ext cx="881230" cy="397351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4912" y="2479554"/>
            <a:ext cx="1787644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355771" y="2668862"/>
            <a:ext cx="5536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يُفضّل خيط قطني مناسب للون القماش .</a:t>
            </a:r>
          </a:p>
        </p:txBody>
      </p:sp>
    </p:spTree>
    <p:extLst>
      <p:ext uri="{BB962C8B-B14F-4D97-AF65-F5344CB8AC3E}">
        <p14:creationId xmlns:p14="http://schemas.microsoft.com/office/powerpoint/2010/main" val="360300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8229599" y="710788"/>
            <a:ext cx="3464897" cy="973220"/>
            <a:chOff x="1431948" y="2643420"/>
            <a:chExt cx="3042030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8" y="2643420"/>
              <a:ext cx="3042030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229598" y="1129215"/>
            <a:ext cx="266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إعداد تنفيذ الغرزة :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10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 يدوية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الخياطة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01112" y="4043504"/>
              <a:ext cx="1385467" cy="9788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8344" y="2479555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34602" y="2668862"/>
            <a:ext cx="425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تجهيز الأدوات و الخامات اللازمة</a:t>
            </a:r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8344" y="3181446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966856" y="3370753"/>
            <a:ext cx="3925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رسم خط خفيف بقلم الرصاص .</a:t>
            </a:r>
          </a:p>
        </p:txBody>
      </p:sp>
      <p:grpSp>
        <p:nvGrpSpPr>
          <p:cNvPr id="6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97381" y="3832418"/>
            <a:ext cx="1834212" cy="635091"/>
            <a:chOff x="1431941" y="2643418"/>
            <a:chExt cx="1834212" cy="635091"/>
          </a:xfrm>
        </p:grpSpPr>
        <p:sp>
          <p:nvSpPr>
            <p:cNvPr id="6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992914" y="4096239"/>
            <a:ext cx="6056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نظم الإبرة بخيط مخالف إذا استعملت الغرزة في التطريز , و بلون القماش إذا استعملت في الخياطة , </a:t>
            </a:r>
            <a:r>
              <a:rPr lang="ar-SY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لكي تظهر الغرزة في التطريز و لا تظهر في الخياطة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55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63EA6890-460B-4559-B22D-DE688D69E2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9CC273E-A035-46A0-B0C7-94EFAAC0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C0078AD7-65FB-4B9C-8396-06D066A99C9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C4E634A3-5B75-47E1-AE7E-DF641687F9CA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6CA2218-ED94-4A75-9461-81BED24946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32651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285147" y="-92546"/>
            <a:ext cx="4586576" cy="1222155"/>
            <a:chOff x="1437354" y="652949"/>
            <a:chExt cx="4586576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4322153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87970" y="1188730"/>
              <a:ext cx="3835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طريقة تنفيذ الغرزة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53150" y="1497601"/>
            <a:ext cx="4790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يُثبت طرف الخيط بغرزة التثبيت و يُبعد عن مكان التثبيت مسافة طول الغرزة المطلوبة , ثم تُغرز الإبرة على الوجه عند الرقم (1)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10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 يدوية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الخياطة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59438" y="3905806"/>
              <a:ext cx="1559135" cy="11015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4005655" y="-36508"/>
            <a:ext cx="1838742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17000" r="-6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837056" y="42363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7848" y="2335167"/>
            <a:ext cx="1834212" cy="635091"/>
            <a:chOff x="1431941" y="2643418"/>
            <a:chExt cx="1834212" cy="635091"/>
          </a:xfrm>
        </p:grpSpPr>
        <p:sp>
          <p:nvSpPr>
            <p:cNvPr id="11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38057" y="2557058"/>
            <a:ext cx="5834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يُعاد غرز الإبرة مرّة أخرى إلى ظهر القماش من مكان التثبيت .</a:t>
            </a:r>
          </a:p>
        </p:txBody>
      </p:sp>
      <p:sp>
        <p:nvSpPr>
          <p:cNvPr id="11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709073" y="1380652"/>
            <a:ext cx="1838740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-15000" r="-6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2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535243" y="1383956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192280"/>
            <a:ext cx="1834212" cy="635091"/>
            <a:chOff x="1431941" y="2643418"/>
            <a:chExt cx="1834212" cy="635091"/>
          </a:xfrm>
        </p:grpSpPr>
        <p:sp>
          <p:nvSpPr>
            <p:cNvPr id="12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699546" y="3353682"/>
            <a:ext cx="530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تُغرز الإبرة من الظهر إلى وجه القماش على بعد مماثل لمسافة الغرزة الأولى عند الرقم( 3)</a:t>
            </a:r>
          </a:p>
        </p:txBody>
      </p:sp>
      <p:sp>
        <p:nvSpPr>
          <p:cNvPr id="128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688573" y="2918338"/>
            <a:ext cx="1838741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-14000" t="-4000" r="-1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29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494774" y="2976961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7123" y="4145940"/>
            <a:ext cx="1834212" cy="635091"/>
            <a:chOff x="1431941" y="2643418"/>
            <a:chExt cx="1834212" cy="635091"/>
          </a:xfrm>
        </p:grpSpPr>
        <p:sp>
          <p:nvSpPr>
            <p:cNvPr id="1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53150" y="4234302"/>
            <a:ext cx="4836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يُعاد غرزها مرة أخرى ملاصقة لنهاية الغرزة الأولى عند الرقم 1 و تخرج عند الرقم 4</a:t>
            </a:r>
          </a:p>
        </p:txBody>
      </p:sp>
      <p:sp>
        <p:nvSpPr>
          <p:cNvPr id="14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495307" y="4326050"/>
            <a:ext cx="1838741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8"/>
            <a:srcRect/>
            <a:stretch>
              <a:fillRect l="-14000" t="-4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4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301508" y="4384673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4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7848" y="5063800"/>
            <a:ext cx="1834212" cy="635091"/>
            <a:chOff x="1431941" y="2643418"/>
            <a:chExt cx="1834212" cy="635091"/>
          </a:xfrm>
        </p:grpSpPr>
        <p:sp>
          <p:nvSpPr>
            <p:cNvPr id="14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280376" y="5163255"/>
            <a:ext cx="4735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يُكرّر العمل مع مراعاة استقامة السطر و انتظام الغرز بحيث يلامس بعضها بعضاً, بمعنى أن تبدأ الغرزة التالية من المكان الذي انتهت عنده الغرزة السابقة .</a:t>
            </a:r>
          </a:p>
        </p:txBody>
      </p:sp>
      <p:sp>
        <p:nvSpPr>
          <p:cNvPr id="15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4481674" y="5017543"/>
            <a:ext cx="1838741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 l="-14000" t="-2000" r="-1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5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5287875" y="5076166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28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11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"/>
                            </p:stCondLst>
                            <p:childTnLst>
                              <p:par>
                                <p:cTn id="9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"/>
                            </p:stCondLst>
                            <p:childTnLst>
                              <p:par>
                                <p:cTn id="9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5" dur="200" fill="hold"/>
                                        <p:tgtEl>
                                          <p:spTgt spid="1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42" dur="200" fill="hold"/>
                                        <p:tgtEl>
                                          <p:spTgt spid="1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"/>
                            </p:stCondLst>
                            <p:childTnLst>
                              <p:par>
                                <p:cTn id="1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50"/>
                            </p:stCondLst>
                            <p:childTnLst>
                              <p:par>
                                <p:cTn id="1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9" dur="200" fill="hold"/>
                                        <p:tgtEl>
                                          <p:spTgt spid="1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3" grpId="0" animBg="1"/>
      <p:bldP spid="53" grpId="1" animBg="1"/>
      <p:bldP spid="118" grpId="0"/>
      <p:bldP spid="119" grpId="0" animBg="1"/>
      <p:bldP spid="119" grpId="1" animBg="1"/>
      <p:bldP spid="127" grpId="0"/>
      <p:bldP spid="128" grpId="0" animBg="1"/>
      <p:bldP spid="128" grpId="1" animBg="1"/>
      <p:bldP spid="136" grpId="0"/>
      <p:bldP spid="141" grpId="0" animBg="1"/>
      <p:bldP spid="141" grpId="1" animBg="1"/>
      <p:bldP spid="149" grpId="0"/>
      <p:bldP spid="150" grpId="0" animBg="1"/>
      <p:bldP spid="15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11644890" cy="1128960"/>
            <a:chOff x="338813" y="22303"/>
            <a:chExt cx="9162563" cy="112896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1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4"/>
              <a:ext cx="7150886" cy="1128959"/>
              <a:chOff x="2350490" y="22304"/>
              <a:chExt cx="7150886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5361453" y="-2988659"/>
                <a:ext cx="1128959" cy="715088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954134" y="165530"/>
                <a:ext cx="5542166" cy="707886"/>
                <a:chOff x="4736485" y="1484950"/>
                <a:chExt cx="5542166" cy="707886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736485" y="1669616"/>
                  <a:ext cx="534026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قارن بين غرزة المكينة الآلية و غرزة المكينة اليدوية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413076" y="4287606"/>
            <a:ext cx="2313076" cy="432434"/>
            <a:chOff x="4924751" y="3285233"/>
            <a:chExt cx="2313076" cy="432434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4924751" y="3317557"/>
              <a:ext cx="23130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454747" y="2993616"/>
            <a:ext cx="2446721" cy="2729489"/>
            <a:chOff x="4966422" y="1991243"/>
            <a:chExt cx="2446721" cy="2729489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4966422" y="1991243"/>
              <a:ext cx="2446721" cy="599707"/>
            </a:xfrm>
            <a:custGeom>
              <a:avLst/>
              <a:gdLst>
                <a:gd name="connsiteX0" fmla="*/ 0 w 2446721"/>
                <a:gd name="connsiteY0" fmla="*/ 523148 h 599707"/>
                <a:gd name="connsiteX1" fmla="*/ 121575 w 2446721"/>
                <a:gd name="connsiteY1" fmla="*/ 0 h 599707"/>
                <a:gd name="connsiteX2" fmla="*/ 639490 w 2446721"/>
                <a:gd name="connsiteY2" fmla="*/ 15312 h 599707"/>
                <a:gd name="connsiteX3" fmla="*/ 1178984 w 2446721"/>
                <a:gd name="connsiteY3" fmla="*/ 31261 h 599707"/>
                <a:gd name="connsiteX4" fmla="*/ 1675319 w 2446721"/>
                <a:gd name="connsiteY4" fmla="*/ 45935 h 599707"/>
                <a:gd name="connsiteX5" fmla="*/ 2279553 w 2446721"/>
                <a:gd name="connsiteY5" fmla="*/ 63798 h 599707"/>
                <a:gd name="connsiteX6" fmla="*/ 2446721 w 2446721"/>
                <a:gd name="connsiteY6" fmla="*/ 599707 h 599707"/>
                <a:gd name="connsiteX7" fmla="*/ 1981844 w 2446721"/>
                <a:gd name="connsiteY7" fmla="*/ 585161 h 599707"/>
                <a:gd name="connsiteX8" fmla="*/ 1541434 w 2446721"/>
                <a:gd name="connsiteY8" fmla="*/ 571380 h 599707"/>
                <a:gd name="connsiteX9" fmla="*/ 1125492 w 2446721"/>
                <a:gd name="connsiteY9" fmla="*/ 558365 h 599707"/>
                <a:gd name="connsiteX10" fmla="*/ 611680 w 2446721"/>
                <a:gd name="connsiteY10" fmla="*/ 542288 h 599707"/>
                <a:gd name="connsiteX11" fmla="*/ 0 w 2446721"/>
                <a:gd name="connsiteY11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6721" h="599707" fill="none" extrusionOk="0">
                  <a:moveTo>
                    <a:pt x="0" y="523148"/>
                  </a:moveTo>
                  <a:cubicBezTo>
                    <a:pt x="-5157" y="304344"/>
                    <a:pt x="100757" y="135765"/>
                    <a:pt x="121575" y="0"/>
                  </a:cubicBezTo>
                  <a:cubicBezTo>
                    <a:pt x="246053" y="-37721"/>
                    <a:pt x="429666" y="53018"/>
                    <a:pt x="639490" y="15312"/>
                  </a:cubicBezTo>
                  <a:cubicBezTo>
                    <a:pt x="849313" y="-22395"/>
                    <a:pt x="964407" y="89103"/>
                    <a:pt x="1178984" y="31261"/>
                  </a:cubicBezTo>
                  <a:cubicBezTo>
                    <a:pt x="1393561" y="-26581"/>
                    <a:pt x="1557244" y="77165"/>
                    <a:pt x="1675319" y="45935"/>
                  </a:cubicBezTo>
                  <a:cubicBezTo>
                    <a:pt x="1793394" y="14704"/>
                    <a:pt x="2000592" y="73384"/>
                    <a:pt x="2279553" y="63798"/>
                  </a:cubicBezTo>
                  <a:cubicBezTo>
                    <a:pt x="2400179" y="252937"/>
                    <a:pt x="2324960" y="351926"/>
                    <a:pt x="2446721" y="599707"/>
                  </a:cubicBezTo>
                  <a:cubicBezTo>
                    <a:pt x="2310730" y="623143"/>
                    <a:pt x="2101799" y="578625"/>
                    <a:pt x="1981844" y="585161"/>
                  </a:cubicBezTo>
                  <a:cubicBezTo>
                    <a:pt x="1861889" y="591697"/>
                    <a:pt x="1715916" y="570009"/>
                    <a:pt x="1541434" y="571380"/>
                  </a:cubicBezTo>
                  <a:cubicBezTo>
                    <a:pt x="1366952" y="572751"/>
                    <a:pt x="1315224" y="528415"/>
                    <a:pt x="1125492" y="558365"/>
                  </a:cubicBezTo>
                  <a:cubicBezTo>
                    <a:pt x="935760" y="588315"/>
                    <a:pt x="827494" y="527828"/>
                    <a:pt x="611680" y="542288"/>
                  </a:cubicBezTo>
                  <a:cubicBezTo>
                    <a:pt x="395866" y="556748"/>
                    <a:pt x="153783" y="506585"/>
                    <a:pt x="0" y="523148"/>
                  </a:cubicBezTo>
                  <a:close/>
                </a:path>
                <a:path w="2446721" h="599707" stroke="0" extrusionOk="0">
                  <a:moveTo>
                    <a:pt x="0" y="523148"/>
                  </a:moveTo>
                  <a:cubicBezTo>
                    <a:pt x="-26721" y="374161"/>
                    <a:pt x="142398" y="176206"/>
                    <a:pt x="121575" y="0"/>
                  </a:cubicBezTo>
                  <a:cubicBezTo>
                    <a:pt x="394521" y="-49138"/>
                    <a:pt x="469104" y="79994"/>
                    <a:pt x="704229" y="17225"/>
                  </a:cubicBezTo>
                  <a:cubicBezTo>
                    <a:pt x="939354" y="-45543"/>
                    <a:pt x="1011035" y="53296"/>
                    <a:pt x="1286883" y="34451"/>
                  </a:cubicBezTo>
                  <a:cubicBezTo>
                    <a:pt x="1562731" y="15606"/>
                    <a:pt x="2061075" y="113234"/>
                    <a:pt x="2279553" y="63798"/>
                  </a:cubicBezTo>
                  <a:cubicBezTo>
                    <a:pt x="2393711" y="274592"/>
                    <a:pt x="2345669" y="405246"/>
                    <a:pt x="2446721" y="599707"/>
                  </a:cubicBezTo>
                  <a:cubicBezTo>
                    <a:pt x="2239307" y="593626"/>
                    <a:pt x="2062265" y="529838"/>
                    <a:pt x="1932910" y="583630"/>
                  </a:cubicBezTo>
                  <a:cubicBezTo>
                    <a:pt x="1803555" y="637422"/>
                    <a:pt x="1684407" y="562327"/>
                    <a:pt x="1468033" y="569083"/>
                  </a:cubicBezTo>
                  <a:cubicBezTo>
                    <a:pt x="1251659" y="575839"/>
                    <a:pt x="1158041" y="524941"/>
                    <a:pt x="1052090" y="556068"/>
                  </a:cubicBezTo>
                  <a:cubicBezTo>
                    <a:pt x="946139" y="587195"/>
                    <a:pt x="669090" y="524101"/>
                    <a:pt x="562746" y="540757"/>
                  </a:cubicBezTo>
                  <a:cubicBezTo>
                    <a:pt x="456402" y="557412"/>
                    <a:pt x="246199" y="528037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000" b="1" dirty="0">
                  <a:solidFill>
                    <a:schemeClr val="tx1"/>
                  </a:solidFill>
                </a:rPr>
                <a:t>أنهما للخياطة و التثبيت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17954"/>
            <a:chOff x="5212079" y="1392702"/>
            <a:chExt cx="2025747" cy="617954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548991"/>
              <a:ext cx="20257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أوجه الشبه</a:t>
              </a:r>
              <a:endParaRPr lang="en-US" sz="2400" b="1" dirty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26849" y="1397450"/>
            <a:ext cx="2835829" cy="4125599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67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785844" y="1467921"/>
              <a:ext cx="2706553" cy="2097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غرزة المكينة اليدوية</a:t>
              </a:r>
            </a:p>
            <a:p>
              <a:pPr algn="r"/>
              <a:endParaRPr lang="ar-SY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</a:rPr>
                <a:t>تكون متصلة من الأمام و أما من الخلف فهي تشبه غرزة الفرع البسيط .</a:t>
              </a:r>
            </a:p>
          </p:txBody>
        </p:sp>
      </p:grp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75874" y="2822340"/>
            <a:ext cx="1324530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9411" y="1550935"/>
            <a:ext cx="2865844" cy="3972114"/>
            <a:chOff x="1577287" y="-66891"/>
            <a:chExt cx="2840256" cy="5700329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6"/>
              <a:ext cx="2666964" cy="4864236"/>
            </a:xfrm>
            <a:custGeom>
              <a:avLst/>
              <a:gdLst>
                <a:gd name="connsiteX0" fmla="*/ 0 w 2666964"/>
                <a:gd name="connsiteY0" fmla="*/ 444503 h 4864236"/>
                <a:gd name="connsiteX1" fmla="*/ 444503 w 2666964"/>
                <a:gd name="connsiteY1" fmla="*/ 0 h 4864236"/>
                <a:gd name="connsiteX2" fmla="*/ 983817 w 2666964"/>
                <a:gd name="connsiteY2" fmla="*/ 0 h 4864236"/>
                <a:gd name="connsiteX3" fmla="*/ 1612029 w 2666964"/>
                <a:gd name="connsiteY3" fmla="*/ 0 h 4864236"/>
                <a:gd name="connsiteX4" fmla="*/ 2222461 w 2666964"/>
                <a:gd name="connsiteY4" fmla="*/ 0 h 4864236"/>
                <a:gd name="connsiteX5" fmla="*/ 2666964 w 2666964"/>
                <a:gd name="connsiteY5" fmla="*/ 444503 h 4864236"/>
                <a:gd name="connsiteX6" fmla="*/ 2666964 w 2666964"/>
                <a:gd name="connsiteY6" fmla="*/ 972641 h 4864236"/>
                <a:gd name="connsiteX7" fmla="*/ 2666964 w 2666964"/>
                <a:gd name="connsiteY7" fmla="*/ 1461026 h 4864236"/>
                <a:gd name="connsiteX8" fmla="*/ 2666964 w 2666964"/>
                <a:gd name="connsiteY8" fmla="*/ 2108421 h 4864236"/>
                <a:gd name="connsiteX9" fmla="*/ 2666964 w 2666964"/>
                <a:gd name="connsiteY9" fmla="*/ 2557054 h 4864236"/>
                <a:gd name="connsiteX10" fmla="*/ 2666964 w 2666964"/>
                <a:gd name="connsiteY10" fmla="*/ 3164696 h 4864236"/>
                <a:gd name="connsiteX11" fmla="*/ 2666964 w 2666964"/>
                <a:gd name="connsiteY11" fmla="*/ 3692834 h 4864236"/>
                <a:gd name="connsiteX12" fmla="*/ 2666964 w 2666964"/>
                <a:gd name="connsiteY12" fmla="*/ 4419733 h 4864236"/>
                <a:gd name="connsiteX13" fmla="*/ 2222461 w 2666964"/>
                <a:gd name="connsiteY13" fmla="*/ 4864236 h 4864236"/>
                <a:gd name="connsiteX14" fmla="*/ 1683147 w 2666964"/>
                <a:gd name="connsiteY14" fmla="*/ 4864236 h 4864236"/>
                <a:gd name="connsiteX15" fmla="*/ 1090494 w 2666964"/>
                <a:gd name="connsiteY15" fmla="*/ 4864236 h 4864236"/>
                <a:gd name="connsiteX16" fmla="*/ 444503 w 2666964"/>
                <a:gd name="connsiteY16" fmla="*/ 4864236 h 4864236"/>
                <a:gd name="connsiteX17" fmla="*/ 0 w 2666964"/>
                <a:gd name="connsiteY17" fmla="*/ 4419733 h 4864236"/>
                <a:gd name="connsiteX18" fmla="*/ 0 w 2666964"/>
                <a:gd name="connsiteY18" fmla="*/ 3851843 h 4864236"/>
                <a:gd name="connsiteX19" fmla="*/ 0 w 2666964"/>
                <a:gd name="connsiteY19" fmla="*/ 3204448 h 4864236"/>
                <a:gd name="connsiteX20" fmla="*/ 0 w 2666964"/>
                <a:gd name="connsiteY20" fmla="*/ 2636558 h 4864236"/>
                <a:gd name="connsiteX21" fmla="*/ 0 w 2666964"/>
                <a:gd name="connsiteY21" fmla="*/ 2068668 h 4864236"/>
                <a:gd name="connsiteX22" fmla="*/ 0 w 2666964"/>
                <a:gd name="connsiteY22" fmla="*/ 1461026 h 4864236"/>
                <a:gd name="connsiteX23" fmla="*/ 0 w 2666964"/>
                <a:gd name="connsiteY23" fmla="*/ 932888 h 4864236"/>
                <a:gd name="connsiteX24" fmla="*/ 0 w 2666964"/>
                <a:gd name="connsiteY24" fmla="*/ 444503 h 486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66964" h="4864236" fill="none" extrusionOk="0">
                  <a:moveTo>
                    <a:pt x="0" y="444503"/>
                  </a:moveTo>
                  <a:cubicBezTo>
                    <a:pt x="4027" y="179201"/>
                    <a:pt x="172948" y="-41563"/>
                    <a:pt x="444503" y="0"/>
                  </a:cubicBezTo>
                  <a:cubicBezTo>
                    <a:pt x="557975" y="-2243"/>
                    <a:pt x="769766" y="27307"/>
                    <a:pt x="983817" y="0"/>
                  </a:cubicBezTo>
                  <a:cubicBezTo>
                    <a:pt x="1197868" y="-27307"/>
                    <a:pt x="1304908" y="39015"/>
                    <a:pt x="1612029" y="0"/>
                  </a:cubicBezTo>
                  <a:cubicBezTo>
                    <a:pt x="1919150" y="-39015"/>
                    <a:pt x="1947012" y="11291"/>
                    <a:pt x="2222461" y="0"/>
                  </a:cubicBezTo>
                  <a:cubicBezTo>
                    <a:pt x="2482076" y="-11599"/>
                    <a:pt x="2636362" y="220202"/>
                    <a:pt x="2666964" y="444503"/>
                  </a:cubicBezTo>
                  <a:cubicBezTo>
                    <a:pt x="2716613" y="687426"/>
                    <a:pt x="2639829" y="710872"/>
                    <a:pt x="2666964" y="972641"/>
                  </a:cubicBezTo>
                  <a:cubicBezTo>
                    <a:pt x="2694099" y="1234410"/>
                    <a:pt x="2624201" y="1253816"/>
                    <a:pt x="2666964" y="1461026"/>
                  </a:cubicBezTo>
                  <a:cubicBezTo>
                    <a:pt x="2709727" y="1668237"/>
                    <a:pt x="2656837" y="1798152"/>
                    <a:pt x="2666964" y="2108421"/>
                  </a:cubicBezTo>
                  <a:cubicBezTo>
                    <a:pt x="2677091" y="2418690"/>
                    <a:pt x="2635172" y="2344660"/>
                    <a:pt x="2666964" y="2557054"/>
                  </a:cubicBezTo>
                  <a:cubicBezTo>
                    <a:pt x="2698756" y="2769448"/>
                    <a:pt x="2595696" y="2950689"/>
                    <a:pt x="2666964" y="3164696"/>
                  </a:cubicBezTo>
                  <a:cubicBezTo>
                    <a:pt x="2738232" y="3378703"/>
                    <a:pt x="2650642" y="3539711"/>
                    <a:pt x="2666964" y="3692834"/>
                  </a:cubicBezTo>
                  <a:cubicBezTo>
                    <a:pt x="2683286" y="3845957"/>
                    <a:pt x="2652835" y="4109104"/>
                    <a:pt x="2666964" y="4419733"/>
                  </a:cubicBezTo>
                  <a:cubicBezTo>
                    <a:pt x="2670485" y="4658919"/>
                    <a:pt x="2472557" y="4880775"/>
                    <a:pt x="2222461" y="4864236"/>
                  </a:cubicBezTo>
                  <a:cubicBezTo>
                    <a:pt x="1973444" y="4896343"/>
                    <a:pt x="1791532" y="4838515"/>
                    <a:pt x="1683147" y="4864236"/>
                  </a:cubicBezTo>
                  <a:cubicBezTo>
                    <a:pt x="1574762" y="4889957"/>
                    <a:pt x="1303786" y="4814260"/>
                    <a:pt x="1090494" y="4864236"/>
                  </a:cubicBezTo>
                  <a:cubicBezTo>
                    <a:pt x="877202" y="4914212"/>
                    <a:pt x="761871" y="4845645"/>
                    <a:pt x="444503" y="4864236"/>
                  </a:cubicBezTo>
                  <a:cubicBezTo>
                    <a:pt x="201164" y="4826528"/>
                    <a:pt x="21731" y="4659133"/>
                    <a:pt x="0" y="4419733"/>
                  </a:cubicBezTo>
                  <a:cubicBezTo>
                    <a:pt x="-23441" y="4251957"/>
                    <a:pt x="52271" y="4078547"/>
                    <a:pt x="0" y="3851843"/>
                  </a:cubicBezTo>
                  <a:cubicBezTo>
                    <a:pt x="-52271" y="3625139"/>
                    <a:pt x="68300" y="3514539"/>
                    <a:pt x="0" y="3204448"/>
                  </a:cubicBezTo>
                  <a:cubicBezTo>
                    <a:pt x="-68300" y="2894357"/>
                    <a:pt x="36073" y="2873280"/>
                    <a:pt x="0" y="2636558"/>
                  </a:cubicBezTo>
                  <a:cubicBezTo>
                    <a:pt x="-36073" y="2399836"/>
                    <a:pt x="2282" y="2303940"/>
                    <a:pt x="0" y="2068668"/>
                  </a:cubicBezTo>
                  <a:cubicBezTo>
                    <a:pt x="-2282" y="1833396"/>
                    <a:pt x="62545" y="1633406"/>
                    <a:pt x="0" y="1461026"/>
                  </a:cubicBezTo>
                  <a:cubicBezTo>
                    <a:pt x="-62545" y="1288646"/>
                    <a:pt x="63138" y="1115825"/>
                    <a:pt x="0" y="932888"/>
                  </a:cubicBezTo>
                  <a:cubicBezTo>
                    <a:pt x="-63138" y="749951"/>
                    <a:pt x="14982" y="582252"/>
                    <a:pt x="0" y="444503"/>
                  </a:cubicBezTo>
                  <a:close/>
                </a:path>
                <a:path w="2666964" h="486423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84283" y="624339"/>
                    <a:pt x="2612429" y="774152"/>
                    <a:pt x="2666964" y="1052145"/>
                  </a:cubicBezTo>
                  <a:cubicBezTo>
                    <a:pt x="2721499" y="1330138"/>
                    <a:pt x="2630782" y="1381793"/>
                    <a:pt x="2666964" y="1500778"/>
                  </a:cubicBezTo>
                  <a:cubicBezTo>
                    <a:pt x="2703146" y="1619763"/>
                    <a:pt x="2644152" y="1856686"/>
                    <a:pt x="2666964" y="2068668"/>
                  </a:cubicBezTo>
                  <a:cubicBezTo>
                    <a:pt x="2689776" y="2280650"/>
                    <a:pt x="2654713" y="2472856"/>
                    <a:pt x="2666964" y="2636558"/>
                  </a:cubicBezTo>
                  <a:cubicBezTo>
                    <a:pt x="2679215" y="2800260"/>
                    <a:pt x="2635090" y="2992226"/>
                    <a:pt x="2666964" y="3085192"/>
                  </a:cubicBezTo>
                  <a:cubicBezTo>
                    <a:pt x="2698838" y="3178158"/>
                    <a:pt x="2623742" y="3493819"/>
                    <a:pt x="2666964" y="3653082"/>
                  </a:cubicBezTo>
                  <a:cubicBezTo>
                    <a:pt x="2710186" y="3812345"/>
                    <a:pt x="2623701" y="4156143"/>
                    <a:pt x="2666964" y="4419733"/>
                  </a:cubicBezTo>
                  <a:cubicBezTo>
                    <a:pt x="2635450" y="4620209"/>
                    <a:pt x="2440284" y="4909253"/>
                    <a:pt x="2222461" y="4864236"/>
                  </a:cubicBezTo>
                  <a:cubicBezTo>
                    <a:pt x="2073171" y="4878959"/>
                    <a:pt x="1941511" y="4846310"/>
                    <a:pt x="1665367" y="4864236"/>
                  </a:cubicBezTo>
                  <a:cubicBezTo>
                    <a:pt x="1389223" y="4882162"/>
                    <a:pt x="1298404" y="4801501"/>
                    <a:pt x="1054935" y="4864236"/>
                  </a:cubicBezTo>
                  <a:cubicBezTo>
                    <a:pt x="811466" y="4926971"/>
                    <a:pt x="690686" y="4799581"/>
                    <a:pt x="444503" y="4864236"/>
                  </a:cubicBezTo>
                  <a:cubicBezTo>
                    <a:pt x="193094" y="4864883"/>
                    <a:pt x="47770" y="4685724"/>
                    <a:pt x="0" y="4419733"/>
                  </a:cubicBezTo>
                  <a:cubicBezTo>
                    <a:pt x="-39800" y="4214237"/>
                    <a:pt x="1735" y="4102382"/>
                    <a:pt x="0" y="3891595"/>
                  </a:cubicBezTo>
                  <a:cubicBezTo>
                    <a:pt x="-1735" y="3680808"/>
                    <a:pt x="52062" y="3510166"/>
                    <a:pt x="0" y="3283953"/>
                  </a:cubicBezTo>
                  <a:cubicBezTo>
                    <a:pt x="-52062" y="3057740"/>
                    <a:pt x="26782" y="2932607"/>
                    <a:pt x="0" y="2636558"/>
                  </a:cubicBezTo>
                  <a:cubicBezTo>
                    <a:pt x="-26782" y="2340510"/>
                    <a:pt x="29437" y="2301116"/>
                    <a:pt x="0" y="2187925"/>
                  </a:cubicBezTo>
                  <a:cubicBezTo>
                    <a:pt x="-29437" y="2074734"/>
                    <a:pt x="50019" y="1750907"/>
                    <a:pt x="0" y="1580283"/>
                  </a:cubicBezTo>
                  <a:cubicBezTo>
                    <a:pt x="-50019" y="1409659"/>
                    <a:pt x="19391" y="1254479"/>
                    <a:pt x="0" y="932888"/>
                  </a:cubicBezTo>
                  <a:cubicBezTo>
                    <a:pt x="-19391" y="611297"/>
                    <a:pt x="48196" y="639335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7"/>
              <a:ext cx="2840256" cy="5408421"/>
            </a:xfrm>
            <a:custGeom>
              <a:avLst/>
              <a:gdLst>
                <a:gd name="connsiteX0" fmla="*/ 0 w 2840256"/>
                <a:gd name="connsiteY0" fmla="*/ 473385 h 5408421"/>
                <a:gd name="connsiteX1" fmla="*/ 473385 w 2840256"/>
                <a:gd name="connsiteY1" fmla="*/ 0 h 5408421"/>
                <a:gd name="connsiteX2" fmla="*/ 984626 w 2840256"/>
                <a:gd name="connsiteY2" fmla="*/ 0 h 5408421"/>
                <a:gd name="connsiteX3" fmla="*/ 1420128 w 2840256"/>
                <a:gd name="connsiteY3" fmla="*/ 0 h 5408421"/>
                <a:gd name="connsiteX4" fmla="*/ 1874565 w 2840256"/>
                <a:gd name="connsiteY4" fmla="*/ 0 h 5408421"/>
                <a:gd name="connsiteX5" fmla="*/ 2366871 w 2840256"/>
                <a:gd name="connsiteY5" fmla="*/ 0 h 5408421"/>
                <a:gd name="connsiteX6" fmla="*/ 2840256 w 2840256"/>
                <a:gd name="connsiteY6" fmla="*/ 473385 h 5408421"/>
                <a:gd name="connsiteX7" fmla="*/ 2840256 w 2840256"/>
                <a:gd name="connsiteY7" fmla="*/ 1120324 h 5408421"/>
                <a:gd name="connsiteX8" fmla="*/ 2840256 w 2840256"/>
                <a:gd name="connsiteY8" fmla="*/ 1678031 h 5408421"/>
                <a:gd name="connsiteX9" fmla="*/ 2840256 w 2840256"/>
                <a:gd name="connsiteY9" fmla="*/ 2235737 h 5408421"/>
                <a:gd name="connsiteX10" fmla="*/ 2840256 w 2840256"/>
                <a:gd name="connsiteY10" fmla="*/ 2659594 h 5408421"/>
                <a:gd name="connsiteX11" fmla="*/ 2840256 w 2840256"/>
                <a:gd name="connsiteY11" fmla="*/ 3217300 h 5408421"/>
                <a:gd name="connsiteX12" fmla="*/ 2840256 w 2840256"/>
                <a:gd name="connsiteY12" fmla="*/ 3819623 h 5408421"/>
                <a:gd name="connsiteX13" fmla="*/ 2840256 w 2840256"/>
                <a:gd name="connsiteY13" fmla="*/ 4243480 h 5408421"/>
                <a:gd name="connsiteX14" fmla="*/ 2840256 w 2840256"/>
                <a:gd name="connsiteY14" fmla="*/ 4935036 h 5408421"/>
                <a:gd name="connsiteX15" fmla="*/ 2366871 w 2840256"/>
                <a:gd name="connsiteY15" fmla="*/ 5408421 h 5408421"/>
                <a:gd name="connsiteX16" fmla="*/ 1950304 w 2840256"/>
                <a:gd name="connsiteY16" fmla="*/ 5408421 h 5408421"/>
                <a:gd name="connsiteX17" fmla="*/ 1495867 w 2840256"/>
                <a:gd name="connsiteY17" fmla="*/ 5408421 h 5408421"/>
                <a:gd name="connsiteX18" fmla="*/ 1003561 w 2840256"/>
                <a:gd name="connsiteY18" fmla="*/ 5408421 h 5408421"/>
                <a:gd name="connsiteX19" fmla="*/ 473385 w 2840256"/>
                <a:gd name="connsiteY19" fmla="*/ 5408421 h 5408421"/>
                <a:gd name="connsiteX20" fmla="*/ 0 w 2840256"/>
                <a:gd name="connsiteY20" fmla="*/ 4935036 h 5408421"/>
                <a:gd name="connsiteX21" fmla="*/ 0 w 2840256"/>
                <a:gd name="connsiteY21" fmla="*/ 4466563 h 5408421"/>
                <a:gd name="connsiteX22" fmla="*/ 0 w 2840256"/>
                <a:gd name="connsiteY22" fmla="*/ 3864240 h 5408421"/>
                <a:gd name="connsiteX23" fmla="*/ 0 w 2840256"/>
                <a:gd name="connsiteY23" fmla="*/ 3217300 h 5408421"/>
                <a:gd name="connsiteX24" fmla="*/ 0 w 2840256"/>
                <a:gd name="connsiteY24" fmla="*/ 2793444 h 5408421"/>
                <a:gd name="connsiteX25" fmla="*/ 0 w 2840256"/>
                <a:gd name="connsiteY25" fmla="*/ 2146504 h 5408421"/>
                <a:gd name="connsiteX26" fmla="*/ 0 w 2840256"/>
                <a:gd name="connsiteY26" fmla="*/ 1722647 h 5408421"/>
                <a:gd name="connsiteX27" fmla="*/ 0 w 2840256"/>
                <a:gd name="connsiteY27" fmla="*/ 1209557 h 5408421"/>
                <a:gd name="connsiteX28" fmla="*/ 0 w 2840256"/>
                <a:gd name="connsiteY28" fmla="*/ 473385 h 540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256" h="5408421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911083" y="715964"/>
                    <a:pt x="2783896" y="817733"/>
                    <a:pt x="2840256" y="1120324"/>
                  </a:cubicBezTo>
                  <a:cubicBezTo>
                    <a:pt x="2896616" y="1422915"/>
                    <a:pt x="2829271" y="1444996"/>
                    <a:pt x="2840256" y="1678031"/>
                  </a:cubicBezTo>
                  <a:cubicBezTo>
                    <a:pt x="2851241" y="1911066"/>
                    <a:pt x="2820509" y="2104413"/>
                    <a:pt x="2840256" y="2235737"/>
                  </a:cubicBezTo>
                  <a:cubicBezTo>
                    <a:pt x="2860003" y="2367061"/>
                    <a:pt x="2791515" y="2483180"/>
                    <a:pt x="2840256" y="2659594"/>
                  </a:cubicBezTo>
                  <a:cubicBezTo>
                    <a:pt x="2888997" y="2836008"/>
                    <a:pt x="2793268" y="2974229"/>
                    <a:pt x="2840256" y="3217300"/>
                  </a:cubicBezTo>
                  <a:cubicBezTo>
                    <a:pt x="2887244" y="3460371"/>
                    <a:pt x="2788318" y="3634217"/>
                    <a:pt x="2840256" y="3819623"/>
                  </a:cubicBezTo>
                  <a:cubicBezTo>
                    <a:pt x="2892194" y="4005029"/>
                    <a:pt x="2829605" y="4085884"/>
                    <a:pt x="2840256" y="4243480"/>
                  </a:cubicBezTo>
                  <a:cubicBezTo>
                    <a:pt x="2850907" y="4401076"/>
                    <a:pt x="2774397" y="4637348"/>
                    <a:pt x="2840256" y="4935036"/>
                  </a:cubicBezTo>
                  <a:cubicBezTo>
                    <a:pt x="2906215" y="5166311"/>
                    <a:pt x="2670012" y="5388894"/>
                    <a:pt x="2366871" y="5408421"/>
                  </a:cubicBezTo>
                  <a:cubicBezTo>
                    <a:pt x="2282555" y="5455316"/>
                    <a:pt x="2130332" y="5393382"/>
                    <a:pt x="1950304" y="5408421"/>
                  </a:cubicBezTo>
                  <a:cubicBezTo>
                    <a:pt x="1770276" y="5423460"/>
                    <a:pt x="1604012" y="5360475"/>
                    <a:pt x="1495867" y="5408421"/>
                  </a:cubicBezTo>
                  <a:cubicBezTo>
                    <a:pt x="1387722" y="5456367"/>
                    <a:pt x="1236320" y="5350275"/>
                    <a:pt x="1003561" y="5408421"/>
                  </a:cubicBezTo>
                  <a:cubicBezTo>
                    <a:pt x="770802" y="5466567"/>
                    <a:pt x="674189" y="5359544"/>
                    <a:pt x="473385" y="5408421"/>
                  </a:cubicBezTo>
                  <a:cubicBezTo>
                    <a:pt x="201370" y="5410405"/>
                    <a:pt x="-21986" y="5250258"/>
                    <a:pt x="0" y="4935036"/>
                  </a:cubicBezTo>
                  <a:cubicBezTo>
                    <a:pt x="-48127" y="4771062"/>
                    <a:pt x="5052" y="4566098"/>
                    <a:pt x="0" y="4466563"/>
                  </a:cubicBezTo>
                  <a:cubicBezTo>
                    <a:pt x="-5052" y="4367028"/>
                    <a:pt x="51671" y="3995951"/>
                    <a:pt x="0" y="3864240"/>
                  </a:cubicBezTo>
                  <a:cubicBezTo>
                    <a:pt x="-51671" y="3732529"/>
                    <a:pt x="43234" y="3430199"/>
                    <a:pt x="0" y="3217300"/>
                  </a:cubicBezTo>
                  <a:cubicBezTo>
                    <a:pt x="-43234" y="3004401"/>
                    <a:pt x="41969" y="2935565"/>
                    <a:pt x="0" y="2793444"/>
                  </a:cubicBezTo>
                  <a:cubicBezTo>
                    <a:pt x="-41969" y="2651323"/>
                    <a:pt x="35508" y="2405679"/>
                    <a:pt x="0" y="2146504"/>
                  </a:cubicBezTo>
                  <a:cubicBezTo>
                    <a:pt x="-35508" y="1887329"/>
                    <a:pt x="20291" y="1896578"/>
                    <a:pt x="0" y="1722647"/>
                  </a:cubicBezTo>
                  <a:cubicBezTo>
                    <a:pt x="-20291" y="1548716"/>
                    <a:pt x="35158" y="1453464"/>
                    <a:pt x="0" y="1209557"/>
                  </a:cubicBezTo>
                  <a:cubicBezTo>
                    <a:pt x="-35158" y="965650"/>
                    <a:pt x="176" y="720417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577287" y="1334398"/>
              <a:ext cx="2729349" cy="1899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غرزة المكينة الآلية</a:t>
              </a:r>
            </a:p>
            <a:p>
              <a:pPr algn="r"/>
              <a:endParaRPr lang="ar-SY" sz="2000" b="1" dirty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تكون متصلة مع بعضها من الأمام و الخلف .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65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114953" y="418372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354</Words>
  <Application>Microsoft Office PowerPoint</Application>
  <PresentationFormat>شاشة عريضة</PresentationFormat>
  <Paragraphs>88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1957</cp:revision>
  <dcterms:created xsi:type="dcterms:W3CDTF">2020-10-10T04:32:51Z</dcterms:created>
  <dcterms:modified xsi:type="dcterms:W3CDTF">2021-01-25T17:09:04Z</dcterms:modified>
</cp:coreProperties>
</file>