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1" r:id="rId2"/>
    <p:sldId id="362" r:id="rId3"/>
    <p:sldId id="363" r:id="rId4"/>
    <p:sldId id="364" r:id="rId5"/>
    <p:sldId id="365" r:id="rId6"/>
    <p:sldId id="366" r:id="rId7"/>
    <p:sldId id="367" r:id="rId8"/>
    <p:sldId id="368" r:id="rId9"/>
    <p:sldId id="369" r:id="rId10"/>
    <p:sldId id="370" r:id="rId11"/>
    <p:sldId id="3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77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0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356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3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6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7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845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176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56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81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16/06/1442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1303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emf"/><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4" name="Picture 3"/>
          <p:cNvPicPr>
            <a:picLocks noChangeAspect="1"/>
          </p:cNvPicPr>
          <p:nvPr/>
        </p:nvPicPr>
        <p:blipFill>
          <a:blip r:embed="rId5"/>
          <a:stretch>
            <a:fillRect/>
          </a:stretch>
        </p:blipFill>
        <p:spPr>
          <a:xfrm>
            <a:off x="1779248" y="555538"/>
            <a:ext cx="7316671" cy="4032423"/>
          </a:xfrm>
          <a:prstGeom prst="rect">
            <a:avLst/>
          </a:prstGeom>
        </p:spPr>
      </p:pic>
    </p:spTree>
    <p:custDataLst>
      <p:tags r:id="rId1"/>
    </p:custDataLst>
    <p:extLst>
      <p:ext uri="{BB962C8B-B14F-4D97-AF65-F5344CB8AC3E}">
        <p14:creationId xmlns:p14="http://schemas.microsoft.com/office/powerpoint/2010/main" val="384290082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24924"/>
            <a:ext cx="9144000" cy="5507662"/>
          </a:xfrm>
          <a:prstGeom prst="rect">
            <a:avLst/>
          </a:prstGeom>
        </p:spPr>
        <p:txBody>
          <a:bodyPr wrap="square">
            <a:spAutoFit/>
          </a:bodyPr>
          <a:lstStyle/>
          <a:p>
            <a:pPr marL="215900" algn="r" rtl="1">
              <a:lnSpc>
                <a:spcPct val="115000"/>
              </a:lnSpc>
            </a:pPr>
            <a:r>
              <a:rPr lang="ar-EG" b="1" dirty="0">
                <a:solidFill>
                  <a:prstClr val="black"/>
                </a:solidFill>
                <a:latin typeface="Arial" panose="020B0604020202020204" pitchFamily="34" charset="0"/>
                <a:ea typeface="Arial" panose="020B0604020202020204" pitchFamily="34" charset="0"/>
              </a:rPr>
              <a:t>د. أكتب ما يملى علي.</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73776635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42900" y="497038"/>
            <a:ext cx="8991600" cy="5189113"/>
          </a:xfrm>
          <a:prstGeom prst="rect">
            <a:avLst/>
          </a:prstGeom>
        </p:spPr>
        <p:txBody>
          <a:bodyPr wrap="square">
            <a:spAutoFit/>
          </a:bodyPr>
          <a:lstStyle/>
          <a:p>
            <a:pPr marL="215900" algn="r" rtl="1">
              <a:lnSpc>
                <a:spcPct val="115000"/>
              </a:lnSpc>
            </a:pPr>
            <a:r>
              <a:rPr lang="ar-EG" sz="2400" b="1" dirty="0">
                <a:solidFill>
                  <a:prstClr val="black"/>
                </a:solidFill>
                <a:latin typeface="Arial" panose="020B0604020202020204" pitchFamily="34" charset="0"/>
                <a:ea typeface="Arial" panose="020B0604020202020204" pitchFamily="34" charset="0"/>
              </a:rPr>
              <a:t>هـ. أكتب العبارة الآتية بخط النسخ مراعيا القواعد الخطية التي تعلمتها.</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تعد المناطق الجبلية في المملكة العربية السعودية مناطق جذب سياحي للمصطافين.</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a:t>
            </a:r>
            <a:endParaRPr lang="en-US" sz="1600" dirty="0">
              <a:solidFill>
                <a:prstClr val="black"/>
              </a:solidFill>
              <a:latin typeface="Arial" panose="020B0604020202020204" pitchFamily="34" charset="0"/>
              <a:ea typeface="Arial" panose="020B0604020202020204" pitchFamily="34" charset="0"/>
            </a:endParaRPr>
          </a:p>
          <a:p>
            <a:pPr marL="215900" algn="r" rtl="1">
              <a:lnSpc>
                <a:spcPct val="115000"/>
              </a:lnSpc>
            </a:pPr>
            <a:r>
              <a:rPr lang="ar-EG" sz="2400" dirty="0">
                <a:solidFill>
                  <a:prstClr val="black"/>
                </a:solidFill>
                <a:latin typeface="Arial" panose="020B0604020202020204" pitchFamily="34" charset="0"/>
                <a:ea typeface="Arial" panose="020B0604020202020204" pitchFamily="34" charset="0"/>
              </a:rPr>
              <a:t>..................................................................................................................................................................................</a:t>
            </a:r>
            <a:endParaRPr lang="en-US" sz="16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51757011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765477"/>
            <a:ext cx="9144000" cy="5401479"/>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وهكذا استطاع (مالك) أن يستأثر بساعات إضافية من أستاذه، وصار متميزا وحيدا عند أستاذه؛ لذكائه وتفوقه؛ حتى أن أستاذه (ابن هرمز) كان جالسا مرة فسمع طرقات على الباب فسأل جاريته: من بالباب؟ فلم تر إلا مالكا، فرجعت وقالت له: مآثم إلا ذلك الأشقر. فقال لها: دعيه، فذاك عالم الناس. وكان مالك لشدة حرصه على العلم، وحبه للتعلم، ورغبته الشديدة في تلقي المزيد منه، والتميز فيه، قد اتحذ وسادة محشوة؛ للجلوس على باب أستاذه (ابن هرمز)؛ يتقي بها برد الحجر هناك. إلي أن يفتح له أستاذه الباب إذا جاء وقت العلم؛ لأنه كان يأتي في الصباح الباكر؛ ليكون الأول دائما.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حرص مالك منذ صباه على حفظ ما يكتب كل يوم، وكان له أسلوب لطيف في مراجعة دروسه، فبعد سماع الدرس من أستاذه يكتبه، ثم يتبع ظلال الأشجار، يراجع ما كتب، ولقد رأته أخته يوما وهو يقفز تابعا للظلال، فأسرعت تخبر أباها بما يفعل أخوها مستغربة. فقال لها مبتسما: يا بنية إنه يحفظ أحاديث رسول الله </a:t>
            </a:r>
            <a:r>
              <a:rPr lang="ar-EG" sz="2000" b="1" dirty="0">
                <a:solidFill>
                  <a:prstClr val="black"/>
                </a:solidFill>
                <a:latin typeface="Arial" panose="020B0604020202020204" pitchFamily="34" charset="0"/>
                <a:ea typeface="Arial" panose="020B0604020202020204" pitchFamily="34" charset="0"/>
                <a:cs typeface="Arial Unicode MS" panose="020B0604020202020204" pitchFamily="34" charset="-128"/>
              </a:rPr>
              <a:t>ﷺ.</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وهكذا أصبح (مالك) عالما كبيرا وهو ما زال في ذروة شبابه؛ الأمر الذي أهله لاتخاذ مجلس في المسجد النبوي، ولم يكن له أن يجلس هذا المجلس إلا بعد أن شهد له سبعون من كبار العلماء.</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وما برح يرتفع ذكره حتى سماه الناس بـ (عالم المدينة) أو (إمام دار الهجرة). وصار الناس يأتون إليه من كل بقاع الأرض المسلمة؛ ليأخذوا عنه العلم.</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رحم الله مالكا فقد كانت طفولته، وبيئته أحد أسباب تميزه.</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المرجع: الإمام مالك – قصص من طفولته، مكتبة عالمي الممتع، الكويت</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73689940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392463"/>
            <a:ext cx="9144000" cy="6073073"/>
          </a:xfrm>
          <a:prstGeom prst="rect">
            <a:avLst/>
          </a:prstGeom>
        </p:spPr>
        <p:txBody>
          <a:bodyPr wrap="square">
            <a:spAutoFit/>
          </a:bodyPr>
          <a:lstStyle/>
          <a:p>
            <a:pPr algn="r" rtl="1">
              <a:lnSpc>
                <a:spcPct val="115000"/>
              </a:lnSpc>
            </a:pPr>
            <a:r>
              <a:rPr lang="ar-EG" sz="1600" b="1" dirty="0">
                <a:solidFill>
                  <a:prstClr val="black"/>
                </a:solidFill>
                <a:latin typeface="Arial" panose="020B0604020202020204" pitchFamily="34" charset="0"/>
                <a:ea typeface="Arial" panose="020B0604020202020204" pitchFamily="34" charset="0"/>
              </a:rPr>
              <a:t>أولا:</a:t>
            </a:r>
            <a:endParaRPr lang="en-US" sz="1100"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أقرأ النص قراءة صامتة، ثم أجيب عن الأسئلة الآتية:</a:t>
            </a:r>
            <a:endParaRPr lang="en-US" sz="1100"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أختار الإجابة الصحيحة فيما يأتي: </a:t>
            </a:r>
            <a:endParaRPr lang="en-US" sz="1100"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    أ. نازعتك.      ب. شغلتك.      جـ. أخرجتك.      د. أثقلتك.</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"أتلقى العلم بنهم شديد" معنى "النهم":</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الصمت.     ب. الحفظ.        جـ. القبول.        د. الرغبة.</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"حتى تشبعت بعلمه" ضد "تشبعت":</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خلوت.       ب. امتلأت.      جـ. تركت.         د. أخذت. </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(العالم: التدريس) العلاقة المشابهة للعلاقة بين المفردتين السابقتين:</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الشجرة: الغصن.          ب. البحر: البر.           جـ. الطالب: الكتاب.     د. الطبيب: الجراحة.</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الكلمة المختلفة من بين الكلمات الآتية هي:</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الحفظ.        ب. السيطرة.     جـ. الكتابة.         د. المراجعة.</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الموقف الذي كان نقطة تحول في حياة مالك:</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حبه للعب مع الحمام ورعايته.       ب. حرص والده على تعليم أبنائه.</a:t>
            </a:r>
            <a:endParaRPr lang="en-US" sz="1100"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جـ. خطؤه في إجابة سؤال أبيه.         د. قول والده: "ألهتك الحمائم عن العلم".</a:t>
            </a:r>
            <a:endParaRPr lang="en-US" sz="11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1600" b="1" dirty="0">
                <a:solidFill>
                  <a:prstClr val="black"/>
                </a:solidFill>
                <a:latin typeface="Cambria" panose="02040503050406030204" pitchFamily="18" charset="0"/>
                <a:ea typeface="Cambria" panose="02040503050406030204" pitchFamily="18" charset="0"/>
              </a:rPr>
              <a:t>الحيلة التي استخدمها مالك كي يفوز بوقت أطول مع أستاذه:</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1600" dirty="0">
                <a:solidFill>
                  <a:prstClr val="black"/>
                </a:solidFill>
                <a:latin typeface="Arial" panose="020B0604020202020204" pitchFamily="34" charset="0"/>
                <a:ea typeface="Arial" panose="020B0604020202020204" pitchFamily="34" charset="0"/>
              </a:rPr>
              <a:t>أ. اتخاذه وسادة محشوة؛ للجلوس على باب أستاذه.</a:t>
            </a:r>
            <a:r>
              <a:rPr lang="ar-EG" sz="1100" dirty="0">
                <a:solidFill>
                  <a:prstClr val="black"/>
                </a:solidFill>
                <a:latin typeface="Arial" panose="020B0604020202020204" pitchFamily="34" charset="0"/>
                <a:ea typeface="Arial" panose="020B0604020202020204" pitchFamily="34" charset="0"/>
              </a:rPr>
              <a:t>                                   </a:t>
            </a:r>
            <a:r>
              <a:rPr lang="ar-EG" sz="1600" dirty="0">
                <a:solidFill>
                  <a:prstClr val="black"/>
                </a:solidFill>
                <a:latin typeface="Arial" panose="020B0604020202020204" pitchFamily="34" charset="0"/>
                <a:ea typeface="Arial" panose="020B0604020202020204" pitchFamily="34" charset="0"/>
              </a:rPr>
              <a:t>ب. ذهابه من الصباح الباكر؛ ليكون الأول دائما.</a:t>
            </a:r>
            <a:r>
              <a:rPr lang="ar-EG" sz="1100" dirty="0">
                <a:solidFill>
                  <a:prstClr val="black"/>
                </a:solidFill>
                <a:latin typeface="Arial" panose="020B0604020202020204" pitchFamily="34" charset="0"/>
                <a:ea typeface="Arial" panose="020B0604020202020204" pitchFamily="34" charset="0"/>
              </a:rPr>
              <a:t> </a:t>
            </a:r>
          </a:p>
          <a:p>
            <a:pPr algn="r" rtl="1">
              <a:lnSpc>
                <a:spcPct val="115000"/>
              </a:lnSpc>
            </a:pPr>
            <a:r>
              <a:rPr lang="ar-EG" sz="1600" dirty="0">
                <a:solidFill>
                  <a:prstClr val="black"/>
                </a:solidFill>
                <a:latin typeface="Arial" panose="020B0604020202020204" pitchFamily="34" charset="0"/>
                <a:ea typeface="Arial" panose="020B0604020202020204" pitchFamily="34" charset="0"/>
              </a:rPr>
              <a:t>جـ. مراجعته المستمرة لدروسه وحفظه لها.                               </a:t>
            </a:r>
            <a:r>
              <a:rPr lang="ar-EG" sz="1100" dirty="0">
                <a:solidFill>
                  <a:prstClr val="black"/>
                </a:solidFill>
                <a:latin typeface="Arial" panose="020B0604020202020204" pitchFamily="34" charset="0"/>
                <a:ea typeface="Arial" panose="020B0604020202020204" pitchFamily="34" charset="0"/>
              </a:rPr>
              <a:t> </a:t>
            </a:r>
            <a:r>
              <a:rPr lang="ar-EG" sz="1600" dirty="0">
                <a:solidFill>
                  <a:prstClr val="black"/>
                </a:solidFill>
                <a:latin typeface="Arial" panose="020B0604020202020204" pitchFamily="34" charset="0"/>
                <a:ea typeface="Arial" panose="020B0604020202020204" pitchFamily="34" charset="0"/>
              </a:rPr>
              <a:t>د. وصيته للأولاد بالاعتذار بانشغال الشيخ. </a:t>
            </a:r>
            <a:endParaRPr lang="en-US" sz="1100" dirty="0">
              <a:solidFill>
                <a:prstClr val="black"/>
              </a:solidFill>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D209FD01-37CB-4AB4-8025-2DF8C6D63342}"/>
              </a:ext>
            </a:extLst>
          </p:cNvPr>
          <p:cNvSpPr/>
          <p:nvPr/>
        </p:nvSpPr>
        <p:spPr>
          <a:xfrm>
            <a:off x="7030192" y="1294410"/>
            <a:ext cx="855024" cy="2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9" name="Rectangle 8">
            <a:extLst>
              <a:ext uri="{FF2B5EF4-FFF2-40B4-BE49-F238E27FC236}">
                <a16:creationId xmlns:a16="http://schemas.microsoft.com/office/drawing/2014/main" id="{7713D8F2-7C71-46A7-9713-7897A925096E}"/>
              </a:ext>
            </a:extLst>
          </p:cNvPr>
          <p:cNvSpPr/>
          <p:nvPr/>
        </p:nvSpPr>
        <p:spPr>
          <a:xfrm>
            <a:off x="5010072" y="1981199"/>
            <a:ext cx="855024" cy="2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0" name="Rectangle 9">
            <a:extLst>
              <a:ext uri="{FF2B5EF4-FFF2-40B4-BE49-F238E27FC236}">
                <a16:creationId xmlns:a16="http://schemas.microsoft.com/office/drawing/2014/main" id="{F2568F83-BEB0-47A1-A62F-709CDD728530}"/>
              </a:ext>
            </a:extLst>
          </p:cNvPr>
          <p:cNvSpPr/>
          <p:nvPr/>
        </p:nvSpPr>
        <p:spPr>
          <a:xfrm>
            <a:off x="8251484" y="2646218"/>
            <a:ext cx="855024" cy="2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1" name="Rectangle 10">
            <a:extLst>
              <a:ext uri="{FF2B5EF4-FFF2-40B4-BE49-F238E27FC236}">
                <a16:creationId xmlns:a16="http://schemas.microsoft.com/office/drawing/2014/main" id="{BED62393-8125-4ADC-9F28-5D98C20ACCA6}"/>
              </a:ext>
            </a:extLst>
          </p:cNvPr>
          <p:cNvSpPr/>
          <p:nvPr/>
        </p:nvSpPr>
        <p:spPr>
          <a:xfrm>
            <a:off x="2731325" y="3345869"/>
            <a:ext cx="1387546" cy="299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5" name="Rectangle 14">
            <a:extLst>
              <a:ext uri="{FF2B5EF4-FFF2-40B4-BE49-F238E27FC236}">
                <a16:creationId xmlns:a16="http://schemas.microsoft.com/office/drawing/2014/main" id="{9369B290-6905-4646-96DE-037BBDCC1A1F}"/>
              </a:ext>
            </a:extLst>
          </p:cNvPr>
          <p:cNvSpPr/>
          <p:nvPr/>
        </p:nvSpPr>
        <p:spPr>
          <a:xfrm>
            <a:off x="7030192" y="4022270"/>
            <a:ext cx="1202588" cy="2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6" name="Rectangle 15">
            <a:extLst>
              <a:ext uri="{FF2B5EF4-FFF2-40B4-BE49-F238E27FC236}">
                <a16:creationId xmlns:a16="http://schemas.microsoft.com/office/drawing/2014/main" id="{6655E926-0D77-423E-8D20-604ECE8C43DF}"/>
              </a:ext>
            </a:extLst>
          </p:cNvPr>
          <p:cNvSpPr/>
          <p:nvPr/>
        </p:nvSpPr>
        <p:spPr>
          <a:xfrm>
            <a:off x="4013860" y="4948717"/>
            <a:ext cx="2626312" cy="355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7" name="Rectangle 16">
            <a:extLst>
              <a:ext uri="{FF2B5EF4-FFF2-40B4-BE49-F238E27FC236}">
                <a16:creationId xmlns:a16="http://schemas.microsoft.com/office/drawing/2014/main" id="{30343709-770D-449F-9921-197616AE82C8}"/>
              </a:ext>
            </a:extLst>
          </p:cNvPr>
          <p:cNvSpPr/>
          <p:nvPr/>
        </p:nvSpPr>
        <p:spPr>
          <a:xfrm>
            <a:off x="1733797" y="5946262"/>
            <a:ext cx="2875695" cy="355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Tree>
    <p:custDataLst>
      <p:tags r:id="rId1"/>
    </p:custDataLst>
    <p:extLst>
      <p:ext uri="{BB962C8B-B14F-4D97-AF65-F5344CB8AC3E}">
        <p14:creationId xmlns:p14="http://schemas.microsoft.com/office/powerpoint/2010/main" val="119570596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P spid="9" grpId="0" animBg="1"/>
      <p:bldP spid="10" grpId="0" animBg="1"/>
      <p:bldP spid="11"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205408" y="458756"/>
            <a:ext cx="8938592" cy="4694298"/>
          </a:xfrm>
          <a:prstGeom prst="rect">
            <a:avLst/>
          </a:prstGeom>
        </p:spPr>
        <p:txBody>
          <a:bodyPr wrap="square">
            <a:spAutoFit/>
          </a:bodyPr>
          <a:lstStyle/>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كان غرض مالك من تتبع ظلال الأشجار:</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 الاستراحة بعد عناء العلم.                    ب. الابتعاد عن حرارة الشمس.</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جـ. الجلوس مع أخته وأبيه.                     د. حفظ دروسه ومراجعتها.</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أذكر حديثا للرسول </a:t>
            </a:r>
            <a:r>
              <a:rPr lang="ar-EG" sz="2000" b="1" dirty="0">
                <a:solidFill>
                  <a:prstClr val="black"/>
                </a:solidFill>
                <a:latin typeface="Cambria" panose="02040503050406030204" pitchFamily="18" charset="0"/>
                <a:ea typeface="Cambria" panose="02040503050406030204" pitchFamily="18" charset="0"/>
                <a:cs typeface="Arial Unicode MS" panose="020B0604020202020204" pitchFamily="34" charset="-128"/>
              </a:rPr>
              <a:t>ﷺ </a:t>
            </a:r>
            <a:r>
              <a:rPr lang="ar-EG" sz="2000" b="1" dirty="0">
                <a:solidFill>
                  <a:prstClr val="black"/>
                </a:solidFill>
                <a:latin typeface="Cambria" panose="02040503050406030204" pitchFamily="18" charset="0"/>
                <a:ea typeface="Cambria" panose="02040503050406030204" pitchFamily="18" charset="0"/>
              </a:rPr>
              <a:t>حث فيه على طلب العلم:</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أعدد أبرز ألقاب الإمام مالك:</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تفكير ناقد</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برأيك كيف يمكن أن تكون المواقف نقطة تحول في حياة الإنسان؟ وهل التحول دائما إيجابي؟ أوضح ذلك بمثال.</a:t>
            </a:r>
            <a:endParaRPr lang="en-US" sz="14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43E4ABC9-E930-4D99-8503-F6FA1290BDD4}"/>
              </a:ext>
            </a:extLst>
          </p:cNvPr>
          <p:cNvSpPr/>
          <p:nvPr/>
        </p:nvSpPr>
        <p:spPr>
          <a:xfrm>
            <a:off x="2980706" y="1330035"/>
            <a:ext cx="2446318" cy="332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3" name="Rectangle 2">
            <a:extLst>
              <a:ext uri="{FF2B5EF4-FFF2-40B4-BE49-F238E27FC236}">
                <a16:creationId xmlns:a16="http://schemas.microsoft.com/office/drawing/2014/main" id="{81FA4471-BDE0-4376-B0FC-EAAB6271F034}"/>
              </a:ext>
            </a:extLst>
          </p:cNvPr>
          <p:cNvSpPr/>
          <p:nvPr/>
        </p:nvSpPr>
        <p:spPr>
          <a:xfrm>
            <a:off x="1981200" y="2121300"/>
            <a:ext cx="4953600" cy="420628"/>
          </a:xfrm>
          <a:prstGeom prst="rect">
            <a:avLst/>
          </a:prstGeom>
        </p:spPr>
        <p:txBody>
          <a:bodyPr wrap="none">
            <a:spAutoFit/>
          </a:bodyPr>
          <a:lstStyle/>
          <a:p>
            <a:pPr algn="ctr" rtl="1"/>
            <a:r>
              <a:rPr lang="ar-YE" sz="3200" b="1" i="1" baseline="30000" dirty="0">
                <a:solidFill>
                  <a:srgbClr val="2C4A99"/>
                </a:solidFill>
                <a:latin typeface="AdobeArabic-BoldItalic"/>
              </a:rPr>
              <a:t>9. قال رسول الله :(</a:t>
            </a:r>
            <a:r>
              <a:rPr lang="ar-EG" sz="3200" b="1" i="1" baseline="30000" dirty="0">
                <a:solidFill>
                  <a:srgbClr val="2C4A99"/>
                </a:solidFill>
                <a:latin typeface="AdobeArabic-BoldItalic"/>
              </a:rPr>
              <a:t> </a:t>
            </a:r>
            <a:r>
              <a:rPr lang="ar-YE" sz="3200" b="1" i="1" baseline="30000" dirty="0">
                <a:solidFill>
                  <a:srgbClr val="2C4A99"/>
                </a:solidFill>
                <a:latin typeface="AdobeArabic-BoldItalic"/>
              </a:rPr>
              <a:t>طلب العلم فريضة على كل مسلم )</a:t>
            </a:r>
          </a:p>
        </p:txBody>
      </p:sp>
      <p:sp>
        <p:nvSpPr>
          <p:cNvPr id="9" name="Rectangle 8">
            <a:extLst>
              <a:ext uri="{FF2B5EF4-FFF2-40B4-BE49-F238E27FC236}">
                <a16:creationId xmlns:a16="http://schemas.microsoft.com/office/drawing/2014/main" id="{24056D06-4239-4E3B-A7AD-524D5067E094}"/>
              </a:ext>
            </a:extLst>
          </p:cNvPr>
          <p:cNvSpPr/>
          <p:nvPr/>
        </p:nvSpPr>
        <p:spPr>
          <a:xfrm>
            <a:off x="2559082" y="3237058"/>
            <a:ext cx="3797835" cy="420628"/>
          </a:xfrm>
          <a:prstGeom prst="rect">
            <a:avLst/>
          </a:prstGeom>
        </p:spPr>
        <p:txBody>
          <a:bodyPr wrap="none">
            <a:spAutoFit/>
          </a:bodyPr>
          <a:lstStyle/>
          <a:p>
            <a:pPr algn="ctr" rtl="1"/>
            <a:r>
              <a:rPr lang="ar-YE" sz="3200" b="1" i="1" baseline="30000" dirty="0">
                <a:solidFill>
                  <a:srgbClr val="2C4A99"/>
                </a:solidFill>
                <a:latin typeface="AdobeArabic-BoldItalic"/>
              </a:rPr>
              <a:t> عالم المدينة           2. إمام دار الهجرة</a:t>
            </a:r>
          </a:p>
        </p:txBody>
      </p:sp>
      <p:sp>
        <p:nvSpPr>
          <p:cNvPr id="10" name="Rectangle 9">
            <a:extLst>
              <a:ext uri="{FF2B5EF4-FFF2-40B4-BE49-F238E27FC236}">
                <a16:creationId xmlns:a16="http://schemas.microsoft.com/office/drawing/2014/main" id="{5FBE2946-2745-4C66-86D8-D9EAC9BC00D7}"/>
              </a:ext>
            </a:extLst>
          </p:cNvPr>
          <p:cNvSpPr/>
          <p:nvPr/>
        </p:nvSpPr>
        <p:spPr>
          <a:xfrm>
            <a:off x="1" y="5151175"/>
            <a:ext cx="9144000" cy="1077218"/>
          </a:xfrm>
          <a:prstGeom prst="rect">
            <a:avLst/>
          </a:prstGeom>
        </p:spPr>
        <p:txBody>
          <a:bodyPr wrap="square">
            <a:spAutoFit/>
          </a:bodyPr>
          <a:lstStyle/>
          <a:p>
            <a:pPr algn="ctr" rtl="1"/>
            <a:r>
              <a:rPr lang="ar-YE" sz="3200" b="1" i="1" baseline="30000" dirty="0">
                <a:solidFill>
                  <a:srgbClr val="2C4A99"/>
                </a:solidFill>
                <a:latin typeface="AdobeArabic-BoldItalic"/>
              </a:rPr>
              <a:t>حيث تأتى هذه المواقف لتنبيه الانسان إلى تقصيره وخطائه وترشده إلى الطريق الصحيح - يكون التحول غالبا ايجابيا مثال : ما حدث مع ال</a:t>
            </a:r>
            <a:r>
              <a:rPr lang="ar-EG" sz="3200" b="1" i="1" baseline="30000" dirty="0">
                <a:solidFill>
                  <a:srgbClr val="2C4A99"/>
                </a:solidFill>
                <a:latin typeface="AdobeArabic-BoldItalic"/>
              </a:rPr>
              <a:t>إ</a:t>
            </a:r>
            <a:r>
              <a:rPr lang="ar-YE" sz="3200" b="1" i="1" baseline="30000" dirty="0">
                <a:solidFill>
                  <a:srgbClr val="2C4A99"/>
                </a:solidFill>
                <a:latin typeface="AdobeArabic-BoldItalic"/>
              </a:rPr>
              <a:t>مام</a:t>
            </a:r>
            <a:r>
              <a:rPr lang="ar-EG" sz="3200" b="1" i="1" baseline="30000" dirty="0">
                <a:solidFill>
                  <a:srgbClr val="2C4A99"/>
                </a:solidFill>
                <a:latin typeface="AdobeArabic-BoldItalic"/>
              </a:rPr>
              <a:t> </a:t>
            </a:r>
            <a:r>
              <a:rPr lang="ar-YE" sz="3200" b="1" i="1" baseline="30000" dirty="0">
                <a:solidFill>
                  <a:srgbClr val="2C4A99"/>
                </a:solidFill>
                <a:latin typeface="AdobeArabic-BoldItalic"/>
              </a:rPr>
              <a:t>مالك وهو طفل صغير عندما اخطأ وقال له أبوة (الهتك الحمائم عن طلب العلم ) فكان ذلك دافعا له للإقبال على العلم بقوة حتى صار عالم المدينة</a:t>
            </a:r>
          </a:p>
        </p:txBody>
      </p:sp>
    </p:spTree>
    <p:custDataLst>
      <p:tags r:id="rId1"/>
    </p:custDataLst>
    <p:extLst>
      <p:ext uri="{BB962C8B-B14F-4D97-AF65-F5344CB8AC3E}">
        <p14:creationId xmlns:p14="http://schemas.microsoft.com/office/powerpoint/2010/main" val="215465893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animBg="1"/>
      <p:bldP spid="3"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573133" y="439888"/>
            <a:ext cx="8581417" cy="1366528"/>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ثانيا:</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 أقرأ النص الآتي، ثم أستخرج منه اسمين مقصورين، واسمين منقوصين، واسمين ممدودين، وأكتبهما في المكان المخصص.</a:t>
            </a:r>
            <a:endParaRPr lang="en-US" sz="1600" b="1" dirty="0">
              <a:solidFill>
                <a:prstClr val="black"/>
              </a:solidFill>
              <a:latin typeface="Arial" panose="020B0604020202020204" pitchFamily="34" charset="0"/>
              <a:ea typeface="Arial" panose="020B0604020202020204" pitchFamily="34" charset="0"/>
            </a:endParaRPr>
          </a:p>
        </p:txBody>
      </p:sp>
      <p:sp>
        <p:nvSpPr>
          <p:cNvPr id="3" name="Rectangle 2"/>
          <p:cNvSpPr/>
          <p:nvPr/>
        </p:nvSpPr>
        <p:spPr>
          <a:xfrm>
            <a:off x="133350" y="1979640"/>
            <a:ext cx="9010650" cy="2527808"/>
          </a:xfrm>
          <a:prstGeom prst="rect">
            <a:avLst/>
          </a:prstGeom>
        </p:spPr>
        <p:txBody>
          <a:bodyPr wrap="square">
            <a:spAutoFit/>
          </a:bodyPr>
          <a:lstStyle/>
          <a:p>
            <a:pPr algn="ctr" rtl="1">
              <a:lnSpc>
                <a:spcPct val="115000"/>
              </a:lnSpc>
            </a:pPr>
            <a:r>
              <a:rPr lang="ar-EG" sz="2800" b="1" dirty="0">
                <a:solidFill>
                  <a:prstClr val="black"/>
                </a:solidFill>
                <a:latin typeface="Arial" panose="020B0604020202020204" pitchFamily="34" charset="0"/>
                <a:ea typeface="Arial" panose="020B0604020202020204" pitchFamily="34" charset="0"/>
              </a:rPr>
              <a:t>مناجاة وطن</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وطني الحبيب الغالي أنت مصدر فخري، فمكانك السامي في نفسي يمنحني العزة والإباء، ذكرى ملاعب طفولتي في الربا الجميلة، والقرى الهادئة، تبعث في نفسي السعادة والهناء، عشت في رحابك بالأمس مطمئنا، فكيف لا أبذل جهدي اليوم في رفعة شأنك.</a:t>
            </a:r>
            <a:endParaRPr lang="en-US"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306384475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409272"/>
            <a:ext cx="9144000" cy="5890843"/>
          </a:xfrm>
          <a:prstGeom prst="rect">
            <a:avLst/>
          </a:prstGeom>
        </p:spPr>
        <p:txBody>
          <a:bodyPr wrap="square">
            <a:spAutoFit/>
          </a:bodyPr>
          <a:lstStyle/>
          <a:p>
            <a:pPr algn="r" rtl="1">
              <a:lnSpc>
                <a:spcPct val="115000"/>
              </a:lnSpc>
            </a:pPr>
            <a:r>
              <a:rPr lang="ar-EG" b="1" dirty="0">
                <a:solidFill>
                  <a:prstClr val="black"/>
                </a:solidFill>
                <a:latin typeface="Arial" panose="020B0604020202020204" pitchFamily="34" charset="0"/>
                <a:ea typeface="Arial" panose="020B0604020202020204" pitchFamily="34" charset="0"/>
              </a:rPr>
              <a:t>أ. الاسمان المقصوران: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ب. الاسمان المنقوصان: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جـ. الاسمان الممدودان: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2. أستخدم أسلوب الترجي بــ (لعل) كتابيا للتعبير عن الآتي:</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أ. انهمار الأمطار على المزروعات.</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ب. التزام السائقين بنظام السير وآدابه.</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3. أتمنى تحقيق الرغبات الآتية مستخدما كلمة (ليت):</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أ. حرص الجميع على احترام العادات والقيم في وطني.</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sz="1200" b="1"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ب. سلامة الأطفال من الإصابة بالأمراض المعدية.</a:t>
            </a:r>
            <a:endParaRPr lang="en-US" sz="1200" b="1" dirty="0">
              <a:solidFill>
                <a:prstClr val="black"/>
              </a:solidFill>
              <a:latin typeface="Arial" panose="020B0604020202020204" pitchFamily="34" charset="0"/>
              <a:ea typeface="Arial" panose="020B0604020202020204" pitchFamily="34" charset="0"/>
            </a:endParaRPr>
          </a:p>
          <a:p>
            <a:pPr algn="r" rtl="1"/>
            <a:endParaRPr lang="ar-EG" b="1" dirty="0">
              <a:solidFill>
                <a:prstClr val="black"/>
              </a:solidFill>
            </a:endParaRPr>
          </a:p>
        </p:txBody>
      </p:sp>
      <p:sp>
        <p:nvSpPr>
          <p:cNvPr id="7" name="Rectangle 6">
            <a:extLst>
              <a:ext uri="{FF2B5EF4-FFF2-40B4-BE49-F238E27FC236}">
                <a16:creationId xmlns:a16="http://schemas.microsoft.com/office/drawing/2014/main" id="{27F90541-4F38-4C81-A954-AA1AF3D11FD9}"/>
              </a:ext>
            </a:extLst>
          </p:cNvPr>
          <p:cNvSpPr/>
          <p:nvPr/>
        </p:nvSpPr>
        <p:spPr>
          <a:xfrm>
            <a:off x="3426301" y="765477"/>
            <a:ext cx="2108269" cy="420628"/>
          </a:xfrm>
          <a:prstGeom prst="rect">
            <a:avLst/>
          </a:prstGeom>
        </p:spPr>
        <p:txBody>
          <a:bodyPr wrap="none">
            <a:spAutoFit/>
          </a:bodyPr>
          <a:lstStyle/>
          <a:p>
            <a:pPr algn="ctr" rtl="1"/>
            <a:r>
              <a:rPr lang="ar-YE" sz="3200" b="1" i="1" baseline="30000" dirty="0">
                <a:solidFill>
                  <a:srgbClr val="2C4A99"/>
                </a:solidFill>
                <a:latin typeface="AdobeArabic-BoldItalic"/>
              </a:rPr>
              <a:t>ذكرى – الربا – القرى</a:t>
            </a:r>
          </a:p>
        </p:txBody>
      </p:sp>
      <p:sp>
        <p:nvSpPr>
          <p:cNvPr id="9" name="Rectangle 8">
            <a:extLst>
              <a:ext uri="{FF2B5EF4-FFF2-40B4-BE49-F238E27FC236}">
                <a16:creationId xmlns:a16="http://schemas.microsoft.com/office/drawing/2014/main" id="{659FE5D6-947F-4C41-8549-226FD2853A5E}"/>
              </a:ext>
            </a:extLst>
          </p:cNvPr>
          <p:cNvSpPr/>
          <p:nvPr/>
        </p:nvSpPr>
        <p:spPr>
          <a:xfrm>
            <a:off x="3689193" y="1331996"/>
            <a:ext cx="1582484" cy="420628"/>
          </a:xfrm>
          <a:prstGeom prst="rect">
            <a:avLst/>
          </a:prstGeom>
        </p:spPr>
        <p:txBody>
          <a:bodyPr wrap="none">
            <a:spAutoFit/>
          </a:bodyPr>
          <a:lstStyle/>
          <a:p>
            <a:pPr algn="ctr" rtl="1"/>
            <a:r>
              <a:rPr lang="ar-YE" sz="3200" b="1" i="1" baseline="30000" dirty="0">
                <a:solidFill>
                  <a:srgbClr val="2C4A99"/>
                </a:solidFill>
                <a:latin typeface="AdobeArabic-BoldItalic"/>
              </a:rPr>
              <a:t>الغالي – السامي</a:t>
            </a:r>
          </a:p>
        </p:txBody>
      </p:sp>
      <p:sp>
        <p:nvSpPr>
          <p:cNvPr id="10" name="Rectangle 9">
            <a:extLst>
              <a:ext uri="{FF2B5EF4-FFF2-40B4-BE49-F238E27FC236}">
                <a16:creationId xmlns:a16="http://schemas.microsoft.com/office/drawing/2014/main" id="{096C290E-4502-433F-80FB-26F009CC8FC8}"/>
              </a:ext>
            </a:extLst>
          </p:cNvPr>
          <p:cNvSpPr/>
          <p:nvPr/>
        </p:nvSpPr>
        <p:spPr>
          <a:xfrm>
            <a:off x="3736482" y="1898515"/>
            <a:ext cx="1487908" cy="420628"/>
          </a:xfrm>
          <a:prstGeom prst="rect">
            <a:avLst/>
          </a:prstGeom>
        </p:spPr>
        <p:txBody>
          <a:bodyPr wrap="none">
            <a:spAutoFit/>
          </a:bodyPr>
          <a:lstStyle/>
          <a:p>
            <a:pPr algn="ctr" rtl="1"/>
            <a:r>
              <a:rPr lang="ar-EG" sz="3200" b="1" i="1" baseline="30000" dirty="0">
                <a:solidFill>
                  <a:srgbClr val="2C4A99"/>
                </a:solidFill>
                <a:latin typeface="AdobeArabic-BoldItalic"/>
              </a:rPr>
              <a:t>الآباء</a:t>
            </a:r>
            <a:r>
              <a:rPr lang="ar-YE" sz="3200" b="1" i="1" baseline="30000" dirty="0">
                <a:solidFill>
                  <a:srgbClr val="2C4A99"/>
                </a:solidFill>
                <a:latin typeface="AdobeArabic-BoldItalic"/>
              </a:rPr>
              <a:t> -  الهناء</a:t>
            </a:r>
          </a:p>
        </p:txBody>
      </p:sp>
      <p:sp>
        <p:nvSpPr>
          <p:cNvPr id="11" name="Rectangle 10">
            <a:extLst>
              <a:ext uri="{FF2B5EF4-FFF2-40B4-BE49-F238E27FC236}">
                <a16:creationId xmlns:a16="http://schemas.microsoft.com/office/drawing/2014/main" id="{443403F2-8D4C-4E75-B7BA-734D5F2FC323}"/>
              </a:ext>
            </a:extLst>
          </p:cNvPr>
          <p:cNvSpPr/>
          <p:nvPr/>
        </p:nvSpPr>
        <p:spPr>
          <a:xfrm>
            <a:off x="37492" y="3144379"/>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لعل الامطار منهمرة على المزروعات</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59C72429-6E76-485A-8E38-60AA17B1F534}"/>
              </a:ext>
            </a:extLst>
          </p:cNvPr>
          <p:cNvSpPr/>
          <p:nvPr/>
        </p:nvSpPr>
        <p:spPr>
          <a:xfrm>
            <a:off x="37492" y="3988564"/>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لعل السائقين </a:t>
            </a:r>
            <a:r>
              <a:rPr lang="ar-EG" sz="3200" b="1" i="1" baseline="30000">
                <a:solidFill>
                  <a:srgbClr val="2C4A99"/>
                </a:solidFill>
                <a:latin typeface="AdobeArabic-BoldItalic"/>
              </a:rPr>
              <a:t>ملتزمين بآداب </a:t>
            </a:r>
            <a:r>
              <a:rPr lang="ar-EG" sz="3200" b="1" i="1" baseline="30000" dirty="0">
                <a:solidFill>
                  <a:srgbClr val="2C4A99"/>
                </a:solidFill>
                <a:latin typeface="AdobeArabic-BoldItalic"/>
              </a:rPr>
              <a:t>السير</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1C3595CE-22EA-44CC-8FAE-AF7D1B928277}"/>
              </a:ext>
            </a:extLst>
          </p:cNvPr>
          <p:cNvSpPr/>
          <p:nvPr/>
        </p:nvSpPr>
        <p:spPr>
          <a:xfrm>
            <a:off x="37492" y="5312967"/>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ليت الجميع يحرص على احترام العادات</a:t>
            </a:r>
            <a:endParaRPr lang="ar-YE" sz="3200" b="1" i="1" baseline="30000" dirty="0">
              <a:solidFill>
                <a:srgbClr val="2C4A99"/>
              </a:solidFill>
              <a:latin typeface="AdobeArabic-BoldItalic"/>
            </a:endParaRPr>
          </a:p>
        </p:txBody>
      </p:sp>
      <p:sp>
        <p:nvSpPr>
          <p:cNvPr id="17" name="Rectangle 16">
            <a:extLst>
              <a:ext uri="{FF2B5EF4-FFF2-40B4-BE49-F238E27FC236}">
                <a16:creationId xmlns:a16="http://schemas.microsoft.com/office/drawing/2014/main" id="{53E45765-3290-4AFC-AEE6-9A4FAAA8262E}"/>
              </a:ext>
            </a:extLst>
          </p:cNvPr>
          <p:cNvSpPr/>
          <p:nvPr/>
        </p:nvSpPr>
        <p:spPr>
          <a:xfrm>
            <a:off x="37492" y="5962122"/>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ليت الاطفال سالمون من الاصابة بالأمراض المعدية</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377735191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58714"/>
            <a:ext cx="8991600" cy="2191882"/>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4. أعيد صياغة العبارات الآتية باستخدام أسلوب الاستثناء:</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 عمل المهندسين خرائط الأبنية، وبقاء خريطة واحدة.</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endParaRPr lang="ar-EG" sz="1600" b="1"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ب. انصراف الأطباء إلى منازلهم، وبقاء الطبيب المناوب.</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600" b="1" dirty="0">
              <a:solidFill>
                <a:prstClr val="black"/>
              </a:solidFill>
              <a:latin typeface="Arial" panose="020B0604020202020204" pitchFamily="34" charset="0"/>
              <a:ea typeface="Arial" panose="020B0604020202020204" pitchFamily="34" charset="0"/>
            </a:endParaRPr>
          </a:p>
        </p:txBody>
      </p:sp>
      <p:sp>
        <p:nvSpPr>
          <p:cNvPr id="3" name="Rectangle 2"/>
          <p:cNvSpPr/>
          <p:nvPr/>
        </p:nvSpPr>
        <p:spPr>
          <a:xfrm>
            <a:off x="0" y="3624169"/>
            <a:ext cx="9067800" cy="2215991"/>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ثالثا: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نورة: انظر يا فواز، هذان طفلان يأكلان الطعام ويلقيان بقاياه على الأرض.</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فواز: وانظري إلى الواقفين هناك يثيرون الضوضاء بحديثهم وضحكهم الصاخب، لا يصح أن تحدث هذه التصرفات في المستشفى، إن ذلك يؤذي المرضى، ويزعج القائمين بالعمل في هذا المكان.</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نورة: ألا يدرك هؤلاء أن هذا لا يجوز في ديننا الحنيف؟!</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ألم يسمعوا بحديث الرسول </a:t>
            </a:r>
            <a:r>
              <a:rPr lang="ar-EG" sz="2000" b="1" dirty="0">
                <a:solidFill>
                  <a:prstClr val="black"/>
                </a:solidFill>
                <a:latin typeface="Arial" panose="020B0604020202020204" pitchFamily="34" charset="0"/>
                <a:ea typeface="Arial" panose="020B0604020202020204" pitchFamily="34" charset="0"/>
                <a:cs typeface="Arial Unicode MS" panose="020B0604020202020204" pitchFamily="34" charset="-128"/>
              </a:rPr>
              <a:t>ﷺ</a:t>
            </a:r>
            <a:r>
              <a:rPr lang="ar-EG" sz="2000" b="1" dirty="0">
                <a:solidFill>
                  <a:prstClr val="black"/>
                </a:solidFill>
                <a:latin typeface="Arial" panose="020B0604020202020204" pitchFamily="34" charset="0"/>
                <a:ea typeface="Arial" panose="020B0604020202020204" pitchFamily="34" charset="0"/>
              </a:rPr>
              <a:t>: "المسلم من سلم </a:t>
            </a:r>
            <a:r>
              <a:rPr lang="ar-EG" sz="2000" b="1" u="sng" dirty="0">
                <a:solidFill>
                  <a:prstClr val="black"/>
                </a:solidFill>
                <a:latin typeface="Arial" panose="020B0604020202020204" pitchFamily="34" charset="0"/>
                <a:ea typeface="Arial" panose="020B0604020202020204" pitchFamily="34" charset="0"/>
              </a:rPr>
              <a:t>المسلمون</a:t>
            </a:r>
            <a:r>
              <a:rPr lang="ar-EG" sz="2000" b="1" dirty="0">
                <a:solidFill>
                  <a:prstClr val="black"/>
                </a:solidFill>
                <a:latin typeface="Arial" panose="020B0604020202020204" pitchFamily="34" charset="0"/>
                <a:ea typeface="Arial" panose="020B0604020202020204" pitchFamily="34" charset="0"/>
              </a:rPr>
              <a:t> من لسانه ويده"] رواه البخاري، رقم10[. </a:t>
            </a:r>
            <a:endParaRPr lang="en-US" sz="1400" b="1" dirty="0">
              <a:solidFill>
                <a:prstClr val="black"/>
              </a:solidFill>
              <a:latin typeface="Arial" panose="020B0604020202020204" pitchFamily="34" charset="0"/>
              <a:ea typeface="Arial" panose="020B0604020202020204" pitchFamily="34" charset="0"/>
            </a:endParaRPr>
          </a:p>
        </p:txBody>
      </p:sp>
      <p:sp>
        <p:nvSpPr>
          <p:cNvPr id="9" name="Rectangle 8">
            <a:extLst>
              <a:ext uri="{FF2B5EF4-FFF2-40B4-BE49-F238E27FC236}">
                <a16:creationId xmlns:a16="http://schemas.microsoft.com/office/drawing/2014/main" id="{0E6ED97B-9FAA-45EE-BFF1-58DD4C9C9C9F}"/>
              </a:ext>
            </a:extLst>
          </p:cNvPr>
          <p:cNvSpPr/>
          <p:nvPr/>
        </p:nvSpPr>
        <p:spPr>
          <a:xfrm>
            <a:off x="0" y="1614535"/>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عمل المهندسون الخرائط الا واحدة</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F4A2EAB4-C74E-437E-A59D-4531CFC06D6E}"/>
              </a:ext>
            </a:extLst>
          </p:cNvPr>
          <p:cNvSpPr/>
          <p:nvPr/>
        </p:nvSpPr>
        <p:spPr>
          <a:xfrm>
            <a:off x="37492" y="2540283"/>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 انصرف الاطباء عدا الطبيب المناوب</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55598159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608" y="420838"/>
            <a:ext cx="9144000" cy="5577681"/>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 أستخرج من النص السابق ما يأتي:</a:t>
            </a:r>
            <a:endParaRPr lang="en-US" sz="1600" b="1" dirty="0">
              <a:solidFill>
                <a:prstClr val="black"/>
              </a:solidFill>
              <a:latin typeface="Arial" panose="020B0604020202020204" pitchFamily="34" charset="0"/>
              <a:ea typeface="Arial" panose="020B0604020202020204" pitchFamily="34" charset="0"/>
            </a:endParaRPr>
          </a:p>
          <a:p>
            <a:pPr marL="457200" indent="-457200" algn="r" rtl="1">
              <a:lnSpc>
                <a:spcPct val="115000"/>
              </a:lnSpc>
              <a:buFontTx/>
              <a:buAutoNum type="arabicPeriod"/>
            </a:pPr>
            <a:r>
              <a:rPr lang="ar-EG" sz="2400" b="1" dirty="0">
                <a:solidFill>
                  <a:prstClr val="black"/>
                </a:solidFill>
                <a:latin typeface="Arial" panose="020B0604020202020204" pitchFamily="34" charset="0"/>
                <a:ea typeface="Arial" panose="020B0604020202020204" pitchFamily="34" charset="0"/>
              </a:rPr>
              <a:t>اسما مجرورا بالعلامات الفرعية:</a:t>
            </a:r>
          </a:p>
          <a:p>
            <a:pPr algn="r" rtl="1">
              <a:lnSpc>
                <a:spcPct val="115000"/>
              </a:lnSpc>
            </a:pP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2. اسما مقصورا:</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3. اسما ممدودا:</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4. همزة متوسطة على ياء مع تعليل رسمها بهذه الصورة:</a:t>
            </a:r>
          </a:p>
          <a:p>
            <a:pPr algn="r" rtl="1">
              <a:lnSpc>
                <a:spcPct val="115000"/>
              </a:lnSpc>
            </a:pP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5. أعرب ما تحته خط:</a:t>
            </a:r>
          </a:p>
          <a:p>
            <a:pPr algn="r" rtl="1">
              <a:lnSpc>
                <a:spcPct val="115000"/>
              </a:lnSpc>
            </a:pP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ب. أملأ الفراغ بكلمات تشتمل على همزة متوسطة على ياء (ئــ):</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 يفطر ........................................................  عند غروب الشمس.</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2. زار محمد المريض .................................................. على صحته.</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3. إن الحسنات يذهبن .............................................................</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4. المعلمون شعلة ..............................................................</a:t>
            </a:r>
            <a:endParaRPr lang="en-US" sz="16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485C00A4-20ED-465C-B66D-0B50B3C5E193}"/>
              </a:ext>
            </a:extLst>
          </p:cNvPr>
          <p:cNvSpPr/>
          <p:nvPr/>
        </p:nvSpPr>
        <p:spPr>
          <a:xfrm>
            <a:off x="0" y="1305774"/>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الواقفين</a:t>
            </a:r>
            <a:endParaRPr lang="ar-YE" sz="32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54D4C9CF-5A31-4AD0-B6AC-034B2C55A121}"/>
              </a:ext>
            </a:extLst>
          </p:cNvPr>
          <p:cNvSpPr/>
          <p:nvPr/>
        </p:nvSpPr>
        <p:spPr>
          <a:xfrm>
            <a:off x="0" y="1738730"/>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المستشفى</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C045D9E4-C06F-4ED6-8909-0A2475A0A28F}"/>
              </a:ext>
            </a:extLst>
          </p:cNvPr>
          <p:cNvSpPr/>
          <p:nvPr/>
        </p:nvSpPr>
        <p:spPr>
          <a:xfrm>
            <a:off x="-608" y="2077071"/>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الضوضاء</a:t>
            </a:r>
            <a:endParaRPr lang="ar-YE" sz="32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A893A9B3-2039-417B-84B2-B57D04B497DA}"/>
              </a:ext>
            </a:extLst>
          </p:cNvPr>
          <p:cNvSpPr/>
          <p:nvPr/>
        </p:nvSpPr>
        <p:spPr>
          <a:xfrm>
            <a:off x="-608" y="2918537"/>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القائمين : الهمزة مكسورة بعد الف المد</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46A27239-6641-428B-9941-09DF4D966A0C}"/>
              </a:ext>
            </a:extLst>
          </p:cNvPr>
          <p:cNvSpPr/>
          <p:nvPr/>
        </p:nvSpPr>
        <p:spPr>
          <a:xfrm>
            <a:off x="-608" y="3518836"/>
            <a:ext cx="9069016" cy="420628"/>
          </a:xfrm>
          <a:prstGeom prst="rect">
            <a:avLst/>
          </a:prstGeom>
        </p:spPr>
        <p:txBody>
          <a:bodyPr wrap="square">
            <a:spAutoFit/>
          </a:bodyPr>
          <a:lstStyle/>
          <a:p>
            <a:pPr algn="ctr" rtl="1"/>
            <a:r>
              <a:rPr lang="ar-EG" sz="3200" b="1" i="1" baseline="30000" dirty="0">
                <a:solidFill>
                  <a:srgbClr val="2C4A99"/>
                </a:solidFill>
                <a:latin typeface="AdobeArabic-BoldItalic"/>
              </a:rPr>
              <a:t>المسلمون: فاعل مرفوع وعلامة رفعة الواو لأنه جمع مذكر سالم</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DA507695-A356-4F28-BD61-432DEBE14B7E}"/>
              </a:ext>
            </a:extLst>
          </p:cNvPr>
          <p:cNvSpPr/>
          <p:nvPr/>
        </p:nvSpPr>
        <p:spPr>
          <a:xfrm>
            <a:off x="3396342" y="4312777"/>
            <a:ext cx="4892635" cy="420628"/>
          </a:xfrm>
          <a:prstGeom prst="rect">
            <a:avLst/>
          </a:prstGeom>
        </p:spPr>
        <p:txBody>
          <a:bodyPr wrap="square">
            <a:spAutoFit/>
          </a:bodyPr>
          <a:lstStyle/>
          <a:p>
            <a:pPr algn="ctr" rtl="1"/>
            <a:r>
              <a:rPr lang="ar-EG" sz="3200" b="1" i="1" baseline="30000" dirty="0">
                <a:solidFill>
                  <a:srgbClr val="2C4A99"/>
                </a:solidFill>
                <a:latin typeface="AdobeArabic-BoldItalic"/>
              </a:rPr>
              <a:t>الصائمون</a:t>
            </a:r>
            <a:endParaRPr lang="ar-YE" sz="3200" b="1" i="1" baseline="30000" dirty="0">
              <a:solidFill>
                <a:srgbClr val="2C4A99"/>
              </a:solidFill>
              <a:latin typeface="AdobeArabic-BoldItalic"/>
            </a:endParaRPr>
          </a:p>
        </p:txBody>
      </p:sp>
      <p:sp>
        <p:nvSpPr>
          <p:cNvPr id="17" name="Rectangle 16">
            <a:extLst>
              <a:ext uri="{FF2B5EF4-FFF2-40B4-BE49-F238E27FC236}">
                <a16:creationId xmlns:a16="http://schemas.microsoft.com/office/drawing/2014/main" id="{299904FA-9676-4D2F-8D59-C57B792F7486}"/>
              </a:ext>
            </a:extLst>
          </p:cNvPr>
          <p:cNvSpPr/>
          <p:nvPr/>
        </p:nvSpPr>
        <p:spPr>
          <a:xfrm>
            <a:off x="2505693" y="4758677"/>
            <a:ext cx="4892635" cy="420628"/>
          </a:xfrm>
          <a:prstGeom prst="rect">
            <a:avLst/>
          </a:prstGeom>
        </p:spPr>
        <p:txBody>
          <a:bodyPr wrap="square">
            <a:spAutoFit/>
          </a:bodyPr>
          <a:lstStyle/>
          <a:p>
            <a:pPr algn="ctr" rtl="1"/>
            <a:r>
              <a:rPr lang="ar-EG" sz="3200" b="1" i="1" baseline="30000" dirty="0">
                <a:solidFill>
                  <a:srgbClr val="2C4A99"/>
                </a:solidFill>
                <a:latin typeface="AdobeArabic-BoldItalic"/>
              </a:rPr>
              <a:t>ليطمئن</a:t>
            </a:r>
            <a:endParaRPr lang="ar-YE" sz="3200" b="1" i="1" baseline="30000" dirty="0">
              <a:solidFill>
                <a:srgbClr val="2C4A99"/>
              </a:solidFill>
              <a:latin typeface="AdobeArabic-BoldItalic"/>
            </a:endParaRPr>
          </a:p>
        </p:txBody>
      </p:sp>
      <p:sp>
        <p:nvSpPr>
          <p:cNvPr id="18" name="Rectangle 17">
            <a:extLst>
              <a:ext uri="{FF2B5EF4-FFF2-40B4-BE49-F238E27FC236}">
                <a16:creationId xmlns:a16="http://schemas.microsoft.com/office/drawing/2014/main" id="{ED4B4F93-7AEA-4409-B131-CC02B4BA39BC}"/>
              </a:ext>
            </a:extLst>
          </p:cNvPr>
          <p:cNvSpPr/>
          <p:nvPr/>
        </p:nvSpPr>
        <p:spPr>
          <a:xfrm>
            <a:off x="1991761" y="5179305"/>
            <a:ext cx="4892635" cy="420628"/>
          </a:xfrm>
          <a:prstGeom prst="rect">
            <a:avLst/>
          </a:prstGeom>
        </p:spPr>
        <p:txBody>
          <a:bodyPr wrap="square">
            <a:spAutoFit/>
          </a:bodyPr>
          <a:lstStyle/>
          <a:p>
            <a:pPr algn="ctr" rtl="1"/>
            <a:r>
              <a:rPr lang="ar-EG" sz="3200" b="1" i="1" baseline="30000" dirty="0">
                <a:solidFill>
                  <a:srgbClr val="2C4A99"/>
                </a:solidFill>
                <a:latin typeface="AdobeArabic-BoldItalic"/>
              </a:rPr>
              <a:t>السيئات</a:t>
            </a:r>
            <a:endParaRPr lang="ar-YE" sz="3200" b="1" i="1" baseline="30000" dirty="0">
              <a:solidFill>
                <a:srgbClr val="2C4A99"/>
              </a:solidFill>
              <a:latin typeface="AdobeArabic-BoldItalic"/>
            </a:endParaRPr>
          </a:p>
        </p:txBody>
      </p:sp>
      <p:sp>
        <p:nvSpPr>
          <p:cNvPr id="19" name="Rectangle 18">
            <a:extLst>
              <a:ext uri="{FF2B5EF4-FFF2-40B4-BE49-F238E27FC236}">
                <a16:creationId xmlns:a16="http://schemas.microsoft.com/office/drawing/2014/main" id="{612822DE-DDCA-4FFA-8B39-A2A72377496B}"/>
              </a:ext>
            </a:extLst>
          </p:cNvPr>
          <p:cNvSpPr/>
          <p:nvPr/>
        </p:nvSpPr>
        <p:spPr>
          <a:xfrm>
            <a:off x="1981200" y="5572670"/>
            <a:ext cx="4892635" cy="420628"/>
          </a:xfrm>
          <a:prstGeom prst="rect">
            <a:avLst/>
          </a:prstGeom>
        </p:spPr>
        <p:txBody>
          <a:bodyPr wrap="square">
            <a:spAutoFit/>
          </a:bodyPr>
          <a:lstStyle/>
          <a:p>
            <a:pPr algn="ctr" rtl="1"/>
            <a:r>
              <a:rPr lang="ar-EG" sz="3200" b="1" i="1" baseline="30000" dirty="0">
                <a:solidFill>
                  <a:srgbClr val="2C4A99"/>
                </a:solidFill>
                <a:latin typeface="AdobeArabic-BoldItalic"/>
              </a:rPr>
              <a:t>الفضائل</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404409277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56592"/>
            <a:ext cx="9144000" cy="5808193"/>
          </a:xfrm>
          <a:prstGeom prst="rect">
            <a:avLst/>
          </a:prstGeom>
        </p:spPr>
        <p:txBody>
          <a:bodyPr wrap="square">
            <a:spAutoFit/>
          </a:bodyPr>
          <a:lstStyle/>
          <a:p>
            <a:pPr marR="36195" algn="r" rtl="1">
              <a:lnSpc>
                <a:spcPct val="115000"/>
              </a:lnSpc>
            </a:pPr>
            <a:r>
              <a:rPr lang="ar-EG" b="1" dirty="0">
                <a:solidFill>
                  <a:prstClr val="black"/>
                </a:solidFill>
                <a:latin typeface="Arial" panose="020B0604020202020204" pitchFamily="34" charset="0"/>
                <a:ea typeface="Arial" panose="020B0604020202020204" pitchFamily="34" charset="0"/>
              </a:rPr>
              <a:t>رابعا:</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b="1" dirty="0">
                <a:solidFill>
                  <a:prstClr val="black"/>
                </a:solidFill>
                <a:latin typeface="Arial" panose="020B0604020202020204" pitchFamily="34" charset="0"/>
                <a:ea typeface="Arial" panose="020B0604020202020204" pitchFamily="34" charset="0"/>
              </a:rPr>
              <a:t>أ. اختار الرسم الإملائي الصحيح للكلمات مما بين القوسين، وأكتبه في المكان المخصص:</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1. ...........................  شهوات الدنيا في عين المؤمن.      (تتضاءل – تتضاءل – تضاؤل)</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2. ابتعد عن ........................... اللسان في تعاملك.          (بذاءة – بذاءة – بذءة)</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3. من قلت مروءته ........................... عشرته.             (ساءت – سئت – ساأت)</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ب. أختار جملة من القائمة (أ) وكلمة من القائمة (ج) وأربطهما بحرف جر من القائمة (ب) لتكون جملة مفيدة، وأكتبها في المكان المخصص، ثم أذكر علامة الجر:</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b="1" dirty="0">
                <a:solidFill>
                  <a:prstClr val="black"/>
                </a:solidFill>
                <a:latin typeface="Arial" panose="020B0604020202020204" pitchFamily="34" charset="0"/>
                <a:ea typeface="Arial" panose="020B0604020202020204" pitchFamily="34" charset="0"/>
              </a:rPr>
              <a:t>القائمة (أ) القائمة (ب)     القائمة (ج)       الجملة            علامة الجر</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dirty="0">
                <a:solidFill>
                  <a:prstClr val="black"/>
                </a:solidFill>
                <a:latin typeface="Arial" panose="020B0604020202020204" pitchFamily="34" charset="0"/>
                <a:ea typeface="Arial" panose="020B0604020202020204" pitchFamily="34" charset="0"/>
              </a:rPr>
              <a:t>ازدانت السماء      على                المعتمرين  </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dirty="0">
                <a:solidFill>
                  <a:prstClr val="black"/>
                </a:solidFill>
                <a:latin typeface="Arial" panose="020B0604020202020204" pitchFamily="34" charset="0"/>
                <a:ea typeface="Arial" panose="020B0604020202020204" pitchFamily="34" charset="0"/>
              </a:rPr>
              <a:t>وزعت الجوائز     في                  الطفلين</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dirty="0">
                <a:solidFill>
                  <a:prstClr val="black"/>
                </a:solidFill>
                <a:latin typeface="Arial" panose="020B0604020202020204" pitchFamily="34" charset="0"/>
                <a:ea typeface="Arial" panose="020B0604020202020204" pitchFamily="34" charset="0"/>
              </a:rPr>
              <a:t>دعوت بالقبول      من                  الدمام                 </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dirty="0">
                <a:solidFill>
                  <a:prstClr val="black"/>
                </a:solidFill>
                <a:latin typeface="Arial" panose="020B0604020202020204" pitchFamily="34" charset="0"/>
                <a:ea typeface="Arial" panose="020B0604020202020204" pitchFamily="34" charset="0"/>
              </a:rPr>
              <a:t>أسكن                لـ                    النجوم</a:t>
            </a:r>
            <a:endParaRPr lang="en-US" sz="1200" dirty="0">
              <a:solidFill>
                <a:prstClr val="black"/>
              </a:solidFill>
              <a:latin typeface="Arial" panose="020B0604020202020204" pitchFamily="34" charset="0"/>
              <a:ea typeface="Arial" panose="020B0604020202020204" pitchFamily="34" charset="0"/>
            </a:endParaRPr>
          </a:p>
          <a:p>
            <a:pPr marL="228600" marR="36195" algn="r" rtl="1">
              <a:lnSpc>
                <a:spcPct val="115000"/>
              </a:lnSpc>
            </a:pPr>
            <a:r>
              <a:rPr lang="ar-EG" dirty="0">
                <a:solidFill>
                  <a:prstClr val="black"/>
                </a:solidFill>
                <a:latin typeface="Arial" panose="020B0604020202020204" pitchFamily="34" charset="0"/>
                <a:ea typeface="Arial" panose="020B0604020202020204" pitchFamily="34" charset="0"/>
              </a:rPr>
              <a:t>اقتربت              بـ                    الطالبات </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b="1" dirty="0">
                <a:solidFill>
                  <a:prstClr val="black"/>
                </a:solidFill>
                <a:latin typeface="Arial" panose="020B0604020202020204" pitchFamily="34" charset="0"/>
                <a:ea typeface="Arial" panose="020B0604020202020204" pitchFamily="34" charset="0"/>
              </a:rPr>
              <a:t>جـ. أعرب ما تحته خط فيما يأتي:</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1. سلم إخوتك على </a:t>
            </a:r>
            <a:r>
              <a:rPr lang="ar-EG" u="sng" dirty="0">
                <a:solidFill>
                  <a:prstClr val="black"/>
                </a:solidFill>
                <a:latin typeface="Arial" panose="020B0604020202020204" pitchFamily="34" charset="0"/>
                <a:ea typeface="Arial" panose="020B0604020202020204" pitchFamily="34" charset="0"/>
              </a:rPr>
              <a:t>حميك</a:t>
            </a:r>
            <a:r>
              <a:rPr lang="ar-EG" dirty="0">
                <a:solidFill>
                  <a:prstClr val="black"/>
                </a:solidFill>
                <a:latin typeface="Arial" panose="020B0604020202020204" pitchFamily="34" charset="0"/>
                <a:ea typeface="Arial" panose="020B0604020202020204" pitchFamily="34" charset="0"/>
              </a:rPr>
              <a:t> بعد عودته من السفر.</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endParaRPr lang="ar-EG" sz="1200" dirty="0">
              <a:solidFill>
                <a:prstClr val="black"/>
              </a:solidFill>
              <a:latin typeface="Arial" panose="020B0604020202020204" pitchFamily="34" charset="0"/>
              <a:ea typeface="Arial" panose="020B0604020202020204" pitchFamily="34" charset="0"/>
            </a:endParaRPr>
          </a:p>
          <a:p>
            <a:pPr marR="36195" algn="r" rtl="1">
              <a:lnSpc>
                <a:spcPct val="115000"/>
              </a:lnSpc>
            </a:pP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r>
              <a:rPr lang="ar-EG" dirty="0">
                <a:solidFill>
                  <a:prstClr val="black"/>
                </a:solidFill>
                <a:latin typeface="Arial" panose="020B0604020202020204" pitchFamily="34" charset="0"/>
                <a:ea typeface="Arial" panose="020B0604020202020204" pitchFamily="34" charset="0"/>
              </a:rPr>
              <a:t>2. احذر من بطون الأودية وقت الأمطار، فقد يحاصرك السيل من </a:t>
            </a:r>
            <a:r>
              <a:rPr lang="ar-EG" u="sng" dirty="0">
                <a:solidFill>
                  <a:prstClr val="black"/>
                </a:solidFill>
                <a:latin typeface="Arial" panose="020B0604020202020204" pitchFamily="34" charset="0"/>
                <a:ea typeface="Arial" panose="020B0604020202020204" pitchFamily="34" charset="0"/>
              </a:rPr>
              <a:t>اتجاهين</a:t>
            </a:r>
            <a:r>
              <a:rPr lang="ar-EG" dirty="0">
                <a:solidFill>
                  <a:prstClr val="black"/>
                </a:solidFill>
                <a:latin typeface="Arial" panose="020B0604020202020204" pitchFamily="34" charset="0"/>
                <a:ea typeface="Arial" panose="020B0604020202020204" pitchFamily="34" charset="0"/>
              </a:rPr>
              <a:t>؛ فيغلق عليك منافذ النجاة.</a:t>
            </a:r>
            <a:endParaRPr lang="en-US" sz="1200" dirty="0">
              <a:solidFill>
                <a:prstClr val="black"/>
              </a:solidFill>
              <a:latin typeface="Arial" panose="020B0604020202020204" pitchFamily="34" charset="0"/>
              <a:ea typeface="Arial" panose="020B0604020202020204" pitchFamily="34" charset="0"/>
            </a:endParaRPr>
          </a:p>
          <a:p>
            <a:pPr marR="36195" algn="r" rtl="1">
              <a:lnSpc>
                <a:spcPct val="115000"/>
              </a:lnSpc>
            </a:pPr>
            <a:endParaRPr lang="en-US" sz="1200" dirty="0">
              <a:solidFill>
                <a:prstClr val="black"/>
              </a:solidFill>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B78BAB80-6D56-4A37-B380-E7C98F739290}"/>
              </a:ext>
            </a:extLst>
          </p:cNvPr>
          <p:cNvSpPr/>
          <p:nvPr/>
        </p:nvSpPr>
        <p:spPr>
          <a:xfrm>
            <a:off x="3781400" y="1056904"/>
            <a:ext cx="600595" cy="3206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9" name="Rectangle 8">
            <a:extLst>
              <a:ext uri="{FF2B5EF4-FFF2-40B4-BE49-F238E27FC236}">
                <a16:creationId xmlns:a16="http://schemas.microsoft.com/office/drawing/2014/main" id="{3F47C761-D54D-4598-BF8C-2C4CDE69D618}"/>
              </a:ext>
            </a:extLst>
          </p:cNvPr>
          <p:cNvSpPr/>
          <p:nvPr/>
        </p:nvSpPr>
        <p:spPr>
          <a:xfrm>
            <a:off x="3270761" y="1377538"/>
            <a:ext cx="600595" cy="3206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0" name="Rectangle 9">
            <a:extLst>
              <a:ext uri="{FF2B5EF4-FFF2-40B4-BE49-F238E27FC236}">
                <a16:creationId xmlns:a16="http://schemas.microsoft.com/office/drawing/2014/main" id="{BF99E5A0-CA64-4A8D-B252-7C0388399AB4}"/>
              </a:ext>
            </a:extLst>
          </p:cNvPr>
          <p:cNvSpPr/>
          <p:nvPr/>
        </p:nvSpPr>
        <p:spPr>
          <a:xfrm>
            <a:off x="3826378" y="1698172"/>
            <a:ext cx="600595" cy="3206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pic>
        <p:nvPicPr>
          <p:cNvPr id="4" name="Picture 3">
            <a:extLst>
              <a:ext uri="{FF2B5EF4-FFF2-40B4-BE49-F238E27FC236}">
                <a16:creationId xmlns:a16="http://schemas.microsoft.com/office/drawing/2014/main" id="{8221CD8E-F947-44B8-BB39-C0C9AD7F0169}"/>
              </a:ext>
            </a:extLst>
          </p:cNvPr>
          <p:cNvPicPr>
            <a:picLocks noChangeAspect="1"/>
          </p:cNvPicPr>
          <p:nvPr/>
        </p:nvPicPr>
        <p:blipFill>
          <a:blip r:embed="rId5"/>
          <a:stretch>
            <a:fillRect/>
          </a:stretch>
        </p:blipFill>
        <p:spPr>
          <a:xfrm>
            <a:off x="965909" y="3085449"/>
            <a:ext cx="3831950" cy="1414478"/>
          </a:xfrm>
          <a:prstGeom prst="rect">
            <a:avLst/>
          </a:prstGeom>
        </p:spPr>
      </p:pic>
      <p:pic>
        <p:nvPicPr>
          <p:cNvPr id="5" name="Picture 4">
            <a:extLst>
              <a:ext uri="{FF2B5EF4-FFF2-40B4-BE49-F238E27FC236}">
                <a16:creationId xmlns:a16="http://schemas.microsoft.com/office/drawing/2014/main" id="{9B00B8F9-7675-4C4D-A10C-8FC4E4B4CC96}"/>
              </a:ext>
            </a:extLst>
          </p:cNvPr>
          <p:cNvPicPr>
            <a:picLocks noChangeAspect="1"/>
          </p:cNvPicPr>
          <p:nvPr/>
        </p:nvPicPr>
        <p:blipFill>
          <a:blip r:embed="rId6"/>
          <a:stretch>
            <a:fillRect/>
          </a:stretch>
        </p:blipFill>
        <p:spPr>
          <a:xfrm>
            <a:off x="814959" y="4674406"/>
            <a:ext cx="4133850" cy="838200"/>
          </a:xfrm>
          <a:prstGeom prst="rect">
            <a:avLst/>
          </a:prstGeom>
        </p:spPr>
      </p:pic>
    </p:spTree>
    <p:custDataLst>
      <p:tags r:id="rId1"/>
    </p:custDataLst>
    <p:extLst>
      <p:ext uri="{BB962C8B-B14F-4D97-AF65-F5344CB8AC3E}">
        <p14:creationId xmlns:p14="http://schemas.microsoft.com/office/powerpoint/2010/main" val="310879078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1377</Words>
  <Application>Microsoft Office PowerPoint</Application>
  <PresentationFormat>عرض على الشاشة (4:3)</PresentationFormat>
  <Paragraphs>186</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AdobeArabic-BoldItalic</vt:lpstr>
      <vt:lpstr>Arial</vt:lpstr>
      <vt:lpstr>Calibri</vt:lpstr>
      <vt:lpstr>Cambria</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16</cp:revision>
  <dcterms:created xsi:type="dcterms:W3CDTF">2019-12-24T06:35:52Z</dcterms:created>
  <dcterms:modified xsi:type="dcterms:W3CDTF">2021-01-29T10:32:23Z</dcterms:modified>
</cp:coreProperties>
</file>