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" y="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2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1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6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4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2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1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45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6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6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7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2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3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382738"/>
            <a:ext cx="84582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النص الشعري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أنا الرياض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حفظت مجدي في يسر وإعسار   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من غابر الدهر حتى عصري الجاري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لا أنحني لظروف الدهر عاصفة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وما استلنت لذي بطش وجبار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أنا الرياض أقص اليوم ملحمتي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مع الدهور التي ولت بإدبار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طفت الزمان على أمشاجه صعدا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ما بين منبسط عيشا وإقتار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ما بين مجد سري الأصل مزدهر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وبين بؤس صفيق الوجه مقفار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7573911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6267" y="550545"/>
            <a:ext cx="628308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قدت اليمامة للإسلام فاندحرت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عنها ظلامات كذاب وكفار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وصرت للعرب دار جد آمنة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أعطي وأنعم في يسري وإعساري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وصرت للعرب والإسلام عاصمة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كل يفيء إلى ظلي وإيثاري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حتى مسماي صار اليوم مفخرة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في العالمين وروضا فيه أطواري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ما عدت حجرا وللأسماء مقاصدها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صرت الرياض يذيع الدهر أخباري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عبد الله بن إدريس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614767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492" y="462415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المعجم المساعد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إعسار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شدة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ولت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رحلت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غابر الدهر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الزمن الماضي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مقفار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خال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الجاري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الوقت الحاضر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إيثاري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تفضيلهم على نفسي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حجر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اسم قديم للرياض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بطش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عنف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للأسما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.: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للأسماء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أطواري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تطوري ونهضتي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/>
            <a:r>
              <a:rPr lang="ar-EG" sz="2400" b="1" dirty="0">
                <a:solidFill>
                  <a:prstClr val="black"/>
                </a:solidFill>
                <a:ea typeface="Arial" panose="020B0604020202020204" pitchFamily="34" charset="0"/>
              </a:rPr>
              <a:t>أتعرف الشاعر</a:t>
            </a:r>
            <a:r>
              <a:rPr lang="ar-SA" sz="2400" b="1" dirty="0">
                <a:solidFill>
                  <a:prstClr val="black"/>
                </a:solidFill>
                <a:ea typeface="Arial" panose="020B0604020202020204" pitchFamily="34" charset="0"/>
              </a:rPr>
              <a:t>:</a:t>
            </a:r>
            <a:r>
              <a:rPr lang="ar-EG" sz="2400" b="1" dirty="0">
                <a:solidFill>
                  <a:prstClr val="black"/>
                </a:solidFill>
                <a:ea typeface="Arial" panose="020B0604020202020204" pitchFamily="34" charset="0"/>
              </a:rPr>
              <a:t> هو عبد الله بن عبد العزيز بن ادريس، ولد فيما حرمه بمنطقة سدير عام ١٣٤٧، تخرج في كلية الشريعة</a:t>
            </a:r>
            <a:r>
              <a:rPr lang="ar-SA" sz="2400" b="1" dirty="0">
                <a:solidFill>
                  <a:prstClr val="black"/>
                </a:solidFill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ea typeface="Arial" panose="020B0604020202020204" pitchFamily="34" charset="0"/>
              </a:rPr>
              <a:t>عين رئيسا للنادي الأدبي بالرياض</a:t>
            </a:r>
            <a:r>
              <a:rPr lang="ar-SA" sz="2400" b="1" dirty="0">
                <a:solidFill>
                  <a:prstClr val="black"/>
                </a:solidFill>
                <a:ea typeface="Arial" panose="020B0604020202020204" pitchFamily="34" charset="0"/>
              </a:rPr>
              <a:t>.</a:t>
            </a:r>
            <a:r>
              <a:rPr lang="ar-EG" sz="2400" b="1" dirty="0">
                <a:solidFill>
                  <a:prstClr val="black"/>
                </a:solidFill>
                <a:ea typeface="Arial" panose="020B0604020202020204" pitchFamily="34" charset="0"/>
              </a:rPr>
              <a:t> كان عضوا في كثير من المؤسسات الثقافية</a:t>
            </a:r>
            <a:r>
              <a:rPr lang="ar-SA" sz="2400" b="1" dirty="0">
                <a:solidFill>
                  <a:prstClr val="black"/>
                </a:solidFill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ea typeface="Arial" panose="020B0604020202020204" pitchFamily="34" charset="0"/>
              </a:rPr>
              <a:t>حصل على العديد من الجوائز والأوسمة، وكرم في عدد من المناسبات، له عدد من المؤلفات والدواوين الشعرية، منها ديوان </a:t>
            </a:r>
            <a:r>
              <a:rPr lang="ar-SA" sz="2400" b="1" dirty="0">
                <a:solidFill>
                  <a:prstClr val="black"/>
                </a:solidFill>
                <a:ea typeface="Arial" panose="020B0604020202020204" pitchFamily="34" charset="0"/>
              </a:rPr>
              <a:t>(</a:t>
            </a:r>
            <a:r>
              <a:rPr lang="ar-EG" sz="2400" b="1" dirty="0">
                <a:solidFill>
                  <a:prstClr val="black"/>
                </a:solidFill>
                <a:ea typeface="Arial" panose="020B0604020202020204" pitchFamily="34" charset="0"/>
              </a:rPr>
              <a:t>في زورقي</a:t>
            </a:r>
            <a:r>
              <a:rPr lang="ar-SA" sz="2400" b="1" dirty="0">
                <a:solidFill>
                  <a:prstClr val="black"/>
                </a:solidFill>
                <a:ea typeface="Arial" panose="020B0604020202020204" pitchFamily="34" charset="0"/>
              </a:rPr>
              <a:t>) </a:t>
            </a:r>
            <a:r>
              <a:rPr lang="ar-EG" sz="2400" b="1" dirty="0">
                <a:solidFill>
                  <a:prstClr val="black"/>
                </a:solidFill>
                <a:ea typeface="Arial" panose="020B0604020202020204" pitchFamily="34" charset="0"/>
              </a:rPr>
              <a:t>وديوان </a:t>
            </a:r>
            <a:r>
              <a:rPr lang="ar-SA" sz="2400" b="1" dirty="0">
                <a:solidFill>
                  <a:prstClr val="black"/>
                </a:solidFill>
                <a:ea typeface="Arial" panose="020B0604020202020204" pitchFamily="34" charset="0"/>
              </a:rPr>
              <a:t>(</a:t>
            </a:r>
            <a:r>
              <a:rPr lang="ar-EG" sz="2400" b="1" dirty="0">
                <a:solidFill>
                  <a:prstClr val="black"/>
                </a:solidFill>
                <a:ea typeface="Arial" panose="020B0604020202020204" pitchFamily="34" charset="0"/>
              </a:rPr>
              <a:t>أأرحل قبلك أم ترحلين؟</a:t>
            </a:r>
            <a:r>
              <a:rPr lang="ar-SA" sz="2400" b="1" dirty="0">
                <a:solidFill>
                  <a:prstClr val="black"/>
                </a:solidFill>
                <a:ea typeface="Arial" panose="020B0604020202020204" pitchFamily="34" charset="0"/>
              </a:rPr>
              <a:t>)</a:t>
            </a:r>
            <a:endParaRPr lang="ar-EG" sz="2400" b="1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9724274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82738"/>
            <a:ext cx="9144000" cy="1881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أقرأ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١. أختار إحدى الصور المصاحبة للنص وأعبر عنها في جملتين مفيدتين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٢. أقرأ النص ثم أكمل المخطط الآتي وفق ما ورد في القصيدة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قائل النص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أسلوب نفي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ألفاظ تدل على فخر الرياض بنفسها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E78D27-5978-4553-B320-BE14548A08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8442" y="2397145"/>
            <a:ext cx="4762500" cy="8286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80151626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82738"/>
            <a:ext cx="9144000" cy="4651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٣. أختار الفكرة المحورية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العامة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المناسبة لهذه القصيدة مما يأتي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الرياض عاصمة الإسلام والعرب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الرياض فخر واعتزاز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الرياض قوية ضد الظلم والبطش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أنمي لغتي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١. أصل كل تركيب في المجموعة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بما يدل عليه في المجموعة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المجموعة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).          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المجموعة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وما استلنت لذي بطش وجبار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وقح فاقد للحياء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مجد سري الأصل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القوة رغم الطغيان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بؤس صفيق الوجه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السخاء في الشرف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45FD82-90E3-4396-BA62-6575191C9238}"/>
              </a:ext>
            </a:extLst>
          </p:cNvPr>
          <p:cNvSpPr/>
          <p:nvPr/>
        </p:nvSpPr>
        <p:spPr>
          <a:xfrm>
            <a:off x="6246421" y="1413164"/>
            <a:ext cx="1900052" cy="3800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17FE4D7-5584-4DA6-A1BE-801A5B35AAA7}"/>
              </a:ext>
            </a:extLst>
          </p:cNvPr>
          <p:cNvCxnSpPr/>
          <p:nvPr/>
        </p:nvCxnSpPr>
        <p:spPr>
          <a:xfrm flipH="1">
            <a:off x="5593278" y="3930732"/>
            <a:ext cx="1056904" cy="4156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E21BC0-9024-494A-A6DC-30EAC286C4D9}"/>
              </a:ext>
            </a:extLst>
          </p:cNvPr>
          <p:cNvCxnSpPr>
            <a:cxnSpLocks/>
          </p:cNvCxnSpPr>
          <p:nvPr/>
        </p:nvCxnSpPr>
        <p:spPr>
          <a:xfrm flipH="1">
            <a:off x="5509592" y="4381124"/>
            <a:ext cx="2078741" cy="4023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EC4CA1E-DABC-4960-8FD1-88F95DB81B0A}"/>
              </a:ext>
            </a:extLst>
          </p:cNvPr>
          <p:cNvCxnSpPr>
            <a:cxnSpLocks/>
          </p:cNvCxnSpPr>
          <p:nvPr/>
        </p:nvCxnSpPr>
        <p:spPr>
          <a:xfrm flipH="1" flipV="1">
            <a:off x="5593278" y="3895977"/>
            <a:ext cx="1855785" cy="95493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57273534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8650" y="382738"/>
            <a:ext cx="8515350" cy="390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٢. ابحث في القصيدة عن الكلمات التي تدل على المعاني الآتية وأكتبها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عمل قصصي له قواعد يشاد فيه بذكر الأبطال والملوك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أشياء مختلطة وممتزجة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انهزمت وانكسرت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يرجع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٣. ما لفرق بين معنى منبسط ومعنى إقتار في الشطر الآتي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" ما بين منبسط عيشا وإقتار "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912FA-A84C-44C6-AA15-34A9BE4C8D0E}"/>
              </a:ext>
            </a:extLst>
          </p:cNvPr>
          <p:cNvSpPr/>
          <p:nvPr/>
        </p:nvSpPr>
        <p:spPr>
          <a:xfrm>
            <a:off x="7838505" y="1194514"/>
            <a:ext cx="942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sz="3600" b="1" i="1" baseline="30000" dirty="0">
                <a:solidFill>
                  <a:srgbClr val="2C4A99"/>
                </a:solidFill>
                <a:latin typeface="AdobeArabic-BoldItalic"/>
              </a:rPr>
              <a:t>الملحمة</a:t>
            </a:r>
            <a:endParaRPr lang="ar-YE" sz="36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E2F5B8-6CD3-4696-87D5-9BB0D195369E}"/>
              </a:ext>
            </a:extLst>
          </p:cNvPr>
          <p:cNvSpPr/>
          <p:nvPr/>
        </p:nvSpPr>
        <p:spPr>
          <a:xfrm>
            <a:off x="7963539" y="1715554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sz="3600" b="1" i="1" baseline="30000" dirty="0">
                <a:solidFill>
                  <a:srgbClr val="2C4A99"/>
                </a:solidFill>
                <a:latin typeface="AdobeArabic-BoldItalic"/>
              </a:rPr>
              <a:t>أمشاج</a:t>
            </a:r>
            <a:endParaRPr lang="ar-YE" sz="36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E85090-1F00-4DAD-8173-925198E109EA}"/>
              </a:ext>
            </a:extLst>
          </p:cNvPr>
          <p:cNvSpPr/>
          <p:nvPr/>
        </p:nvSpPr>
        <p:spPr>
          <a:xfrm>
            <a:off x="7902625" y="2237122"/>
            <a:ext cx="878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sz="3600" b="1" i="1" baseline="30000" dirty="0">
                <a:solidFill>
                  <a:srgbClr val="2C4A99"/>
                </a:solidFill>
                <a:latin typeface="AdobeArabic-BoldItalic"/>
              </a:rPr>
              <a:t>استلنت</a:t>
            </a:r>
            <a:endParaRPr lang="ar-YE" sz="36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EFE822-BE03-4DDA-8240-65101A924A00}"/>
              </a:ext>
            </a:extLst>
          </p:cNvPr>
          <p:cNvSpPr/>
          <p:nvPr/>
        </p:nvSpPr>
        <p:spPr>
          <a:xfrm>
            <a:off x="8236050" y="2758690"/>
            <a:ext cx="545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sz="3600" b="1" i="1" baseline="30000" dirty="0">
                <a:solidFill>
                  <a:srgbClr val="2C4A99"/>
                </a:solidFill>
                <a:latin typeface="AdobeArabic-BoldItalic"/>
              </a:rPr>
              <a:t>يفئ</a:t>
            </a:r>
            <a:endParaRPr lang="ar-YE" sz="36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B62C4F-A08D-4616-9C58-5C0E68D6723B}"/>
              </a:ext>
            </a:extLst>
          </p:cNvPr>
          <p:cNvSpPr/>
          <p:nvPr/>
        </p:nvSpPr>
        <p:spPr>
          <a:xfrm>
            <a:off x="83127" y="4343950"/>
            <a:ext cx="89903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600" b="1" i="1" baseline="30000" dirty="0">
                <a:solidFill>
                  <a:srgbClr val="2C4A99"/>
                </a:solidFill>
                <a:latin typeface="AdobeArabic-BoldItalic"/>
              </a:rPr>
              <a:t>منبسط:</a:t>
            </a:r>
          </a:p>
          <a:p>
            <a:pPr algn="r" rtl="1"/>
            <a:r>
              <a:rPr lang="ar-EG" sz="3600" b="1" i="1" baseline="30000" dirty="0">
                <a:solidFill>
                  <a:srgbClr val="2C4A99"/>
                </a:solidFill>
                <a:latin typeface="AdobeArabic-BoldItalic"/>
              </a:rPr>
              <a:t>رفاهية العيش وكثرة الخير والمال.</a:t>
            </a:r>
          </a:p>
          <a:p>
            <a:pPr algn="r" rtl="1"/>
            <a:r>
              <a:rPr lang="ar-EG" sz="3600" b="1" i="1" baseline="30000" dirty="0">
                <a:solidFill>
                  <a:srgbClr val="2C4A99"/>
                </a:solidFill>
                <a:latin typeface="AdobeArabic-BoldItalic"/>
              </a:rPr>
              <a:t>إقتار:</a:t>
            </a:r>
          </a:p>
          <a:p>
            <a:pPr algn="r" rtl="1"/>
            <a:r>
              <a:rPr lang="ar-EG" sz="3600" b="1" i="1" baseline="30000" dirty="0">
                <a:solidFill>
                  <a:srgbClr val="2C4A99"/>
                </a:solidFill>
                <a:latin typeface="AdobeArabic-BoldItalic"/>
              </a:rPr>
              <a:t>فقر العيش وشدته</a:t>
            </a:r>
            <a:endParaRPr lang="ar-YE" sz="36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3203310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8650" y="382738"/>
            <a:ext cx="8515350" cy="3739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أفهم وأحلل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١. ما الفترة الزمنية التي حفظت فيها الرياض مجدها في البيت الأول؟ وعلام يدل؟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٢. ماذا قصد الشاعر بقوله 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"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وصرت للعرب دورا جد آمنة 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؟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٣. لما أصبح اسم الرياض اليوم مفخرة؟</a:t>
            </a: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٤. كيف كانت الرياض قديما وكيف اصبحت </a:t>
            </a:r>
            <a:r>
              <a:rPr lang="ar-EG" sz="2400" b="1" dirty="0" err="1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الأن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؟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٥. كيف يمكن أن أخدم بلادي وأنا على مقاعد الدراسة؟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E7D5D5-A242-45B5-B22C-BC9B9C30D34B}"/>
              </a:ext>
            </a:extLst>
          </p:cNvPr>
          <p:cNvSpPr/>
          <p:nvPr/>
        </p:nvSpPr>
        <p:spPr>
          <a:xfrm>
            <a:off x="83127" y="3880811"/>
            <a:ext cx="89903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400" b="1" i="1" baseline="30000" dirty="0">
                <a:solidFill>
                  <a:srgbClr val="2C4A99"/>
                </a:solidFill>
                <a:latin typeface="AdobeArabic-BoldItalic"/>
              </a:rPr>
              <a:t>1- من قديم الزمان حتى عصرنا الحالي (يدل على قوتها وعزتها ).</a:t>
            </a:r>
          </a:p>
          <a:p>
            <a:pPr algn="r" rtl="1"/>
            <a:endParaRPr lang="ar-EG" sz="2400" b="1" i="1" baseline="30000" dirty="0">
              <a:solidFill>
                <a:srgbClr val="2C4A99"/>
              </a:solidFill>
              <a:latin typeface="AdobeArabic-BoldItalic"/>
            </a:endParaRPr>
          </a:p>
          <a:p>
            <a:pPr algn="r" rtl="1"/>
            <a:r>
              <a:rPr lang="ar-EG" sz="2400" b="1" i="1" baseline="30000" dirty="0">
                <a:solidFill>
                  <a:srgbClr val="2C4A99"/>
                </a:solidFill>
                <a:latin typeface="AdobeArabic-BoldItalic"/>
              </a:rPr>
              <a:t>2- صارت حصنا يحتمى به كل العرب عن النائبات تحميهم وتدافع عنهم.</a:t>
            </a:r>
          </a:p>
          <a:p>
            <a:pPr algn="r" rtl="1"/>
            <a:endParaRPr lang="ar-EG" sz="2400" b="1" i="1" baseline="30000" dirty="0">
              <a:solidFill>
                <a:srgbClr val="2C4A99"/>
              </a:solidFill>
              <a:latin typeface="AdobeArabic-BoldItalic"/>
            </a:endParaRPr>
          </a:p>
          <a:p>
            <a:pPr algn="r" rtl="1"/>
            <a:r>
              <a:rPr lang="ar-EG" sz="2400" b="1" i="1" baseline="30000" dirty="0">
                <a:solidFill>
                  <a:srgbClr val="2C4A99"/>
                </a:solidFill>
                <a:latin typeface="AdobeArabic-BoldItalic"/>
              </a:rPr>
              <a:t>3- لأنها حصن الاسلام وقائد المسلمين التي تعطيهم في اليسر والعسر وتدافع عنهم وعن قضاياهم.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52B00-232D-4D65-9CB2-6EE898DAF84B}"/>
              </a:ext>
            </a:extLst>
          </p:cNvPr>
          <p:cNvSpPr/>
          <p:nvPr/>
        </p:nvSpPr>
        <p:spPr>
          <a:xfrm>
            <a:off x="83127" y="5266935"/>
            <a:ext cx="89903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400" b="1" i="1" baseline="30000" dirty="0">
                <a:solidFill>
                  <a:srgbClr val="2C4A99"/>
                </a:solidFill>
                <a:latin typeface="AdobeArabic-BoldItalic"/>
              </a:rPr>
              <a:t>4- كانت قديما محافظة على قوتها وعزتها رغم قلة وشدة العيش والان ما زالت محافظة على قوتها وعزتها وصارت روضة الله في الارض</a:t>
            </a:r>
          </a:p>
          <a:p>
            <a:pPr algn="r" rtl="1"/>
            <a:endParaRPr lang="ar-EG" sz="2400" b="1" i="1" baseline="30000" dirty="0">
              <a:solidFill>
                <a:srgbClr val="2C4A99"/>
              </a:solidFill>
              <a:latin typeface="AdobeArabic-BoldItalic"/>
            </a:endParaRPr>
          </a:p>
          <a:p>
            <a:pPr algn="r" rtl="1"/>
            <a:r>
              <a:rPr lang="ar-EG" sz="2400" b="1" i="1" baseline="30000" dirty="0">
                <a:solidFill>
                  <a:srgbClr val="2C4A99"/>
                </a:solidFill>
                <a:latin typeface="AdobeArabic-BoldItalic"/>
              </a:rPr>
              <a:t>5- اجتهد في دراستي واحقق امال وطني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5052931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576451"/>
            <a:ext cx="6858000" cy="390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٦. من هؤلاء من وجهة نظرك؟ ولماذا نطلق عليهم هذه التسمية؟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حماة الوطن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أمل الغد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بناة الوطن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٧. أعلل ما يأتي وأقارن إجابتي بإجابة من بجواري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وصرت للعرب والإسلام عاصمة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استخدم النفي في قوله 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"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لا انحني 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"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 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"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وما استلنت"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ED8B4E-C9B7-42A7-85FA-58B8B873CD1A}"/>
              </a:ext>
            </a:extLst>
          </p:cNvPr>
          <p:cNvSpPr/>
          <p:nvPr/>
        </p:nvSpPr>
        <p:spPr>
          <a:xfrm>
            <a:off x="700644" y="1383703"/>
            <a:ext cx="7090311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الجنود (لانهم يحمون الوطن من الاعداء)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8A1646-7C3C-4D24-9760-B27855FF7572}"/>
              </a:ext>
            </a:extLst>
          </p:cNvPr>
          <p:cNvSpPr/>
          <p:nvPr/>
        </p:nvSpPr>
        <p:spPr>
          <a:xfrm>
            <a:off x="700644" y="1892141"/>
            <a:ext cx="7090311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الشباب (لانهم امل الوطن في التقدم والرخاء 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C8E24F-F920-4122-9E02-B7A340AD431E}"/>
              </a:ext>
            </a:extLst>
          </p:cNvPr>
          <p:cNvSpPr/>
          <p:nvPr/>
        </p:nvSpPr>
        <p:spPr>
          <a:xfrm>
            <a:off x="700644" y="2401269"/>
            <a:ext cx="7090311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العمال (لانهم يبنون مجد الوطن 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27DBF3-4EAF-4E1A-AC17-9BDF1A3D3515}"/>
              </a:ext>
            </a:extLst>
          </p:cNvPr>
          <p:cNvSpPr/>
          <p:nvPr/>
        </p:nvSpPr>
        <p:spPr>
          <a:xfrm>
            <a:off x="0" y="3534739"/>
            <a:ext cx="591465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لان الكل يفئ الى ظلها وخيرها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BDB2D7-7A8A-454A-ADD0-3CBFB072D70E}"/>
              </a:ext>
            </a:extLst>
          </p:cNvPr>
          <p:cNvSpPr/>
          <p:nvPr/>
        </p:nvSpPr>
        <p:spPr>
          <a:xfrm>
            <a:off x="0" y="4101565"/>
            <a:ext cx="400198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لتوكيد العزة والكرامة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0097354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382738"/>
            <a:ext cx="6858000" cy="599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أتذوق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١. أكمل تحليل الصور البيانية الآتية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"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أعطي وأنعم في يسري وإعساري “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شبه الرياض ب ……….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"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وبين بؤس صفيق الوجه مقفار"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شبه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……...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بالإنسان الفاقد للحياء.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٢. أكتب المعاني التي تثيرها العبارات الآتية في نفسي 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لا أنحني لظروف الدهر ………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كل يفئ إلى ظلي وإيثاري…………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قدت اليمامة للإسلام………..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٣. أختار بيتا أعجبني من النشيد وأبين السبب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البيت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السبب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٤. إذا طلب مني أن أدعو لبلادي فسأختار الدعاء الآتي.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87AEDC-308E-47C7-A52D-0B51DA529D2C}"/>
              </a:ext>
            </a:extLst>
          </p:cNvPr>
          <p:cNvSpPr/>
          <p:nvPr/>
        </p:nvSpPr>
        <p:spPr>
          <a:xfrm>
            <a:off x="1780408" y="765477"/>
            <a:ext cx="4001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(أ) شبة الرياض  بـ (الانسان الكريم الذى يجود على الاخرين ) </a:t>
            </a:r>
          </a:p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(ب)   شبة (البؤس والفقر 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D158F0-8287-4D34-AF3E-468B4B924B41}"/>
              </a:ext>
            </a:extLst>
          </p:cNvPr>
          <p:cNvSpPr/>
          <p:nvPr/>
        </p:nvSpPr>
        <p:spPr>
          <a:xfrm>
            <a:off x="1780408" y="3378141"/>
            <a:ext cx="4001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- العزة والكرامة </a:t>
            </a:r>
          </a:p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- الخير والرخاء والكرم   </a:t>
            </a:r>
          </a:p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- الرئاسة والقيادة والزعامة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943AA0-F771-4CDA-83D1-7E745AE0450D}"/>
              </a:ext>
            </a:extLst>
          </p:cNvPr>
          <p:cNvSpPr/>
          <p:nvPr/>
        </p:nvSpPr>
        <p:spPr>
          <a:xfrm>
            <a:off x="0" y="4708351"/>
            <a:ext cx="56161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400" b="1" i="1" baseline="30000" dirty="0">
                <a:solidFill>
                  <a:srgbClr val="2C4A99"/>
                </a:solidFill>
                <a:latin typeface="AdobeArabic-BoldItalic"/>
              </a:rPr>
              <a:t>البيت : لا أنحنى لظروف الدهر عاصفة      وما استلنت لذى بطش وجبار</a:t>
            </a:r>
          </a:p>
          <a:p>
            <a:pPr algn="ctr" rtl="1"/>
            <a:r>
              <a:rPr lang="ar-EG" sz="2400" b="1" i="1" baseline="30000" dirty="0">
                <a:solidFill>
                  <a:srgbClr val="2C4A99"/>
                </a:solidFill>
                <a:latin typeface="AdobeArabic-BoldItalic"/>
              </a:rPr>
              <a:t> السبب : لأنه يدل على العزة والكرامة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6ED338-3BE8-49DD-AEDC-A22E65B78211}"/>
              </a:ext>
            </a:extLst>
          </p:cNvPr>
          <p:cNvSpPr/>
          <p:nvPr/>
        </p:nvSpPr>
        <p:spPr>
          <a:xfrm>
            <a:off x="0" y="5952917"/>
            <a:ext cx="4996949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اللهم احفظ بلادي من كل شر وسوء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1885065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833</Words>
  <Application>Microsoft Office PowerPoint</Application>
  <PresentationFormat>عرض على الشاشة (4:3)</PresentationFormat>
  <Paragraphs>153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AdobeArabic-BoldItalic</vt:lpstr>
      <vt:lpstr>Arial</vt:lpstr>
      <vt:lpstr>Calibri</vt:lpstr>
      <vt:lpstr>1_نسق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Wld-Otiba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حمود حاتم الناصر</cp:lastModifiedBy>
  <cp:revision>13</cp:revision>
  <dcterms:created xsi:type="dcterms:W3CDTF">2019-12-24T06:35:52Z</dcterms:created>
  <dcterms:modified xsi:type="dcterms:W3CDTF">2021-01-29T10:26:18Z</dcterms:modified>
</cp:coreProperties>
</file>