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62" r:id="rId2"/>
    <p:sldId id="261" r:id="rId3"/>
    <p:sldId id="265" r:id="rId4"/>
    <p:sldId id="268" r:id="rId5"/>
    <p:sldId id="278" r:id="rId6"/>
    <p:sldId id="274" r:id="rId7"/>
    <p:sldId id="269" r:id="rId8"/>
    <p:sldId id="271" r:id="rId9"/>
    <p:sldId id="272" r:id="rId10"/>
    <p:sldId id="280" r:id="rId11"/>
    <p:sldId id="281" r:id="rId12"/>
    <p:sldId id="275" r:id="rId13"/>
    <p:sldId id="282" r:id="rId14"/>
    <p:sldId id="283" r:id="rId15"/>
    <p:sldId id="284" r:id="rId16"/>
  </p:sldIdLst>
  <p:sldSz cx="12192000" cy="6858000"/>
  <p:notesSz cx="6858000" cy="9144000"/>
  <p:embeddedFontLst>
    <p:embeddedFont>
      <p:font typeface="Calibri" panose="020F0502020204030204" pitchFamily="34" charset="0"/>
      <p:regular r:id="rId17"/>
      <p:bold r:id="rId18"/>
    </p:embeddedFont>
    <p:embeddedFont>
      <p:font typeface="Calibri Light" panose="020F0302020204030204" pitchFamily="34" charset="0"/>
      <p:regular r:id="rId19"/>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5DF"/>
    <a:srgbClr val="FFD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09/06/42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09/06/42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133DC7CB-A326-43DA-88FB-2C9D54455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40386"/>
          </a:xfrm>
          <a:prstGeom prst="rect">
            <a:avLst/>
          </a:prstGeom>
        </p:spPr>
      </p:pic>
      <p:sp>
        <p:nvSpPr>
          <p:cNvPr id="5" name="مربع نص 4">
            <a:extLst>
              <a:ext uri="{FF2B5EF4-FFF2-40B4-BE49-F238E27FC236}">
                <a16:creationId xmlns:a16="http://schemas.microsoft.com/office/drawing/2014/main" id="{E8265468-9200-4D12-B1B7-B09C15D263F6}"/>
              </a:ext>
            </a:extLst>
          </p:cNvPr>
          <p:cNvSpPr txBox="1"/>
          <p:nvPr/>
        </p:nvSpPr>
        <p:spPr>
          <a:xfrm>
            <a:off x="2991394" y="3508552"/>
            <a:ext cx="5721531" cy="646331"/>
          </a:xfrm>
          <a:prstGeom prst="rect">
            <a:avLst/>
          </a:prstGeom>
          <a:noFill/>
        </p:spPr>
        <p:txBody>
          <a:bodyPr wrap="square" rtlCol="0">
            <a:spAutoFit/>
          </a:bodyPr>
          <a:lstStyle/>
          <a:p>
            <a:pPr algn="ctr"/>
            <a:r>
              <a:rPr lang="ar-SA" sz="3600" dirty="0">
                <a:solidFill>
                  <a:schemeClr val="accent2">
                    <a:lumMod val="75000"/>
                  </a:schemeClr>
                </a:solidFill>
                <a:cs typeface="DecoType Naskh" panose="02010400000000000000" pitchFamily="2" charset="-78"/>
              </a:rPr>
              <a:t>تجد من شرار الناس يوم القيامة</a:t>
            </a:r>
            <a:endParaRPr lang="en-US" sz="3600" dirty="0">
              <a:solidFill>
                <a:schemeClr val="accent2">
                  <a:lumMod val="75000"/>
                </a:schemeClr>
              </a:solidFill>
              <a:cs typeface="DecoType Naskh" panose="02010400000000000000" pitchFamily="2" charset="-78"/>
            </a:endParaRPr>
          </a:p>
        </p:txBody>
      </p:sp>
      <p:sp>
        <p:nvSpPr>
          <p:cNvPr id="6" name="مربع نص 5">
            <a:extLst>
              <a:ext uri="{FF2B5EF4-FFF2-40B4-BE49-F238E27FC236}">
                <a16:creationId xmlns:a16="http://schemas.microsoft.com/office/drawing/2014/main" id="{C5EA1AF0-3AD1-4585-A5F8-2EBD48E79337}"/>
              </a:ext>
            </a:extLst>
          </p:cNvPr>
          <p:cNvSpPr txBox="1"/>
          <p:nvPr/>
        </p:nvSpPr>
        <p:spPr>
          <a:xfrm>
            <a:off x="3618411" y="2677886"/>
            <a:ext cx="4572000" cy="584775"/>
          </a:xfrm>
          <a:prstGeom prst="rect">
            <a:avLst/>
          </a:prstGeom>
          <a:noFill/>
        </p:spPr>
        <p:txBody>
          <a:bodyPr wrap="square" rtlCol="0">
            <a:spAutoFit/>
          </a:bodyPr>
          <a:lstStyle/>
          <a:p>
            <a:pPr algn="ctr"/>
            <a:r>
              <a:rPr lang="ar-SA" sz="3200" b="1" dirty="0">
                <a:solidFill>
                  <a:schemeClr val="accent2">
                    <a:lumMod val="75000"/>
                  </a:schemeClr>
                </a:solidFill>
                <a:cs typeface="Farsi Simple Bold" panose="02010400000000000000" pitchFamily="2" charset="-78"/>
              </a:rPr>
              <a:t>أخلاق نهى الإسلام عنها </a:t>
            </a:r>
            <a:endParaRPr lang="en-US" sz="3200" b="1" dirty="0">
              <a:solidFill>
                <a:schemeClr val="accent2">
                  <a:lumMod val="75000"/>
                </a:schemeClr>
              </a:solidFill>
              <a:cs typeface="Farsi Simple Bold" panose="02010400000000000000" pitchFamily="2" charset="-78"/>
            </a:endParaRP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EA30DF14-439F-41AE-9D23-A67A78AE6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6999"/>
            <a:ext cx="6858001" cy="12192000"/>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2000792" y="627017"/>
            <a:ext cx="8190411" cy="88784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ما الأثر الذي يبقيه ذو الوجهين على الأصدقاء والأصحاب؟</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2445892" y="1680215"/>
            <a:ext cx="7300210" cy="461665"/>
          </a:xfrm>
          <a:prstGeom prst="rect">
            <a:avLst/>
          </a:prstGeom>
          <a:solidFill>
            <a:schemeClr val="bg1"/>
          </a:solidFill>
        </p:spPr>
        <p:txBody>
          <a:bodyPr wrap="square" rtlCol="0">
            <a:spAutoFit/>
          </a:bodyPr>
          <a:lstStyle/>
          <a:p>
            <a:pPr algn="ctr"/>
            <a:r>
              <a:rPr lang="ar-SA" sz="2400" b="1" dirty="0"/>
              <a:t>يقلب محبة الناس الى عداوة و يحدث الفتنة بينهم.</a:t>
            </a:r>
            <a:endParaRPr lang="en-US" sz="2400" b="1" dirty="0"/>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5"/>
          <a:stretch>
            <a:fillRect/>
          </a:stretch>
        </p:blipFill>
        <p:spPr>
          <a:xfrm>
            <a:off x="274908" y="191917"/>
            <a:ext cx="1450974" cy="1322947"/>
          </a:xfrm>
          <a:prstGeom prst="rect">
            <a:avLst/>
          </a:prstGeom>
        </p:spPr>
      </p:pic>
      <p:sp>
        <p:nvSpPr>
          <p:cNvPr id="10" name="مستطيل: زوايا قطرية مستديرة 9">
            <a:extLst>
              <a:ext uri="{FF2B5EF4-FFF2-40B4-BE49-F238E27FC236}">
                <a16:creationId xmlns:a16="http://schemas.microsoft.com/office/drawing/2014/main" id="{DF756FB5-76D7-467A-A2E7-229C9F9C5B75}"/>
              </a:ext>
            </a:extLst>
          </p:cNvPr>
          <p:cNvSpPr/>
          <p:nvPr/>
        </p:nvSpPr>
        <p:spPr>
          <a:xfrm>
            <a:off x="2000792" y="2308485"/>
            <a:ext cx="8190411" cy="88784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هناك شبه بين ذي الوجهين والمنافقين، وضح ذلك.</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11" name="مربع نص 10">
            <a:extLst>
              <a:ext uri="{FF2B5EF4-FFF2-40B4-BE49-F238E27FC236}">
                <a16:creationId xmlns:a16="http://schemas.microsoft.com/office/drawing/2014/main" id="{2EE3B76C-1256-41E6-A3A4-C4576ABE9DB6}"/>
              </a:ext>
            </a:extLst>
          </p:cNvPr>
          <p:cNvSpPr txBox="1"/>
          <p:nvPr/>
        </p:nvSpPr>
        <p:spPr>
          <a:xfrm>
            <a:off x="989351" y="3506108"/>
            <a:ext cx="9983449" cy="461665"/>
          </a:xfrm>
          <a:prstGeom prst="rect">
            <a:avLst/>
          </a:prstGeom>
          <a:solidFill>
            <a:schemeClr val="bg1"/>
          </a:solidFill>
        </p:spPr>
        <p:txBody>
          <a:bodyPr wrap="square" rtlCol="0">
            <a:spAutoFit/>
          </a:bodyPr>
          <a:lstStyle/>
          <a:p>
            <a:r>
              <a:rPr lang="ar-SA" sz="2400" b="1" dirty="0"/>
              <a:t>كلاهما كاذب خائن, المنافقون يعملون للفتنة بين المؤمنين, و ذا الوجهين يعمل للتفريق بين الأحبة.</a:t>
            </a:r>
            <a:endParaRPr lang="en-US" sz="2400" b="1" dirty="0"/>
          </a:p>
        </p:txBody>
      </p:sp>
      <p:sp>
        <p:nvSpPr>
          <p:cNvPr id="12" name="مستطيل: زوايا قطرية مستديرة 11">
            <a:extLst>
              <a:ext uri="{FF2B5EF4-FFF2-40B4-BE49-F238E27FC236}">
                <a16:creationId xmlns:a16="http://schemas.microsoft.com/office/drawing/2014/main" id="{735135CE-231C-4E5B-B6D5-862C9FC68C80}"/>
              </a:ext>
            </a:extLst>
          </p:cNvPr>
          <p:cNvSpPr/>
          <p:nvPr/>
        </p:nvSpPr>
        <p:spPr>
          <a:xfrm>
            <a:off x="2000792" y="4137285"/>
            <a:ext cx="8190411" cy="85444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ما الأسلوب الأمثل في التعامل مع من يحمل تلك الصفة؟</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13" name="مربع نص 12">
            <a:extLst>
              <a:ext uri="{FF2B5EF4-FFF2-40B4-BE49-F238E27FC236}">
                <a16:creationId xmlns:a16="http://schemas.microsoft.com/office/drawing/2014/main" id="{2F0F6230-18EB-4B92-BD54-D0661CEC04D0}"/>
              </a:ext>
            </a:extLst>
          </p:cNvPr>
          <p:cNvSpPr txBox="1"/>
          <p:nvPr/>
        </p:nvSpPr>
        <p:spPr>
          <a:xfrm>
            <a:off x="2248525" y="5177785"/>
            <a:ext cx="7497577" cy="830997"/>
          </a:xfrm>
          <a:prstGeom prst="rect">
            <a:avLst/>
          </a:prstGeom>
          <a:solidFill>
            <a:schemeClr val="bg1"/>
          </a:solidFill>
        </p:spPr>
        <p:txBody>
          <a:bodyPr wrap="square" rtlCol="0">
            <a:spAutoFit/>
          </a:bodyPr>
          <a:lstStyle/>
          <a:p>
            <a:pPr algn="ctr"/>
            <a:r>
              <a:rPr lang="ar-SA" sz="2400" b="1" dirty="0"/>
              <a:t>الأسلوب الأمثل في التعامل مع من يحمل تلك الصفة هو الابتعاد عنه و عدم التعامل مع من يتصف بهذه الصفات و الحذر منهم.</a:t>
            </a:r>
            <a:endParaRPr lang="en-US" sz="2400" b="1" dirty="0"/>
          </a:p>
        </p:txBody>
      </p:sp>
    </p:spTree>
    <p:extLst>
      <p:ext uri="{BB962C8B-B14F-4D97-AF65-F5344CB8AC3E}">
        <p14:creationId xmlns:p14="http://schemas.microsoft.com/office/powerpoint/2010/main" val="946216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EA30DF14-439F-41AE-9D23-A67A78AE6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494086"/>
            <a:ext cx="6858001" cy="12192000"/>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2000790" y="790592"/>
            <a:ext cx="8190411" cy="170054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وصف الله المنافقين في أوائل سورة البقرة بهذه الصفة، اكتب الآية التي تدل على ذلك.</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1894891" y="3051815"/>
            <a:ext cx="8402211" cy="1938992"/>
          </a:xfrm>
          <a:prstGeom prst="rect">
            <a:avLst/>
          </a:prstGeom>
          <a:solidFill>
            <a:schemeClr val="bg1"/>
          </a:solidFill>
        </p:spPr>
        <p:txBody>
          <a:bodyPr wrap="square" rtlCol="0">
            <a:spAutoFit/>
          </a:bodyPr>
          <a:lstStyle/>
          <a:p>
            <a:r>
              <a:rPr lang="ar-SA" sz="4000" b="1" dirty="0"/>
              <a:t>قال تعالى:</a:t>
            </a:r>
          </a:p>
          <a:p>
            <a:r>
              <a:rPr lang="ar-SA" sz="4000" b="1" dirty="0"/>
              <a:t>(وَإِذَا لَقُوا الَّذِينَ آمَنُوا قَالُوا آمَنَّا وَإِذَا خَلَوْا </a:t>
            </a:r>
            <a:r>
              <a:rPr lang="ar-SA" sz="4000" b="1" dirty="0" err="1"/>
              <a:t>إِلَىٰ</a:t>
            </a:r>
            <a:r>
              <a:rPr lang="ar-SA" sz="4000" b="1" dirty="0"/>
              <a:t> شَيَاطِينِهِمْ قَالُوا إِنَّا مَعَكُمْ إِنَّمَا نَحْنُ مُسْتَهْزِئُونَ )</a:t>
            </a:r>
            <a:endParaRPr lang="en-US" sz="4000" b="1" dirty="0"/>
          </a:p>
        </p:txBody>
      </p:sp>
      <p:pic>
        <p:nvPicPr>
          <p:cNvPr id="7" name="صورة 6">
            <a:extLst>
              <a:ext uri="{FF2B5EF4-FFF2-40B4-BE49-F238E27FC236}">
                <a16:creationId xmlns:a16="http://schemas.microsoft.com/office/drawing/2014/main" id="{B60CF522-BA02-459C-B44C-6B2F4EAD05E5}"/>
              </a:ext>
            </a:extLst>
          </p:cNvPr>
          <p:cNvPicPr>
            <a:picLocks noChangeAspect="1"/>
          </p:cNvPicPr>
          <p:nvPr/>
        </p:nvPicPr>
        <p:blipFill>
          <a:blip r:embed="rId5"/>
          <a:stretch>
            <a:fillRect/>
          </a:stretch>
        </p:blipFill>
        <p:spPr>
          <a:xfrm>
            <a:off x="274908" y="191917"/>
            <a:ext cx="1450974" cy="1322947"/>
          </a:xfrm>
          <a:prstGeom prst="rect">
            <a:avLst/>
          </a:prstGeom>
        </p:spPr>
      </p:pic>
    </p:spTree>
    <p:extLst>
      <p:ext uri="{BB962C8B-B14F-4D97-AF65-F5344CB8AC3E}">
        <p14:creationId xmlns:p14="http://schemas.microsoft.com/office/powerpoint/2010/main" val="30797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D57EE8A-F7DB-4BEC-9AB0-1D621F106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46702" y="-2646701"/>
            <a:ext cx="6898598" cy="12192001"/>
          </a:xfrm>
          <a:prstGeom prst="rect">
            <a:avLst/>
          </a:prstGeom>
        </p:spPr>
      </p:pic>
      <p:sp>
        <p:nvSpPr>
          <p:cNvPr id="2" name="شكل بيضاوي 1">
            <a:extLst>
              <a:ext uri="{FF2B5EF4-FFF2-40B4-BE49-F238E27FC236}">
                <a16:creationId xmlns:a16="http://schemas.microsoft.com/office/drawing/2014/main" id="{4F57254F-293B-4F70-B721-44D72A506CF0}"/>
              </a:ext>
            </a:extLst>
          </p:cNvPr>
          <p:cNvSpPr/>
          <p:nvPr/>
        </p:nvSpPr>
        <p:spPr>
          <a:xfrm>
            <a:off x="4376057" y="313509"/>
            <a:ext cx="3135085" cy="70539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4000" b="1" dirty="0">
                <a:ln w="0"/>
                <a:solidFill>
                  <a:schemeClr val="accent1"/>
                </a:solidFill>
                <a:effectLst>
                  <a:outerShdw blurRad="38100" dist="25400" dir="5400000" algn="ctr" rotWithShape="0">
                    <a:srgbClr val="6E747A">
                      <a:alpha val="43000"/>
                    </a:srgbClr>
                  </a:outerShdw>
                </a:effectLst>
              </a:rPr>
              <a:t>أسئلة عامة </a:t>
            </a:r>
            <a:endParaRPr lang="en-US" sz="4000" b="1" dirty="0">
              <a:ln w="0"/>
              <a:solidFill>
                <a:schemeClr val="accent1"/>
              </a:solidFill>
              <a:effectLst>
                <a:outerShdw blurRad="38100" dist="25400" dir="5400000" algn="ctr" rotWithShape="0">
                  <a:srgbClr val="6E747A">
                    <a:alpha val="43000"/>
                  </a:srgbClr>
                </a:outerShdw>
              </a:effectLst>
            </a:endParaRPr>
          </a:p>
        </p:txBody>
      </p:sp>
      <p:sp>
        <p:nvSpPr>
          <p:cNvPr id="6" name="مستطيل: زوايا مستديرة 5">
            <a:extLst>
              <a:ext uri="{FF2B5EF4-FFF2-40B4-BE49-F238E27FC236}">
                <a16:creationId xmlns:a16="http://schemas.microsoft.com/office/drawing/2014/main" id="{80AF3FBE-2438-44BA-A347-C81E62140CB4}"/>
              </a:ext>
            </a:extLst>
          </p:cNvPr>
          <p:cNvSpPr/>
          <p:nvPr/>
        </p:nvSpPr>
        <p:spPr>
          <a:xfrm>
            <a:off x="1127760" y="1501529"/>
            <a:ext cx="9757954" cy="11625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400" b="1" dirty="0"/>
              <a:t>من صفات المنافقين إخلاف الوعد، متى يحافظ المنافق على الوعد والعهد ولا ينقضه؟</a:t>
            </a:r>
            <a:endParaRPr lang="en-US" sz="2400" b="1" dirty="0"/>
          </a:p>
        </p:txBody>
      </p:sp>
      <p:sp>
        <p:nvSpPr>
          <p:cNvPr id="7" name="مربع نص 6">
            <a:extLst>
              <a:ext uri="{FF2B5EF4-FFF2-40B4-BE49-F238E27FC236}">
                <a16:creationId xmlns:a16="http://schemas.microsoft.com/office/drawing/2014/main" id="{8D7DFE5F-D206-435C-BB71-7B86E849BA04}"/>
              </a:ext>
            </a:extLst>
          </p:cNvPr>
          <p:cNvSpPr txBox="1"/>
          <p:nvPr/>
        </p:nvSpPr>
        <p:spPr>
          <a:xfrm>
            <a:off x="548639" y="3105346"/>
            <a:ext cx="10789920" cy="523220"/>
          </a:xfrm>
          <a:prstGeom prst="rect">
            <a:avLst/>
          </a:prstGeom>
          <a:noFill/>
        </p:spPr>
        <p:txBody>
          <a:bodyPr wrap="square" rtlCol="0">
            <a:spAutoFit/>
          </a:bodyPr>
          <a:lstStyle/>
          <a:p>
            <a:r>
              <a:rPr lang="ar-SA" sz="2800" b="1" dirty="0"/>
              <a:t>يلتزم بأداء وعده اذا كانت له مصلحة فانه يحافظ على الوعد و العهد على قدر مصلحته فقط.</a:t>
            </a:r>
            <a:endParaRPr lang="en-US" sz="2800" b="1" dirty="0"/>
          </a:p>
        </p:txBody>
      </p:sp>
      <p:sp>
        <p:nvSpPr>
          <p:cNvPr id="8" name="مستطيل: زوايا مستديرة 7">
            <a:extLst>
              <a:ext uri="{FF2B5EF4-FFF2-40B4-BE49-F238E27FC236}">
                <a16:creationId xmlns:a16="http://schemas.microsoft.com/office/drawing/2014/main" id="{3348BE13-64D4-4A42-829B-F3D62D99EFF2}"/>
              </a:ext>
            </a:extLst>
          </p:cNvPr>
          <p:cNvSpPr/>
          <p:nvPr/>
        </p:nvSpPr>
        <p:spPr>
          <a:xfrm>
            <a:off x="1010194" y="4069789"/>
            <a:ext cx="9875520" cy="10580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400" b="1" dirty="0"/>
              <a:t>اقرأ الآيات الأولى من سورة البقرة، ثم اذكر ثلاث صفات للمنافقين وردت في ال سورة ولم ترد</a:t>
            </a:r>
          </a:p>
          <a:p>
            <a:pPr algn="ctr"/>
            <a:r>
              <a:rPr lang="ar-SA" sz="2400" b="1" dirty="0"/>
              <a:t>في حديث أبي هريرة ، ثم اذكر الفرق بين نوعي النفاق من خلال تلك الصفات.</a:t>
            </a:r>
            <a:endParaRPr lang="en-US" sz="2400" b="1" dirty="0"/>
          </a:p>
        </p:txBody>
      </p:sp>
      <p:sp>
        <p:nvSpPr>
          <p:cNvPr id="9" name="مربع نص 8">
            <a:extLst>
              <a:ext uri="{FF2B5EF4-FFF2-40B4-BE49-F238E27FC236}">
                <a16:creationId xmlns:a16="http://schemas.microsoft.com/office/drawing/2014/main" id="{9983A367-0391-499C-81FF-8E9185118BEE}"/>
              </a:ext>
            </a:extLst>
          </p:cNvPr>
          <p:cNvSpPr txBox="1"/>
          <p:nvPr/>
        </p:nvSpPr>
        <p:spPr>
          <a:xfrm>
            <a:off x="613954" y="5487107"/>
            <a:ext cx="10271760" cy="523220"/>
          </a:xfrm>
          <a:prstGeom prst="rect">
            <a:avLst/>
          </a:prstGeom>
          <a:noFill/>
        </p:spPr>
        <p:txBody>
          <a:bodyPr wrap="square" rtlCol="0">
            <a:spAutoFit/>
          </a:bodyPr>
          <a:lstStyle/>
          <a:p>
            <a:pPr algn="ctr"/>
            <a:r>
              <a:rPr lang="ar-SA" sz="2800" b="1" dirty="0"/>
              <a:t>الخداع – السفهاء – المفسدون في الأرض.</a:t>
            </a:r>
            <a:endParaRPr lang="en-US" sz="2800" b="1" dirty="0"/>
          </a:p>
        </p:txBody>
      </p:sp>
    </p:spTree>
    <p:extLst>
      <p:ext uri="{BB962C8B-B14F-4D97-AF65-F5344CB8AC3E}">
        <p14:creationId xmlns:p14="http://schemas.microsoft.com/office/powerpoint/2010/main" val="1348042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D57EE8A-F7DB-4BEC-9AB0-1D621F106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46702" y="-2646701"/>
            <a:ext cx="6898598" cy="12192001"/>
          </a:xfrm>
          <a:prstGeom prst="rect">
            <a:avLst/>
          </a:prstGeom>
        </p:spPr>
      </p:pic>
      <p:sp>
        <p:nvSpPr>
          <p:cNvPr id="2" name="شكل بيضاوي 1">
            <a:extLst>
              <a:ext uri="{FF2B5EF4-FFF2-40B4-BE49-F238E27FC236}">
                <a16:creationId xmlns:a16="http://schemas.microsoft.com/office/drawing/2014/main" id="{4F57254F-293B-4F70-B721-44D72A506CF0}"/>
              </a:ext>
            </a:extLst>
          </p:cNvPr>
          <p:cNvSpPr/>
          <p:nvPr/>
        </p:nvSpPr>
        <p:spPr>
          <a:xfrm>
            <a:off x="4376057" y="313509"/>
            <a:ext cx="3135085" cy="70539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4000" b="1" dirty="0">
                <a:ln w="0"/>
                <a:solidFill>
                  <a:schemeClr val="accent1"/>
                </a:solidFill>
                <a:effectLst>
                  <a:outerShdw blurRad="38100" dist="25400" dir="5400000" algn="ctr" rotWithShape="0">
                    <a:srgbClr val="6E747A">
                      <a:alpha val="43000"/>
                    </a:srgbClr>
                  </a:outerShdw>
                </a:effectLst>
              </a:rPr>
              <a:t>أسئلة عامة </a:t>
            </a:r>
            <a:endParaRPr lang="en-US" sz="4000" b="1" dirty="0">
              <a:ln w="0"/>
              <a:solidFill>
                <a:schemeClr val="accent1"/>
              </a:solidFill>
              <a:effectLst>
                <a:outerShdw blurRad="38100" dist="25400" dir="5400000" algn="ctr" rotWithShape="0">
                  <a:srgbClr val="6E747A">
                    <a:alpha val="43000"/>
                  </a:srgbClr>
                </a:outerShdw>
              </a:effectLst>
            </a:endParaRPr>
          </a:p>
        </p:txBody>
      </p:sp>
      <p:sp>
        <p:nvSpPr>
          <p:cNvPr id="6" name="مستطيل: زوايا مستديرة 5">
            <a:extLst>
              <a:ext uri="{FF2B5EF4-FFF2-40B4-BE49-F238E27FC236}">
                <a16:creationId xmlns:a16="http://schemas.microsoft.com/office/drawing/2014/main" id="{80AF3FBE-2438-44BA-A347-C81E62140CB4}"/>
              </a:ext>
            </a:extLst>
          </p:cNvPr>
          <p:cNvSpPr/>
          <p:nvPr/>
        </p:nvSpPr>
        <p:spPr>
          <a:xfrm>
            <a:off x="1127760" y="1194901"/>
            <a:ext cx="9757954" cy="7155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t>استخرج وجه الشبه بين الرياء وعمل ذي الوجهين.</a:t>
            </a:r>
            <a:endParaRPr lang="en-US" sz="2800" b="1" dirty="0"/>
          </a:p>
        </p:txBody>
      </p:sp>
      <p:sp>
        <p:nvSpPr>
          <p:cNvPr id="7" name="مربع نص 6">
            <a:extLst>
              <a:ext uri="{FF2B5EF4-FFF2-40B4-BE49-F238E27FC236}">
                <a16:creationId xmlns:a16="http://schemas.microsoft.com/office/drawing/2014/main" id="{8D7DFE5F-D206-435C-BB71-7B86E849BA04}"/>
              </a:ext>
            </a:extLst>
          </p:cNvPr>
          <p:cNvSpPr txBox="1"/>
          <p:nvPr/>
        </p:nvSpPr>
        <p:spPr>
          <a:xfrm>
            <a:off x="548639" y="2213804"/>
            <a:ext cx="10789920" cy="523220"/>
          </a:xfrm>
          <a:prstGeom prst="rect">
            <a:avLst/>
          </a:prstGeom>
          <a:noFill/>
        </p:spPr>
        <p:txBody>
          <a:bodyPr wrap="square" rtlCol="0">
            <a:spAutoFit/>
          </a:bodyPr>
          <a:lstStyle/>
          <a:p>
            <a:pPr algn="ctr"/>
            <a:r>
              <a:rPr lang="ar-SA" sz="2800" b="1" dirty="0"/>
              <a:t>كلاهما يطلب رضا الناس بالكذب و الخداع.</a:t>
            </a:r>
            <a:endParaRPr lang="en-US" sz="2800" b="1" dirty="0"/>
          </a:p>
        </p:txBody>
      </p:sp>
      <p:sp>
        <p:nvSpPr>
          <p:cNvPr id="8" name="مستطيل: زوايا مستديرة 7">
            <a:extLst>
              <a:ext uri="{FF2B5EF4-FFF2-40B4-BE49-F238E27FC236}">
                <a16:creationId xmlns:a16="http://schemas.microsoft.com/office/drawing/2014/main" id="{3348BE13-64D4-4A42-829B-F3D62D99EFF2}"/>
              </a:ext>
            </a:extLst>
          </p:cNvPr>
          <p:cNvSpPr/>
          <p:nvPr/>
        </p:nvSpPr>
        <p:spPr>
          <a:xfrm>
            <a:off x="1005839" y="3190255"/>
            <a:ext cx="9875520" cy="13425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t>بعد معرفتك خطورة ذي الوجهين، قم بكتابة معنى ذي الوجهين بأسلوبك الخاص.</a:t>
            </a:r>
            <a:endParaRPr lang="en-US" sz="2800" b="1" dirty="0"/>
          </a:p>
        </p:txBody>
      </p:sp>
      <p:sp>
        <p:nvSpPr>
          <p:cNvPr id="9" name="مربع نص 8">
            <a:extLst>
              <a:ext uri="{FF2B5EF4-FFF2-40B4-BE49-F238E27FC236}">
                <a16:creationId xmlns:a16="http://schemas.microsoft.com/office/drawing/2014/main" id="{9983A367-0391-499C-81FF-8E9185118BEE}"/>
              </a:ext>
            </a:extLst>
          </p:cNvPr>
          <p:cNvSpPr txBox="1"/>
          <p:nvPr/>
        </p:nvSpPr>
        <p:spPr>
          <a:xfrm>
            <a:off x="609599" y="4686746"/>
            <a:ext cx="10271760" cy="954107"/>
          </a:xfrm>
          <a:prstGeom prst="rect">
            <a:avLst/>
          </a:prstGeom>
          <a:noFill/>
        </p:spPr>
        <p:txBody>
          <a:bodyPr wrap="square" rtlCol="0">
            <a:spAutoFit/>
          </a:bodyPr>
          <a:lstStyle/>
          <a:p>
            <a:pPr algn="ctr"/>
            <a:r>
              <a:rPr lang="ar-SA" sz="2800" b="1" dirty="0"/>
              <a:t>هو الشخص المتقلب في موافقه تجده في صفك اذا كنت موجود و ينصرك لكن اذا ذهب للطرف المعادي لك يتخذ نفس الموقف الذي اتخذه معك لكن لصالح الطرف الأخر.</a:t>
            </a:r>
            <a:endParaRPr lang="en-US" sz="2800" b="1" dirty="0"/>
          </a:p>
        </p:txBody>
      </p:sp>
    </p:spTree>
    <p:extLst>
      <p:ext uri="{BB962C8B-B14F-4D97-AF65-F5344CB8AC3E}">
        <p14:creationId xmlns:p14="http://schemas.microsoft.com/office/powerpoint/2010/main" val="82447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D57EE8A-F7DB-4BEC-9AB0-1D621F106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46702" y="-2646701"/>
            <a:ext cx="6898598" cy="12192001"/>
          </a:xfrm>
          <a:prstGeom prst="rect">
            <a:avLst/>
          </a:prstGeom>
        </p:spPr>
      </p:pic>
      <p:sp>
        <p:nvSpPr>
          <p:cNvPr id="2" name="شكل بيضاوي 1">
            <a:extLst>
              <a:ext uri="{FF2B5EF4-FFF2-40B4-BE49-F238E27FC236}">
                <a16:creationId xmlns:a16="http://schemas.microsoft.com/office/drawing/2014/main" id="{4F57254F-293B-4F70-B721-44D72A506CF0}"/>
              </a:ext>
            </a:extLst>
          </p:cNvPr>
          <p:cNvSpPr/>
          <p:nvPr/>
        </p:nvSpPr>
        <p:spPr>
          <a:xfrm>
            <a:off x="4376057" y="313509"/>
            <a:ext cx="3135085" cy="70539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4000" b="1" dirty="0">
                <a:ln w="0"/>
                <a:solidFill>
                  <a:schemeClr val="accent1"/>
                </a:solidFill>
                <a:effectLst>
                  <a:outerShdw blurRad="38100" dist="25400" dir="5400000" algn="ctr" rotWithShape="0">
                    <a:srgbClr val="6E747A">
                      <a:alpha val="43000"/>
                    </a:srgbClr>
                  </a:outerShdw>
                </a:effectLst>
              </a:rPr>
              <a:t>أسئلة عامة </a:t>
            </a:r>
            <a:endParaRPr lang="en-US" sz="4000" b="1" dirty="0">
              <a:ln w="0"/>
              <a:solidFill>
                <a:schemeClr val="accent1"/>
              </a:solidFill>
              <a:effectLst>
                <a:outerShdw blurRad="38100" dist="25400" dir="5400000" algn="ctr" rotWithShape="0">
                  <a:srgbClr val="6E747A">
                    <a:alpha val="43000"/>
                  </a:srgbClr>
                </a:outerShdw>
              </a:effectLst>
            </a:endParaRPr>
          </a:p>
        </p:txBody>
      </p:sp>
      <p:sp>
        <p:nvSpPr>
          <p:cNvPr id="6" name="مستطيل: زوايا مستديرة 5">
            <a:extLst>
              <a:ext uri="{FF2B5EF4-FFF2-40B4-BE49-F238E27FC236}">
                <a16:creationId xmlns:a16="http://schemas.microsoft.com/office/drawing/2014/main" id="{80AF3FBE-2438-44BA-A347-C81E62140CB4}"/>
              </a:ext>
            </a:extLst>
          </p:cNvPr>
          <p:cNvSpPr/>
          <p:nvPr/>
        </p:nvSpPr>
        <p:spPr>
          <a:xfrm>
            <a:off x="1127760" y="1194901"/>
            <a:ext cx="9757954" cy="7155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solidFill>
                  <a:srgbClr val="FF0000"/>
                </a:solidFill>
              </a:rPr>
              <a:t>علّل</a:t>
            </a:r>
            <a:r>
              <a:rPr lang="ar-SA" sz="2800" b="1" dirty="0"/>
              <a:t>: يُعدّ أبو هريرة ( رضي الله عنه) أكثر الصحابة رواية للحديث.</a:t>
            </a:r>
            <a:endParaRPr lang="en-US" sz="2800" b="1" dirty="0"/>
          </a:p>
        </p:txBody>
      </p:sp>
      <p:sp>
        <p:nvSpPr>
          <p:cNvPr id="7" name="مربع نص 6">
            <a:extLst>
              <a:ext uri="{FF2B5EF4-FFF2-40B4-BE49-F238E27FC236}">
                <a16:creationId xmlns:a16="http://schemas.microsoft.com/office/drawing/2014/main" id="{8D7DFE5F-D206-435C-BB71-7B86E849BA04}"/>
              </a:ext>
            </a:extLst>
          </p:cNvPr>
          <p:cNvSpPr txBox="1"/>
          <p:nvPr/>
        </p:nvSpPr>
        <p:spPr>
          <a:xfrm>
            <a:off x="548639" y="2213804"/>
            <a:ext cx="10789920" cy="3254417"/>
          </a:xfrm>
          <a:prstGeom prst="rect">
            <a:avLst/>
          </a:prstGeom>
          <a:noFill/>
        </p:spPr>
        <p:txBody>
          <a:bodyPr wrap="square" rtlCol="0">
            <a:spAutoFit/>
          </a:bodyPr>
          <a:lstStyle/>
          <a:p>
            <a:pPr algn="ctr">
              <a:lnSpc>
                <a:spcPct val="150000"/>
              </a:lnSpc>
            </a:pPr>
            <a:r>
              <a:rPr lang="ar-SA" sz="2800" b="1" dirty="0"/>
              <a:t>يعد أبو هريرة ( رضي الله عنه) أكثر الصحابة رواية للحديث </a:t>
            </a:r>
          </a:p>
          <a:p>
            <a:pPr algn="ctr">
              <a:lnSpc>
                <a:spcPct val="150000"/>
              </a:lnSpc>
            </a:pPr>
            <a:r>
              <a:rPr lang="ar-SA" sz="2800" b="1" dirty="0"/>
              <a:t>لأنه رواء حديث أحاديث تبلغ (5374) حديثاً, و لأنه رضي الله عنه حافظ الأمة,</a:t>
            </a:r>
          </a:p>
          <a:p>
            <a:pPr algn="ctr">
              <a:lnSpc>
                <a:spcPct val="150000"/>
              </a:lnSpc>
            </a:pPr>
            <a:r>
              <a:rPr lang="ar-SA" sz="2800" b="1" dirty="0"/>
              <a:t>فعنه قال: قلت: يا رسول الله إني لأسمع حديثاً كثيراً أنساه, فقال رسول الله ﷺ: </a:t>
            </a:r>
          </a:p>
          <a:p>
            <a:pPr algn="ctr">
              <a:lnSpc>
                <a:spcPct val="150000"/>
              </a:lnSpc>
            </a:pPr>
            <a:r>
              <a:rPr lang="ar-SA" sz="2800" b="1" dirty="0"/>
              <a:t> (ابسط رداءك) فبسطته ثم قال: ضمه الى صدرك, فضممته فما أنسيت حديثاً بعد و</a:t>
            </a:r>
          </a:p>
          <a:p>
            <a:pPr algn="ctr">
              <a:lnSpc>
                <a:spcPct val="150000"/>
              </a:lnSpc>
            </a:pPr>
            <a:r>
              <a:rPr lang="ar-SA" sz="2800" b="1" dirty="0"/>
              <a:t> بذلك أجمع أهل الحديث على أنه أكثر الصحابة حديثاً.</a:t>
            </a:r>
            <a:endParaRPr lang="en-US" sz="2800" b="1" dirty="0"/>
          </a:p>
        </p:txBody>
      </p:sp>
    </p:spTree>
    <p:extLst>
      <p:ext uri="{BB962C8B-B14F-4D97-AF65-F5344CB8AC3E}">
        <p14:creationId xmlns:p14="http://schemas.microsoft.com/office/powerpoint/2010/main" val="2890317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D57EE8A-F7DB-4BEC-9AB0-1D621F106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46702" y="-2646701"/>
            <a:ext cx="6898598" cy="12192001"/>
          </a:xfrm>
          <a:prstGeom prst="rect">
            <a:avLst/>
          </a:prstGeom>
        </p:spPr>
      </p:pic>
      <p:sp>
        <p:nvSpPr>
          <p:cNvPr id="6" name="مستطيل: زوايا مستديرة 5">
            <a:extLst>
              <a:ext uri="{FF2B5EF4-FFF2-40B4-BE49-F238E27FC236}">
                <a16:creationId xmlns:a16="http://schemas.microsoft.com/office/drawing/2014/main" id="{80AF3FBE-2438-44BA-A347-C81E62140CB4}"/>
              </a:ext>
            </a:extLst>
          </p:cNvPr>
          <p:cNvSpPr/>
          <p:nvPr/>
        </p:nvSpPr>
        <p:spPr>
          <a:xfrm>
            <a:off x="3513908" y="391357"/>
            <a:ext cx="5164183" cy="7155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a:t>ماذا تعلمت في هذه الوحدة؟</a:t>
            </a:r>
            <a:endParaRPr lang="en-US" sz="2800" b="1" dirty="0"/>
          </a:p>
        </p:txBody>
      </p:sp>
      <p:sp>
        <p:nvSpPr>
          <p:cNvPr id="7" name="مربع نص 6">
            <a:extLst>
              <a:ext uri="{FF2B5EF4-FFF2-40B4-BE49-F238E27FC236}">
                <a16:creationId xmlns:a16="http://schemas.microsoft.com/office/drawing/2014/main" id="{8D7DFE5F-D206-435C-BB71-7B86E849BA04}"/>
              </a:ext>
            </a:extLst>
          </p:cNvPr>
          <p:cNvSpPr txBox="1"/>
          <p:nvPr/>
        </p:nvSpPr>
        <p:spPr>
          <a:xfrm>
            <a:off x="548639" y="1260838"/>
            <a:ext cx="10789920" cy="1384995"/>
          </a:xfrm>
          <a:prstGeom prst="rect">
            <a:avLst/>
          </a:prstGeom>
          <a:noFill/>
        </p:spPr>
        <p:txBody>
          <a:bodyPr wrap="square" rtlCol="0">
            <a:spAutoFit/>
          </a:bodyPr>
          <a:lstStyle/>
          <a:p>
            <a:pPr algn="ctr"/>
            <a:r>
              <a:rPr lang="ar-SA" sz="2800" b="1" dirty="0"/>
              <a:t>تعلمت المحافظة على الصلوات في أوقاتها, الوفاء بالوعود,</a:t>
            </a:r>
          </a:p>
          <a:p>
            <a:pPr algn="ctr"/>
            <a:r>
              <a:rPr lang="ar-SA" sz="2800" b="1" dirty="0"/>
              <a:t>عدم الكذب, عدم الخداع, و التقرب الى الله تعالى بالطاعات,</a:t>
            </a:r>
          </a:p>
          <a:p>
            <a:pPr algn="ctr"/>
            <a:r>
              <a:rPr lang="ar-SA" sz="2800" b="1" dirty="0"/>
              <a:t>محبة الناس و التعامل معهم بالرحمة و المودة.</a:t>
            </a:r>
            <a:endParaRPr lang="en-US" sz="2800" b="1" dirty="0"/>
          </a:p>
        </p:txBody>
      </p:sp>
      <p:sp>
        <p:nvSpPr>
          <p:cNvPr id="8" name="مستطيل: زوايا مستديرة 7">
            <a:extLst>
              <a:ext uri="{FF2B5EF4-FFF2-40B4-BE49-F238E27FC236}">
                <a16:creationId xmlns:a16="http://schemas.microsoft.com/office/drawing/2014/main" id="{3348BE13-64D4-4A42-829B-F3D62D99EFF2}"/>
              </a:ext>
            </a:extLst>
          </p:cNvPr>
          <p:cNvSpPr/>
          <p:nvPr/>
        </p:nvSpPr>
        <p:spPr>
          <a:xfrm>
            <a:off x="849086" y="2869614"/>
            <a:ext cx="10271760" cy="10370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t>بعد أن درست هذه الوحدة وتعلمت ما في أحاديثها من فوائدَ وآدابٍ، ماذا تنوي أن تعمل؟</a:t>
            </a:r>
            <a:endParaRPr lang="en-US" sz="2800" b="1" dirty="0"/>
          </a:p>
        </p:txBody>
      </p:sp>
      <p:sp>
        <p:nvSpPr>
          <p:cNvPr id="9" name="مربع نص 8">
            <a:extLst>
              <a:ext uri="{FF2B5EF4-FFF2-40B4-BE49-F238E27FC236}">
                <a16:creationId xmlns:a16="http://schemas.microsoft.com/office/drawing/2014/main" id="{9983A367-0391-499C-81FF-8E9185118BEE}"/>
              </a:ext>
            </a:extLst>
          </p:cNvPr>
          <p:cNvSpPr txBox="1"/>
          <p:nvPr/>
        </p:nvSpPr>
        <p:spPr>
          <a:xfrm>
            <a:off x="714102" y="4212168"/>
            <a:ext cx="10271760" cy="1961755"/>
          </a:xfrm>
          <a:prstGeom prst="rect">
            <a:avLst/>
          </a:prstGeom>
          <a:noFill/>
        </p:spPr>
        <p:txBody>
          <a:bodyPr wrap="square" rtlCol="0">
            <a:spAutoFit/>
          </a:bodyPr>
          <a:lstStyle/>
          <a:p>
            <a:pPr algn="ctr">
              <a:lnSpc>
                <a:spcPct val="150000"/>
              </a:lnSpc>
            </a:pPr>
            <a:r>
              <a:rPr lang="ar-SA" sz="2800" b="1" dirty="0"/>
              <a:t>أداوم على أعمال الخير بين الناس </a:t>
            </a:r>
          </a:p>
          <a:p>
            <a:pPr algn="ctr">
              <a:lnSpc>
                <a:spcPct val="150000"/>
              </a:lnSpc>
            </a:pPr>
            <a:r>
              <a:rPr lang="ar-SA" sz="2800" b="1" dirty="0"/>
              <a:t>ألتزم بالوعود و المحافظة عليها</a:t>
            </a:r>
          </a:p>
          <a:p>
            <a:pPr algn="ctr">
              <a:lnSpc>
                <a:spcPct val="150000"/>
              </a:lnSpc>
            </a:pPr>
            <a:r>
              <a:rPr lang="ar-SA" sz="2800" b="1" dirty="0"/>
              <a:t>البعد عن المنافقين و ذي الوجهيين و لا أتعامل معهم.</a:t>
            </a:r>
            <a:endParaRPr lang="en-US" sz="2800" b="1" dirty="0"/>
          </a:p>
        </p:txBody>
      </p:sp>
    </p:spTree>
    <p:extLst>
      <p:ext uri="{BB962C8B-B14F-4D97-AF65-F5344CB8AC3E}">
        <p14:creationId xmlns:p14="http://schemas.microsoft.com/office/powerpoint/2010/main" val="3180124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ADCB15A-E0C4-4F97-8789-3C83B82A7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4545873" y="2468880"/>
            <a:ext cx="7188853" cy="4114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عن أبي هريرة ( رضي الله عنه)قال: قال النبي ﷺ</a:t>
            </a:r>
          </a:p>
          <a:p>
            <a:pPr algn="ctr"/>
            <a:r>
              <a:rPr lang="ar-SA" sz="2800" b="1" dirty="0">
                <a:latin typeface="Calibri" panose="020F0502020204030204" pitchFamily="34" charset="0"/>
                <a:cs typeface="Calibri" panose="020F0502020204030204" pitchFamily="34" charset="0"/>
              </a:rPr>
              <a:t>: «</a:t>
            </a:r>
            <a:r>
              <a:rPr lang="ar-SA" sz="2800" b="1" dirty="0">
                <a:solidFill>
                  <a:schemeClr val="accent1">
                    <a:lumMod val="50000"/>
                  </a:schemeClr>
                </a:solidFill>
                <a:latin typeface="Calibri" panose="020F0502020204030204" pitchFamily="34" charset="0"/>
                <a:cs typeface="Calibri" panose="020F0502020204030204" pitchFamily="34" charset="0"/>
              </a:rPr>
              <a:t>تَجِدُ مِنْ </a:t>
            </a:r>
            <a:r>
              <a:rPr lang="en-US" sz="2800" b="1" dirty="0">
                <a:solidFill>
                  <a:schemeClr val="accent1">
                    <a:lumMod val="50000"/>
                  </a:schemeClr>
                </a:solidFill>
                <a:latin typeface="Calibri" panose="020F0502020204030204" pitchFamily="34" charset="0"/>
                <a:cs typeface="Calibri" panose="020F0502020204030204" pitchFamily="34" charset="0"/>
              </a:rPr>
              <a:t>ِ</a:t>
            </a:r>
            <a:r>
              <a:rPr lang="ar-SA" sz="2800" b="1" dirty="0">
                <a:solidFill>
                  <a:schemeClr val="accent1">
                    <a:lumMod val="50000"/>
                  </a:schemeClr>
                </a:solidFill>
                <a:latin typeface="Calibri" panose="020F0502020204030204" pitchFamily="34" charset="0"/>
                <a:cs typeface="Calibri" panose="020F0502020204030204" pitchFamily="34" charset="0"/>
              </a:rPr>
              <a:t>شَارِ النَّاسِ يَوْمَ الْقِيَامَةِ عِنْدَ</a:t>
            </a:r>
          </a:p>
          <a:p>
            <a:pPr algn="ctr"/>
            <a:r>
              <a:rPr lang="ar-SA" sz="2800" b="1" dirty="0">
                <a:solidFill>
                  <a:schemeClr val="accent1">
                    <a:lumMod val="50000"/>
                  </a:schemeClr>
                </a:solidFill>
                <a:latin typeface="Calibri" panose="020F0502020204030204" pitchFamily="34" charset="0"/>
                <a:cs typeface="Calibri" panose="020F0502020204030204" pitchFamily="34" charset="0"/>
              </a:rPr>
              <a:t>اللهِ ذَا الْوَجْهَيْنِ؛ الَّذِي يَأْتِي هَؤُلَاءِ بِوَجْهٍ،</a:t>
            </a:r>
          </a:p>
          <a:p>
            <a:pPr algn="ctr"/>
            <a:r>
              <a:rPr lang="ar-SA" sz="2800" b="1" dirty="0">
                <a:solidFill>
                  <a:schemeClr val="accent1">
                    <a:lumMod val="50000"/>
                  </a:schemeClr>
                </a:solidFill>
                <a:latin typeface="Calibri" panose="020F0502020204030204" pitchFamily="34" charset="0"/>
                <a:cs typeface="Calibri" panose="020F0502020204030204" pitchFamily="34" charset="0"/>
              </a:rPr>
              <a:t>وَهَؤُلَاءِ بِوَجْهٍ </a:t>
            </a:r>
            <a:r>
              <a:rPr lang="ar-SA" sz="2800" b="1" dirty="0">
                <a:latin typeface="Calibri" panose="020F0502020204030204" pitchFamily="34" charset="0"/>
                <a:cs typeface="Calibri" panose="020F0502020204030204" pitchFamily="34" charset="0"/>
              </a:rPr>
              <a:t>»</a:t>
            </a:r>
          </a:p>
          <a:p>
            <a:pPr algn="ctr"/>
            <a:r>
              <a:rPr lang="ar-SA" sz="2800" b="1" dirty="0">
                <a:latin typeface="Calibri" panose="020F0502020204030204" pitchFamily="34" charset="0"/>
                <a:cs typeface="Calibri" panose="020F0502020204030204" pitchFamily="34" charset="0"/>
              </a:rPr>
              <a:t>[رواه البخاري برقم 6058 ].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43AC3E5F-7477-4500-A317-CE447DA45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70773" y="-2663227"/>
            <a:ext cx="6858000" cy="12184456"/>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233749" y="1227909"/>
            <a:ext cx="7968342" cy="20639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solidFill>
                  <a:srgbClr val="7030A0"/>
                </a:solidFill>
                <a:latin typeface="Calibri" panose="020F0502020204030204" pitchFamily="34" charset="0"/>
                <a:cs typeface="Calibri" panose="020F0502020204030204" pitchFamily="34" charset="0"/>
              </a:rPr>
              <a:t>اختر عنواناً مناسباً للدرس و سجله في أعلى الصفحة.</a:t>
            </a:r>
            <a:endParaRPr lang="en-US" sz="2800" b="1" dirty="0">
              <a:solidFill>
                <a:srgbClr val="7030A0"/>
              </a:solidFill>
              <a:latin typeface="Calibri" panose="020F0502020204030204" pitchFamily="34" charset="0"/>
              <a:cs typeface="Calibri" panose="020F0502020204030204" pitchFamily="34" charset="0"/>
            </a:endParaRPr>
          </a:p>
        </p:txBody>
      </p:sp>
      <p:sp>
        <p:nvSpPr>
          <p:cNvPr id="2" name="مستطيل: زوايا مستديرة 1">
            <a:extLst>
              <a:ext uri="{FF2B5EF4-FFF2-40B4-BE49-F238E27FC236}">
                <a16:creationId xmlns:a16="http://schemas.microsoft.com/office/drawing/2014/main" id="{5ACBC2A0-6962-4425-B189-CE1BF99281CA}"/>
              </a:ext>
            </a:extLst>
          </p:cNvPr>
          <p:cNvSpPr/>
          <p:nvPr/>
        </p:nvSpPr>
        <p:spPr>
          <a:xfrm>
            <a:off x="2508069" y="3644537"/>
            <a:ext cx="6988628" cy="141078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00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7E4E2E52-DFDB-47EF-932F-1AD08F0F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535578" y="1515290"/>
            <a:ext cx="10842172" cy="5183150"/>
          </a:xfrm>
          <a:prstGeom prst="rect">
            <a:avLst/>
          </a:prstGeom>
          <a:noFill/>
        </p:spPr>
        <p:txBody>
          <a:bodyPr wrap="square" rtlCol="0">
            <a:spAutoFit/>
          </a:bodyPr>
          <a:lstStyle/>
          <a:p>
            <a:pPr>
              <a:lnSpc>
                <a:spcPct val="150000"/>
              </a:lnSpc>
            </a:pPr>
            <a:r>
              <a:rPr lang="ar-SA" sz="2800" dirty="0"/>
              <a:t>ذهب حسان كعادته إلى المدرسة مبكراً، آملاً أن يلقى صاحبيه خالدًا وعمارًا، حيث كان صديقاً لهما منذ سنوات، كانت مليئة بالمحبة والصدق والتعاون فيما بينهم.</a:t>
            </a:r>
          </a:p>
          <a:p>
            <a:pPr>
              <a:lnSpc>
                <a:spcPct val="150000"/>
              </a:lnSpc>
            </a:pPr>
            <a:r>
              <a:rPr lang="ar-SA" sz="2800" dirty="0"/>
              <a:t>دخل الأصحاب الثلاثة إلى الصف فإذا بطالب جديد جالس في المقعد المجاور لحسان، يقال له بسام، فرح حسان بصديقه الجديد وعرفه على صاحبيه خالد وعمار، ومرت الأيام و أصبح بسام رابع الثلاثة.</a:t>
            </a:r>
          </a:p>
          <a:p>
            <a:pPr>
              <a:lnSpc>
                <a:spcPct val="150000"/>
              </a:lnSpc>
            </a:pPr>
            <a:r>
              <a:rPr lang="ar-SA" sz="2800" dirty="0"/>
              <a:t>بينما حسان وبسام في فناء المدرسة قال حسان: ألا تلاحظ يا بسام عدم مجالسة خالد لنا إذا حضر</a:t>
            </a:r>
          </a:p>
          <a:p>
            <a:pPr algn="ctr">
              <a:lnSpc>
                <a:spcPct val="150000"/>
              </a:lnSpc>
            </a:pPr>
            <a:r>
              <a:rPr lang="ar-SA" sz="2800" dirty="0"/>
              <a:t>عمار، وعدم جلوس عمار معنا إذا حضر خالد، لابد أنهما متخاصمان، فحق علينا أن نصلح        بينها.</a:t>
            </a:r>
          </a:p>
        </p:txBody>
      </p:sp>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315790" y="439096"/>
            <a:ext cx="5281748" cy="8098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من معاني الحديث و ارشاداته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7E4E2E52-DFDB-47EF-932F-1AD08F0FE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2" name="مربع نص 1">
            <a:extLst>
              <a:ext uri="{FF2B5EF4-FFF2-40B4-BE49-F238E27FC236}">
                <a16:creationId xmlns:a16="http://schemas.microsoft.com/office/drawing/2014/main" id="{B39D7364-FDBA-4CDA-9F52-B3ED8E82A1C8}"/>
              </a:ext>
            </a:extLst>
          </p:cNvPr>
          <p:cNvSpPr txBox="1"/>
          <p:nvPr/>
        </p:nvSpPr>
        <p:spPr>
          <a:xfrm>
            <a:off x="539645" y="648877"/>
            <a:ext cx="11062741" cy="3890489"/>
          </a:xfrm>
          <a:prstGeom prst="rect">
            <a:avLst/>
          </a:prstGeom>
          <a:noFill/>
        </p:spPr>
        <p:txBody>
          <a:bodyPr wrap="square" rtlCol="0">
            <a:spAutoFit/>
          </a:bodyPr>
          <a:lstStyle/>
          <a:p>
            <a:pPr algn="ctr">
              <a:lnSpc>
                <a:spcPct val="150000"/>
              </a:lnSpc>
            </a:pPr>
            <a:r>
              <a:rPr lang="ar-SA" sz="2800" dirty="0"/>
              <a:t>قال بسام: لقد سعيت لذلك قبلك ولم يفد معهما، دعهما فهما عنيدان.</a:t>
            </a:r>
          </a:p>
          <a:p>
            <a:pPr>
              <a:lnSpc>
                <a:spcPct val="150000"/>
              </a:lnSpc>
            </a:pPr>
            <a:r>
              <a:rPr lang="ar-SA" sz="2800" dirty="0"/>
              <a:t>   ذهب حسان لبيت عمار فسأله عن سبب خصومته مع خالد، فذكر له ما كان ينقله بسام من سخرية خالد به، ثم ذهب إلى خالد فذكر ما ينقله بسام من سخرية عمار به، وأن </a:t>
            </a:r>
            <a:r>
              <a:rPr lang="ar-SA" sz="2800" dirty="0" err="1"/>
              <a:t>بسامًا</a:t>
            </a:r>
            <a:r>
              <a:rPr lang="ar-SA" sz="2800" dirty="0"/>
              <a:t> يحبه و أخبره بما كان يقوله عمار.</a:t>
            </a:r>
          </a:p>
          <a:p>
            <a:pPr>
              <a:lnSpc>
                <a:spcPct val="150000"/>
              </a:lnSpc>
            </a:pPr>
            <a:r>
              <a:rPr lang="ar-SA" sz="2800" dirty="0"/>
              <a:t>   جمع حسان الجميع في بيته، فعلموا كيف دخل الشيطان بينهم عن طريق نمام كان يحمل صفة سيئة (ذي الوجهين).</a:t>
            </a:r>
          </a:p>
        </p:txBody>
      </p:sp>
      <p:sp>
        <p:nvSpPr>
          <p:cNvPr id="5" name="سحابة 4">
            <a:extLst>
              <a:ext uri="{FF2B5EF4-FFF2-40B4-BE49-F238E27FC236}">
                <a16:creationId xmlns:a16="http://schemas.microsoft.com/office/drawing/2014/main" id="{2C536871-E910-46D2-A5D3-B29F672E18B7}"/>
              </a:ext>
            </a:extLst>
          </p:cNvPr>
          <p:cNvSpPr/>
          <p:nvPr/>
        </p:nvSpPr>
        <p:spPr>
          <a:xfrm>
            <a:off x="0" y="50301"/>
            <a:ext cx="1424065" cy="1305428"/>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4400" b="1" dirty="0">
                <a:ln w="22225">
                  <a:solidFill>
                    <a:schemeClr val="accent2"/>
                  </a:solidFill>
                  <a:prstDash val="solid"/>
                </a:ln>
                <a:solidFill>
                  <a:schemeClr val="accent2">
                    <a:lumMod val="40000"/>
                    <a:lumOff val="60000"/>
                  </a:schemeClr>
                </a:solidFill>
              </a:rPr>
              <a:t>تابع</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0197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5022B98-DCDC-4937-8A72-1475DFC192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6999"/>
            <a:ext cx="6858000" cy="12192000"/>
          </a:xfrm>
          <a:prstGeom prst="rect">
            <a:avLst/>
          </a:prstGeom>
        </p:spPr>
      </p:pic>
      <p:sp>
        <p:nvSpPr>
          <p:cNvPr id="6" name="مستطيل: زوايا قطرية مستديرة 5">
            <a:extLst>
              <a:ext uri="{FF2B5EF4-FFF2-40B4-BE49-F238E27FC236}">
                <a16:creationId xmlns:a16="http://schemas.microsoft.com/office/drawing/2014/main" id="{90D4A283-4191-4777-884A-5B6D9D677CCB}"/>
              </a:ext>
            </a:extLst>
          </p:cNvPr>
          <p:cNvSpPr/>
          <p:nvPr/>
        </p:nvSpPr>
        <p:spPr>
          <a:xfrm>
            <a:off x="3117954" y="329783"/>
            <a:ext cx="5786203" cy="959369"/>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ln w="22225">
                  <a:solidFill>
                    <a:schemeClr val="accent2"/>
                  </a:solidFill>
                  <a:prstDash val="solid"/>
                </a:ln>
                <a:solidFill>
                  <a:schemeClr val="accent2">
                    <a:lumMod val="40000"/>
                    <a:lumOff val="60000"/>
                  </a:schemeClr>
                </a:solidFill>
              </a:rPr>
              <a:t>من خلال الحديث والقصة السابقة أكمل و استنبط الإرشادات والفوائد:</a:t>
            </a:r>
            <a:endParaRPr lang="en-US" sz="2800" b="1" dirty="0">
              <a:ln w="22225">
                <a:solidFill>
                  <a:schemeClr val="accent2"/>
                </a:solidFill>
                <a:prstDash val="solid"/>
              </a:ln>
              <a:solidFill>
                <a:schemeClr val="accent2">
                  <a:lumMod val="40000"/>
                  <a:lumOff val="60000"/>
                </a:schemeClr>
              </a:solidFill>
            </a:endParaRPr>
          </a:p>
        </p:txBody>
      </p:sp>
      <p:sp>
        <p:nvSpPr>
          <p:cNvPr id="7" name="مربع نص 6">
            <a:extLst>
              <a:ext uri="{FF2B5EF4-FFF2-40B4-BE49-F238E27FC236}">
                <a16:creationId xmlns:a16="http://schemas.microsoft.com/office/drawing/2014/main" id="{6753AB5F-38B5-4D4E-A878-334152971D5A}"/>
              </a:ext>
            </a:extLst>
          </p:cNvPr>
          <p:cNvSpPr txBox="1"/>
          <p:nvPr/>
        </p:nvSpPr>
        <p:spPr>
          <a:xfrm>
            <a:off x="539646" y="1289152"/>
            <a:ext cx="10568065" cy="5018682"/>
          </a:xfrm>
          <a:prstGeom prst="rect">
            <a:avLst/>
          </a:prstGeom>
          <a:noFill/>
        </p:spPr>
        <p:txBody>
          <a:bodyPr wrap="square" rtlCol="0">
            <a:spAutoFit/>
          </a:bodyPr>
          <a:lstStyle/>
          <a:p>
            <a:pPr>
              <a:lnSpc>
                <a:spcPct val="150000"/>
              </a:lnSpc>
            </a:pPr>
            <a:r>
              <a:rPr lang="ar-SA" sz="2400" dirty="0"/>
              <a:t>١- عناية الشريعة بسد كل طريق يؤدي ..................................................</a:t>
            </a:r>
          </a:p>
          <a:p>
            <a:pPr>
              <a:lnSpc>
                <a:spcPct val="150000"/>
              </a:lnSpc>
            </a:pPr>
            <a:r>
              <a:rPr lang="ar-SA" sz="2400" dirty="0"/>
              <a:t>٢- الدين الإسلامي حريص على وجود المحبة والألفة بين المسلمين.</a:t>
            </a:r>
          </a:p>
          <a:p>
            <a:pPr>
              <a:lnSpc>
                <a:spcPct val="150000"/>
              </a:lnSpc>
            </a:pPr>
            <a:r>
              <a:rPr lang="ar-SA" sz="2400" dirty="0"/>
              <a:t>٣- قد يستطيع الإنسان أن يخادع .................................................. لكن الله يراه ويعلم حاله، و سيحاسبه على ما يفعل.</a:t>
            </a:r>
          </a:p>
          <a:p>
            <a:pPr>
              <a:lnSpc>
                <a:spcPct val="150000"/>
              </a:lnSpc>
            </a:pPr>
            <a:r>
              <a:rPr lang="ar-SA" sz="2400" dirty="0"/>
              <a:t>٤- فعل ذي الوجهين  يشتمل على مخالفات كثيرة منها: الكذب و .................................................. و................................................. و ..................................................</a:t>
            </a:r>
          </a:p>
          <a:p>
            <a:pPr>
              <a:lnSpc>
                <a:spcPct val="150000"/>
              </a:lnSpc>
            </a:pPr>
            <a:r>
              <a:rPr lang="en-US" sz="2400" dirty="0"/>
              <a:t>٥- ....................................................................................................................................</a:t>
            </a:r>
            <a:endParaRPr lang="ar-SA" sz="2400" dirty="0"/>
          </a:p>
          <a:p>
            <a:pPr>
              <a:lnSpc>
                <a:spcPct val="150000"/>
              </a:lnSpc>
            </a:pPr>
            <a:r>
              <a:rPr lang="en-US" sz="2400" dirty="0"/>
              <a:t>٦- ....................................................................................................................................</a:t>
            </a:r>
            <a:endParaRPr lang="ar-SA" sz="2400" dirty="0"/>
          </a:p>
          <a:p>
            <a:pPr>
              <a:lnSpc>
                <a:spcPct val="150000"/>
              </a:lnSpc>
            </a:pPr>
            <a:r>
              <a:rPr lang="ar-SA" sz="2400" dirty="0"/>
              <a:t>٧- وُصف ذو الوجهين ب أنه شر الناس  وليس المسلمين فقط  إشارة إلى أن هذا الفعل </a:t>
            </a:r>
            <a:r>
              <a:rPr lang="ar-SA" sz="2400" dirty="0" err="1"/>
              <a:t>تأباه</a:t>
            </a:r>
            <a:r>
              <a:rPr lang="ar-SA" sz="2400" dirty="0"/>
              <a:t> الفطر السليمة.</a:t>
            </a:r>
            <a:endParaRPr lang="en-US" sz="2400" dirty="0"/>
          </a:p>
        </p:txBody>
      </p:sp>
      <p:sp>
        <p:nvSpPr>
          <p:cNvPr id="8" name="مربع نص 7">
            <a:extLst>
              <a:ext uri="{FF2B5EF4-FFF2-40B4-BE49-F238E27FC236}">
                <a16:creationId xmlns:a16="http://schemas.microsoft.com/office/drawing/2014/main" id="{E16059C4-DD52-4291-87F0-A8FDBE73E2FD}"/>
              </a:ext>
            </a:extLst>
          </p:cNvPr>
          <p:cNvSpPr txBox="1"/>
          <p:nvPr/>
        </p:nvSpPr>
        <p:spPr>
          <a:xfrm>
            <a:off x="1573968" y="1364101"/>
            <a:ext cx="5756224" cy="461665"/>
          </a:xfrm>
          <a:prstGeom prst="rect">
            <a:avLst/>
          </a:prstGeom>
          <a:noFill/>
        </p:spPr>
        <p:txBody>
          <a:bodyPr wrap="square" rtlCol="0">
            <a:spAutoFit/>
          </a:bodyPr>
          <a:lstStyle/>
          <a:p>
            <a:r>
              <a:rPr lang="ar-SA" sz="2400" b="1" dirty="0">
                <a:solidFill>
                  <a:srgbClr val="0070C0"/>
                </a:solidFill>
              </a:rPr>
              <a:t>الى الوقيعة بين المسلمين, إفساد علاقة الاخوة في الدين</a:t>
            </a:r>
            <a:endParaRPr lang="en-US" sz="2400" b="1" dirty="0">
              <a:solidFill>
                <a:srgbClr val="0070C0"/>
              </a:solidFill>
            </a:endParaRPr>
          </a:p>
        </p:txBody>
      </p:sp>
      <p:sp>
        <p:nvSpPr>
          <p:cNvPr id="9" name="مربع نص 8">
            <a:extLst>
              <a:ext uri="{FF2B5EF4-FFF2-40B4-BE49-F238E27FC236}">
                <a16:creationId xmlns:a16="http://schemas.microsoft.com/office/drawing/2014/main" id="{6BA7EECF-43E0-4AE6-A798-7AD0E46702E9}"/>
              </a:ext>
            </a:extLst>
          </p:cNvPr>
          <p:cNvSpPr txBox="1"/>
          <p:nvPr/>
        </p:nvSpPr>
        <p:spPr>
          <a:xfrm>
            <a:off x="4197246" y="2554302"/>
            <a:ext cx="2023672" cy="461665"/>
          </a:xfrm>
          <a:prstGeom prst="rect">
            <a:avLst/>
          </a:prstGeom>
          <a:noFill/>
        </p:spPr>
        <p:txBody>
          <a:bodyPr wrap="square" rtlCol="0">
            <a:spAutoFit/>
          </a:bodyPr>
          <a:lstStyle/>
          <a:p>
            <a:r>
              <a:rPr lang="ar-SA" sz="2400" b="1" dirty="0">
                <a:solidFill>
                  <a:srgbClr val="0070C0"/>
                </a:solidFill>
              </a:rPr>
              <a:t>الناس</a:t>
            </a:r>
            <a:endParaRPr lang="en-US" sz="2400" b="1" dirty="0">
              <a:solidFill>
                <a:srgbClr val="0070C0"/>
              </a:solidFill>
            </a:endParaRPr>
          </a:p>
        </p:txBody>
      </p:sp>
      <p:sp>
        <p:nvSpPr>
          <p:cNvPr id="10" name="مربع نص 9">
            <a:extLst>
              <a:ext uri="{FF2B5EF4-FFF2-40B4-BE49-F238E27FC236}">
                <a16:creationId xmlns:a16="http://schemas.microsoft.com/office/drawing/2014/main" id="{C3A2F3A0-B8FB-44F6-98A6-B0B09BE094EB}"/>
              </a:ext>
            </a:extLst>
          </p:cNvPr>
          <p:cNvSpPr txBox="1"/>
          <p:nvPr/>
        </p:nvSpPr>
        <p:spPr>
          <a:xfrm>
            <a:off x="2788171" y="3567660"/>
            <a:ext cx="1993692" cy="461665"/>
          </a:xfrm>
          <a:prstGeom prst="rect">
            <a:avLst/>
          </a:prstGeom>
          <a:noFill/>
        </p:spPr>
        <p:txBody>
          <a:bodyPr wrap="square" rtlCol="0">
            <a:spAutoFit/>
          </a:bodyPr>
          <a:lstStyle/>
          <a:p>
            <a:r>
              <a:rPr lang="ar-SA" sz="2400" b="1" dirty="0">
                <a:solidFill>
                  <a:srgbClr val="0070C0"/>
                </a:solidFill>
              </a:rPr>
              <a:t>الخداع</a:t>
            </a:r>
            <a:endParaRPr lang="en-US" sz="2400" b="1" dirty="0">
              <a:solidFill>
                <a:srgbClr val="0070C0"/>
              </a:solidFill>
            </a:endParaRPr>
          </a:p>
        </p:txBody>
      </p:sp>
      <p:sp>
        <p:nvSpPr>
          <p:cNvPr id="11" name="مربع نص 10">
            <a:extLst>
              <a:ext uri="{FF2B5EF4-FFF2-40B4-BE49-F238E27FC236}">
                <a16:creationId xmlns:a16="http://schemas.microsoft.com/office/drawing/2014/main" id="{3CAD3C89-5057-4EF6-9EAD-A51B792ADDDB}"/>
              </a:ext>
            </a:extLst>
          </p:cNvPr>
          <p:cNvSpPr txBox="1"/>
          <p:nvPr/>
        </p:nvSpPr>
        <p:spPr>
          <a:xfrm>
            <a:off x="7689953" y="4060817"/>
            <a:ext cx="2428407" cy="461665"/>
          </a:xfrm>
          <a:prstGeom prst="rect">
            <a:avLst/>
          </a:prstGeom>
          <a:noFill/>
        </p:spPr>
        <p:txBody>
          <a:bodyPr wrap="square" rtlCol="0">
            <a:spAutoFit/>
          </a:bodyPr>
          <a:lstStyle/>
          <a:p>
            <a:r>
              <a:rPr lang="ar-SA" sz="2400" b="1" dirty="0">
                <a:solidFill>
                  <a:srgbClr val="0070C0"/>
                </a:solidFill>
              </a:rPr>
              <a:t>الوقيعة بين الناس </a:t>
            </a:r>
            <a:endParaRPr lang="en-US" sz="2400" b="1" dirty="0">
              <a:solidFill>
                <a:srgbClr val="0070C0"/>
              </a:solidFill>
            </a:endParaRPr>
          </a:p>
        </p:txBody>
      </p:sp>
      <p:sp>
        <p:nvSpPr>
          <p:cNvPr id="12" name="مربع نص 11">
            <a:extLst>
              <a:ext uri="{FF2B5EF4-FFF2-40B4-BE49-F238E27FC236}">
                <a16:creationId xmlns:a16="http://schemas.microsoft.com/office/drawing/2014/main" id="{75C2A886-D67E-475C-AFEF-8E1B7EFF3D2F}"/>
              </a:ext>
            </a:extLst>
          </p:cNvPr>
          <p:cNvSpPr txBox="1"/>
          <p:nvPr/>
        </p:nvSpPr>
        <p:spPr>
          <a:xfrm>
            <a:off x="3829987" y="4050378"/>
            <a:ext cx="2533338" cy="461665"/>
          </a:xfrm>
          <a:prstGeom prst="rect">
            <a:avLst/>
          </a:prstGeom>
          <a:noFill/>
        </p:spPr>
        <p:txBody>
          <a:bodyPr wrap="square" rtlCol="0">
            <a:spAutoFit/>
          </a:bodyPr>
          <a:lstStyle/>
          <a:p>
            <a:r>
              <a:rPr lang="ar-SA" sz="2400" b="1" dirty="0">
                <a:solidFill>
                  <a:srgbClr val="0070C0"/>
                </a:solidFill>
              </a:rPr>
              <a:t>الفتنة بين الناس</a:t>
            </a:r>
            <a:endParaRPr lang="en-US" sz="2400" b="1" dirty="0">
              <a:solidFill>
                <a:srgbClr val="0070C0"/>
              </a:solidFill>
            </a:endParaRPr>
          </a:p>
        </p:txBody>
      </p:sp>
      <p:sp>
        <p:nvSpPr>
          <p:cNvPr id="13" name="مربع نص 12">
            <a:extLst>
              <a:ext uri="{FF2B5EF4-FFF2-40B4-BE49-F238E27FC236}">
                <a16:creationId xmlns:a16="http://schemas.microsoft.com/office/drawing/2014/main" id="{435FEB42-1EF6-4E3E-B4FA-D0842D0FAABA}"/>
              </a:ext>
            </a:extLst>
          </p:cNvPr>
          <p:cNvSpPr txBox="1"/>
          <p:nvPr/>
        </p:nvSpPr>
        <p:spPr>
          <a:xfrm>
            <a:off x="7015398" y="4650854"/>
            <a:ext cx="3522688" cy="461665"/>
          </a:xfrm>
          <a:prstGeom prst="rect">
            <a:avLst/>
          </a:prstGeom>
          <a:noFill/>
        </p:spPr>
        <p:txBody>
          <a:bodyPr wrap="square" rtlCol="0">
            <a:spAutoFit/>
          </a:bodyPr>
          <a:lstStyle/>
          <a:p>
            <a:r>
              <a:rPr lang="ar-SA" sz="2400" b="1" dirty="0">
                <a:solidFill>
                  <a:srgbClr val="0070C0"/>
                </a:solidFill>
              </a:rPr>
              <a:t>حذر الرسول من ذي الوجهين</a:t>
            </a:r>
            <a:endParaRPr lang="en-US" sz="2400" b="1" dirty="0">
              <a:solidFill>
                <a:srgbClr val="0070C0"/>
              </a:solidFill>
            </a:endParaRPr>
          </a:p>
        </p:txBody>
      </p:sp>
      <p:sp>
        <p:nvSpPr>
          <p:cNvPr id="14" name="مربع نص 13">
            <a:extLst>
              <a:ext uri="{FF2B5EF4-FFF2-40B4-BE49-F238E27FC236}">
                <a16:creationId xmlns:a16="http://schemas.microsoft.com/office/drawing/2014/main" id="{85285B7D-F5FF-42BF-98D9-49B9CD38D6E9}"/>
              </a:ext>
            </a:extLst>
          </p:cNvPr>
          <p:cNvSpPr txBox="1"/>
          <p:nvPr/>
        </p:nvSpPr>
        <p:spPr>
          <a:xfrm>
            <a:off x="7015398" y="5240891"/>
            <a:ext cx="3522688" cy="461665"/>
          </a:xfrm>
          <a:prstGeom prst="rect">
            <a:avLst/>
          </a:prstGeom>
          <a:noFill/>
        </p:spPr>
        <p:txBody>
          <a:bodyPr wrap="square" rtlCol="0">
            <a:spAutoFit/>
          </a:bodyPr>
          <a:lstStyle/>
          <a:p>
            <a:r>
              <a:rPr lang="ar-SA" sz="2400" b="1" dirty="0">
                <a:solidFill>
                  <a:srgbClr val="0070C0"/>
                </a:solidFill>
              </a:rPr>
              <a:t>النميمة من أسباب الكراهية</a:t>
            </a:r>
            <a:endParaRPr lang="en-US" sz="2400" b="1" dirty="0">
              <a:solidFill>
                <a:srgbClr val="0070C0"/>
              </a:solidFill>
            </a:endParaRPr>
          </a:p>
        </p:txBody>
      </p:sp>
    </p:spTree>
    <p:extLst>
      <p:ext uri="{BB962C8B-B14F-4D97-AF65-F5344CB8AC3E}">
        <p14:creationId xmlns:p14="http://schemas.microsoft.com/office/powerpoint/2010/main" val="1787433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par>
                                <p:cTn id="14" presetID="2" presetClass="entr" presetSubtype="4"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par>
                                <p:cTn id="18" presetID="2" presetClass="entr" presetSubtype="4"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par>
                                <p:cTn id="22" presetID="2" presetClass="entr" presetSubtype="4"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par>
                                <p:cTn id="26" presetID="2" presetClass="entr" presetSubtype="4"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wav"/>
                                        </p:tgtEl>
                                      </p:cMediaNode>
                                    </p:audio>
                                  </p:subTnLst>
                                </p:cTn>
                              </p:par>
                              <p:par>
                                <p:cTn id="30" presetID="2" presetClass="entr" presetSubtype="4"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 calcmode="lin" valueType="num">
                                      <p:cBhvr additive="base">
                                        <p:cTn id="3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par>
                                <p:cTn id="34" presetID="2" presetClass="entr" presetSubtype="4"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 calcmode="lin" valueType="num">
                                      <p:cBhvr additive="base">
                                        <p:cTn id="36"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fill="hold"/>
                                        <p:tgtEl>
                                          <p:spTgt spid="13"/>
                                        </p:tgtEl>
                                        <p:attrNameLst>
                                          <p:attrName>ppt_x</p:attrName>
                                        </p:attrNameLst>
                                      </p:cBhvr>
                                      <p:tavLst>
                                        <p:tav tm="0">
                                          <p:val>
                                            <p:strVal val="#ppt_x"/>
                                          </p:val>
                                        </p:tav>
                                        <p:tav tm="100000">
                                          <p:val>
                                            <p:strVal val="#ppt_x"/>
                                          </p:val>
                                        </p:tav>
                                      </p:tavLst>
                                    </p:anim>
                                    <p:anim calcmode="lin" valueType="num">
                                      <p:cBhvr additive="base">
                                        <p:cTn id="7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3" name="whoosh.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ppt_x"/>
                                          </p:val>
                                        </p:tav>
                                        <p:tav tm="100000">
                                          <p:val>
                                            <p:strVal val="#ppt_x"/>
                                          </p:val>
                                        </p:tav>
                                      </p:tavLst>
                                    </p:anim>
                                    <p:anim calcmode="lin" valueType="num">
                                      <p:cBhvr additive="base">
                                        <p:cTn id="79"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B320488-2C04-4E6A-BE19-7160E68C1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0" y="-2667000"/>
            <a:ext cx="6858002" cy="12192002"/>
          </a:xfrm>
          <a:prstGeom prst="rect">
            <a:avLst/>
          </a:prstGeom>
        </p:spPr>
      </p:pic>
      <p:pic>
        <p:nvPicPr>
          <p:cNvPr id="11" name="صورة 10">
            <a:extLst>
              <a:ext uri="{FF2B5EF4-FFF2-40B4-BE49-F238E27FC236}">
                <a16:creationId xmlns:a16="http://schemas.microsoft.com/office/drawing/2014/main" id="{50460BCF-4960-4DE3-90A6-5EBB669A7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335" y="3913281"/>
            <a:ext cx="2143125" cy="2143125"/>
          </a:xfrm>
          <a:prstGeom prst="rect">
            <a:avLst/>
          </a:prstGeom>
        </p:spPr>
      </p:pic>
      <p:sp>
        <p:nvSpPr>
          <p:cNvPr id="12" name="فقاعة التفكير: على شكل سحابة 11">
            <a:extLst>
              <a:ext uri="{FF2B5EF4-FFF2-40B4-BE49-F238E27FC236}">
                <a16:creationId xmlns:a16="http://schemas.microsoft.com/office/drawing/2014/main" id="{FA8B5E10-AEE1-445F-A465-FA72AB85CD95}"/>
              </a:ext>
            </a:extLst>
          </p:cNvPr>
          <p:cNvSpPr/>
          <p:nvPr/>
        </p:nvSpPr>
        <p:spPr>
          <a:xfrm>
            <a:off x="1910687" y="2066166"/>
            <a:ext cx="1637731" cy="170061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6000" b="1" dirty="0">
                <a:ln w="22225">
                  <a:solidFill>
                    <a:schemeClr val="accent2"/>
                  </a:solidFill>
                  <a:prstDash val="solid"/>
                </a:ln>
                <a:solidFill>
                  <a:schemeClr val="accent2">
                    <a:lumMod val="40000"/>
                    <a:lumOff val="60000"/>
                  </a:schemeClr>
                </a:solidFill>
              </a:rPr>
              <a:t>فكر</a:t>
            </a:r>
            <a:r>
              <a:rPr lang="ar-SA" b="1" dirty="0">
                <a:ln w="22225">
                  <a:solidFill>
                    <a:schemeClr val="accent2"/>
                  </a:solidFill>
                  <a:prstDash val="solid"/>
                </a:ln>
                <a:solidFill>
                  <a:schemeClr val="accent2">
                    <a:lumMod val="40000"/>
                    <a:lumOff val="60000"/>
                  </a:schemeClr>
                </a:solidFill>
              </a:rPr>
              <a:t> </a:t>
            </a:r>
            <a:endParaRPr lang="en-US" b="1" dirty="0">
              <a:ln w="22225">
                <a:solidFill>
                  <a:schemeClr val="accent2"/>
                </a:solidFill>
                <a:prstDash val="solid"/>
              </a:ln>
              <a:solidFill>
                <a:schemeClr val="accent2">
                  <a:lumMod val="40000"/>
                  <a:lumOff val="60000"/>
                </a:schemeClr>
              </a:solidFill>
            </a:endParaRPr>
          </a:p>
        </p:txBody>
      </p:sp>
      <p:sp>
        <p:nvSpPr>
          <p:cNvPr id="13" name="مستطيل: زوايا قطرية مستديرة 12">
            <a:extLst>
              <a:ext uri="{FF2B5EF4-FFF2-40B4-BE49-F238E27FC236}">
                <a16:creationId xmlns:a16="http://schemas.microsoft.com/office/drawing/2014/main" id="{F2E63812-16AC-47C0-99D7-B6403328E9F0}"/>
              </a:ext>
            </a:extLst>
          </p:cNvPr>
          <p:cNvSpPr/>
          <p:nvPr/>
        </p:nvSpPr>
        <p:spPr>
          <a:xfrm>
            <a:off x="2365610" y="292300"/>
            <a:ext cx="7460779" cy="1241604"/>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ما علاقة ذي الوجهين بالصفات الأتية؟</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14" name="مربع نص 13">
            <a:extLst>
              <a:ext uri="{FF2B5EF4-FFF2-40B4-BE49-F238E27FC236}">
                <a16:creationId xmlns:a16="http://schemas.microsoft.com/office/drawing/2014/main" id="{F71BCD83-6FA3-463D-B864-5A3A933768DB}"/>
              </a:ext>
            </a:extLst>
          </p:cNvPr>
          <p:cNvSpPr txBox="1"/>
          <p:nvPr/>
        </p:nvSpPr>
        <p:spPr>
          <a:xfrm>
            <a:off x="4113173" y="1701521"/>
            <a:ext cx="6875116" cy="4988866"/>
          </a:xfrm>
          <a:prstGeom prst="rect">
            <a:avLst/>
          </a:prstGeom>
          <a:noFill/>
        </p:spPr>
        <p:txBody>
          <a:bodyPr wrap="square" rtlCol="0">
            <a:spAutoFit/>
          </a:bodyPr>
          <a:lstStyle/>
          <a:p>
            <a:pPr>
              <a:lnSpc>
                <a:spcPct val="150000"/>
              </a:lnSpc>
            </a:pPr>
            <a:r>
              <a:rPr lang="ar-SA" sz="3600" b="1" dirty="0">
                <a:solidFill>
                  <a:schemeClr val="accent6">
                    <a:lumMod val="50000"/>
                  </a:schemeClr>
                </a:solidFill>
              </a:rPr>
              <a:t>•الكذب: .................................................... •الخيانة: ..................................................</a:t>
            </a:r>
          </a:p>
          <a:p>
            <a:pPr>
              <a:lnSpc>
                <a:spcPct val="150000"/>
              </a:lnSpc>
            </a:pPr>
            <a:r>
              <a:rPr lang="ar-SA" sz="3600" b="1" dirty="0">
                <a:solidFill>
                  <a:schemeClr val="accent6">
                    <a:lumMod val="50000"/>
                  </a:schemeClr>
                </a:solidFill>
              </a:rPr>
              <a:t>•الغدر: ....................................................</a:t>
            </a:r>
            <a:endParaRPr lang="en-US" sz="3600" b="1" dirty="0">
              <a:solidFill>
                <a:schemeClr val="accent6">
                  <a:lumMod val="50000"/>
                </a:schemeClr>
              </a:solidFill>
            </a:endParaRPr>
          </a:p>
        </p:txBody>
      </p:sp>
      <p:sp>
        <p:nvSpPr>
          <p:cNvPr id="6" name="مربع نص 5">
            <a:extLst>
              <a:ext uri="{FF2B5EF4-FFF2-40B4-BE49-F238E27FC236}">
                <a16:creationId xmlns:a16="http://schemas.microsoft.com/office/drawing/2014/main" id="{4BA1117C-57DB-4B9A-A7F9-7212A0189650}"/>
              </a:ext>
            </a:extLst>
          </p:cNvPr>
          <p:cNvSpPr txBox="1"/>
          <p:nvPr/>
        </p:nvSpPr>
        <p:spPr>
          <a:xfrm>
            <a:off x="4499636" y="2731808"/>
            <a:ext cx="6323909" cy="523220"/>
          </a:xfrm>
          <a:prstGeom prst="rect">
            <a:avLst/>
          </a:prstGeom>
          <a:noFill/>
        </p:spPr>
        <p:txBody>
          <a:bodyPr wrap="square" rtlCol="0">
            <a:spAutoFit/>
          </a:bodyPr>
          <a:lstStyle/>
          <a:p>
            <a:r>
              <a:rPr lang="ar-SA" sz="2800" b="1" dirty="0"/>
              <a:t>هي صفة من صفاته حيث يقوم بالكذب بين الناس.</a:t>
            </a:r>
            <a:endParaRPr lang="en-US" sz="2800" b="1" dirty="0"/>
          </a:p>
        </p:txBody>
      </p:sp>
      <p:sp>
        <p:nvSpPr>
          <p:cNvPr id="7" name="مربع نص 6">
            <a:extLst>
              <a:ext uri="{FF2B5EF4-FFF2-40B4-BE49-F238E27FC236}">
                <a16:creationId xmlns:a16="http://schemas.microsoft.com/office/drawing/2014/main" id="{DEB2547E-4F22-40E6-B22D-D813C6D8D43C}"/>
              </a:ext>
            </a:extLst>
          </p:cNvPr>
          <p:cNvSpPr txBox="1"/>
          <p:nvPr/>
        </p:nvSpPr>
        <p:spPr>
          <a:xfrm>
            <a:off x="5651292" y="4248538"/>
            <a:ext cx="5172253" cy="523220"/>
          </a:xfrm>
          <a:prstGeom prst="rect">
            <a:avLst/>
          </a:prstGeom>
          <a:noFill/>
        </p:spPr>
        <p:txBody>
          <a:bodyPr wrap="square" rtlCol="0">
            <a:spAutoFit/>
          </a:bodyPr>
          <a:lstStyle/>
          <a:p>
            <a:r>
              <a:rPr lang="ar-SA" sz="2800" b="1" dirty="0"/>
              <a:t>لأنه يقوم أقرب الناس إليه من صفاته.</a:t>
            </a:r>
            <a:endParaRPr lang="en-US" sz="2800" b="1" dirty="0"/>
          </a:p>
        </p:txBody>
      </p:sp>
      <p:sp>
        <p:nvSpPr>
          <p:cNvPr id="9" name="مربع نص 8">
            <a:extLst>
              <a:ext uri="{FF2B5EF4-FFF2-40B4-BE49-F238E27FC236}">
                <a16:creationId xmlns:a16="http://schemas.microsoft.com/office/drawing/2014/main" id="{4A5C5205-25FE-42C7-898D-72D076F8A61A}"/>
              </a:ext>
            </a:extLst>
          </p:cNvPr>
          <p:cNvSpPr txBox="1"/>
          <p:nvPr/>
        </p:nvSpPr>
        <p:spPr>
          <a:xfrm>
            <a:off x="4631961" y="5950439"/>
            <a:ext cx="6191584" cy="523220"/>
          </a:xfrm>
          <a:prstGeom prst="rect">
            <a:avLst/>
          </a:prstGeom>
          <a:noFill/>
        </p:spPr>
        <p:txBody>
          <a:bodyPr wrap="square" rtlCol="0">
            <a:spAutoFit/>
          </a:bodyPr>
          <a:lstStyle/>
          <a:p>
            <a:r>
              <a:rPr lang="ar-SA" sz="2800" b="1" dirty="0"/>
              <a:t>ليس عنده أمانة في لتعاملات فالغدر صفاته.</a:t>
            </a:r>
            <a:endParaRPr lang="en-US" sz="2800" b="1" dirty="0"/>
          </a:p>
        </p:txBody>
      </p:sp>
    </p:spTree>
    <p:extLst>
      <p:ext uri="{BB962C8B-B14F-4D97-AF65-F5344CB8AC3E}">
        <p14:creationId xmlns:p14="http://schemas.microsoft.com/office/powerpoint/2010/main" val="4023787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2FC2AA3F-47F0-4EE2-BDFD-546300F590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75446" y="-2675447"/>
            <a:ext cx="6841107" cy="12192004"/>
          </a:xfrm>
          <a:prstGeom prst="rect">
            <a:avLst/>
          </a:prstGeom>
        </p:spPr>
      </p:pic>
      <p:pic>
        <p:nvPicPr>
          <p:cNvPr id="2" name="صورة 1">
            <a:extLst>
              <a:ext uri="{FF2B5EF4-FFF2-40B4-BE49-F238E27FC236}">
                <a16:creationId xmlns:a16="http://schemas.microsoft.com/office/drawing/2014/main" id="{49833838-4665-445A-81FE-CA9E4EADB4A0}"/>
              </a:ext>
            </a:extLst>
          </p:cNvPr>
          <p:cNvPicPr>
            <a:picLocks noChangeAspect="1"/>
          </p:cNvPicPr>
          <p:nvPr/>
        </p:nvPicPr>
        <p:blipFill>
          <a:blip r:embed="rId5"/>
          <a:stretch>
            <a:fillRect/>
          </a:stretch>
        </p:blipFill>
        <p:spPr>
          <a:xfrm>
            <a:off x="833257" y="1258636"/>
            <a:ext cx="3523793" cy="4340728"/>
          </a:xfrm>
          <a:prstGeom prst="ellipse">
            <a:avLst/>
          </a:prstGeom>
          <a:ln>
            <a:noFill/>
          </a:ln>
          <a:effectLst>
            <a:softEdge rad="112500"/>
          </a:effectLst>
        </p:spPr>
      </p:pic>
      <p:pic>
        <p:nvPicPr>
          <p:cNvPr id="5" name="صورة 4">
            <a:extLst>
              <a:ext uri="{FF2B5EF4-FFF2-40B4-BE49-F238E27FC236}">
                <a16:creationId xmlns:a16="http://schemas.microsoft.com/office/drawing/2014/main" id="{5375D9DF-41DD-431B-BF12-D28ABF01B2EE}"/>
              </a:ext>
            </a:extLst>
          </p:cNvPr>
          <p:cNvPicPr>
            <a:picLocks noChangeAspect="1"/>
          </p:cNvPicPr>
          <p:nvPr/>
        </p:nvPicPr>
        <p:blipFill>
          <a:blip r:embed="rId6"/>
          <a:stretch>
            <a:fillRect/>
          </a:stretch>
        </p:blipFill>
        <p:spPr>
          <a:xfrm>
            <a:off x="3040081" y="742337"/>
            <a:ext cx="1853345" cy="1585097"/>
          </a:xfrm>
          <a:prstGeom prst="rect">
            <a:avLst/>
          </a:prstGeom>
        </p:spPr>
      </p:pic>
      <p:sp>
        <p:nvSpPr>
          <p:cNvPr id="6" name="مستطيل: زوايا مستديرة 5">
            <a:extLst>
              <a:ext uri="{FF2B5EF4-FFF2-40B4-BE49-F238E27FC236}">
                <a16:creationId xmlns:a16="http://schemas.microsoft.com/office/drawing/2014/main" id="{7431B7E3-D906-46BB-B10F-C51909033021}"/>
              </a:ext>
            </a:extLst>
          </p:cNvPr>
          <p:cNvSpPr/>
          <p:nvPr/>
        </p:nvSpPr>
        <p:spPr>
          <a:xfrm>
            <a:off x="4375445" y="1781260"/>
            <a:ext cx="6919014" cy="35852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a:ln w="0"/>
                <a:solidFill>
                  <a:srgbClr val="7030A0"/>
                </a:solidFill>
                <a:effectLst>
                  <a:outerShdw blurRad="38100" dist="25400" dir="5400000" algn="ctr" rotWithShape="0">
                    <a:srgbClr val="6E747A">
                      <a:alpha val="43000"/>
                    </a:srgbClr>
                  </a:outerShdw>
                </a:effectLst>
              </a:rPr>
              <a:t>• أبتعد عن الاتصاف بصفات ذي الوجهين.</a:t>
            </a:r>
          </a:p>
          <a:p>
            <a:pPr algn="ctr"/>
            <a:r>
              <a:rPr lang="ar-SA" sz="3600" b="1" dirty="0">
                <a:ln w="0"/>
                <a:solidFill>
                  <a:srgbClr val="7030A0"/>
                </a:solidFill>
                <a:effectLst>
                  <a:outerShdw blurRad="38100" dist="25400" dir="5400000" algn="ctr" rotWithShape="0">
                    <a:srgbClr val="6E747A">
                      <a:alpha val="43000"/>
                    </a:srgbClr>
                  </a:outerShdw>
                </a:effectLst>
              </a:rPr>
              <a:t>• أحذر من مجالسة ذي الوجهين.</a:t>
            </a:r>
            <a:endParaRPr lang="en-US" sz="3600" b="1"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40492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F067EA43-3F4B-4B9F-98AE-7B673117C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67001" y="-2549436"/>
            <a:ext cx="6858000" cy="12192002"/>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5"/>
          <a:stretch>
            <a:fillRect/>
          </a:stretch>
        </p:blipFill>
        <p:spPr>
          <a:xfrm>
            <a:off x="638655" y="1382298"/>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6"/>
          <a:stretch>
            <a:fillRect/>
          </a:stretch>
        </p:blipFill>
        <p:spPr>
          <a:xfrm>
            <a:off x="4766049" y="506146"/>
            <a:ext cx="3017949" cy="1637447"/>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3085724" y="2509251"/>
            <a:ext cx="8190411" cy="1162595"/>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5400" b="1" dirty="0">
                <a:ln w="0"/>
                <a:solidFill>
                  <a:schemeClr val="accent1"/>
                </a:solidFill>
                <a:effectLst>
                  <a:outerShdw blurRad="38100" dist="25400" dir="5400000" algn="ctr" rotWithShape="0">
                    <a:srgbClr val="6E747A">
                      <a:alpha val="43000"/>
                    </a:srgbClr>
                  </a:outerShdw>
                </a:effectLst>
              </a:rPr>
              <a:t>بم عَرَّفَ النبي صلى ﷺ ذا الوجهين؟</a:t>
            </a:r>
            <a:endParaRPr lang="en-US" sz="54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3375996" y="4181336"/>
            <a:ext cx="7609867" cy="707886"/>
          </a:xfrm>
          <a:prstGeom prst="rect">
            <a:avLst/>
          </a:prstGeom>
          <a:solidFill>
            <a:schemeClr val="bg1"/>
          </a:solidFill>
        </p:spPr>
        <p:txBody>
          <a:bodyPr wrap="square" rtlCol="0">
            <a:spAutoFit/>
          </a:bodyPr>
          <a:lstStyle/>
          <a:p>
            <a:pPr algn="ctr"/>
            <a:r>
              <a:rPr lang="ar-SA" sz="4000" b="1" dirty="0"/>
              <a:t>الذي يأتي هؤُلاء بوجه و هؤُلاء بوجه.</a:t>
            </a:r>
            <a:endParaRPr lang="en-US" sz="4000" b="1" dirty="0"/>
          </a:p>
        </p:txBody>
      </p:sp>
    </p:spTree>
    <p:extLst>
      <p:ext uri="{BB962C8B-B14F-4D97-AF65-F5344CB8AC3E}">
        <p14:creationId xmlns:p14="http://schemas.microsoft.com/office/powerpoint/2010/main" val="3599457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884</Words>
  <Application>Microsoft Office PowerPoint</Application>
  <PresentationFormat>شاشة عريضة</PresentationFormat>
  <Paragraphs>78</Paragraphs>
  <Slides>15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15</vt:i4>
      </vt:variant>
    </vt:vector>
  </HeadingPairs>
  <TitlesOfParts>
    <vt:vector size="19" baseType="lpstr">
      <vt:lpstr>Calibri Light</vt:lpstr>
      <vt:lpstr>Arial</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HP</cp:lastModifiedBy>
  <cp:revision>70</cp:revision>
  <dcterms:created xsi:type="dcterms:W3CDTF">2019-10-26T22:01:45Z</dcterms:created>
  <dcterms:modified xsi:type="dcterms:W3CDTF">2021-01-22T16:53:18Z</dcterms:modified>
</cp:coreProperties>
</file>