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431" r:id="rId3"/>
    <p:sldId id="359" r:id="rId4"/>
    <p:sldId id="426" r:id="rId5"/>
    <p:sldId id="343" r:id="rId6"/>
    <p:sldId id="408" r:id="rId7"/>
    <p:sldId id="427" r:id="rId8"/>
    <p:sldId id="425" r:id="rId9"/>
    <p:sldId id="429" r:id="rId10"/>
    <p:sldId id="430" r:id="rId11"/>
    <p:sldId id="432" r:id="rId12"/>
    <p:sldId id="344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1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63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6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3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7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91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9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47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8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9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الأمن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195279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الأمن: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56816" y="4095419"/>
            <a:ext cx="9935184" cy="1656255"/>
            <a:chOff x="-3492182" y="3976913"/>
            <a:chExt cx="9935184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2" y="3976913"/>
              <a:ext cx="9935184" cy="1656255"/>
              <a:chOff x="-3492182" y="3976913"/>
              <a:chExt cx="9935184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2" y="3976913"/>
                <a:ext cx="82488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159421"/>
                <a:ext cx="78450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هو الطُّمَأْنينَة والاستقرار الذي نشعر به في وطننا المملكة العربية السعودية، ويوفر لنا البيئة الملائمة للتنمية والرخاء</a:t>
                </a:r>
              </a:p>
              <a:p>
                <a:pPr algn="r"/>
                <a:endParaRPr lang="ar-SY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224" y="2114671"/>
              <a:ext cx="2456585" cy="1610088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49" y="1468116"/>
              <a:ext cx="2435241" cy="61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قوى الأمن</a:t>
              </a:r>
            </a:p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 في المملكة العربية السعودية</a:t>
              </a:r>
            </a:p>
          </p:txBody>
        </p:sp>
      </p:grpSp>
      <p:grpSp>
        <p:nvGrpSpPr>
          <p:cNvPr id="65" name="Group 85">
            <a:extLst>
              <a:ext uri="{FF2B5EF4-FFF2-40B4-BE49-F238E27FC236}">
                <a16:creationId xmlns:a16="http://schemas.microsoft.com/office/drawing/2014/main" id="{710FA479-81BD-4329-9527-043DBE62DE4C}"/>
              </a:ext>
            </a:extLst>
          </p:cNvPr>
          <p:cNvGrpSpPr/>
          <p:nvPr/>
        </p:nvGrpSpPr>
        <p:grpSpPr>
          <a:xfrm>
            <a:off x="7457641" y="5311606"/>
            <a:ext cx="3047994" cy="1306285"/>
            <a:chOff x="2249386" y="670036"/>
            <a:chExt cx="3047994" cy="1306285"/>
          </a:xfrm>
        </p:grpSpPr>
        <p:sp>
          <p:nvSpPr>
            <p:cNvPr id="66" name="Arrow: Pentagon 33">
              <a:extLst>
                <a:ext uri="{FF2B5EF4-FFF2-40B4-BE49-F238E27FC236}">
                  <a16:creationId xmlns:a16="http://schemas.microsoft.com/office/drawing/2014/main" id="{27268E9E-E807-44CC-B24E-71407D0C7CBA}"/>
                </a:ext>
              </a:extLst>
            </p:cNvPr>
            <p:cNvSpPr/>
            <p:nvPr/>
          </p:nvSpPr>
          <p:spPr>
            <a:xfrm flipH="1">
              <a:off x="2249386" y="728092"/>
              <a:ext cx="3043978" cy="1248229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extrusionH="3492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row: Pentagon 34">
              <a:extLst>
                <a:ext uri="{FF2B5EF4-FFF2-40B4-BE49-F238E27FC236}">
                  <a16:creationId xmlns:a16="http://schemas.microsoft.com/office/drawing/2014/main" id="{669E5226-1136-49E0-A067-FE54F5864707}"/>
                </a:ext>
              </a:extLst>
            </p:cNvPr>
            <p:cNvSpPr/>
            <p:nvPr/>
          </p:nvSpPr>
          <p:spPr>
            <a:xfrm flipH="1">
              <a:off x="2253401" y="670036"/>
              <a:ext cx="3043979" cy="1248229"/>
            </a:xfrm>
            <a:prstGeom prst="homePlate">
              <a:avLst/>
            </a:prstGeom>
            <a:solidFill>
              <a:srgbClr val="FFCC0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5">
              <a:extLst>
                <a:ext uri="{FF2B5EF4-FFF2-40B4-BE49-F238E27FC236}">
                  <a16:creationId xmlns:a16="http://schemas.microsoft.com/office/drawing/2014/main" id="{E0A68FB8-24EF-49C9-806C-7F91A04BFB97}"/>
                </a:ext>
              </a:extLst>
            </p:cNvPr>
            <p:cNvSpPr/>
            <p:nvPr/>
          </p:nvSpPr>
          <p:spPr>
            <a:xfrm flipH="1">
              <a:off x="2587230" y="1061920"/>
              <a:ext cx="464460" cy="46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36">
              <a:extLst>
                <a:ext uri="{FF2B5EF4-FFF2-40B4-BE49-F238E27FC236}">
                  <a16:creationId xmlns:a16="http://schemas.microsoft.com/office/drawing/2014/main" id="{C813580E-D366-4AEA-BEDC-91BAD5328ABE}"/>
                </a:ext>
              </a:extLst>
            </p:cNvPr>
            <p:cNvSpPr txBox="1"/>
            <p:nvPr/>
          </p:nvSpPr>
          <p:spPr>
            <a:xfrm flipH="1">
              <a:off x="2442089" y="1086929"/>
              <a:ext cx="754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73" name="TextBox 37">
              <a:extLst>
                <a:ext uri="{FF2B5EF4-FFF2-40B4-BE49-F238E27FC236}">
                  <a16:creationId xmlns:a16="http://schemas.microsoft.com/office/drawing/2014/main" id="{0D5B7AD4-8756-410E-8C43-073A99D16D45}"/>
                </a:ext>
              </a:extLst>
            </p:cNvPr>
            <p:cNvSpPr txBox="1"/>
            <p:nvPr/>
          </p:nvSpPr>
          <p:spPr>
            <a:xfrm flipH="1">
              <a:off x="3211281" y="1124873"/>
              <a:ext cx="188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 نتائج الأمن 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85">
            <a:extLst>
              <a:ext uri="{FF2B5EF4-FFF2-40B4-BE49-F238E27FC236}">
                <a16:creationId xmlns:a16="http://schemas.microsoft.com/office/drawing/2014/main" id="{710FA479-81BD-4329-9527-043DBE62DE4C}"/>
              </a:ext>
            </a:extLst>
          </p:cNvPr>
          <p:cNvGrpSpPr/>
          <p:nvPr/>
        </p:nvGrpSpPr>
        <p:grpSpPr>
          <a:xfrm>
            <a:off x="4134586" y="5369662"/>
            <a:ext cx="3047994" cy="1306285"/>
            <a:chOff x="2249386" y="670036"/>
            <a:chExt cx="3047994" cy="1306285"/>
          </a:xfrm>
        </p:grpSpPr>
        <p:sp>
          <p:nvSpPr>
            <p:cNvPr id="76" name="Arrow: Pentagon 33">
              <a:extLst>
                <a:ext uri="{FF2B5EF4-FFF2-40B4-BE49-F238E27FC236}">
                  <a16:creationId xmlns:a16="http://schemas.microsoft.com/office/drawing/2014/main" id="{27268E9E-E807-44CC-B24E-71407D0C7CBA}"/>
                </a:ext>
              </a:extLst>
            </p:cNvPr>
            <p:cNvSpPr/>
            <p:nvPr/>
          </p:nvSpPr>
          <p:spPr>
            <a:xfrm flipH="1">
              <a:off x="2249386" y="728092"/>
              <a:ext cx="3043978" cy="1248229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extrusionH="3492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row: Pentagon 34">
              <a:extLst>
                <a:ext uri="{FF2B5EF4-FFF2-40B4-BE49-F238E27FC236}">
                  <a16:creationId xmlns:a16="http://schemas.microsoft.com/office/drawing/2014/main" id="{669E5226-1136-49E0-A067-FE54F5864707}"/>
                </a:ext>
              </a:extLst>
            </p:cNvPr>
            <p:cNvSpPr/>
            <p:nvPr/>
          </p:nvSpPr>
          <p:spPr>
            <a:xfrm flipH="1">
              <a:off x="2253401" y="670036"/>
              <a:ext cx="3043979" cy="1248229"/>
            </a:xfrm>
            <a:prstGeom prst="homePlate">
              <a:avLst/>
            </a:prstGeom>
            <a:solidFill>
              <a:srgbClr val="FFCC0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35">
              <a:extLst>
                <a:ext uri="{FF2B5EF4-FFF2-40B4-BE49-F238E27FC236}">
                  <a16:creationId xmlns:a16="http://schemas.microsoft.com/office/drawing/2014/main" id="{E0A68FB8-24EF-49C9-806C-7F91A04BFB97}"/>
                </a:ext>
              </a:extLst>
            </p:cNvPr>
            <p:cNvSpPr/>
            <p:nvPr/>
          </p:nvSpPr>
          <p:spPr>
            <a:xfrm flipH="1">
              <a:off x="2587230" y="1061920"/>
              <a:ext cx="464460" cy="46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36">
              <a:extLst>
                <a:ext uri="{FF2B5EF4-FFF2-40B4-BE49-F238E27FC236}">
                  <a16:creationId xmlns:a16="http://schemas.microsoft.com/office/drawing/2014/main" id="{C813580E-D366-4AEA-BEDC-91BAD5328ABE}"/>
                </a:ext>
              </a:extLst>
            </p:cNvPr>
            <p:cNvSpPr txBox="1"/>
            <p:nvPr/>
          </p:nvSpPr>
          <p:spPr>
            <a:xfrm flipH="1">
              <a:off x="2442089" y="1086929"/>
              <a:ext cx="754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83" name="TextBox 37">
              <a:extLst>
                <a:ext uri="{FF2B5EF4-FFF2-40B4-BE49-F238E27FC236}">
                  <a16:creationId xmlns:a16="http://schemas.microsoft.com/office/drawing/2014/main" id="{0D5B7AD4-8756-410E-8C43-073A99D16D45}"/>
                </a:ext>
              </a:extLst>
            </p:cNvPr>
            <p:cNvSpPr txBox="1"/>
            <p:nvPr/>
          </p:nvSpPr>
          <p:spPr>
            <a:xfrm flipH="1">
              <a:off x="3211281" y="1124873"/>
              <a:ext cx="188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الاستقرار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4" name="Group 85">
            <a:extLst>
              <a:ext uri="{FF2B5EF4-FFF2-40B4-BE49-F238E27FC236}">
                <a16:creationId xmlns:a16="http://schemas.microsoft.com/office/drawing/2014/main" id="{710FA479-81BD-4329-9527-043DBE62DE4C}"/>
              </a:ext>
            </a:extLst>
          </p:cNvPr>
          <p:cNvGrpSpPr/>
          <p:nvPr/>
        </p:nvGrpSpPr>
        <p:grpSpPr>
          <a:xfrm>
            <a:off x="981447" y="5369662"/>
            <a:ext cx="3047994" cy="1306285"/>
            <a:chOff x="2249386" y="670036"/>
            <a:chExt cx="3047994" cy="1306285"/>
          </a:xfrm>
        </p:grpSpPr>
        <p:sp>
          <p:nvSpPr>
            <p:cNvPr id="85" name="Arrow: Pentagon 33">
              <a:extLst>
                <a:ext uri="{FF2B5EF4-FFF2-40B4-BE49-F238E27FC236}">
                  <a16:creationId xmlns:a16="http://schemas.microsoft.com/office/drawing/2014/main" id="{27268E9E-E807-44CC-B24E-71407D0C7CBA}"/>
                </a:ext>
              </a:extLst>
            </p:cNvPr>
            <p:cNvSpPr/>
            <p:nvPr/>
          </p:nvSpPr>
          <p:spPr>
            <a:xfrm flipH="1">
              <a:off x="2249386" y="728092"/>
              <a:ext cx="3043978" cy="1248229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extrusionH="3492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Pentagon 34">
              <a:extLst>
                <a:ext uri="{FF2B5EF4-FFF2-40B4-BE49-F238E27FC236}">
                  <a16:creationId xmlns:a16="http://schemas.microsoft.com/office/drawing/2014/main" id="{669E5226-1136-49E0-A067-FE54F5864707}"/>
                </a:ext>
              </a:extLst>
            </p:cNvPr>
            <p:cNvSpPr/>
            <p:nvPr/>
          </p:nvSpPr>
          <p:spPr>
            <a:xfrm flipH="1">
              <a:off x="2253401" y="670036"/>
              <a:ext cx="3043979" cy="1248229"/>
            </a:xfrm>
            <a:prstGeom prst="homePlate">
              <a:avLst/>
            </a:prstGeom>
            <a:solidFill>
              <a:srgbClr val="FFCC0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35">
              <a:extLst>
                <a:ext uri="{FF2B5EF4-FFF2-40B4-BE49-F238E27FC236}">
                  <a16:creationId xmlns:a16="http://schemas.microsoft.com/office/drawing/2014/main" id="{E0A68FB8-24EF-49C9-806C-7F91A04BFB97}"/>
                </a:ext>
              </a:extLst>
            </p:cNvPr>
            <p:cNvSpPr/>
            <p:nvPr/>
          </p:nvSpPr>
          <p:spPr>
            <a:xfrm flipH="1">
              <a:off x="2587230" y="1061920"/>
              <a:ext cx="464460" cy="46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36">
              <a:extLst>
                <a:ext uri="{FF2B5EF4-FFF2-40B4-BE49-F238E27FC236}">
                  <a16:creationId xmlns:a16="http://schemas.microsoft.com/office/drawing/2014/main" id="{C813580E-D366-4AEA-BEDC-91BAD5328ABE}"/>
                </a:ext>
              </a:extLst>
            </p:cNvPr>
            <p:cNvSpPr txBox="1"/>
            <p:nvPr/>
          </p:nvSpPr>
          <p:spPr>
            <a:xfrm flipH="1">
              <a:off x="2442089" y="1086929"/>
              <a:ext cx="754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  <p:sp>
          <p:nvSpPr>
            <p:cNvPr id="92" name="TextBox 37">
              <a:extLst>
                <a:ext uri="{FF2B5EF4-FFF2-40B4-BE49-F238E27FC236}">
                  <a16:creationId xmlns:a16="http://schemas.microsoft.com/office/drawing/2014/main" id="{0D5B7AD4-8756-410E-8C43-073A99D16D45}"/>
                </a:ext>
              </a:extLst>
            </p:cNvPr>
            <p:cNvSpPr txBox="1"/>
            <p:nvPr/>
          </p:nvSpPr>
          <p:spPr>
            <a:xfrm flipH="1">
              <a:off x="3211281" y="1124873"/>
              <a:ext cx="188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الرخاء و النعمة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51558" y="1609617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الأمن: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196477" y="2838657"/>
            <a:ext cx="12001264" cy="1656255"/>
            <a:chOff x="190735" y="4095419"/>
            <a:chExt cx="12001264" cy="1656255"/>
          </a:xfrm>
        </p:grpSpPr>
        <p:grpSp>
          <p:nvGrpSpPr>
            <p:cNvPr id="138" name="Group 12">
              <a:extLst>
                <a:ext uri="{FF2B5EF4-FFF2-40B4-BE49-F238E27FC236}">
                  <a16:creationId xmlns:a16="http://schemas.microsoft.com/office/drawing/2014/main" id="{84689265-7553-42E2-B257-ACDBCA1759A1}"/>
                </a:ext>
              </a:extLst>
            </p:cNvPr>
            <p:cNvGrpSpPr/>
            <p:nvPr/>
          </p:nvGrpSpPr>
          <p:grpSpPr>
            <a:xfrm>
              <a:off x="231587" y="4095419"/>
              <a:ext cx="11960412" cy="1656255"/>
              <a:chOff x="-5517411" y="3976913"/>
              <a:chExt cx="11960412" cy="1656255"/>
            </a:xfrm>
          </p:grpSpPr>
          <p:grpSp>
            <p:nvGrpSpPr>
              <p:cNvPr id="139" name="Group 81">
                <a:extLst>
                  <a:ext uri="{FF2B5EF4-FFF2-40B4-BE49-F238E27FC236}">
                    <a16:creationId xmlns:a16="http://schemas.microsoft.com/office/drawing/2014/main" id="{DDA9B295-CBDD-41DA-9BCB-88D44304CDDB}"/>
                  </a:ext>
                </a:extLst>
              </p:cNvPr>
              <p:cNvGrpSpPr/>
              <p:nvPr/>
            </p:nvGrpSpPr>
            <p:grpSpPr>
              <a:xfrm>
                <a:off x="-5517411" y="3976913"/>
                <a:ext cx="11960412" cy="1656255"/>
                <a:chOff x="-5517411" y="3976913"/>
                <a:chExt cx="11960412" cy="1656255"/>
              </a:xfrm>
            </p:grpSpPr>
            <p:sp>
              <p:nvSpPr>
                <p:cNvPr id="141" name="Rectangle 63">
                  <a:extLst>
                    <a:ext uri="{FF2B5EF4-FFF2-40B4-BE49-F238E27FC236}">
                      <a16:creationId xmlns:a16="http://schemas.microsoft.com/office/drawing/2014/main" id="{D15A8989-5185-4493-BAE4-3C0AED0E492C}"/>
                    </a:ext>
                  </a:extLst>
                </p:cNvPr>
                <p:cNvSpPr/>
                <p:nvPr/>
              </p:nvSpPr>
              <p:spPr>
                <a:xfrm>
                  <a:off x="4823065" y="4753032"/>
                  <a:ext cx="1413901" cy="880136"/>
                </a:xfrm>
                <a:prstGeom prst="rect">
                  <a:avLst/>
                </a:prstGeom>
                <a:solidFill>
                  <a:schemeClr val="tx1">
                    <a:alpha val="28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Rectangle 45">
                  <a:extLst>
                    <a:ext uri="{FF2B5EF4-FFF2-40B4-BE49-F238E27FC236}">
                      <a16:creationId xmlns:a16="http://schemas.microsoft.com/office/drawing/2014/main" id="{25A8CCC2-C3DC-4D69-B4AB-2C48A13A75AB}"/>
                    </a:ext>
                  </a:extLst>
                </p:cNvPr>
                <p:cNvSpPr/>
                <p:nvPr/>
              </p:nvSpPr>
              <p:spPr>
                <a:xfrm rot="21131528">
                  <a:off x="1974950" y="4383566"/>
                  <a:ext cx="2848823" cy="986972"/>
                </a:xfrm>
                <a:prstGeom prst="rect">
                  <a:avLst/>
                </a:prstGeom>
                <a:solidFill>
                  <a:schemeClr val="tx1">
                    <a:alpha val="28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Rectangle 17">
                  <a:extLst>
                    <a:ext uri="{FF2B5EF4-FFF2-40B4-BE49-F238E27FC236}">
                      <a16:creationId xmlns:a16="http://schemas.microsoft.com/office/drawing/2014/main" id="{8574513A-7433-466B-BB49-80EFB2DA96E0}"/>
                    </a:ext>
                  </a:extLst>
                </p:cNvPr>
                <p:cNvSpPr/>
                <p:nvPr/>
              </p:nvSpPr>
              <p:spPr>
                <a:xfrm flipH="1">
                  <a:off x="5781820" y="4408272"/>
                  <a:ext cx="661181" cy="1090918"/>
                </a:xfrm>
                <a:prstGeom prst="rect">
                  <a:avLst/>
                </a:prstGeom>
                <a:solidFill>
                  <a:srgbClr val="FF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Parallelogram 18">
                  <a:extLst>
                    <a:ext uri="{FF2B5EF4-FFF2-40B4-BE49-F238E27FC236}">
                      <a16:creationId xmlns:a16="http://schemas.microsoft.com/office/drawing/2014/main" id="{F8630F65-C3CE-481E-A628-C572A015EEE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513191" y="4230559"/>
                  <a:ext cx="1522276" cy="1014985"/>
                </a:xfrm>
                <a:prstGeom prst="parallelogram">
                  <a:avLst>
                    <a:gd name="adj" fmla="val 42432"/>
                  </a:avLst>
                </a:prstGeom>
                <a:solidFill>
                  <a:srgbClr val="FF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Rectangle 19">
                  <a:extLst>
                    <a:ext uri="{FF2B5EF4-FFF2-40B4-BE49-F238E27FC236}">
                      <a16:creationId xmlns:a16="http://schemas.microsoft.com/office/drawing/2014/main" id="{250485FE-91B3-461B-B6A6-F1F022C0297E}"/>
                    </a:ext>
                  </a:extLst>
                </p:cNvPr>
                <p:cNvSpPr/>
                <p:nvPr/>
              </p:nvSpPr>
              <p:spPr>
                <a:xfrm flipH="1">
                  <a:off x="-5517411" y="3976913"/>
                  <a:ext cx="10274048" cy="10766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TextBox 70">
                  <a:extLst>
                    <a:ext uri="{FF2B5EF4-FFF2-40B4-BE49-F238E27FC236}">
                      <a16:creationId xmlns:a16="http://schemas.microsoft.com/office/drawing/2014/main" id="{25F434C7-37DF-403B-BF7E-E5F3B24D2797}"/>
                    </a:ext>
                  </a:extLst>
                </p:cNvPr>
                <p:cNvSpPr txBox="1"/>
                <p:nvPr/>
              </p:nvSpPr>
              <p:spPr>
                <a:xfrm>
                  <a:off x="2355527" y="4348992"/>
                  <a:ext cx="23705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TextBox 69">
                  <a:extLst>
                    <a:ext uri="{FF2B5EF4-FFF2-40B4-BE49-F238E27FC236}">
                      <a16:creationId xmlns:a16="http://schemas.microsoft.com/office/drawing/2014/main" id="{2A8C5D75-CF84-4C52-8527-FE51D60520D1}"/>
                    </a:ext>
                  </a:extLst>
                </p:cNvPr>
                <p:cNvSpPr txBox="1"/>
                <p:nvPr/>
              </p:nvSpPr>
              <p:spPr>
                <a:xfrm>
                  <a:off x="-3119019" y="4159421"/>
                  <a:ext cx="78450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ar-SY" sz="2400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0" name="Rectangle: Top Corners Rounded 90">
                <a:extLst>
                  <a:ext uri="{FF2B5EF4-FFF2-40B4-BE49-F238E27FC236}">
                    <a16:creationId xmlns:a16="http://schemas.microsoft.com/office/drawing/2014/main" id="{CBA2B08C-AEC8-450A-AB23-96FD8A247923}"/>
                  </a:ext>
                </a:extLst>
              </p:cNvPr>
              <p:cNvSpPr/>
              <p:nvPr/>
            </p:nvSpPr>
            <p:spPr>
              <a:xfrm>
                <a:off x="5884648" y="4323564"/>
                <a:ext cx="439005" cy="129528"/>
              </a:xfrm>
              <a:prstGeom prst="round2SameRect">
                <a:avLst>
                  <a:gd name="adj1" fmla="val 16667"/>
                  <a:gd name="adj2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35" y="4095419"/>
              <a:ext cx="1032510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56816" y="4131948"/>
            <a:ext cx="9935184" cy="1656255"/>
            <a:chOff x="-3492182" y="3976913"/>
            <a:chExt cx="9935184" cy="1656255"/>
          </a:xfrm>
        </p:grpSpPr>
        <p:grpSp>
          <p:nvGrpSpPr>
            <p:cNvPr id="9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2" y="3976913"/>
              <a:ext cx="9935184" cy="1656255"/>
              <a:chOff x="-3492182" y="3976913"/>
              <a:chExt cx="9935184" cy="1656255"/>
            </a:xfrm>
          </p:grpSpPr>
          <p:sp>
            <p:nvSpPr>
              <p:cNvPr id="9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2" y="3976913"/>
                <a:ext cx="82488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49769" y="4046055"/>
                <a:ext cx="7845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حقَّق الله تعالى دعوة نبيِّه إبراهيم بأَنْ جَعَلَ بلادَنا تضمُّ بيتَ الله الحرام ومسجد نبيِّه محمدٍ صلى اله عليه وسلم، آمنةً ومستقرةً.</a:t>
                </a:r>
              </a:p>
            </p:txBody>
          </p:sp>
        </p:grpSp>
        <p:sp>
          <p:nvSpPr>
            <p:cNvPr id="9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62557" y="5408513"/>
            <a:ext cx="9935184" cy="1656255"/>
            <a:chOff x="-3492182" y="3976913"/>
            <a:chExt cx="9935184" cy="1656255"/>
          </a:xfrm>
        </p:grpSpPr>
        <p:grpSp>
          <p:nvGrpSpPr>
            <p:cNvPr id="10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2" y="3976913"/>
              <a:ext cx="9935184" cy="1656255"/>
              <a:chOff x="-3492182" y="3976913"/>
              <a:chExt cx="9935184" cy="1656255"/>
            </a:xfrm>
          </p:grpSpPr>
          <p:sp>
            <p:nvSpPr>
              <p:cNvPr id="10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2" y="3976913"/>
                <a:ext cx="82488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49769" y="4046055"/>
                <a:ext cx="78450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ومكّن قادتنا من الأسرة المالكة (آل سعود) ورجالاتِ الوطن من تحقيق الأمن الذي تنعَمُ به هذه البلاد ومواطنوها وزائروها والمقيمون فيها.</a:t>
                </a:r>
              </a:p>
              <a:p>
                <a:pPr algn="r"/>
                <a:endParaRPr lang="ar-SY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2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429856"/>
            <a:ext cx="5940441" cy="1228057"/>
            <a:chOff x="502560" y="3961260"/>
            <a:chExt cx="5940441" cy="122805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61260"/>
              <a:ext cx="5940441" cy="1228057"/>
              <a:chOff x="502560" y="3961260"/>
              <a:chExt cx="5940441" cy="1228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3961260"/>
                <a:ext cx="4192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1 </a:t>
                </a:r>
              </a:p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أجب عن الأسئلة التالية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820771" y="3130808"/>
            <a:ext cx="9355229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594273" y="3036591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88589" y="3061557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335921" y="3141754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لا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71597" y="435522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10324" y="539162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92516" y="4551319"/>
            <a:ext cx="9183484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588000" y="4522270"/>
            <a:ext cx="539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تنتشر الجرائم و المفاسد و تعم الفوضى 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66018" y="4457102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53789" y="5786190"/>
            <a:ext cx="9222211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3381829" y="5769170"/>
            <a:ext cx="754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خدمة وطني و المحافظة على أمنه شرف عظيم و جزء من محبتي لوطني 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27291" y="5691973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59200" y="2254995"/>
            <a:ext cx="8430174" cy="1212403"/>
            <a:chOff x="-1984057" y="3976914"/>
            <a:chExt cx="8430174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984057" y="3976914"/>
              <a:ext cx="8430174" cy="1212403"/>
              <a:chOff x="-1984057" y="3976914"/>
              <a:chExt cx="8430174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43828" y="3981962"/>
                <a:ext cx="6010662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984057" y="4083759"/>
                <a:ext cx="675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هل يستطيع المواطن منفرداً أن يؤمِّن نفسه وأسرته دون الحاجة لرجال الأمن؟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4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31195" y="3759821"/>
            <a:ext cx="5943557" cy="1212403"/>
            <a:chOff x="502560" y="3976914"/>
            <a:chExt cx="5943557" cy="1212403"/>
          </a:xfrm>
        </p:grpSpPr>
        <p:grpSp>
          <p:nvGrpSpPr>
            <p:cNvPr id="175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77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ماذا يحدث لو لم يكن في وطني رجال أمن؟</a:t>
                </a:r>
              </a:p>
            </p:txBody>
          </p:sp>
        </p:grpSp>
        <p:sp>
          <p:nvSpPr>
            <p:cNvPr id="176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368692" y="5031866"/>
            <a:ext cx="7806060" cy="1238737"/>
            <a:chOff x="-1359943" y="3950580"/>
            <a:chExt cx="7806060" cy="1238737"/>
          </a:xfrm>
        </p:grpSpPr>
        <p:grpSp>
          <p:nvGrpSpPr>
            <p:cNvPr id="18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59943" y="3950580"/>
              <a:ext cx="7806060" cy="1238737"/>
              <a:chOff x="-1359943" y="3950580"/>
              <a:chExt cx="7806060" cy="1238737"/>
            </a:xfrm>
          </p:grpSpPr>
          <p:sp>
            <p:nvSpPr>
              <p:cNvPr id="188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2037908" y="395058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59943" y="3981962"/>
                <a:ext cx="6126776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3828" y="4083759"/>
                <a:ext cx="6010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لماذا نحبّ الالتحاق بالمؤسسات الأمنية في وطننا المملكة العربية السعودية؟</a:t>
                </a:r>
              </a:p>
            </p:txBody>
          </p:sp>
        </p:grpSp>
        <p:sp>
          <p:nvSpPr>
            <p:cNvPr id="18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7592" y="-18395"/>
            <a:ext cx="1602772" cy="6003851"/>
            <a:chOff x="9297974" y="-4023040"/>
            <a:chExt cx="1940190" cy="7267786"/>
          </a:xfrm>
        </p:grpSpPr>
        <p:grpSp>
          <p:nvGrpSpPr>
            <p:cNvPr id="12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297974" y="-4023040"/>
              <a:ext cx="1940190" cy="7267786"/>
              <a:chOff x="4519826" y="-6653802"/>
              <a:chExt cx="3208927" cy="12020363"/>
            </a:xfrm>
          </p:grpSpPr>
          <p:sp>
            <p:nvSpPr>
              <p:cNvPr id="12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19826" y="2166427"/>
                <a:ext cx="3208927" cy="3200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2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6653802"/>
                <a:ext cx="187059" cy="8471509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111" y="2140036"/>
              <a:ext cx="1594986" cy="930406"/>
            </a:xfrm>
            <a:prstGeom prst="rect">
              <a:avLst/>
            </a:prstGeom>
          </p:spPr>
        </p:pic>
      </p:grpSp>
      <p:grpSp>
        <p:nvGrpSpPr>
          <p:cNvPr id="5" name="مجموعة 4"/>
          <p:cNvGrpSpPr/>
          <p:nvPr/>
        </p:nvGrpSpPr>
        <p:grpSpPr>
          <a:xfrm>
            <a:off x="2567654" y="857040"/>
            <a:ext cx="3926543" cy="1258948"/>
            <a:chOff x="1828800" y="857040"/>
            <a:chExt cx="3926543" cy="125894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77823C-29C9-4F8E-BCE8-DC80D71168C2}"/>
                </a:ext>
              </a:extLst>
            </p:cNvPr>
            <p:cNvSpPr/>
            <p:nvPr/>
          </p:nvSpPr>
          <p:spPr>
            <a:xfrm>
              <a:off x="3905477" y="955326"/>
              <a:ext cx="1849866" cy="1160662"/>
            </a:xfrm>
            <a:custGeom>
              <a:avLst/>
              <a:gdLst>
                <a:gd name="connsiteX0" fmla="*/ 1555353 w 1849866"/>
                <a:gd name="connsiteY0" fmla="*/ 0 h 1160662"/>
                <a:gd name="connsiteX1" fmla="*/ 1572337 w 1849866"/>
                <a:gd name="connsiteY1" fmla="*/ 9218 h 1160662"/>
                <a:gd name="connsiteX2" fmla="*/ 1849866 w 1849866"/>
                <a:gd name="connsiteY2" fmla="*/ 531188 h 1160662"/>
                <a:gd name="connsiteX3" fmla="*/ 1849865 w 1849866"/>
                <a:gd name="connsiteY3" fmla="*/ 531188 h 1160662"/>
                <a:gd name="connsiteX4" fmla="*/ 1220391 w 1849866"/>
                <a:gd name="connsiteY4" fmla="*/ 1160662 h 1160662"/>
                <a:gd name="connsiteX5" fmla="*/ 0 w 1849866"/>
                <a:gd name="connsiteY5" fmla="*/ 1160661 h 1160662"/>
                <a:gd name="connsiteX6" fmla="*/ 70670 w 1849866"/>
                <a:gd name="connsiteY6" fmla="*/ 1044336 h 1160662"/>
                <a:gd name="connsiteX7" fmla="*/ 1430312 w 1849866"/>
                <a:gd name="connsiteY7" fmla="*/ 32151 h 1160662"/>
                <a:gd name="connsiteX8" fmla="*/ 1555353 w 1849866"/>
                <a:gd name="connsiteY8" fmla="*/ 0 h 11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866" h="1160662">
                  <a:moveTo>
                    <a:pt x="1555353" y="0"/>
                  </a:moveTo>
                  <a:lnTo>
                    <a:pt x="1572337" y="9218"/>
                  </a:lnTo>
                  <a:cubicBezTo>
                    <a:pt x="1739778" y="122339"/>
                    <a:pt x="1849866" y="313907"/>
                    <a:pt x="1849866" y="531188"/>
                  </a:cubicBezTo>
                  <a:lnTo>
                    <a:pt x="1849865" y="531188"/>
                  </a:lnTo>
                  <a:cubicBezTo>
                    <a:pt x="1849865" y="878837"/>
                    <a:pt x="1568040" y="1160662"/>
                    <a:pt x="1220391" y="1160662"/>
                  </a:cubicBezTo>
                  <a:lnTo>
                    <a:pt x="0" y="1160661"/>
                  </a:lnTo>
                  <a:lnTo>
                    <a:pt x="70670" y="1044336"/>
                  </a:lnTo>
                  <a:cubicBezTo>
                    <a:pt x="392259" y="568320"/>
                    <a:pt x="869960" y="206439"/>
                    <a:pt x="1430312" y="32151"/>
                  </a:cubicBezTo>
                  <a:lnTo>
                    <a:pt x="155535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9E74963-5D3B-4FE7-B224-4B09CB6BB259}"/>
                </a:ext>
              </a:extLst>
            </p:cNvPr>
            <p:cNvSpPr/>
            <p:nvPr/>
          </p:nvSpPr>
          <p:spPr>
            <a:xfrm>
              <a:off x="1828800" y="857040"/>
              <a:ext cx="3632030" cy="1258947"/>
            </a:xfrm>
            <a:custGeom>
              <a:avLst/>
              <a:gdLst>
                <a:gd name="connsiteX0" fmla="*/ 629474 w 3632030"/>
                <a:gd name="connsiteY0" fmla="*/ 0 h 1258947"/>
                <a:gd name="connsiteX1" fmla="*/ 3297069 w 3632030"/>
                <a:gd name="connsiteY1" fmla="*/ 0 h 1258947"/>
                <a:gd name="connsiteX2" fmla="*/ 3542089 w 3632030"/>
                <a:gd name="connsiteY2" fmla="*/ 49467 h 1258947"/>
                <a:gd name="connsiteX3" fmla="*/ 3632030 w 3632030"/>
                <a:gd name="connsiteY3" fmla="*/ 98286 h 1258947"/>
                <a:gd name="connsiteX4" fmla="*/ 3506989 w 3632030"/>
                <a:gd name="connsiteY4" fmla="*/ 130437 h 1258947"/>
                <a:gd name="connsiteX5" fmla="*/ 2147347 w 3632030"/>
                <a:gd name="connsiteY5" fmla="*/ 1142622 h 1258947"/>
                <a:gd name="connsiteX6" fmla="*/ 2076677 w 3632030"/>
                <a:gd name="connsiteY6" fmla="*/ 1258947 h 1258947"/>
                <a:gd name="connsiteX7" fmla="*/ 629474 w 3632030"/>
                <a:gd name="connsiteY7" fmla="*/ 1258947 h 1258947"/>
                <a:gd name="connsiteX8" fmla="*/ 12789 w 3632030"/>
                <a:gd name="connsiteY8" fmla="*/ 756334 h 1258947"/>
                <a:gd name="connsiteX9" fmla="*/ 0 w 3632030"/>
                <a:gd name="connsiteY9" fmla="*/ 629473 h 1258947"/>
                <a:gd name="connsiteX10" fmla="*/ 12789 w 3632030"/>
                <a:gd name="connsiteY10" fmla="*/ 502613 h 1258947"/>
                <a:gd name="connsiteX11" fmla="*/ 629474 w 3632030"/>
                <a:gd name="connsiteY11" fmla="*/ 0 h 125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2030" h="1258947">
                  <a:moveTo>
                    <a:pt x="629474" y="0"/>
                  </a:moveTo>
                  <a:lnTo>
                    <a:pt x="3297069" y="0"/>
                  </a:lnTo>
                  <a:cubicBezTo>
                    <a:pt x="3383981" y="0"/>
                    <a:pt x="3466779" y="17614"/>
                    <a:pt x="3542089" y="49467"/>
                  </a:cubicBezTo>
                  <a:lnTo>
                    <a:pt x="3632030" y="98286"/>
                  </a:lnTo>
                  <a:lnTo>
                    <a:pt x="3506989" y="130437"/>
                  </a:lnTo>
                  <a:cubicBezTo>
                    <a:pt x="2946637" y="304725"/>
                    <a:pt x="2468936" y="666606"/>
                    <a:pt x="2147347" y="1142622"/>
                  </a:cubicBezTo>
                  <a:lnTo>
                    <a:pt x="2076677" y="1258947"/>
                  </a:lnTo>
                  <a:lnTo>
                    <a:pt x="629474" y="1258947"/>
                  </a:lnTo>
                  <a:cubicBezTo>
                    <a:pt x="325281" y="1258947"/>
                    <a:pt x="71485" y="1043175"/>
                    <a:pt x="12789" y="756334"/>
                  </a:cubicBezTo>
                  <a:lnTo>
                    <a:pt x="0" y="629473"/>
                  </a:lnTo>
                  <a:lnTo>
                    <a:pt x="12789" y="502613"/>
                  </a:lnTo>
                  <a:cubicBezTo>
                    <a:pt x="71485" y="215772"/>
                    <a:pt x="325281" y="0"/>
                    <a:pt x="62947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923851F-8909-4870-A6B8-5A7817440BF2}"/>
                </a:ext>
              </a:extLst>
            </p:cNvPr>
            <p:cNvSpPr txBox="1"/>
            <p:nvPr/>
          </p:nvSpPr>
          <p:spPr>
            <a:xfrm>
              <a:off x="4825701" y="1247906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9A799AA-5C99-4BA7-9579-04A517A33AF3}"/>
                </a:ext>
              </a:extLst>
            </p:cNvPr>
            <p:cNvSpPr txBox="1"/>
            <p:nvPr/>
          </p:nvSpPr>
          <p:spPr>
            <a:xfrm>
              <a:off x="2241762" y="998447"/>
              <a:ext cx="2176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ar-SY" sz="2400" b="0" spc="0" dirty="0">
                  <a:effectLst/>
                </a:rPr>
                <a:t>بثّ الطمأنينة في نفوس الناس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7175515" y="857039"/>
            <a:ext cx="3926543" cy="1258948"/>
            <a:chOff x="6436661" y="857039"/>
            <a:chExt cx="3926543" cy="125894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99E6EA6-6281-4046-A877-297E8C0D86F0}"/>
                </a:ext>
              </a:extLst>
            </p:cNvPr>
            <p:cNvSpPr/>
            <p:nvPr/>
          </p:nvSpPr>
          <p:spPr>
            <a:xfrm>
              <a:off x="6436661" y="955326"/>
              <a:ext cx="1849865" cy="1160661"/>
            </a:xfrm>
            <a:custGeom>
              <a:avLst/>
              <a:gdLst>
                <a:gd name="connsiteX0" fmla="*/ 294512 w 1849865"/>
                <a:gd name="connsiteY0" fmla="*/ 0 h 1160661"/>
                <a:gd name="connsiteX1" fmla="*/ 419553 w 1849865"/>
                <a:gd name="connsiteY1" fmla="*/ 32151 h 1160661"/>
                <a:gd name="connsiteX2" fmla="*/ 1779195 w 1849865"/>
                <a:gd name="connsiteY2" fmla="*/ 1044336 h 1160661"/>
                <a:gd name="connsiteX3" fmla="*/ 1849865 w 1849865"/>
                <a:gd name="connsiteY3" fmla="*/ 1160661 h 1160661"/>
                <a:gd name="connsiteX4" fmla="*/ 629474 w 1849865"/>
                <a:gd name="connsiteY4" fmla="*/ 1160661 h 1160661"/>
                <a:gd name="connsiteX5" fmla="*/ 12789 w 1849865"/>
                <a:gd name="connsiteY5" fmla="*/ 658048 h 1160661"/>
                <a:gd name="connsiteX6" fmla="*/ 0 w 1849865"/>
                <a:gd name="connsiteY6" fmla="*/ 531187 h 1160661"/>
                <a:gd name="connsiteX7" fmla="*/ 12789 w 1849865"/>
                <a:gd name="connsiteY7" fmla="*/ 404327 h 1160661"/>
                <a:gd name="connsiteX8" fmla="*/ 277529 w 1849865"/>
                <a:gd name="connsiteY8" fmla="*/ 9218 h 1160661"/>
                <a:gd name="connsiteX9" fmla="*/ 294512 w 1849865"/>
                <a:gd name="connsiteY9" fmla="*/ 0 h 116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865" h="1160661">
                  <a:moveTo>
                    <a:pt x="294512" y="0"/>
                  </a:moveTo>
                  <a:lnTo>
                    <a:pt x="419553" y="32151"/>
                  </a:lnTo>
                  <a:cubicBezTo>
                    <a:pt x="979905" y="206439"/>
                    <a:pt x="1457606" y="568320"/>
                    <a:pt x="1779195" y="1044336"/>
                  </a:cubicBezTo>
                  <a:lnTo>
                    <a:pt x="1849865" y="1160661"/>
                  </a:lnTo>
                  <a:lnTo>
                    <a:pt x="629474" y="1160661"/>
                  </a:lnTo>
                  <a:cubicBezTo>
                    <a:pt x="325281" y="1160661"/>
                    <a:pt x="71485" y="944889"/>
                    <a:pt x="12789" y="658048"/>
                  </a:cubicBezTo>
                  <a:lnTo>
                    <a:pt x="0" y="531187"/>
                  </a:lnTo>
                  <a:lnTo>
                    <a:pt x="12789" y="404327"/>
                  </a:lnTo>
                  <a:cubicBezTo>
                    <a:pt x="46329" y="240418"/>
                    <a:pt x="143576" y="99715"/>
                    <a:pt x="277529" y="9218"/>
                  </a:cubicBezTo>
                  <a:lnTo>
                    <a:pt x="294512" y="0"/>
                  </a:lnTo>
                  <a:close/>
                </a:path>
              </a:pathLst>
            </a:custGeom>
            <a:solidFill>
              <a:srgbClr val="FDC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637848C-2470-4BE2-B334-F03D2E6A35F1}"/>
                </a:ext>
              </a:extLst>
            </p:cNvPr>
            <p:cNvSpPr/>
            <p:nvPr/>
          </p:nvSpPr>
          <p:spPr>
            <a:xfrm>
              <a:off x="6731173" y="857039"/>
              <a:ext cx="3632031" cy="1258948"/>
            </a:xfrm>
            <a:custGeom>
              <a:avLst/>
              <a:gdLst>
                <a:gd name="connsiteX0" fmla="*/ 334962 w 3632031"/>
                <a:gd name="connsiteY0" fmla="*/ 0 h 1258948"/>
                <a:gd name="connsiteX1" fmla="*/ 3002557 w 3632031"/>
                <a:gd name="connsiteY1" fmla="*/ 0 h 1258948"/>
                <a:gd name="connsiteX2" fmla="*/ 3632031 w 3632031"/>
                <a:gd name="connsiteY2" fmla="*/ 629474 h 1258948"/>
                <a:gd name="connsiteX3" fmla="*/ 3632030 w 3632031"/>
                <a:gd name="connsiteY3" fmla="*/ 629474 h 1258948"/>
                <a:gd name="connsiteX4" fmla="*/ 3002556 w 3632031"/>
                <a:gd name="connsiteY4" fmla="*/ 1258948 h 1258948"/>
                <a:gd name="connsiteX5" fmla="*/ 1555353 w 3632031"/>
                <a:gd name="connsiteY5" fmla="*/ 1258947 h 1258948"/>
                <a:gd name="connsiteX6" fmla="*/ 1484683 w 3632031"/>
                <a:gd name="connsiteY6" fmla="*/ 1142622 h 1258948"/>
                <a:gd name="connsiteX7" fmla="*/ 125041 w 3632031"/>
                <a:gd name="connsiteY7" fmla="*/ 130437 h 1258948"/>
                <a:gd name="connsiteX8" fmla="*/ 0 w 3632031"/>
                <a:gd name="connsiteY8" fmla="*/ 98286 h 1258948"/>
                <a:gd name="connsiteX9" fmla="*/ 89942 w 3632031"/>
                <a:gd name="connsiteY9" fmla="*/ 49467 h 1258948"/>
                <a:gd name="connsiteX10" fmla="*/ 334962 w 3632031"/>
                <a:gd name="connsiteY10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2031" h="1258948">
                  <a:moveTo>
                    <a:pt x="334962" y="0"/>
                  </a:moveTo>
                  <a:lnTo>
                    <a:pt x="3002557" y="0"/>
                  </a:lnTo>
                  <a:cubicBezTo>
                    <a:pt x="3350206" y="0"/>
                    <a:pt x="3632031" y="281825"/>
                    <a:pt x="3632031" y="629474"/>
                  </a:cubicBezTo>
                  <a:lnTo>
                    <a:pt x="3632030" y="629474"/>
                  </a:lnTo>
                  <a:cubicBezTo>
                    <a:pt x="3632030" y="977123"/>
                    <a:pt x="3350205" y="1258948"/>
                    <a:pt x="3002556" y="1258948"/>
                  </a:cubicBezTo>
                  <a:lnTo>
                    <a:pt x="1555353" y="1258947"/>
                  </a:lnTo>
                  <a:lnTo>
                    <a:pt x="1484683" y="1142622"/>
                  </a:lnTo>
                  <a:cubicBezTo>
                    <a:pt x="1163094" y="666606"/>
                    <a:pt x="685393" y="304725"/>
                    <a:pt x="125041" y="130437"/>
                  </a:cubicBezTo>
                  <a:lnTo>
                    <a:pt x="0" y="98286"/>
                  </a:lnTo>
                  <a:lnTo>
                    <a:pt x="89942" y="49467"/>
                  </a:lnTo>
                  <a:cubicBezTo>
                    <a:pt x="165251" y="17614"/>
                    <a:pt x="248050" y="0"/>
                    <a:pt x="33496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3FA317D-2DF9-4B9A-A2CE-B7AF334F7B9C}"/>
                </a:ext>
              </a:extLst>
            </p:cNvPr>
            <p:cNvSpPr txBox="1"/>
            <p:nvPr/>
          </p:nvSpPr>
          <p:spPr>
            <a:xfrm>
              <a:off x="6658631" y="1282730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360B2FC-D56D-4B00-AA4E-9AE179371707}"/>
                </a:ext>
              </a:extLst>
            </p:cNvPr>
            <p:cNvSpPr txBox="1"/>
            <p:nvPr/>
          </p:nvSpPr>
          <p:spPr>
            <a:xfrm>
              <a:off x="7646067" y="1241383"/>
              <a:ext cx="2607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pPr algn="r"/>
              <a:r>
                <a:rPr lang="ar-SY" sz="2400" b="0" spc="0" dirty="0">
                  <a:effectLst/>
                  <a:latin typeface="MunaBold"/>
                </a:rPr>
                <a:t>تحقيق الأمن وضبطه</a:t>
              </a:r>
            </a:p>
            <a:p>
              <a:pPr algn="r"/>
              <a:endParaRPr lang="en-US" b="0" spc="0" dirty="0">
                <a:effectLst/>
              </a:endParaRP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1494204" y="2767013"/>
            <a:ext cx="3923921" cy="1279634"/>
            <a:chOff x="755350" y="2767013"/>
            <a:chExt cx="3923921" cy="1279634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5B349-1A49-4AC5-89A1-03CE69629353}"/>
                </a:ext>
              </a:extLst>
            </p:cNvPr>
            <p:cNvSpPr/>
            <p:nvPr/>
          </p:nvSpPr>
          <p:spPr>
            <a:xfrm>
              <a:off x="3539546" y="2767013"/>
              <a:ext cx="1139725" cy="1279634"/>
            </a:xfrm>
            <a:custGeom>
              <a:avLst/>
              <a:gdLst>
                <a:gd name="connsiteX0" fmla="*/ 89677 w 1139725"/>
                <a:gd name="connsiteY0" fmla="*/ 0 h 1279634"/>
                <a:gd name="connsiteX1" fmla="*/ 499908 w 1139725"/>
                <a:gd name="connsiteY1" fmla="*/ 0 h 1279634"/>
                <a:gd name="connsiteX2" fmla="*/ 1139725 w 1139725"/>
                <a:gd name="connsiteY2" fmla="*/ 639817 h 1279634"/>
                <a:gd name="connsiteX3" fmla="*/ 499908 w 1139725"/>
                <a:gd name="connsiteY3" fmla="*/ 1279634 h 1279634"/>
                <a:gd name="connsiteX4" fmla="*/ 78276 w 1139725"/>
                <a:gd name="connsiteY4" fmla="*/ 1279634 h 1279634"/>
                <a:gd name="connsiteX5" fmla="*/ 51938 w 1139725"/>
                <a:gd name="connsiteY5" fmla="*/ 1177203 h 1279634"/>
                <a:gd name="connsiteX6" fmla="*/ 0 w 1139725"/>
                <a:gd name="connsiteY6" fmla="*/ 661988 h 1279634"/>
                <a:gd name="connsiteX7" fmla="*/ 51938 w 1139725"/>
                <a:gd name="connsiteY7" fmla="*/ 146773 h 1279634"/>
                <a:gd name="connsiteX8" fmla="*/ 89677 w 1139725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725" h="1279634">
                  <a:moveTo>
                    <a:pt x="89677" y="0"/>
                  </a:moveTo>
                  <a:lnTo>
                    <a:pt x="499908" y="0"/>
                  </a:lnTo>
                  <a:cubicBezTo>
                    <a:pt x="853269" y="0"/>
                    <a:pt x="1139725" y="286456"/>
                    <a:pt x="1139725" y="639817"/>
                  </a:cubicBezTo>
                  <a:cubicBezTo>
                    <a:pt x="1139725" y="993178"/>
                    <a:pt x="853269" y="1279634"/>
                    <a:pt x="499908" y="1279634"/>
                  </a:cubicBezTo>
                  <a:lnTo>
                    <a:pt x="78276" y="1279634"/>
                  </a:lnTo>
                  <a:lnTo>
                    <a:pt x="51938" y="1177203"/>
                  </a:lnTo>
                  <a:cubicBezTo>
                    <a:pt x="17884" y="1010784"/>
                    <a:pt x="0" y="838475"/>
                    <a:pt x="0" y="661988"/>
                  </a:cubicBezTo>
                  <a:cubicBezTo>
                    <a:pt x="0" y="485502"/>
                    <a:pt x="17884" y="313192"/>
                    <a:pt x="51938" y="146773"/>
                  </a:cubicBezTo>
                  <a:lnTo>
                    <a:pt x="89677" y="0"/>
                  </a:lnTo>
                  <a:close/>
                </a:path>
              </a:pathLst>
            </a:custGeom>
            <a:solidFill>
              <a:srgbClr val="083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0A3763B-7DE7-4AAD-8B3B-4E3473A64A83}"/>
                </a:ext>
              </a:extLst>
            </p:cNvPr>
            <p:cNvSpPr/>
            <p:nvPr/>
          </p:nvSpPr>
          <p:spPr>
            <a:xfrm>
              <a:off x="755350" y="2767013"/>
              <a:ext cx="2873872" cy="1279634"/>
            </a:xfrm>
            <a:custGeom>
              <a:avLst/>
              <a:gdLst>
                <a:gd name="connsiteX0" fmla="*/ 639817 w 2873872"/>
                <a:gd name="connsiteY0" fmla="*/ 0 h 1279634"/>
                <a:gd name="connsiteX1" fmla="*/ 2873872 w 2873872"/>
                <a:gd name="connsiteY1" fmla="*/ 0 h 1279634"/>
                <a:gd name="connsiteX2" fmla="*/ 2836133 w 2873872"/>
                <a:gd name="connsiteY2" fmla="*/ 146773 h 1279634"/>
                <a:gd name="connsiteX3" fmla="*/ 2784195 w 2873872"/>
                <a:gd name="connsiteY3" fmla="*/ 661988 h 1279634"/>
                <a:gd name="connsiteX4" fmla="*/ 2836133 w 2873872"/>
                <a:gd name="connsiteY4" fmla="*/ 1177203 h 1279634"/>
                <a:gd name="connsiteX5" fmla="*/ 2862471 w 2873872"/>
                <a:gd name="connsiteY5" fmla="*/ 1279634 h 1279634"/>
                <a:gd name="connsiteX6" fmla="*/ 639817 w 2873872"/>
                <a:gd name="connsiteY6" fmla="*/ 1279634 h 1279634"/>
                <a:gd name="connsiteX7" fmla="*/ 0 w 2873872"/>
                <a:gd name="connsiteY7" fmla="*/ 639817 h 1279634"/>
                <a:gd name="connsiteX8" fmla="*/ 639817 w 2873872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72" h="1279634">
                  <a:moveTo>
                    <a:pt x="639817" y="0"/>
                  </a:moveTo>
                  <a:lnTo>
                    <a:pt x="2873872" y="0"/>
                  </a:lnTo>
                  <a:lnTo>
                    <a:pt x="2836133" y="146773"/>
                  </a:lnTo>
                  <a:cubicBezTo>
                    <a:pt x="2802079" y="313192"/>
                    <a:pt x="2784195" y="485502"/>
                    <a:pt x="2784195" y="661988"/>
                  </a:cubicBezTo>
                  <a:cubicBezTo>
                    <a:pt x="2784195" y="838475"/>
                    <a:pt x="2802079" y="1010784"/>
                    <a:pt x="2836133" y="1177203"/>
                  </a:cubicBezTo>
                  <a:lnTo>
                    <a:pt x="2862471" y="1279634"/>
                  </a:lnTo>
                  <a:lnTo>
                    <a:pt x="639817" y="1279634"/>
                  </a:lnTo>
                  <a:cubicBezTo>
                    <a:pt x="286456" y="1279634"/>
                    <a:pt x="0" y="993178"/>
                    <a:pt x="0" y="639817"/>
                  </a:cubicBezTo>
                  <a:cubicBezTo>
                    <a:pt x="0" y="286456"/>
                    <a:pt x="286456" y="0"/>
                    <a:pt x="63981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D9AAF13-1262-49D2-9C0C-27DB30952F3A}"/>
                </a:ext>
              </a:extLst>
            </p:cNvPr>
            <p:cNvSpPr txBox="1"/>
            <p:nvPr/>
          </p:nvSpPr>
          <p:spPr>
            <a:xfrm>
              <a:off x="3752079" y="3052289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FB3E94C-9186-421C-BF17-518133C6800F}"/>
                </a:ext>
              </a:extLst>
            </p:cNvPr>
            <p:cNvSpPr txBox="1"/>
            <p:nvPr/>
          </p:nvSpPr>
          <p:spPr>
            <a:xfrm>
              <a:off x="1304822" y="3075994"/>
              <a:ext cx="2176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ar-SY" sz="2400" b="0" spc="0" dirty="0">
                  <a:effectLst/>
                </a:rPr>
                <a:t>مواجهة الإرهاب</a:t>
              </a:r>
            </a:p>
            <a:p>
              <a:endParaRPr lang="en-US" b="0" spc="0" dirty="0">
                <a:effectLst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244273" y="2767013"/>
            <a:ext cx="3923921" cy="1279634"/>
            <a:chOff x="7505419" y="2767013"/>
            <a:chExt cx="3923921" cy="1279634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A29250B-2F69-4D8C-8026-07FA58ABDD73}"/>
                </a:ext>
              </a:extLst>
            </p:cNvPr>
            <p:cNvSpPr/>
            <p:nvPr/>
          </p:nvSpPr>
          <p:spPr>
            <a:xfrm>
              <a:off x="7505419" y="2767013"/>
              <a:ext cx="1147038" cy="1279634"/>
            </a:xfrm>
            <a:custGeom>
              <a:avLst/>
              <a:gdLst>
                <a:gd name="connsiteX0" fmla="*/ 639817 w 1147038"/>
                <a:gd name="connsiteY0" fmla="*/ 0 h 1279634"/>
                <a:gd name="connsiteX1" fmla="*/ 1057361 w 1147038"/>
                <a:gd name="connsiteY1" fmla="*/ 0 h 1279634"/>
                <a:gd name="connsiteX2" fmla="*/ 1095100 w 1147038"/>
                <a:gd name="connsiteY2" fmla="*/ 146773 h 1279634"/>
                <a:gd name="connsiteX3" fmla="*/ 1147038 w 1147038"/>
                <a:gd name="connsiteY3" fmla="*/ 661988 h 1279634"/>
                <a:gd name="connsiteX4" fmla="*/ 1095100 w 1147038"/>
                <a:gd name="connsiteY4" fmla="*/ 1177203 h 1279634"/>
                <a:gd name="connsiteX5" fmla="*/ 1068762 w 1147038"/>
                <a:gd name="connsiteY5" fmla="*/ 1279634 h 1279634"/>
                <a:gd name="connsiteX6" fmla="*/ 639817 w 1147038"/>
                <a:gd name="connsiteY6" fmla="*/ 1279634 h 1279634"/>
                <a:gd name="connsiteX7" fmla="*/ 0 w 1147038"/>
                <a:gd name="connsiteY7" fmla="*/ 639817 h 1279634"/>
                <a:gd name="connsiteX8" fmla="*/ 639817 w 1147038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038" h="1279634">
                  <a:moveTo>
                    <a:pt x="639817" y="0"/>
                  </a:moveTo>
                  <a:lnTo>
                    <a:pt x="1057361" y="0"/>
                  </a:lnTo>
                  <a:lnTo>
                    <a:pt x="1095100" y="146773"/>
                  </a:lnTo>
                  <a:cubicBezTo>
                    <a:pt x="1129154" y="313192"/>
                    <a:pt x="1147038" y="485502"/>
                    <a:pt x="1147038" y="661988"/>
                  </a:cubicBezTo>
                  <a:cubicBezTo>
                    <a:pt x="1147038" y="838475"/>
                    <a:pt x="1129154" y="1010784"/>
                    <a:pt x="1095100" y="1177203"/>
                  </a:cubicBezTo>
                  <a:lnTo>
                    <a:pt x="1068762" y="1279634"/>
                  </a:lnTo>
                  <a:lnTo>
                    <a:pt x="639817" y="1279634"/>
                  </a:lnTo>
                  <a:cubicBezTo>
                    <a:pt x="286456" y="1279634"/>
                    <a:pt x="0" y="993178"/>
                    <a:pt x="0" y="639817"/>
                  </a:cubicBezTo>
                  <a:cubicBezTo>
                    <a:pt x="0" y="286456"/>
                    <a:pt x="286456" y="0"/>
                    <a:pt x="639817" y="0"/>
                  </a:cubicBezTo>
                  <a:close/>
                </a:path>
              </a:pathLst>
            </a:custGeom>
            <a:solidFill>
              <a:srgbClr val="C1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1C05E82-D4B6-449C-B207-DE2A70242C45}"/>
                </a:ext>
              </a:extLst>
            </p:cNvPr>
            <p:cNvSpPr/>
            <p:nvPr/>
          </p:nvSpPr>
          <p:spPr>
            <a:xfrm>
              <a:off x="8562781" y="2767013"/>
              <a:ext cx="2866559" cy="1279634"/>
            </a:xfrm>
            <a:custGeom>
              <a:avLst/>
              <a:gdLst>
                <a:gd name="connsiteX0" fmla="*/ 0 w 2866559"/>
                <a:gd name="connsiteY0" fmla="*/ 0 h 1279634"/>
                <a:gd name="connsiteX1" fmla="*/ 2226742 w 2866559"/>
                <a:gd name="connsiteY1" fmla="*/ 0 h 1279634"/>
                <a:gd name="connsiteX2" fmla="*/ 2866559 w 2866559"/>
                <a:gd name="connsiteY2" fmla="*/ 639817 h 1279634"/>
                <a:gd name="connsiteX3" fmla="*/ 2226742 w 2866559"/>
                <a:gd name="connsiteY3" fmla="*/ 1279634 h 1279634"/>
                <a:gd name="connsiteX4" fmla="*/ 11401 w 2866559"/>
                <a:gd name="connsiteY4" fmla="*/ 1279634 h 1279634"/>
                <a:gd name="connsiteX5" fmla="*/ 37739 w 2866559"/>
                <a:gd name="connsiteY5" fmla="*/ 1177203 h 1279634"/>
                <a:gd name="connsiteX6" fmla="*/ 89677 w 2866559"/>
                <a:gd name="connsiteY6" fmla="*/ 661988 h 1279634"/>
                <a:gd name="connsiteX7" fmla="*/ 37739 w 2866559"/>
                <a:gd name="connsiteY7" fmla="*/ 146773 h 1279634"/>
                <a:gd name="connsiteX8" fmla="*/ 0 w 2866559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6559" h="1279634">
                  <a:moveTo>
                    <a:pt x="0" y="0"/>
                  </a:moveTo>
                  <a:lnTo>
                    <a:pt x="2226742" y="0"/>
                  </a:lnTo>
                  <a:cubicBezTo>
                    <a:pt x="2580103" y="0"/>
                    <a:pt x="2866559" y="286456"/>
                    <a:pt x="2866559" y="639817"/>
                  </a:cubicBezTo>
                  <a:cubicBezTo>
                    <a:pt x="2866559" y="993178"/>
                    <a:pt x="2580103" y="1279634"/>
                    <a:pt x="2226742" y="1279634"/>
                  </a:cubicBezTo>
                  <a:lnTo>
                    <a:pt x="11401" y="1279634"/>
                  </a:lnTo>
                  <a:lnTo>
                    <a:pt x="37739" y="1177203"/>
                  </a:lnTo>
                  <a:cubicBezTo>
                    <a:pt x="71793" y="1010784"/>
                    <a:pt x="89677" y="838475"/>
                    <a:pt x="89677" y="661988"/>
                  </a:cubicBezTo>
                  <a:cubicBezTo>
                    <a:pt x="89677" y="485502"/>
                    <a:pt x="71793" y="313192"/>
                    <a:pt x="37739" y="14677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AE03790-5026-4479-8D22-574103BA200D}"/>
                </a:ext>
              </a:extLst>
            </p:cNvPr>
            <p:cNvSpPr txBox="1"/>
            <p:nvPr/>
          </p:nvSpPr>
          <p:spPr>
            <a:xfrm>
              <a:off x="7646067" y="3110429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A2C5AE3-0F1F-48DC-B3CC-BDDF252B2E64}"/>
                </a:ext>
              </a:extLst>
            </p:cNvPr>
            <p:cNvSpPr txBox="1"/>
            <p:nvPr/>
          </p:nvSpPr>
          <p:spPr>
            <a:xfrm>
              <a:off x="8689207" y="2941037"/>
              <a:ext cx="2176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ar-SY" sz="2400" b="0" spc="0" dirty="0">
                  <a:effectLst/>
                </a:rPr>
                <a:t>تنظيم الأمور في</a:t>
              </a:r>
            </a:p>
            <a:p>
              <a:r>
                <a:rPr lang="ar-SY" sz="2400" b="0" spc="0" dirty="0">
                  <a:effectLst/>
                </a:rPr>
                <a:t>المجتمع</a:t>
              </a:r>
              <a:endParaRPr lang="en-US" sz="2400" b="0" spc="0" dirty="0">
                <a:effectLst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2567654" y="4726508"/>
            <a:ext cx="3926544" cy="1491548"/>
            <a:chOff x="1828800" y="4726508"/>
            <a:chExt cx="3926544" cy="1491548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4F51E42-3A81-4507-AD3F-A43733282DAE}"/>
                </a:ext>
              </a:extLst>
            </p:cNvPr>
            <p:cNvSpPr/>
            <p:nvPr/>
          </p:nvSpPr>
          <p:spPr>
            <a:xfrm>
              <a:off x="3896059" y="4726509"/>
              <a:ext cx="1859285" cy="1171183"/>
            </a:xfrm>
            <a:custGeom>
              <a:avLst/>
              <a:gdLst>
                <a:gd name="connsiteX0" fmla="*/ 0 w 1859285"/>
                <a:gd name="connsiteY0" fmla="*/ 0 h 1171183"/>
                <a:gd name="connsiteX1" fmla="*/ 1229811 w 1859285"/>
                <a:gd name="connsiteY1" fmla="*/ 0 h 1171183"/>
                <a:gd name="connsiteX2" fmla="*/ 1859285 w 1859285"/>
                <a:gd name="connsiteY2" fmla="*/ 629474 h 1171183"/>
                <a:gd name="connsiteX3" fmla="*/ 1859284 w 1859285"/>
                <a:gd name="connsiteY3" fmla="*/ 629474 h 1171183"/>
                <a:gd name="connsiteX4" fmla="*/ 1581755 w 1859285"/>
                <a:gd name="connsiteY4" fmla="*/ 1151444 h 1171183"/>
                <a:gd name="connsiteX5" fmla="*/ 1545388 w 1859285"/>
                <a:gd name="connsiteY5" fmla="*/ 1171183 h 1171183"/>
                <a:gd name="connsiteX6" fmla="*/ 1439731 w 1859285"/>
                <a:gd name="connsiteY6" fmla="*/ 1144016 h 1171183"/>
                <a:gd name="connsiteX7" fmla="*/ 80089 w 1859285"/>
                <a:gd name="connsiteY7" fmla="*/ 131831 h 1171183"/>
                <a:gd name="connsiteX8" fmla="*/ 0 w 1859285"/>
                <a:gd name="connsiteY8" fmla="*/ 0 h 11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285" h="1171183">
                  <a:moveTo>
                    <a:pt x="0" y="0"/>
                  </a:moveTo>
                  <a:lnTo>
                    <a:pt x="1229811" y="0"/>
                  </a:lnTo>
                  <a:cubicBezTo>
                    <a:pt x="1577460" y="0"/>
                    <a:pt x="1859285" y="281825"/>
                    <a:pt x="1859285" y="629474"/>
                  </a:cubicBezTo>
                  <a:lnTo>
                    <a:pt x="1859284" y="629474"/>
                  </a:lnTo>
                  <a:cubicBezTo>
                    <a:pt x="1859284" y="846755"/>
                    <a:pt x="1749196" y="1038323"/>
                    <a:pt x="1581755" y="1151444"/>
                  </a:cubicBezTo>
                  <a:lnTo>
                    <a:pt x="1545388" y="1171183"/>
                  </a:lnTo>
                  <a:lnTo>
                    <a:pt x="1439731" y="1144016"/>
                  </a:lnTo>
                  <a:cubicBezTo>
                    <a:pt x="879379" y="969728"/>
                    <a:pt x="401678" y="607847"/>
                    <a:pt x="80089" y="131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94487A8-2906-4DBB-891C-5C9C10ABFA2C}"/>
                </a:ext>
              </a:extLst>
            </p:cNvPr>
            <p:cNvSpPr/>
            <p:nvPr/>
          </p:nvSpPr>
          <p:spPr>
            <a:xfrm>
              <a:off x="1828800" y="4726508"/>
              <a:ext cx="3612646" cy="1258948"/>
            </a:xfrm>
            <a:custGeom>
              <a:avLst/>
              <a:gdLst>
                <a:gd name="connsiteX0" fmla="*/ 629474 w 3612646"/>
                <a:gd name="connsiteY0" fmla="*/ 0 h 1258948"/>
                <a:gd name="connsiteX1" fmla="*/ 2067258 w 3612646"/>
                <a:gd name="connsiteY1" fmla="*/ 0 h 1258948"/>
                <a:gd name="connsiteX2" fmla="*/ 2147347 w 3612646"/>
                <a:gd name="connsiteY2" fmla="*/ 131831 h 1258948"/>
                <a:gd name="connsiteX3" fmla="*/ 3506989 w 3612646"/>
                <a:gd name="connsiteY3" fmla="*/ 1144016 h 1258948"/>
                <a:gd name="connsiteX4" fmla="*/ 3612646 w 3612646"/>
                <a:gd name="connsiteY4" fmla="*/ 1171183 h 1258948"/>
                <a:gd name="connsiteX5" fmla="*/ 3542088 w 3612646"/>
                <a:gd name="connsiteY5" fmla="*/ 1209481 h 1258948"/>
                <a:gd name="connsiteX6" fmla="*/ 3297068 w 3612646"/>
                <a:gd name="connsiteY6" fmla="*/ 1258948 h 1258948"/>
                <a:gd name="connsiteX7" fmla="*/ 629474 w 3612646"/>
                <a:gd name="connsiteY7" fmla="*/ 1258947 h 1258948"/>
                <a:gd name="connsiteX8" fmla="*/ 12789 w 3612646"/>
                <a:gd name="connsiteY8" fmla="*/ 756334 h 1258948"/>
                <a:gd name="connsiteX9" fmla="*/ 0 w 3612646"/>
                <a:gd name="connsiteY9" fmla="*/ 629474 h 1258948"/>
                <a:gd name="connsiteX10" fmla="*/ 12789 w 3612646"/>
                <a:gd name="connsiteY10" fmla="*/ 502613 h 1258948"/>
                <a:gd name="connsiteX11" fmla="*/ 629474 w 3612646"/>
                <a:gd name="connsiteY11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2646" h="1258948">
                  <a:moveTo>
                    <a:pt x="629474" y="0"/>
                  </a:moveTo>
                  <a:lnTo>
                    <a:pt x="2067258" y="0"/>
                  </a:lnTo>
                  <a:lnTo>
                    <a:pt x="2147347" y="131831"/>
                  </a:lnTo>
                  <a:cubicBezTo>
                    <a:pt x="2468936" y="607847"/>
                    <a:pt x="2946637" y="969728"/>
                    <a:pt x="3506989" y="1144016"/>
                  </a:cubicBezTo>
                  <a:lnTo>
                    <a:pt x="3612646" y="1171183"/>
                  </a:lnTo>
                  <a:lnTo>
                    <a:pt x="3542088" y="1209481"/>
                  </a:lnTo>
                  <a:cubicBezTo>
                    <a:pt x="3466778" y="1241334"/>
                    <a:pt x="3383980" y="1258948"/>
                    <a:pt x="3297068" y="1258948"/>
                  </a:cubicBezTo>
                  <a:lnTo>
                    <a:pt x="629474" y="1258947"/>
                  </a:lnTo>
                  <a:cubicBezTo>
                    <a:pt x="325281" y="1258947"/>
                    <a:pt x="71485" y="1043175"/>
                    <a:pt x="12789" y="756334"/>
                  </a:cubicBezTo>
                  <a:lnTo>
                    <a:pt x="0" y="629474"/>
                  </a:lnTo>
                  <a:lnTo>
                    <a:pt x="12789" y="502613"/>
                  </a:lnTo>
                  <a:cubicBezTo>
                    <a:pt x="71485" y="215773"/>
                    <a:pt x="325281" y="0"/>
                    <a:pt x="62947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75342F4-2170-4739-AEA6-F6D5AC8BF448}"/>
                </a:ext>
              </a:extLst>
            </p:cNvPr>
            <p:cNvSpPr txBox="1"/>
            <p:nvPr/>
          </p:nvSpPr>
          <p:spPr>
            <a:xfrm>
              <a:off x="4679270" y="4882401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7AA74C3-9B6A-4D53-978C-A1F6A4CBB65A}"/>
                </a:ext>
              </a:extLst>
            </p:cNvPr>
            <p:cNvSpPr txBox="1"/>
            <p:nvPr/>
          </p:nvSpPr>
          <p:spPr>
            <a:xfrm>
              <a:off x="2234433" y="4894617"/>
              <a:ext cx="21765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ar-SY" sz="2400" b="0" spc="0" dirty="0">
                  <a:effectLst/>
                </a:rPr>
                <a:t>التضحية لأجل الوطن</a:t>
              </a:r>
            </a:p>
            <a:p>
              <a:endParaRPr lang="ar-SY" b="0" spc="0" dirty="0">
                <a:effectLst/>
              </a:endParaRPr>
            </a:p>
            <a:p>
              <a:endParaRPr lang="en-US" b="0" spc="0" dirty="0">
                <a:effectLst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7175515" y="4726508"/>
            <a:ext cx="3926542" cy="1258948"/>
            <a:chOff x="6436661" y="4726508"/>
            <a:chExt cx="3926542" cy="125894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F787DFA-4768-449B-9EF7-251CFB454809}"/>
                </a:ext>
              </a:extLst>
            </p:cNvPr>
            <p:cNvSpPr/>
            <p:nvPr/>
          </p:nvSpPr>
          <p:spPr>
            <a:xfrm>
              <a:off x="6436661" y="4726509"/>
              <a:ext cx="1859285" cy="1171183"/>
            </a:xfrm>
            <a:custGeom>
              <a:avLst/>
              <a:gdLst>
                <a:gd name="connsiteX0" fmla="*/ 629474 w 1859285"/>
                <a:gd name="connsiteY0" fmla="*/ 0 h 1171183"/>
                <a:gd name="connsiteX1" fmla="*/ 1859285 w 1859285"/>
                <a:gd name="connsiteY1" fmla="*/ 0 h 1171183"/>
                <a:gd name="connsiteX2" fmla="*/ 1779195 w 1859285"/>
                <a:gd name="connsiteY2" fmla="*/ 131831 h 1171183"/>
                <a:gd name="connsiteX3" fmla="*/ 419553 w 1859285"/>
                <a:gd name="connsiteY3" fmla="*/ 1144016 h 1171183"/>
                <a:gd name="connsiteX4" fmla="*/ 313897 w 1859285"/>
                <a:gd name="connsiteY4" fmla="*/ 1171183 h 1171183"/>
                <a:gd name="connsiteX5" fmla="*/ 277529 w 1859285"/>
                <a:gd name="connsiteY5" fmla="*/ 1151443 h 1171183"/>
                <a:gd name="connsiteX6" fmla="*/ 12789 w 1859285"/>
                <a:gd name="connsiteY6" fmla="*/ 756334 h 1171183"/>
                <a:gd name="connsiteX7" fmla="*/ 0 w 1859285"/>
                <a:gd name="connsiteY7" fmla="*/ 629474 h 1171183"/>
                <a:gd name="connsiteX8" fmla="*/ 12789 w 1859285"/>
                <a:gd name="connsiteY8" fmla="*/ 502613 h 1171183"/>
                <a:gd name="connsiteX9" fmla="*/ 629474 w 1859285"/>
                <a:gd name="connsiteY9" fmla="*/ 0 h 11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85" h="1171183">
                  <a:moveTo>
                    <a:pt x="629474" y="0"/>
                  </a:moveTo>
                  <a:lnTo>
                    <a:pt x="1859285" y="0"/>
                  </a:lnTo>
                  <a:lnTo>
                    <a:pt x="1779195" y="131831"/>
                  </a:lnTo>
                  <a:cubicBezTo>
                    <a:pt x="1457606" y="607847"/>
                    <a:pt x="979905" y="969728"/>
                    <a:pt x="419553" y="1144016"/>
                  </a:cubicBezTo>
                  <a:lnTo>
                    <a:pt x="313897" y="1171183"/>
                  </a:lnTo>
                  <a:lnTo>
                    <a:pt x="277529" y="1151443"/>
                  </a:lnTo>
                  <a:cubicBezTo>
                    <a:pt x="143576" y="1060946"/>
                    <a:pt x="46329" y="920243"/>
                    <a:pt x="12789" y="756334"/>
                  </a:cubicBezTo>
                  <a:lnTo>
                    <a:pt x="0" y="629474"/>
                  </a:lnTo>
                  <a:lnTo>
                    <a:pt x="12789" y="502613"/>
                  </a:lnTo>
                  <a:cubicBezTo>
                    <a:pt x="71485" y="215773"/>
                    <a:pt x="325281" y="0"/>
                    <a:pt x="629474" y="0"/>
                  </a:cubicBezTo>
                  <a:close/>
                </a:path>
              </a:pathLst>
            </a:custGeom>
            <a:solidFill>
              <a:srgbClr val="DE3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A5F47EE-969D-4EB7-B7B2-B57CD9F0DB18}"/>
                </a:ext>
              </a:extLst>
            </p:cNvPr>
            <p:cNvSpPr/>
            <p:nvPr/>
          </p:nvSpPr>
          <p:spPr>
            <a:xfrm>
              <a:off x="6750557" y="4726508"/>
              <a:ext cx="3612646" cy="1258948"/>
            </a:xfrm>
            <a:custGeom>
              <a:avLst/>
              <a:gdLst>
                <a:gd name="connsiteX0" fmla="*/ 1545388 w 3612646"/>
                <a:gd name="connsiteY0" fmla="*/ 0 h 1258948"/>
                <a:gd name="connsiteX1" fmla="*/ 2983172 w 3612646"/>
                <a:gd name="connsiteY1" fmla="*/ 0 h 1258948"/>
                <a:gd name="connsiteX2" fmla="*/ 3612646 w 3612646"/>
                <a:gd name="connsiteY2" fmla="*/ 629474 h 1258948"/>
                <a:gd name="connsiteX3" fmla="*/ 3612645 w 3612646"/>
                <a:gd name="connsiteY3" fmla="*/ 629474 h 1258948"/>
                <a:gd name="connsiteX4" fmla="*/ 2983171 w 3612646"/>
                <a:gd name="connsiteY4" fmla="*/ 1258948 h 1258948"/>
                <a:gd name="connsiteX5" fmla="*/ 315577 w 3612646"/>
                <a:gd name="connsiteY5" fmla="*/ 1258947 h 1258948"/>
                <a:gd name="connsiteX6" fmla="*/ 70557 w 3612646"/>
                <a:gd name="connsiteY6" fmla="*/ 1209480 h 1258948"/>
                <a:gd name="connsiteX7" fmla="*/ 0 w 3612646"/>
                <a:gd name="connsiteY7" fmla="*/ 1171183 h 1258948"/>
                <a:gd name="connsiteX8" fmla="*/ 105656 w 3612646"/>
                <a:gd name="connsiteY8" fmla="*/ 1144016 h 1258948"/>
                <a:gd name="connsiteX9" fmla="*/ 1465298 w 3612646"/>
                <a:gd name="connsiteY9" fmla="*/ 131831 h 1258948"/>
                <a:gd name="connsiteX10" fmla="*/ 1545388 w 3612646"/>
                <a:gd name="connsiteY10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2646" h="1258948">
                  <a:moveTo>
                    <a:pt x="1545388" y="0"/>
                  </a:moveTo>
                  <a:lnTo>
                    <a:pt x="2983172" y="0"/>
                  </a:lnTo>
                  <a:cubicBezTo>
                    <a:pt x="3330821" y="0"/>
                    <a:pt x="3612646" y="281825"/>
                    <a:pt x="3612646" y="629474"/>
                  </a:cubicBezTo>
                  <a:lnTo>
                    <a:pt x="3612645" y="629474"/>
                  </a:lnTo>
                  <a:cubicBezTo>
                    <a:pt x="3612645" y="977123"/>
                    <a:pt x="3330820" y="1258948"/>
                    <a:pt x="2983171" y="1258948"/>
                  </a:cubicBezTo>
                  <a:lnTo>
                    <a:pt x="315577" y="1258947"/>
                  </a:lnTo>
                  <a:cubicBezTo>
                    <a:pt x="228665" y="1258947"/>
                    <a:pt x="145866" y="1241333"/>
                    <a:pt x="70557" y="1209480"/>
                  </a:cubicBezTo>
                  <a:lnTo>
                    <a:pt x="0" y="1171183"/>
                  </a:lnTo>
                  <a:lnTo>
                    <a:pt x="105656" y="1144016"/>
                  </a:lnTo>
                  <a:cubicBezTo>
                    <a:pt x="666008" y="969728"/>
                    <a:pt x="1143709" y="607847"/>
                    <a:pt x="1465298" y="131831"/>
                  </a:cubicBezTo>
                  <a:lnTo>
                    <a:pt x="154538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64AD2A-85A5-42CC-82A6-5CCFB1B77F76}"/>
                </a:ext>
              </a:extLst>
            </p:cNvPr>
            <p:cNvSpPr txBox="1"/>
            <p:nvPr/>
          </p:nvSpPr>
          <p:spPr>
            <a:xfrm>
              <a:off x="6707878" y="4882401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2EAFD17-4923-4234-8015-D6AE0833BA35}"/>
                </a:ext>
              </a:extLst>
            </p:cNvPr>
            <p:cNvSpPr txBox="1"/>
            <p:nvPr/>
          </p:nvSpPr>
          <p:spPr>
            <a:xfrm>
              <a:off x="7819558" y="4894617"/>
              <a:ext cx="2176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ar-SY" sz="2400" b="0" spc="0" dirty="0">
                  <a:effectLst/>
                </a:rPr>
                <a:t>تحقيق</a:t>
              </a:r>
            </a:p>
            <a:p>
              <a:r>
                <a:rPr lang="ar-SY" sz="2400" b="0" spc="0" dirty="0">
                  <a:effectLst/>
                </a:rPr>
                <a:t>الحِماية</a:t>
              </a:r>
              <a:endParaRPr lang="en-US" sz="2400" b="0" spc="0" dirty="0">
                <a:effectLst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96B61849-8D94-4DB5-8ABF-44F8D14112C4}"/>
              </a:ext>
            </a:extLst>
          </p:cNvPr>
          <p:cNvSpPr txBox="1"/>
          <p:nvPr/>
        </p:nvSpPr>
        <p:spPr>
          <a:xfrm>
            <a:off x="5847132" y="2844590"/>
            <a:ext cx="2176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نماذج من أعمال</a:t>
            </a:r>
          </a:p>
          <a:p>
            <a:pPr algn="ctr"/>
            <a:r>
              <a:rPr lang="ar-SY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رجل الأمن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grpSp>
        <p:nvGrpSpPr>
          <p:cNvPr id="7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0542" y="-18395"/>
            <a:ext cx="1602772" cy="4128302"/>
            <a:chOff x="9297974" y="-1752649"/>
            <a:chExt cx="1940190" cy="4997395"/>
          </a:xfrm>
        </p:grpSpPr>
        <p:grpSp>
          <p:nvGrpSpPr>
            <p:cNvPr id="7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297974" y="-1752649"/>
              <a:ext cx="1940190" cy="4997395"/>
              <a:chOff x="4519826" y="-2898749"/>
              <a:chExt cx="3208927" cy="8265310"/>
            </a:xfrm>
          </p:grpSpPr>
          <p:sp>
            <p:nvSpPr>
              <p:cNvPr id="7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19826" y="2166427"/>
                <a:ext cx="3208927" cy="3200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111" y="2133994"/>
              <a:ext cx="1594986" cy="942490"/>
            </a:xfrm>
            <a:prstGeom prst="rect">
              <a:avLst/>
            </a:prstGeom>
          </p:spPr>
        </p:pic>
      </p:grpSp>
      <p:grpSp>
        <p:nvGrpSpPr>
          <p:cNvPr id="12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51821" y="-1769519"/>
            <a:ext cx="1602772" cy="4128302"/>
            <a:chOff x="9297974" y="-1752649"/>
            <a:chExt cx="1940190" cy="4997395"/>
          </a:xfrm>
        </p:grpSpPr>
        <p:grpSp>
          <p:nvGrpSpPr>
            <p:cNvPr id="12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297974" y="-1752649"/>
              <a:ext cx="1940190" cy="4997395"/>
              <a:chOff x="4519826" y="-2898749"/>
              <a:chExt cx="3208927" cy="8265310"/>
            </a:xfrm>
          </p:grpSpPr>
          <p:sp>
            <p:nvSpPr>
              <p:cNvPr id="13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19826" y="2166427"/>
                <a:ext cx="3208927" cy="3200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8445" y="2114670"/>
              <a:ext cx="1466317" cy="981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1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كيف نحافظ على نعمة الأمن؟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3622989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73649" y="4625342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07138" y="3835990"/>
            <a:ext cx="951793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727328" y="3834911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الالتزام</a:t>
            </a:r>
            <a:r>
              <a:rPr lang="ar-SY" sz="2400" dirty="0">
                <a:latin typeface="Century Gothic" panose="020B0502020202020204" pitchFamily="34" charset="0"/>
              </a:rPr>
              <a:t> للنظام وتجنُّب مخالفته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80640" y="3741773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139373" y="4819099"/>
            <a:ext cx="938570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765002" y="4785506"/>
            <a:ext cx="566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المساندة</a:t>
            </a:r>
            <a:r>
              <a:rPr lang="ar-SY" sz="2400" dirty="0">
                <a:latin typeface="Century Gothic" panose="020B0502020202020204" pitchFamily="34" charset="0"/>
              </a:rPr>
              <a:t> لجهود أجهزة الأمن، وتطبيق تعليماتهم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63966" y="4724882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254995"/>
            <a:ext cx="5943557" cy="1212403"/>
            <a:chOff x="502560" y="3976914"/>
            <a:chExt cx="5943557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بالالتزام والمساندة والمسؤولية.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7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92994" y="5627879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71119" y="5821636"/>
            <a:ext cx="955395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162549" y="5777479"/>
            <a:ext cx="72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المسؤولية</a:t>
            </a:r>
            <a:r>
              <a:rPr lang="ar-SY" sz="2400" dirty="0">
                <a:latin typeface="Century Gothic" panose="020B0502020202020204" pitchFamily="34" charset="0"/>
              </a:rPr>
              <a:t> في الإبلاغ عن المجرمين والمساعدة على حفظ الأمن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44621" y="5727419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5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2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20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30188" y="3111372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06357" y="3094352"/>
            <a:ext cx="869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 الاتصال بالرقم 990 للإبلاغ عن إرهابيِّين أو مطلوبين أمنيّاً أو أعمال تضرّ بالوطن.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3690" y="3017155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800267" y="4094481"/>
            <a:ext cx="1052760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880519" y="4095563"/>
            <a:ext cx="1046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مساعدة رجال الأمن، والابتعاد عن مواقع أعمالهم الميدانية، وتجنُّب عرقلتهم في أثناء عملهم الذي هو في مصلحة الجميع ومصلحة الوطن.</a:t>
            </a:r>
            <a:endParaRPr lang="en-US" dirty="0">
              <a:latin typeface="Century Gothic" panose="020B0502020202020204" pitchFamily="34" charset="0"/>
            </a:endParaRPr>
          </a:p>
          <a:p>
            <a:pPr algn="r"/>
            <a:endParaRPr lang="ar-SY" b="1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7016" y="4000264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86513" y="2254995"/>
            <a:ext cx="7599745" cy="1212403"/>
            <a:chOff x="-1156744" y="3976914"/>
            <a:chExt cx="7599745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56744" y="3976914"/>
              <a:ext cx="7599745" cy="1212403"/>
              <a:chOff x="-1156744" y="3976914"/>
              <a:chExt cx="7599745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56744" y="3981962"/>
                <a:ext cx="5923577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5643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22914" y="4083759"/>
                <a:ext cx="5589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 إذا وجدت أعمالاً مشبوهةً تدل على حدوث خللٍ في الأمن، فما العمل؟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694169" y="5097018"/>
            <a:ext cx="10648310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rgbClr val="FF0000"/>
                </a:solidFill>
              </a:rPr>
              <a:t>التبليغ عن طريق تطبيق كلنا أمن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67671" y="5002801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08773" y="5986343"/>
            <a:ext cx="10633706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rgbClr val="FF0000"/>
                </a:solidFill>
              </a:rPr>
              <a:t>تقديم المعلومات التي قد تستفيد منها أجهزة الأمن في القبض على المجرمين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2275" y="5892126"/>
            <a:ext cx="769186" cy="738620"/>
            <a:chOff x="4754574" y="2132503"/>
            <a:chExt cx="3442927" cy="3306115"/>
          </a:xfrm>
        </p:grpSpPr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3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30189" y="3111372"/>
            <a:ext cx="10287394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819339" y="3150309"/>
            <a:ext cx="51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1- تداول رسائل وصور وفيديوهات وشائعات سلبية عن مجتمعي.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3690" y="3017155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800266" y="3807254"/>
            <a:ext cx="1021731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618216" y="3841820"/>
            <a:ext cx="326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-2 الأعمال الإرهابية والإجرامية.</a:t>
            </a: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7016" y="3713037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86513" y="2254995"/>
            <a:ext cx="7599745" cy="1212403"/>
            <a:chOff x="-1156744" y="3976914"/>
            <a:chExt cx="7599745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56744" y="3976914"/>
              <a:ext cx="7599745" cy="1212403"/>
              <a:chOff x="-1156744" y="3976914"/>
              <a:chExt cx="7599745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56744" y="3981962"/>
                <a:ext cx="5923577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5643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22914" y="4083759"/>
                <a:ext cx="5589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ما الأعمال التي تؤثر في أمن وطني ؟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694169" y="4481097"/>
            <a:ext cx="10323414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chemeClr val="tx1"/>
                </a:solidFill>
              </a:rPr>
              <a:t>-3 الخيانة والتواصل مع جهات خارجية ضد الوطن.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67671" y="4386880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08773" y="5125199"/>
            <a:ext cx="10308810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rgbClr val="FF0000"/>
                </a:solidFill>
              </a:rPr>
              <a:t>4- التستر على المخالفين و المجرمين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2275" y="5030982"/>
            <a:ext cx="769186" cy="738620"/>
            <a:chOff x="4754574" y="2132503"/>
            <a:chExt cx="3442927" cy="3306115"/>
          </a:xfrm>
        </p:grpSpPr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30345" y="5841591"/>
            <a:ext cx="1028723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rgbClr val="FF0000"/>
                </a:solidFill>
              </a:rPr>
              <a:t>5- مخالفة الأنظمة و القوانين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3846" y="5747374"/>
            <a:ext cx="769186" cy="738620"/>
            <a:chOff x="4754574" y="2132503"/>
            <a:chExt cx="3442927" cy="3306115"/>
          </a:xfrm>
        </p:grpSpPr>
        <p:sp>
          <p:nvSpPr>
            <p:cNvPr id="10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2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  <p:bldP spid="1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  <p:bldP spid="100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420</Words>
  <Application>Microsoft Office PowerPoint</Application>
  <PresentationFormat>شاشة عريضة</PresentationFormat>
  <Paragraphs>101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Comic Sans MS</vt:lpstr>
      <vt:lpstr>Gill Sans MT</vt:lpstr>
      <vt:lpstr>MunaBold</vt:lpstr>
      <vt:lpstr>Open Sans</vt:lpstr>
      <vt:lpstr>Oswald</vt:lpstr>
      <vt:lpstr>1_Office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457</cp:revision>
  <dcterms:created xsi:type="dcterms:W3CDTF">2020-10-10T04:32:51Z</dcterms:created>
  <dcterms:modified xsi:type="dcterms:W3CDTF">2021-01-14T12:31:34Z</dcterms:modified>
</cp:coreProperties>
</file>