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 saveSubsetFonts="1">
  <p:sldMasterIdLst>
    <p:sldMasterId id="2147483648" r:id="rId1"/>
  </p:sldMasterIdLst>
  <p:sldIdLst>
    <p:sldId id="262" r:id="rId2"/>
    <p:sldId id="304" r:id="rId3"/>
    <p:sldId id="305" r:id="rId4"/>
    <p:sldId id="306" r:id="rId5"/>
    <p:sldId id="335" r:id="rId6"/>
    <p:sldId id="269" r:id="rId7"/>
    <p:sldId id="266" r:id="rId8"/>
    <p:sldId id="268" r:id="rId9"/>
    <p:sldId id="308" r:id="rId10"/>
    <p:sldId id="300" r:id="rId11"/>
    <p:sldId id="271" r:id="rId12"/>
    <p:sldId id="272" r:id="rId13"/>
    <p:sldId id="291" r:id="rId14"/>
    <p:sldId id="303" r:id="rId15"/>
    <p:sldId id="313" r:id="rId16"/>
    <p:sldId id="312" r:id="rId17"/>
    <p:sldId id="314" r:id="rId18"/>
    <p:sldId id="315" r:id="rId19"/>
    <p:sldId id="280" r:id="rId20"/>
    <p:sldId id="316" r:id="rId21"/>
  </p:sldIdLst>
  <p:sldSz cx="12192000" cy="6858000"/>
  <p:notesSz cx="6858000" cy="9144000"/>
  <p:embeddedFontLst>
    <p:embeddedFont>
      <p:font typeface="Aldhabi" panose="01000000000000000000" pitchFamily="2" charset="-78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Calibri Light" panose="020F0302020204030204" pitchFamily="34" charset="0"/>
      <p:regular r:id="rId27"/>
      <p:italic r:id="rId28"/>
    </p:embeddedFont>
  </p:embeddedFontLst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B98"/>
    <a:srgbClr val="F2C4ED"/>
    <a:srgbClr val="CB836F"/>
    <a:srgbClr val="FFB93B"/>
    <a:srgbClr val="FBB3C4"/>
    <a:srgbClr val="F90573"/>
    <a:srgbClr val="CC00FF"/>
    <a:srgbClr val="FB3F94"/>
    <a:srgbClr val="E9C5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نمط ذو نسُق 1 - تمييز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نمط ذو نسُق 1 - تميي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نمط ذو نسُق 1 - تميي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CF1AB2-1976-4502-BF36-3FF5EA218861}" styleName="نمط متوسط 4 - تميي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1E4AEA4-8DFA-4A89-87EB-49C32662AFE0}" styleName="نمط متوسط 2 - تميي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نمط متوسط 2 - تميي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6765" autoAdjust="0"/>
    <p:restoredTop sz="94301" autoAdjust="0"/>
  </p:normalViewPr>
  <p:slideViewPr>
    <p:cSldViewPr snapToGrid="0">
      <p:cViewPr varScale="1">
        <p:scale>
          <a:sx n="107" d="100"/>
          <a:sy n="107" d="100"/>
        </p:scale>
        <p:origin x="85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A223A7D-7D1D-4758-B4FF-FCF28E2E06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85CFAB8C-280E-4C17-AEB1-FD167D6453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BFFDAC1F-96A2-4514-B3C8-A4272C348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10BF-BAEF-4C6D-895D-3744DBD2C488}" type="datetimeFigureOut">
              <a:rPr lang="ar-SA" smtClean="0"/>
              <a:t>13/06/1442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CB07FF29-4023-450E-9ECE-1E9868C13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9FB7812-87CD-4464-9A4E-48590ACB8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F29A-6C61-47FD-900F-D444607EE9A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4854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CE220F3-A807-4ACA-9455-7E238BA9A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3B79697B-2905-4230-B0BE-0B2783E5B4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7072CABA-ABEB-4415-8058-72C18A436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10BF-BAEF-4C6D-895D-3744DBD2C488}" type="datetimeFigureOut">
              <a:rPr lang="ar-SA" smtClean="0"/>
              <a:t>13/06/1442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3E4E34AE-C319-4A3E-8AE1-AD04DB8F3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AF076A1-83D7-4B81-9D14-9D2B6AAF2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F29A-6C61-47FD-900F-D444607EE9A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8793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2B9E0F0-B770-4320-A541-BE9F5BF73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213D771A-0F82-4E36-BFFA-821F42A943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D8FEA0E1-B4ED-44A3-A7D4-E2DCE007A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10BF-BAEF-4C6D-895D-3744DBD2C488}" type="datetimeFigureOut">
              <a:rPr lang="ar-SA" smtClean="0"/>
              <a:t>13/06/1442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1F5189AE-0514-4F18-AB70-770351955B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9EE46958-4E6B-415E-88E0-853EE5C3E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F29A-6C61-47FD-900F-D444607EE9A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7154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6E7A03D-E157-47FE-B440-A8A025A5B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088E12D-FAB4-4519-B243-104D5BC72F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D0646911-7400-4FCA-B385-1EAD6E61CC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2F5D00C7-3414-45BA-AB11-5985F1848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10BF-BAEF-4C6D-895D-3744DBD2C488}" type="datetimeFigureOut">
              <a:rPr lang="ar-SA" smtClean="0"/>
              <a:t>13/06/1442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F41227D6-70C7-410B-9012-8A55D7474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72BB041C-08C7-43C9-9F97-3C186FA16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F29A-6C61-47FD-900F-D444607EE9A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269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A7EF97C-6945-4A14-89AF-480D5F5CCB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C43E45DC-E27C-43B1-8C8A-8891A85CEF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3B7F2ACA-EEBB-4D31-B855-BD5864E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0FE4A0E5-27CD-4E1A-93CE-DE9AB5DABD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50ECDB57-B723-4E1B-8118-E139102B57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8860485F-097A-4BD2-AC1C-5BBF8D5F36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10BF-BAEF-4C6D-895D-3744DBD2C488}" type="datetimeFigureOut">
              <a:rPr lang="ar-SA" smtClean="0"/>
              <a:t>13/06/1442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CBA46619-152D-4688-A906-DA9F03827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310E1D3D-D49A-4D91-AE9D-4B45BBB92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F29A-6C61-47FD-900F-D444607EE9A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8408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55FDD43-9D1E-4E4F-9F45-5DC99A36A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6694AF2A-63D3-4E5B-9E81-6675CCCBA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10BF-BAEF-4C6D-895D-3744DBD2C488}" type="datetimeFigureOut">
              <a:rPr lang="ar-SA" smtClean="0"/>
              <a:t>13/06/1442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47A87CF0-09FB-4D53-AABF-BCD434461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CC289FDF-56FD-47DD-8F99-7547BFA0F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F29A-6C61-47FD-900F-D444607EE9A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5638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0080AF65-1DCF-4A70-B5A7-7FCF4CEAE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10BF-BAEF-4C6D-895D-3744DBD2C488}" type="datetimeFigureOut">
              <a:rPr lang="ar-SA" smtClean="0"/>
              <a:t>13/06/1442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9D15FFB4-B2A7-43DC-9F83-0E1A99A10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BCF5D37B-64F1-4B30-AE28-3486A9FD8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F29A-6C61-47FD-900F-D444607EE9A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8949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03354FD-340A-40C6-B299-6ACE12643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0BBA581A-9FAF-4BF1-AEE1-C7C97A9FC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AE0A1CCA-FE4F-4E21-96C0-F49D31BD44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69354EE0-443F-4DE9-B892-5D45A03ED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10BF-BAEF-4C6D-895D-3744DBD2C488}" type="datetimeFigureOut">
              <a:rPr lang="ar-SA" smtClean="0"/>
              <a:t>13/06/1442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DD5E1DB2-78BD-406D-9E57-E17B07BE4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DB3A5CE5-E89D-41B1-AB30-AF787DBCB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F29A-6C61-47FD-900F-D444607EE9A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3868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FA88246-F80A-45F4-8DC6-44360F373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D49ACE98-03E7-4125-85DA-FBD120B042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AF3D228D-9E29-4906-A241-93042693F2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2E835F3C-96C2-45C5-873D-4A79ABF4E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10BF-BAEF-4C6D-895D-3744DBD2C488}" type="datetimeFigureOut">
              <a:rPr lang="ar-SA" smtClean="0"/>
              <a:t>13/06/1442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7D0E8BD4-078A-4B1F-BB4E-C1FC0CA13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D9D55B33-20A4-4884-AC57-A16BCB043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F29A-6C61-47FD-900F-D444607EE9A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69806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767FB76-A981-4509-90B3-6DC26D95B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B32ADBE1-159A-4C44-B806-200C330D28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B9432B0-09F5-4E45-A021-B132DFCAD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10BF-BAEF-4C6D-895D-3744DBD2C488}" type="datetimeFigureOut">
              <a:rPr lang="ar-SA" smtClean="0"/>
              <a:t>13/06/1442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F2F99CAC-D6B0-46B5-A98D-65AD3030D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C7AA01AF-7955-4E55-9201-F5749D2C9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F29A-6C61-47FD-900F-D444607EE9A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9014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F1CFC6E7-2639-4C91-BC64-061BE94581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4E1F3F8D-4C2D-4A5E-B2CD-EBE3074B8A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2DECF95-4072-48D8-8383-0CB64A4CF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510BF-BAEF-4C6D-895D-3744DBD2C488}" type="datetimeFigureOut">
              <a:rPr lang="ar-SA" smtClean="0"/>
              <a:t>13/06/1442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939DD5A-6A91-40E8-B75E-5DD158F9A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DDB9385-9725-4005-839C-FDD6C2E87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8F29A-6C61-47FD-900F-D444607EE9A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571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EA702FED-818C-4847-8E3E-A8F9FE722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64E4933B-82BC-4CA0-943F-5C3D0508C0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52D6695-454F-4F44-AC26-8161B1A453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510BF-BAEF-4C6D-895D-3744DBD2C488}" type="datetimeFigureOut">
              <a:rPr lang="ar-SA" smtClean="0"/>
              <a:t>13/06/1442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3FB5A636-ADD5-4EE5-A0EE-CEB72C0849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F44B84FB-70EA-4BAD-B785-DAD3D4F919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8F29A-6C61-47FD-900F-D444607EE9A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5081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g"/><Relationship Id="rId4" Type="http://schemas.openxmlformats.org/officeDocument/2006/relationships/audio" Target="../media/audio4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g"/><Relationship Id="rId4" Type="http://schemas.openxmlformats.org/officeDocument/2006/relationships/audio" Target="../media/audio4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صورة 5">
            <a:extLst>
              <a:ext uri="{FF2B5EF4-FFF2-40B4-BE49-F238E27FC236}">
                <a16:creationId xmlns:a16="http://schemas.microsoft.com/office/drawing/2014/main" id="{AF9DC5CE-9C72-4C8A-A08A-527B9DE03F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مربع نص 6">
            <a:extLst>
              <a:ext uri="{FF2B5EF4-FFF2-40B4-BE49-F238E27FC236}">
                <a16:creationId xmlns:a16="http://schemas.microsoft.com/office/drawing/2014/main" id="{9CB7158C-FDBE-4DA1-A515-4E4B4EADE294}"/>
              </a:ext>
            </a:extLst>
          </p:cNvPr>
          <p:cNvSpPr txBox="1"/>
          <p:nvPr/>
        </p:nvSpPr>
        <p:spPr>
          <a:xfrm>
            <a:off x="2812574" y="2767280"/>
            <a:ext cx="422256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4000" dirty="0">
                <a:solidFill>
                  <a:schemeClr val="accent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صل من قطعك،...</a:t>
            </a:r>
          </a:p>
          <a:p>
            <a:r>
              <a:rPr lang="ar-SA" sz="4000" dirty="0">
                <a:solidFill>
                  <a:schemeClr val="accent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ليس الواصل بالمكافئ،...</a:t>
            </a:r>
            <a:endParaRPr lang="en-US" sz="4000" dirty="0">
              <a:solidFill>
                <a:schemeClr val="accent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8" name="شكل بيضاوي 7">
            <a:extLst>
              <a:ext uri="{FF2B5EF4-FFF2-40B4-BE49-F238E27FC236}">
                <a16:creationId xmlns:a16="http://schemas.microsoft.com/office/drawing/2014/main" id="{0688DF8B-ED9E-47EC-8190-03E5B8340C20}"/>
              </a:ext>
            </a:extLst>
          </p:cNvPr>
          <p:cNvSpPr/>
          <p:nvPr/>
        </p:nvSpPr>
        <p:spPr>
          <a:xfrm rot="20387164">
            <a:off x="2875254" y="574376"/>
            <a:ext cx="1935896" cy="707887"/>
          </a:xfrm>
          <a:prstGeom prst="ellipse">
            <a:avLst/>
          </a:prstGeom>
          <a:solidFill>
            <a:srgbClr val="FFDB9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الوحدة الرابعة</a:t>
            </a:r>
            <a:endParaRPr lang="en-U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مستطيل: زوايا مستديرة 8">
            <a:extLst>
              <a:ext uri="{FF2B5EF4-FFF2-40B4-BE49-F238E27FC236}">
                <a16:creationId xmlns:a16="http://schemas.microsoft.com/office/drawing/2014/main" id="{61D7C02E-E15A-4BB8-8AF3-0BA958A67FE4}"/>
              </a:ext>
            </a:extLst>
          </p:cNvPr>
          <p:cNvSpPr/>
          <p:nvPr/>
        </p:nvSpPr>
        <p:spPr>
          <a:xfrm>
            <a:off x="3843202" y="1684486"/>
            <a:ext cx="4558938" cy="707886"/>
          </a:xfrm>
          <a:prstGeom prst="roundRect">
            <a:avLst/>
          </a:prstGeom>
          <a:solidFill>
            <a:srgbClr val="FFDB9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صِلة الرَّحم</a:t>
            </a:r>
            <a:endParaRPr lang="en-US" sz="3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8715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صورة 5">
            <a:extLst>
              <a:ext uri="{FF2B5EF4-FFF2-40B4-BE49-F238E27FC236}">
                <a16:creationId xmlns:a16="http://schemas.microsoft.com/office/drawing/2014/main" id="{0DF4B5D7-15F1-468E-B716-C0704E1BB8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9" name="مستطيل: زوايا مستديرة 8">
            <a:extLst>
              <a:ext uri="{FF2B5EF4-FFF2-40B4-BE49-F238E27FC236}">
                <a16:creationId xmlns:a16="http://schemas.microsoft.com/office/drawing/2014/main" id="{61D7C02E-E15A-4BB8-8AF3-0BA958A67FE4}"/>
              </a:ext>
            </a:extLst>
          </p:cNvPr>
          <p:cNvSpPr/>
          <p:nvPr/>
        </p:nvSpPr>
        <p:spPr>
          <a:xfrm>
            <a:off x="1406769" y="801858"/>
            <a:ext cx="9706708" cy="4937759"/>
          </a:xfrm>
          <a:prstGeom prst="roundRect">
            <a:avLst/>
          </a:prstGeom>
          <a:solidFill>
            <a:srgbClr val="FFDB9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إذا تهاجر أخوان فمن خيرهما؟</a:t>
            </a:r>
          </a:p>
          <a:p>
            <a:pPr algn="ctr"/>
            <a:endParaRPr lang="ar-SA" sz="2800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ar-SA" sz="280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وإذا تخاصم اثنان فمن أفضلهما؟</a:t>
            </a:r>
          </a:p>
          <a:p>
            <a:pPr algn="ctr"/>
            <a:endParaRPr lang="ar-SA" sz="2800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ar-SA" sz="280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إن جود النفس وكرمها يدفعها لتتخلق</a:t>
            </a:r>
          </a:p>
          <a:p>
            <a:pPr algn="ctr"/>
            <a:r>
              <a:rPr lang="ar-SA" sz="280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بأفضل الأخلاق و أحسن السجايا</a:t>
            </a:r>
          </a:p>
          <a:p>
            <a:pPr algn="ctr"/>
            <a:r>
              <a:rPr lang="ar-SA" sz="280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ومقابلة الإساءة بالإحسان كما جاء في</a:t>
            </a:r>
          </a:p>
          <a:p>
            <a:pPr algn="ctr"/>
            <a:r>
              <a:rPr lang="ar-SA" sz="280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الحديثين الآتيين:</a:t>
            </a:r>
            <a:endParaRPr lang="en-US" sz="2800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B146A9B2-E316-437D-AB61-F3B3B3E5C240}"/>
              </a:ext>
            </a:extLst>
          </p:cNvPr>
          <p:cNvSpPr txBox="1"/>
          <p:nvPr/>
        </p:nvSpPr>
        <p:spPr>
          <a:xfrm>
            <a:off x="3938954" y="2012965"/>
            <a:ext cx="3488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b="1" dirty="0">
                <a:solidFill>
                  <a:srgbClr val="FF0000"/>
                </a:solidFill>
              </a:rPr>
              <a:t>خيرهما من يبدأ بالسلام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3BD4D66E-EB5E-4EE9-8928-A254FCD52243}"/>
              </a:ext>
            </a:extLst>
          </p:cNvPr>
          <p:cNvSpPr txBox="1"/>
          <p:nvPr/>
        </p:nvSpPr>
        <p:spPr>
          <a:xfrm>
            <a:off x="3938954" y="2875559"/>
            <a:ext cx="3896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b="1" dirty="0">
                <a:solidFill>
                  <a:srgbClr val="FF0000"/>
                </a:solidFill>
              </a:rPr>
              <a:t>من يترك الخصام و يبدأ بالوصال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02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99AB67AE-CEF0-4546-902B-B3A1C97BDB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9" name="مستطيل: زوايا مستديرة 8">
            <a:extLst>
              <a:ext uri="{FF2B5EF4-FFF2-40B4-BE49-F238E27FC236}">
                <a16:creationId xmlns:a16="http://schemas.microsoft.com/office/drawing/2014/main" id="{61D7C02E-E15A-4BB8-8AF3-0BA958A67FE4}"/>
              </a:ext>
            </a:extLst>
          </p:cNvPr>
          <p:cNvSpPr/>
          <p:nvPr/>
        </p:nvSpPr>
        <p:spPr>
          <a:xfrm>
            <a:off x="1548581" y="1519084"/>
            <a:ext cx="8425413" cy="3685962"/>
          </a:xfrm>
          <a:prstGeom prst="roundRect">
            <a:avLst/>
          </a:prstGeom>
          <a:solidFill>
            <a:srgbClr val="FFDB9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عن عقبة بن عامر رضي الله عنه قال: لقيت رسول الله ﷺ فقال لي: </a:t>
            </a:r>
          </a:p>
          <a:p>
            <a:pPr algn="ctr"/>
            <a:r>
              <a:rPr lang="ar-SA" sz="28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«ياَ عُقبْةَ بنْ عَامِرٍ </a:t>
            </a:r>
            <a:r>
              <a:rPr lang="en-US" sz="28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ِ</a:t>
            </a:r>
            <a:r>
              <a:rPr lang="ar-SA" sz="28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صلْ مَنْ قطَعَكَ، وَأعْطِ مَنْ حَرَمَكَ، وَاعْفُ عَمَّنْ ظَلَمَكّ »</a:t>
            </a:r>
          </a:p>
          <a:p>
            <a:pPr algn="ctr"/>
            <a:r>
              <a:rPr lang="en-US" sz="1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] </a:t>
            </a:r>
            <a:r>
              <a:rPr lang="ar-SA" sz="1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أخرجه أحمد: ١٥٨</a:t>
            </a:r>
            <a:r>
              <a:rPr lang="en-US" sz="1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[</a:t>
            </a:r>
            <a:r>
              <a:rPr lang="ar-SA" sz="1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  <a:endParaRPr lang="ar-SA" sz="280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8259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2E38EDA4-518A-4029-B394-F7959B60AE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9" name="مستطيل: زوايا مستديرة 8">
            <a:extLst>
              <a:ext uri="{FF2B5EF4-FFF2-40B4-BE49-F238E27FC236}">
                <a16:creationId xmlns:a16="http://schemas.microsoft.com/office/drawing/2014/main" id="{61D7C02E-E15A-4BB8-8AF3-0BA958A67FE4}"/>
              </a:ext>
            </a:extLst>
          </p:cNvPr>
          <p:cNvSpPr/>
          <p:nvPr/>
        </p:nvSpPr>
        <p:spPr>
          <a:xfrm>
            <a:off x="2475914" y="1579098"/>
            <a:ext cx="7624688" cy="3699803"/>
          </a:xfrm>
          <a:prstGeom prst="roundRect">
            <a:avLst/>
          </a:prstGeom>
          <a:solidFill>
            <a:srgbClr val="FFDB9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عن عبد الله بن عمرو عن النبيّ  ﷺ قال: </a:t>
            </a:r>
          </a:p>
          <a:p>
            <a:pPr algn="ctr"/>
            <a:r>
              <a:rPr lang="ar-SA" sz="28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«لَيْسَ الْوَاصلُ بِالْمُكَافِئِ، وَلَكِنْ الْوَاصلُ الَّذِي إِذَا قُطِعَتْ رَحِمُهُ</a:t>
            </a:r>
          </a:p>
          <a:p>
            <a:pPr algn="ctr"/>
            <a:r>
              <a:rPr lang="ar-SA" sz="28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وَ صلَهَا »</a:t>
            </a:r>
          </a:p>
          <a:p>
            <a:pPr algn="ctr"/>
            <a:r>
              <a:rPr lang="ar-SA" sz="28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12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]</a:t>
            </a:r>
            <a:r>
              <a:rPr lang="ar-SA" sz="12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رواه البخاري برقم 5991</a:t>
            </a:r>
            <a:r>
              <a:rPr lang="en-US" sz="12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[</a:t>
            </a:r>
            <a:r>
              <a:rPr lang="ar-SA" sz="12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  <a:endParaRPr lang="ar-SA" sz="280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647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عنصر نائب للمحتوى 4" descr="صورة تحتوي على نص&#10;&#10;تم إنشاء الوصف تلقائياً">
            <a:extLst>
              <a:ext uri="{FF2B5EF4-FFF2-40B4-BE49-F238E27FC236}">
                <a16:creationId xmlns:a16="http://schemas.microsoft.com/office/drawing/2014/main" id="{FBA56803-D284-46F2-8127-63C457F0AA4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39925" y="1327150"/>
            <a:ext cx="10120313" cy="5414963"/>
          </a:xfrm>
        </p:spPr>
      </p:pic>
      <p:sp>
        <p:nvSpPr>
          <p:cNvPr id="5123" name="عنوان 1">
            <a:extLst>
              <a:ext uri="{FF2B5EF4-FFF2-40B4-BE49-F238E27FC236}">
                <a16:creationId xmlns:a16="http://schemas.microsoft.com/office/drawing/2014/main" id="{961FD9B3-318C-409D-B08F-40E99BC331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1725" y="1588"/>
            <a:ext cx="7148513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SA" altLang="en-US" sz="7200" b="1">
                <a:latin typeface="Calibri Light" panose="020F0302020204030204" pitchFamily="34" charset="0"/>
                <a:cs typeface="Times New Roman" panose="02020603050405020304" pitchFamily="18" charset="0"/>
              </a:rPr>
              <a:t>تجدنا  في جوجل</a:t>
            </a:r>
            <a:endParaRPr lang="en-US" altLang="en-US" sz="7200" b="1">
              <a:latin typeface="Calibri Light" panose="020F0302020204030204" pitchFamily="34" charset="0"/>
            </a:endParaRPr>
          </a:p>
        </p:txBody>
      </p:sp>
      <p:grpSp>
        <p:nvGrpSpPr>
          <p:cNvPr id="5124" name="مجموعة 1">
            <a:extLst>
              <a:ext uri="{FF2B5EF4-FFF2-40B4-BE49-F238E27FC236}">
                <a16:creationId xmlns:a16="http://schemas.microsoft.com/office/drawing/2014/main" id="{9D494236-12EA-4148-91DA-4D87A0EDE7BB}"/>
              </a:ext>
            </a:extLst>
          </p:cNvPr>
          <p:cNvGrpSpPr>
            <a:grpSpLocks/>
          </p:cNvGrpSpPr>
          <p:nvPr/>
        </p:nvGrpSpPr>
        <p:grpSpPr bwMode="auto">
          <a:xfrm>
            <a:off x="1104900" y="468313"/>
            <a:ext cx="3149600" cy="858837"/>
            <a:chOff x="3491684" y="207150"/>
            <a:chExt cx="3149600" cy="858981"/>
          </a:xfrm>
        </p:grpSpPr>
        <p:sp>
          <p:nvSpPr>
            <p:cNvPr id="4" name="مستطيل 3">
              <a:extLst>
                <a:ext uri="{FF2B5EF4-FFF2-40B4-BE49-F238E27FC236}">
                  <a16:creationId xmlns:a16="http://schemas.microsoft.com/office/drawing/2014/main" id="{81B9FFBC-9560-40B5-9F39-AA15499DB6D6}"/>
                </a:ext>
              </a:extLst>
            </p:cNvPr>
            <p:cNvSpPr/>
            <p:nvPr/>
          </p:nvSpPr>
          <p:spPr>
            <a:xfrm>
              <a:off x="3491684" y="207150"/>
              <a:ext cx="3149600" cy="858981"/>
            </a:xfrm>
            <a:prstGeom prst="rect">
              <a:avLst/>
            </a:prstGeom>
            <a:solidFill>
              <a:srgbClr val="05633B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pic>
          <p:nvPicPr>
            <p:cNvPr id="5126" name="صورة 2" descr="صورة تحتوي على نص, قصاصة فنية&#10;&#10;تم إنشاء الوصف تلقائياً">
              <a:extLst>
                <a:ext uri="{FF2B5EF4-FFF2-40B4-BE49-F238E27FC236}">
                  <a16:creationId xmlns:a16="http://schemas.microsoft.com/office/drawing/2014/main" id="{95EFD5B4-F90A-4D87-A334-88A566C9AC9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0456" y="238846"/>
              <a:ext cx="2932055" cy="795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C5B59C36-08D5-4B23-8AB9-D1FE798FE2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13" name="مستطيل: زوايا قطرية مستديرة 12">
            <a:extLst>
              <a:ext uri="{FF2B5EF4-FFF2-40B4-BE49-F238E27FC236}">
                <a16:creationId xmlns:a16="http://schemas.microsoft.com/office/drawing/2014/main" id="{F2E63812-16AC-47C0-99D7-B6403328E9F0}"/>
              </a:ext>
            </a:extLst>
          </p:cNvPr>
          <p:cNvSpPr/>
          <p:nvPr/>
        </p:nvSpPr>
        <p:spPr>
          <a:xfrm>
            <a:off x="2234418" y="626776"/>
            <a:ext cx="7723163" cy="1853621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اقترح عنواناً مناسباً يعبِّ عن فكرة الحديثين الرئيسة، ودوّنه في أعلى الصفحة.</a:t>
            </a:r>
            <a:endParaRPr lang="en-US" sz="3200" b="1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id="{F71BCD83-6FA3-463D-B864-5A3A933768DB}"/>
              </a:ext>
            </a:extLst>
          </p:cNvPr>
          <p:cNvSpPr txBox="1"/>
          <p:nvPr/>
        </p:nvSpPr>
        <p:spPr>
          <a:xfrm>
            <a:off x="3112752" y="3429000"/>
            <a:ext cx="6329036" cy="5890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02378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F5D00F41-1C2F-42F2-B9E9-5A32379635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graphicFrame>
        <p:nvGraphicFramePr>
          <p:cNvPr id="5" name="جدول 5">
            <a:extLst>
              <a:ext uri="{FF2B5EF4-FFF2-40B4-BE49-F238E27FC236}">
                <a16:creationId xmlns:a16="http://schemas.microsoft.com/office/drawing/2014/main" id="{D75C2735-7AEC-4BBF-A2C2-28AC2D80BD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5861128"/>
              </p:ext>
            </p:extLst>
          </p:nvPr>
        </p:nvGraphicFramePr>
        <p:xfrm>
          <a:off x="1413122" y="3253931"/>
          <a:ext cx="9622301" cy="1413736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7735259">
                  <a:extLst>
                    <a:ext uri="{9D8B030D-6E8A-4147-A177-3AD203B41FA5}">
                      <a16:colId xmlns:a16="http://schemas.microsoft.com/office/drawing/2014/main" val="3319535902"/>
                    </a:ext>
                  </a:extLst>
                </a:gridCol>
                <a:gridCol w="1887042">
                  <a:extLst>
                    <a:ext uri="{9D8B030D-6E8A-4147-A177-3AD203B41FA5}">
                      <a16:colId xmlns:a16="http://schemas.microsoft.com/office/drawing/2014/main" val="2365825709"/>
                    </a:ext>
                  </a:extLst>
                </a:gridCol>
              </a:tblGrid>
              <a:tr h="720117">
                <a:tc>
                  <a:txBody>
                    <a:bodyPr/>
                    <a:lstStyle/>
                    <a:p>
                      <a:pPr algn="ctr"/>
                      <a:r>
                        <a:rPr lang="ar-SA" sz="2800" b="1" dirty="0">
                          <a:solidFill>
                            <a:srgbClr val="FF0000"/>
                          </a:solidFill>
                          <a:latin typeface="Aldhabi" panose="01000000000000000000" pitchFamily="2" charset="-78"/>
                          <a:cs typeface="Aldhabi" panose="01000000000000000000" pitchFamily="2" charset="-78"/>
                        </a:rPr>
                        <a:t>معناها 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Aldhabi" panose="01000000000000000000" pitchFamily="2" charset="-78"/>
                        <a:cs typeface="Aldhabi" panose="01000000000000000000" pitchFamily="2" charset="-78"/>
                      </a:endParaRPr>
                    </a:p>
                  </a:txBody>
                  <a:tcPr>
                    <a:solidFill>
                      <a:srgbClr val="FFDB9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ar-SA" sz="2800" b="1" dirty="0">
                          <a:solidFill>
                            <a:srgbClr val="FF0000"/>
                          </a:solidFill>
                          <a:latin typeface="Aldhabi" panose="01000000000000000000" pitchFamily="2" charset="-78"/>
                          <a:cs typeface="Aldhabi" panose="01000000000000000000" pitchFamily="2" charset="-78"/>
                        </a:rPr>
                        <a:t>الكلمة 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Aldhabi" panose="01000000000000000000" pitchFamily="2" charset="-78"/>
                        <a:cs typeface="Aldhabi" panose="01000000000000000000" pitchFamily="2" charset="-78"/>
                      </a:endParaRPr>
                    </a:p>
                  </a:txBody>
                  <a:tcPr>
                    <a:solidFill>
                      <a:srgbClr val="FFDB9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9197347"/>
                  </a:ext>
                </a:extLst>
              </a:tr>
              <a:tr h="693619">
                <a:tc>
                  <a:txBody>
                    <a:bodyPr/>
                    <a:lstStyle/>
                    <a:p>
                      <a:r>
                        <a:rPr lang="ar-SA" sz="2800" b="1" dirty="0"/>
                        <a:t>الذي يعامل بالمثل.</a:t>
                      </a:r>
                      <a:endParaRPr lang="en-US" sz="2800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2800" b="1" dirty="0">
                          <a:solidFill>
                            <a:srgbClr val="FF0000"/>
                          </a:solidFill>
                        </a:rPr>
                        <a:t>المكافئ</a:t>
                      </a:r>
                      <a:endParaRPr 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DB9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132763"/>
                  </a:ext>
                </a:extLst>
              </a:tr>
            </a:tbl>
          </a:graphicData>
        </a:graphic>
      </p:graphicFrame>
      <p:sp>
        <p:nvSpPr>
          <p:cNvPr id="12" name="مستطيل: زوايا مستديرة 11">
            <a:extLst>
              <a:ext uri="{FF2B5EF4-FFF2-40B4-BE49-F238E27FC236}">
                <a16:creationId xmlns:a16="http://schemas.microsoft.com/office/drawing/2014/main" id="{AAE96A8C-5CAF-43C6-8419-0CA0BED42A49}"/>
              </a:ext>
            </a:extLst>
          </p:cNvPr>
          <p:cNvSpPr/>
          <p:nvPr/>
        </p:nvSpPr>
        <p:spPr>
          <a:xfrm>
            <a:off x="4313026" y="1521949"/>
            <a:ext cx="3822492" cy="786372"/>
          </a:xfrm>
          <a:prstGeom prst="roundRect">
            <a:avLst/>
          </a:prstGeom>
          <a:solidFill>
            <a:srgbClr val="FFDB98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600" b="1" dirty="0">
                <a:solidFill>
                  <a:srgbClr val="FF0000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معاني الكلمات:</a:t>
            </a:r>
            <a:endParaRPr lang="en-US" sz="3600" b="1" dirty="0">
              <a:solidFill>
                <a:srgbClr val="FF0000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3462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صورة 6">
            <a:extLst>
              <a:ext uri="{FF2B5EF4-FFF2-40B4-BE49-F238E27FC236}">
                <a16:creationId xmlns:a16="http://schemas.microsoft.com/office/drawing/2014/main" id="{8B7184D2-75BA-4230-8A68-92BDCCE2CE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B39D7364-FDBA-4CDA-9F52-B3ED8E82A1C8}"/>
              </a:ext>
            </a:extLst>
          </p:cNvPr>
          <p:cNvSpPr txBox="1"/>
          <p:nvPr/>
        </p:nvSpPr>
        <p:spPr>
          <a:xfrm>
            <a:off x="560439" y="1263025"/>
            <a:ext cx="10825316" cy="4536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ar-SA" sz="2800" dirty="0"/>
              <a:t>-١ صلةُ الرحم عبادة وليست مكافأة للآخرين، فلتكن صلتك لرحمك عملاً ترجو ثوابه من الله، ولا تنتظر أن يقابلك الآخرون بمثلها.</a:t>
            </a:r>
          </a:p>
          <a:p>
            <a:pPr>
              <a:lnSpc>
                <a:spcPct val="150000"/>
              </a:lnSpc>
            </a:pPr>
            <a:r>
              <a:rPr lang="ar-SA" sz="2800" dirty="0"/>
              <a:t>٢- الإخلاص لله والرغبة فيما عنده يتجلى في حالات مثل: أن تصل من قطعك ، وتعفو عند المقدرة عمن ظلمك، و.....................................</a:t>
            </a:r>
          </a:p>
          <a:p>
            <a:pPr>
              <a:lnSpc>
                <a:spcPct val="150000"/>
              </a:lnSpc>
            </a:pPr>
            <a:r>
              <a:rPr lang="ar-SA" sz="2800" dirty="0"/>
              <a:t>٣- مقابلةُ القطيعة بمثلها تحرمك أجر الصلة وتزيد التقاطع.</a:t>
            </a:r>
          </a:p>
          <a:p>
            <a:pPr>
              <a:lnSpc>
                <a:spcPct val="150000"/>
              </a:lnSpc>
            </a:pPr>
            <a:r>
              <a:rPr lang="ar-SA" sz="2800" dirty="0"/>
              <a:t>٤- مقابلةُ الإساءة بالإحسان علامة كرم النفس والرغبة في الخير.</a:t>
            </a:r>
          </a:p>
          <a:p>
            <a:pPr>
              <a:lnSpc>
                <a:spcPct val="150000"/>
              </a:lnSpc>
            </a:pPr>
            <a:endParaRPr lang="ar-SA" sz="2800" dirty="0"/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478127A5-4DBC-45AF-BBA4-DFF6B843A6D9}"/>
              </a:ext>
            </a:extLst>
          </p:cNvPr>
          <p:cNvSpPr/>
          <p:nvPr/>
        </p:nvSpPr>
        <p:spPr>
          <a:xfrm>
            <a:off x="3455126" y="537888"/>
            <a:ext cx="5281748" cy="809897"/>
          </a:xfrm>
          <a:prstGeom prst="roundRect">
            <a:avLst/>
          </a:prstGeom>
          <a:solidFill>
            <a:srgbClr val="FFDB98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من معاني الحديثين وإرشاداتهما</a:t>
            </a:r>
            <a:endParaRPr lang="en-US" sz="2800" b="1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E9945E51-9323-4ECD-8B1B-A1C56FB9ABAB}"/>
              </a:ext>
            </a:extLst>
          </p:cNvPr>
          <p:cNvSpPr txBox="1"/>
          <p:nvPr/>
        </p:nvSpPr>
        <p:spPr>
          <a:xfrm>
            <a:off x="5645914" y="3239046"/>
            <a:ext cx="2775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rgbClr val="C00000"/>
                </a:solidFill>
              </a:rPr>
              <a:t>تعطي من حرمك</a:t>
            </a:r>
            <a:endParaRPr lang="en-US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23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صورة 9">
            <a:extLst>
              <a:ext uri="{FF2B5EF4-FFF2-40B4-BE49-F238E27FC236}">
                <a16:creationId xmlns:a16="http://schemas.microsoft.com/office/drawing/2014/main" id="{13452EF8-7E20-4A9F-9EBB-BF706092D6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B39D7364-FDBA-4CDA-9F52-B3ED8E82A1C8}"/>
              </a:ext>
            </a:extLst>
          </p:cNvPr>
          <p:cNvSpPr txBox="1"/>
          <p:nvPr/>
        </p:nvSpPr>
        <p:spPr>
          <a:xfrm>
            <a:off x="693173" y="1263023"/>
            <a:ext cx="10707329" cy="3890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ar-SA" sz="2800" dirty="0"/>
              <a:t>٥- لعظم خطورة التهاجر بين الأرحام اكتب سببين من الأسباب التي قد تؤدي إلى ذلك، مع اقتراح الحلول المناسبة لها:</a:t>
            </a:r>
          </a:p>
          <a:p>
            <a:pPr>
              <a:lnSpc>
                <a:spcPct val="150000"/>
              </a:lnSpc>
            </a:pPr>
            <a:r>
              <a:rPr lang="ar-SA" sz="2800" dirty="0"/>
              <a:t>أ - السبب الأول: .....................................................................................</a:t>
            </a:r>
          </a:p>
          <a:p>
            <a:pPr>
              <a:lnSpc>
                <a:spcPct val="150000"/>
              </a:lnSpc>
            </a:pPr>
            <a:r>
              <a:rPr lang="ar-SA" sz="2800" dirty="0"/>
              <a:t>- الحلول المقترحة له:................................................................................. </a:t>
            </a:r>
          </a:p>
          <a:p>
            <a:pPr>
              <a:lnSpc>
                <a:spcPct val="150000"/>
              </a:lnSpc>
            </a:pPr>
            <a:r>
              <a:rPr lang="ar-SA" sz="2800" dirty="0"/>
              <a:t>ب- السبب الثاني: .....................................................................................</a:t>
            </a:r>
          </a:p>
          <a:p>
            <a:pPr>
              <a:lnSpc>
                <a:spcPct val="150000"/>
              </a:lnSpc>
            </a:pPr>
            <a:r>
              <a:rPr lang="ar-SA" sz="2800" dirty="0"/>
              <a:t>- الحلول المقترحة له:..............................................................................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478127A5-4DBC-45AF-BBA4-DFF6B843A6D9}"/>
              </a:ext>
            </a:extLst>
          </p:cNvPr>
          <p:cNvSpPr/>
          <p:nvPr/>
        </p:nvSpPr>
        <p:spPr>
          <a:xfrm>
            <a:off x="3443403" y="206218"/>
            <a:ext cx="5281748" cy="80989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من معاني الحديثين وإرشاداتهما</a:t>
            </a:r>
            <a:endParaRPr lang="en-US" sz="2800" b="1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E9945E51-9323-4ECD-8B1B-A1C56FB9ABAB}"/>
              </a:ext>
            </a:extLst>
          </p:cNvPr>
          <p:cNvSpPr txBox="1"/>
          <p:nvPr/>
        </p:nvSpPr>
        <p:spPr>
          <a:xfrm>
            <a:off x="3581177" y="2590553"/>
            <a:ext cx="5696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rgbClr val="C00000"/>
                </a:solidFill>
              </a:rPr>
              <a:t>حدوث مشاكل على الميراث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E9945E51-9323-4ECD-8B1B-A1C56FB9ABAB}"/>
              </a:ext>
            </a:extLst>
          </p:cNvPr>
          <p:cNvSpPr txBox="1"/>
          <p:nvPr/>
        </p:nvSpPr>
        <p:spPr>
          <a:xfrm>
            <a:off x="3028344" y="3200069"/>
            <a:ext cx="5696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rgbClr val="C00000"/>
                </a:solidFill>
              </a:rPr>
              <a:t>توزيع الميراث بما شرع الله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E9945E51-9323-4ECD-8B1B-A1C56FB9ABAB}"/>
              </a:ext>
            </a:extLst>
          </p:cNvPr>
          <p:cNvSpPr txBox="1"/>
          <p:nvPr/>
        </p:nvSpPr>
        <p:spPr>
          <a:xfrm>
            <a:off x="3443403" y="3834326"/>
            <a:ext cx="5696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rgbClr val="C00000"/>
                </a:solidFill>
              </a:rPr>
              <a:t>توزيع الميراث بما شرع الله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E9945E51-9323-4ECD-8B1B-A1C56FB9ABAB}"/>
              </a:ext>
            </a:extLst>
          </p:cNvPr>
          <p:cNvSpPr txBox="1"/>
          <p:nvPr/>
        </p:nvSpPr>
        <p:spPr>
          <a:xfrm>
            <a:off x="154745" y="4553070"/>
            <a:ext cx="85704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rgbClr val="C00000"/>
                </a:solidFill>
              </a:rPr>
              <a:t>رد المظالم</a:t>
            </a:r>
            <a:endParaRPr lang="en-US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34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582ED9E1-66E1-4637-9362-E3E5924F2D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50460BCF-4960-4DE3-90A6-5EBB669A73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43" y="4224426"/>
            <a:ext cx="2143125" cy="2143125"/>
          </a:xfrm>
          <a:prstGeom prst="rect">
            <a:avLst/>
          </a:prstGeom>
        </p:spPr>
      </p:pic>
      <p:sp>
        <p:nvSpPr>
          <p:cNvPr id="12" name="فقاعة التفكير: على شكل سحابة 11">
            <a:extLst>
              <a:ext uri="{FF2B5EF4-FFF2-40B4-BE49-F238E27FC236}">
                <a16:creationId xmlns:a16="http://schemas.microsoft.com/office/drawing/2014/main" id="{FA8B5E10-AEE1-445F-A465-FA72AB85CD95}"/>
              </a:ext>
            </a:extLst>
          </p:cNvPr>
          <p:cNvSpPr/>
          <p:nvPr/>
        </p:nvSpPr>
        <p:spPr>
          <a:xfrm>
            <a:off x="1180452" y="2346997"/>
            <a:ext cx="1637731" cy="1700616"/>
          </a:xfrm>
          <a:prstGeom prst="cloudCallout">
            <a:avLst/>
          </a:prstGeom>
          <a:solidFill>
            <a:srgbClr val="FFDB98"/>
          </a:solidFill>
          <a:ln>
            <a:solidFill>
              <a:schemeClr val="bg2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فكر</a:t>
            </a:r>
            <a:r>
              <a:rPr lang="ar-SA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endParaRPr lang="en-US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3" name="مستطيل: زوايا قطرية مستديرة 12">
            <a:extLst>
              <a:ext uri="{FF2B5EF4-FFF2-40B4-BE49-F238E27FC236}">
                <a16:creationId xmlns:a16="http://schemas.microsoft.com/office/drawing/2014/main" id="{F2E63812-16AC-47C0-99D7-B6403328E9F0}"/>
              </a:ext>
            </a:extLst>
          </p:cNvPr>
          <p:cNvSpPr/>
          <p:nvPr/>
        </p:nvSpPr>
        <p:spPr>
          <a:xfrm>
            <a:off x="1337469" y="927852"/>
            <a:ext cx="9630567" cy="1341601"/>
          </a:xfrm>
          <a:prstGeom prst="round2DiagRect">
            <a:avLst/>
          </a:prstGeom>
          <a:solidFill>
            <a:srgbClr val="FFDB98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ما العلاقة بين صلة القاطع، والعفو عَمّن وقع منه الظلم، وإعطاء من وقع منه الحرمان؟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id="{F71BCD83-6FA3-463D-B864-5A3A933768DB}"/>
              </a:ext>
            </a:extLst>
          </p:cNvPr>
          <p:cNvSpPr txBox="1"/>
          <p:nvPr/>
        </p:nvSpPr>
        <p:spPr>
          <a:xfrm>
            <a:off x="2954868" y="2851150"/>
            <a:ext cx="8757049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400" b="1" dirty="0"/>
              <a:t>مرتبطة ببعضها فالقطيعة ظلم و صلة القاطع من العفو عن الظالم</a:t>
            </a:r>
          </a:p>
        </p:txBody>
      </p:sp>
    </p:spTree>
    <p:extLst>
      <p:ext uri="{BB962C8B-B14F-4D97-AF65-F5344CB8AC3E}">
        <p14:creationId xmlns:p14="http://schemas.microsoft.com/office/powerpoint/2010/main" val="64702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FFBAB608-7A8F-4D7A-AE47-CA9757E63C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49833838-4665-445A-81FE-CA9E4EADB4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575" y="1997993"/>
            <a:ext cx="3523793" cy="43407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5375D9DF-41DD-431B-BF12-D28ABF01B2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6328" y="1025129"/>
            <a:ext cx="1853345" cy="1585097"/>
          </a:xfrm>
          <a:prstGeom prst="rect">
            <a:avLst/>
          </a:prstGeom>
        </p:spPr>
      </p:pic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7431B7E3-D906-46BB-B10F-C51909033021}"/>
              </a:ext>
            </a:extLst>
          </p:cNvPr>
          <p:cNvSpPr/>
          <p:nvPr/>
        </p:nvSpPr>
        <p:spPr>
          <a:xfrm>
            <a:off x="3152298" y="1896111"/>
            <a:ext cx="8562459" cy="3594164"/>
          </a:xfrm>
          <a:prstGeom prst="roundRect">
            <a:avLst/>
          </a:prstGeom>
          <a:solidFill>
            <a:srgbClr val="FFDB98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ar-SA" sz="3600" b="1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• أصلُ جميع أقاربي ولو وقع منهم تقصير في صلتي.</a:t>
            </a:r>
          </a:p>
          <a:p>
            <a:pPr>
              <a:lnSpc>
                <a:spcPct val="150000"/>
              </a:lnSpc>
            </a:pPr>
            <a:r>
              <a:rPr lang="ar-SA" sz="3600" b="1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•لا أبخلُ على من بخل عليَّ.</a:t>
            </a:r>
          </a:p>
          <a:p>
            <a:pPr>
              <a:lnSpc>
                <a:spcPct val="150000"/>
              </a:lnSpc>
            </a:pPr>
            <a:r>
              <a:rPr lang="ar-SA" sz="3600" b="1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• أحتسبُ الأجرَ في العفو عَمّن ظلمني.</a:t>
            </a:r>
            <a:endParaRPr lang="en-US" sz="3600" b="1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049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id="{504D0623-52EF-4E9C-B278-CF2D011A97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807080D5-9576-48E0-9278-79016BE734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483" y="1741821"/>
            <a:ext cx="2737341" cy="3980995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08D1D0C9-C3EE-48FC-8211-AD8A892FD6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7616" y="714962"/>
            <a:ext cx="3336767" cy="1646772"/>
          </a:xfrm>
          <a:prstGeom prst="rect">
            <a:avLst/>
          </a:prstGeom>
        </p:spPr>
      </p:pic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527297F3-55DD-499C-BAC7-C577C518F736}"/>
              </a:ext>
            </a:extLst>
          </p:cNvPr>
          <p:cNvSpPr/>
          <p:nvPr/>
        </p:nvSpPr>
        <p:spPr>
          <a:xfrm>
            <a:off x="2626505" y="2479961"/>
            <a:ext cx="8891985" cy="1371600"/>
          </a:xfrm>
          <a:prstGeom prst="roundRect">
            <a:avLst/>
          </a:prstGeom>
          <a:solidFill>
            <a:srgbClr val="FFDB9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SA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متى يعظمُ أجرُ واصل الرحم؟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049C3000-EC92-4605-BC1F-ED8A81A19B8F}"/>
              </a:ext>
            </a:extLst>
          </p:cNvPr>
          <p:cNvSpPr/>
          <p:nvPr/>
        </p:nvSpPr>
        <p:spPr>
          <a:xfrm>
            <a:off x="3244646" y="4204347"/>
            <a:ext cx="8124349" cy="77070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ar-SA" sz="2400" b="1" dirty="0"/>
              <a:t>يعظم أجر واصل الرحم عندما يصل من قطعه و يعامل من أساء إليه </a:t>
            </a:r>
            <a:r>
              <a:rPr lang="ar-SA" sz="2400" b="1" dirty="0" err="1"/>
              <a:t>باحسان</a:t>
            </a:r>
            <a:r>
              <a:rPr lang="ar-SA" sz="2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9945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صورة 10">
            <a:extLst>
              <a:ext uri="{FF2B5EF4-FFF2-40B4-BE49-F238E27FC236}">
                <a16:creationId xmlns:a16="http://schemas.microsoft.com/office/drawing/2014/main" id="{BA155AEE-DD15-4D10-A588-DC5EEA6CCA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5" name="مستطيل: زوايا قطرية مستديرة 4">
            <a:extLst>
              <a:ext uri="{FF2B5EF4-FFF2-40B4-BE49-F238E27FC236}">
                <a16:creationId xmlns:a16="http://schemas.microsoft.com/office/drawing/2014/main" id="{15FB6912-13CE-41E9-B7CD-338B526F4CCA}"/>
              </a:ext>
            </a:extLst>
          </p:cNvPr>
          <p:cNvSpPr/>
          <p:nvPr/>
        </p:nvSpPr>
        <p:spPr>
          <a:xfrm>
            <a:off x="1446236" y="530724"/>
            <a:ext cx="8798123" cy="916627"/>
          </a:xfrm>
          <a:prstGeom prst="round2DiagRect">
            <a:avLst/>
          </a:prstGeom>
          <a:solidFill>
            <a:srgbClr val="FFDB98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(أصلُ من وصلني وأقطعُ من قطعني) بمَ تردُّ على من قال ذلك؟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72D8A615-9F62-41F2-BA5C-ACE5B69229B4}"/>
              </a:ext>
            </a:extLst>
          </p:cNvPr>
          <p:cNvSpPr txBox="1"/>
          <p:nvPr/>
        </p:nvSpPr>
        <p:spPr>
          <a:xfrm>
            <a:off x="2537167" y="1637254"/>
            <a:ext cx="6616255" cy="5778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ar-SA" sz="2400" b="1" dirty="0"/>
              <a:t>هذا خطأ يجب أن تصل الاثنين فالصلة الحقيقة تكون لمن قطع </a:t>
            </a:r>
          </a:p>
        </p:txBody>
      </p:sp>
      <p:sp>
        <p:nvSpPr>
          <p:cNvPr id="7" name="مستطيل: زوايا قطرية مستديرة 4">
            <a:extLst>
              <a:ext uri="{FF2B5EF4-FFF2-40B4-BE49-F238E27FC236}">
                <a16:creationId xmlns:a16="http://schemas.microsoft.com/office/drawing/2014/main" id="{15FB6912-13CE-41E9-B7CD-338B526F4CCA}"/>
              </a:ext>
            </a:extLst>
          </p:cNvPr>
          <p:cNvSpPr/>
          <p:nvPr/>
        </p:nvSpPr>
        <p:spPr>
          <a:xfrm>
            <a:off x="199548" y="2536704"/>
            <a:ext cx="11291495" cy="1177988"/>
          </a:xfrm>
          <a:prstGeom prst="round2DiagRect">
            <a:avLst/>
          </a:prstGeom>
          <a:solidFill>
            <a:srgbClr val="FFDB98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اربط بين قوله تعالى: {خُذِ الْعَفْوَ وَأْمُرْ بِالْعُرْفِ وَأَعْرِضْ عَنِ الْجَاهِلِينَ} </a:t>
            </a:r>
            <a:r>
              <a:rPr lang="en-US" sz="14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]</a:t>
            </a:r>
            <a:r>
              <a:rPr lang="ar-SA" sz="14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سورة الأعراف :199</a:t>
            </a:r>
            <a:r>
              <a:rPr lang="en-US" sz="14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[</a:t>
            </a:r>
            <a:r>
              <a:rPr lang="ar-SA" sz="14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ar-SA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وحديث عقبة ( رضي الله عنه).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72D8A615-9F62-41F2-BA5C-ACE5B69229B4}"/>
              </a:ext>
            </a:extLst>
          </p:cNvPr>
          <p:cNvSpPr txBox="1"/>
          <p:nvPr/>
        </p:nvSpPr>
        <p:spPr>
          <a:xfrm>
            <a:off x="854735" y="3833392"/>
            <a:ext cx="10482529" cy="5778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ar-SA" sz="2400" b="1" dirty="0"/>
              <a:t>الحديثان يأمران بالعفو عن من ظلمنا و أن نتسامح مع من ظلمنا ففيهم دعوة لنشر الرحمة بين الناس.</a:t>
            </a:r>
          </a:p>
        </p:txBody>
      </p:sp>
      <p:sp>
        <p:nvSpPr>
          <p:cNvPr id="9" name="مستطيل: زوايا قطرية مستديرة 4">
            <a:extLst>
              <a:ext uri="{FF2B5EF4-FFF2-40B4-BE49-F238E27FC236}">
                <a16:creationId xmlns:a16="http://schemas.microsoft.com/office/drawing/2014/main" id="{15FB6912-13CE-41E9-B7CD-338B526F4CCA}"/>
              </a:ext>
            </a:extLst>
          </p:cNvPr>
          <p:cNvSpPr/>
          <p:nvPr/>
        </p:nvSpPr>
        <p:spPr>
          <a:xfrm>
            <a:off x="1835075" y="4626565"/>
            <a:ext cx="8020442" cy="934747"/>
          </a:xfrm>
          <a:prstGeom prst="round2DiagRect">
            <a:avLst/>
          </a:prstGeom>
          <a:solidFill>
            <a:srgbClr val="FFDB98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اذكر ثلاثاً من أبرز صفات عقبة بن عامر .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72D8A615-9F62-41F2-BA5C-ACE5B69229B4}"/>
              </a:ext>
            </a:extLst>
          </p:cNvPr>
          <p:cNvSpPr txBox="1"/>
          <p:nvPr/>
        </p:nvSpPr>
        <p:spPr>
          <a:xfrm>
            <a:off x="2737798" y="5775902"/>
            <a:ext cx="6604597" cy="5778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ar-SA" sz="2400" b="1" dirty="0"/>
              <a:t>كان مقرئاً فصيحاً  / كان فقيهاً فرضياً / كان شاعراً كبير الشأن.</a:t>
            </a:r>
          </a:p>
        </p:txBody>
      </p:sp>
    </p:spTree>
    <p:extLst>
      <p:ext uri="{BB962C8B-B14F-4D97-AF65-F5344CB8AC3E}">
        <p14:creationId xmlns:p14="http://schemas.microsoft.com/office/powerpoint/2010/main" val="4020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B70C5B05-002C-4A4B-80D0-FE59104901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5" name="مستطيل: زوايا قطرية مستديرة 4">
            <a:extLst>
              <a:ext uri="{FF2B5EF4-FFF2-40B4-BE49-F238E27FC236}">
                <a16:creationId xmlns:a16="http://schemas.microsoft.com/office/drawing/2014/main" id="{15FB6912-13CE-41E9-B7CD-338B526F4CCA}"/>
              </a:ext>
            </a:extLst>
          </p:cNvPr>
          <p:cNvSpPr/>
          <p:nvPr/>
        </p:nvSpPr>
        <p:spPr>
          <a:xfrm>
            <a:off x="3535199" y="680471"/>
            <a:ext cx="4616972" cy="812498"/>
          </a:xfrm>
          <a:prstGeom prst="round2DiagRect">
            <a:avLst/>
          </a:prstGeom>
          <a:solidFill>
            <a:srgbClr val="FFDB98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معلومات إثرائية</a:t>
            </a:r>
            <a:endParaRPr lang="en-US" sz="3200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72D8A615-9F62-41F2-BA5C-ACE5B69229B4}"/>
              </a:ext>
            </a:extLst>
          </p:cNvPr>
          <p:cNvSpPr txBox="1"/>
          <p:nvPr/>
        </p:nvSpPr>
        <p:spPr>
          <a:xfrm>
            <a:off x="660277" y="2173440"/>
            <a:ext cx="10871445" cy="36947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800" b="1" dirty="0"/>
              <a:t>عندما نزل قوله تعالى: {لَنْ تَنَالُوا الْبِرَّ </a:t>
            </a:r>
            <a:r>
              <a:rPr lang="ar-SA" sz="2800" b="1" dirty="0" err="1"/>
              <a:t>حَتَّىٰ</a:t>
            </a:r>
            <a:r>
              <a:rPr lang="ar-SA" sz="2800" b="1" dirty="0"/>
              <a:t> تُنْفِقُوا مِمَّا تُحِبُّونَ ۚ } (سورة آل عمران :92 )</a:t>
            </a:r>
          </a:p>
          <a:p>
            <a:pPr algn="ctr">
              <a:lnSpc>
                <a:spcPct val="150000"/>
              </a:lnSpc>
            </a:pPr>
            <a:r>
              <a:rPr lang="ar-SA" sz="2800" b="1" dirty="0"/>
              <a:t> قال أبو طلحة رضي الله عنه</a:t>
            </a:r>
            <a:r>
              <a:rPr lang="en-US" sz="2800" b="1" dirty="0"/>
              <a:t>: </a:t>
            </a:r>
            <a:r>
              <a:rPr lang="ar-SA" sz="2800" b="1" dirty="0"/>
              <a:t>إن أحبَّ مالي إليّ </a:t>
            </a:r>
            <a:r>
              <a:rPr lang="ar-SA" sz="2800" b="1" dirty="0" err="1"/>
              <a:t>بَيْرحاء</a:t>
            </a:r>
            <a:r>
              <a:rPr lang="ar-SA" sz="2800" b="1" dirty="0"/>
              <a:t>، و إنها صدقة لله تعالى، أرجو برها وذخرها عند الله تعالى، فضعها يا رسول الله حيث أراك الله؛ فقال رسول الله صلى الله عليه وسلم: بَخٍ! ذلك مال رابح، ذلك مال رابح، وقد سمعتُ ما قلتَ، و إني أرى أن تجعلها في الأقربين؛ فقال أبو طلحة: أفعل يا رسول الله. فقسمها أبو طلحة في أقاربه وبني عمه&gt;&gt; </a:t>
            </a:r>
            <a:r>
              <a:rPr lang="ar-SA" b="1" dirty="0"/>
              <a:t>أخرجه البخاري (6511) ومسلم (998)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12096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صورة 11">
            <a:extLst>
              <a:ext uri="{FF2B5EF4-FFF2-40B4-BE49-F238E27FC236}">
                <a16:creationId xmlns:a16="http://schemas.microsoft.com/office/drawing/2014/main" id="{35A9C1E4-1B22-4E52-B243-2203F0A98A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067" y="-2666999"/>
            <a:ext cx="6829865" cy="12192003"/>
          </a:xfrm>
          <a:prstGeom prst="rect">
            <a:avLst/>
          </a:prstGeom>
        </p:spPr>
      </p:pic>
      <p:sp>
        <p:nvSpPr>
          <p:cNvPr id="7" name="مستطيل: زوايا قطرية مستديرة 4">
            <a:extLst>
              <a:ext uri="{FF2B5EF4-FFF2-40B4-BE49-F238E27FC236}">
                <a16:creationId xmlns:a16="http://schemas.microsoft.com/office/drawing/2014/main" id="{15FB6912-13CE-41E9-B7CD-338B526F4CCA}"/>
              </a:ext>
            </a:extLst>
          </p:cNvPr>
          <p:cNvSpPr/>
          <p:nvPr/>
        </p:nvSpPr>
        <p:spPr>
          <a:xfrm>
            <a:off x="4059913" y="426550"/>
            <a:ext cx="4616972" cy="812498"/>
          </a:xfrm>
          <a:prstGeom prst="round2DiagRect">
            <a:avLst/>
          </a:prstGeom>
          <a:solidFill>
            <a:srgbClr val="FFDB98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أسئلة عامة</a:t>
            </a:r>
            <a:endParaRPr lang="en-US" sz="3200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مستطيل: زوايا قطرية مستديرة 9">
            <a:extLst>
              <a:ext uri="{FF2B5EF4-FFF2-40B4-BE49-F238E27FC236}">
                <a16:creationId xmlns:a16="http://schemas.microsoft.com/office/drawing/2014/main" id="{DF756FB5-76D7-467A-A2E7-229C9F9C5B75}"/>
              </a:ext>
            </a:extLst>
          </p:cNvPr>
          <p:cNvSpPr/>
          <p:nvPr/>
        </p:nvSpPr>
        <p:spPr>
          <a:xfrm>
            <a:off x="1620983" y="1514711"/>
            <a:ext cx="8742218" cy="887847"/>
          </a:xfrm>
          <a:prstGeom prst="round2DiagRect">
            <a:avLst/>
          </a:prstGeom>
          <a:solidFill>
            <a:srgbClr val="FFDB98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وضح ما وعد الله به واصلَ الرّحم في الدنيا والآخرة.</a:t>
            </a:r>
            <a:endParaRPr lang="en-US" sz="3200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id="{72D8A615-9F62-41F2-BA5C-ACE5B69229B4}"/>
              </a:ext>
            </a:extLst>
          </p:cNvPr>
          <p:cNvSpPr txBox="1"/>
          <p:nvPr/>
        </p:nvSpPr>
        <p:spPr>
          <a:xfrm>
            <a:off x="858129" y="2508158"/>
            <a:ext cx="10649243" cy="5866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sz="2400" b="1" dirty="0"/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B7B688DD-FF9B-40A9-84C8-DEEB45DE8DC8}"/>
              </a:ext>
            </a:extLst>
          </p:cNvPr>
          <p:cNvSpPr txBox="1"/>
          <p:nvPr/>
        </p:nvSpPr>
        <p:spPr>
          <a:xfrm>
            <a:off x="351692" y="3200457"/>
            <a:ext cx="1115568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dirty="0">
                <a:solidFill>
                  <a:srgbClr val="FF0000"/>
                </a:solidFill>
              </a:rPr>
              <a:t>اختر الإجابة الصحيحة فيما يلي:</a:t>
            </a:r>
          </a:p>
          <a:p>
            <a:r>
              <a:rPr lang="ar-SA" sz="2800" dirty="0"/>
              <a:t>أ- معنى (يبسط) في قوله ﷺ: «من أحبَّ أن يبسط له في رزقه :»</a:t>
            </a:r>
          </a:p>
          <a:p>
            <a:r>
              <a:rPr lang="ar-SA" sz="2800" dirty="0"/>
              <a:t>1 - ينزل.     2 - يصعد.       3 -يوسع.      4 - يشكر.</a:t>
            </a:r>
          </a:p>
          <a:p>
            <a:r>
              <a:rPr lang="ar-SA" sz="2800" dirty="0"/>
              <a:t>ب- معنى (ينسأ) في قوله صلى الله عليه وسلم : «وينسأ له في أجله :»</a:t>
            </a:r>
          </a:p>
          <a:p>
            <a:r>
              <a:rPr lang="ar-SA" sz="2800" dirty="0"/>
              <a:t>1- يؤخر.      2 - يُعَجَّل.       3 -ينسى.      4 - يتذكر.</a:t>
            </a:r>
          </a:p>
          <a:p>
            <a:r>
              <a:rPr lang="ar-SA" sz="2800" dirty="0"/>
              <a:t>ج- المراد بالأجل في قوله ﷺ: «وينسأ له في أجله :»</a:t>
            </a:r>
          </a:p>
          <a:p>
            <a:r>
              <a:rPr lang="ar-SA" sz="2800" dirty="0"/>
              <a:t>1- القيامة.     2 - العمر.       3- القدر.        4 - العمل.</a:t>
            </a:r>
            <a:endParaRPr lang="en-US" sz="2800" dirty="0"/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BAC78325-066A-436D-AB9B-9DE491513094}"/>
              </a:ext>
            </a:extLst>
          </p:cNvPr>
          <p:cNvSpPr txBox="1"/>
          <p:nvPr/>
        </p:nvSpPr>
        <p:spPr>
          <a:xfrm>
            <a:off x="6556225" y="4007077"/>
            <a:ext cx="1409968" cy="586699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4E0FB426-1F2D-4616-A2D0-807052D9B9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16425" y="5774465"/>
            <a:ext cx="1463167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28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2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صورة 10">
            <a:extLst>
              <a:ext uri="{FF2B5EF4-FFF2-40B4-BE49-F238E27FC236}">
                <a16:creationId xmlns:a16="http://schemas.microsoft.com/office/drawing/2014/main" id="{C475E85D-36BB-4588-9F7F-E6CF3E2E97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مربع نص 1"/>
          <p:cNvSpPr txBox="1"/>
          <p:nvPr/>
        </p:nvSpPr>
        <p:spPr>
          <a:xfrm>
            <a:off x="-502984" y="366623"/>
            <a:ext cx="11734800" cy="6124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dirty="0"/>
              <a:t> د- المراد بالرحم في قوله ﷺ : «فليصلْ رحمَه :»</a:t>
            </a:r>
          </a:p>
          <a:p>
            <a:pPr algn="ctr"/>
            <a:r>
              <a:rPr lang="ar-SA" sz="2800" dirty="0"/>
              <a:t>1 - الرحمة.   2 - المودّة.    3 - الأقارب.    4 - العبادة.</a:t>
            </a:r>
          </a:p>
          <a:p>
            <a:r>
              <a:rPr lang="ar-SA" sz="2800" dirty="0"/>
              <a:t>ه- الأولى بالصلة ممن يأتي:</a:t>
            </a:r>
          </a:p>
          <a:p>
            <a:r>
              <a:rPr lang="ar-SA" sz="2800" dirty="0"/>
              <a:t>1 - الأم.        2 -الأب.    3 -العم.        4 - الخالة.</a:t>
            </a:r>
          </a:p>
          <a:p>
            <a:r>
              <a:rPr lang="ar-SA" sz="2800" dirty="0"/>
              <a:t>و- مما يزيد في الأُلفة والمحبة بين الأقارب:</a:t>
            </a:r>
          </a:p>
          <a:p>
            <a:r>
              <a:rPr lang="ar-SA" sz="2800" dirty="0"/>
              <a:t>1 - تقديم الهدايا لهم.    2 - تأخير الزيارة.    3- ال</a:t>
            </a:r>
            <a:r>
              <a:rPr lang="en-US" sz="2800" dirty="0"/>
              <a:t>ّ</a:t>
            </a:r>
            <a:r>
              <a:rPr lang="ar-SA" sz="2800" dirty="0"/>
              <a:t>سكن بعيداً عنهم.</a:t>
            </a:r>
          </a:p>
          <a:p>
            <a:r>
              <a:rPr lang="ar-SA" sz="2800" dirty="0"/>
              <a:t>ز- مما يسبب التقاطع بين الأقارب أحد هذه الأشياء:</a:t>
            </a:r>
          </a:p>
          <a:p>
            <a:r>
              <a:rPr lang="ar-SA" sz="2800" dirty="0"/>
              <a:t>1 - عدم التزاور فيما بينهم. 2 -كثرة الأسفار. 3- الانشغال بالاختبارات.    4 - الحياء.</a:t>
            </a:r>
          </a:p>
          <a:p>
            <a:r>
              <a:rPr lang="ar-SA" sz="2800" dirty="0"/>
              <a:t>ح- من لم يزرني من أقاربي فإنني:</a:t>
            </a:r>
          </a:p>
          <a:p>
            <a:r>
              <a:rPr lang="ar-SA" sz="2800" dirty="0"/>
              <a:t>1 - لا أزوره. 2 - لا أدعوه لزيارتي. </a:t>
            </a:r>
            <a:r>
              <a:rPr lang="en-US" sz="2800" dirty="0"/>
              <a:t>- 3 </a:t>
            </a:r>
            <a:r>
              <a:rPr lang="ar-SA" sz="2800" dirty="0"/>
              <a:t>أكتب له رسالة أعاتبه فيها. </a:t>
            </a:r>
            <a:r>
              <a:rPr lang="en-US" sz="2800" dirty="0"/>
              <a:t>-4 </a:t>
            </a:r>
            <a:r>
              <a:rPr lang="ar-SA" sz="2800" dirty="0"/>
              <a:t>أزوره ولا أهجره.</a:t>
            </a:r>
          </a:p>
          <a:p>
            <a:r>
              <a:rPr lang="ar-SA" sz="2800" dirty="0"/>
              <a:t>ط- مما قد يعاقب به قاطع الرحم في الآخرة:</a:t>
            </a:r>
          </a:p>
          <a:p>
            <a:r>
              <a:rPr lang="ar-SA" sz="2800" dirty="0"/>
              <a:t>1 - حرمانه من الرزق. 2 -كراهية الناس له. 3 - دخول النار. 4 - حرمانه من شفاعة النبي ﷺ </a:t>
            </a:r>
          </a:p>
          <a:p>
            <a:r>
              <a:rPr lang="ar-SA" sz="2800" dirty="0"/>
              <a:t>ي- من أيسر أسباب دخول الجنة:</a:t>
            </a:r>
          </a:p>
          <a:p>
            <a:r>
              <a:rPr lang="ar-SA" sz="2800" dirty="0"/>
              <a:t>١- طلب العلم.   ٢- طلب الرزق.    ٣- البر بالوالدين.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647E90C-8AD5-48DE-A620-76A4B88526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3460" y="824621"/>
            <a:ext cx="1570956" cy="57156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F31B9027-66FF-48A9-A1E1-776A5C7375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82950" y="1687232"/>
            <a:ext cx="1463167" cy="548668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BB32948D-9680-47A7-950F-F3DB926E34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1934" y="2507132"/>
            <a:ext cx="2505286" cy="640135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02080CFD-5832-4000-BCA2-24B251673F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1349" y="3374464"/>
            <a:ext cx="3357618" cy="548668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D13A9D84-8CD3-4692-863F-7CD6C50F5B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5216" y="4878545"/>
            <a:ext cx="1950784" cy="640135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5AD186B6-7374-4F86-B3EA-A4817C3B6C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3281" y="5851242"/>
            <a:ext cx="2185437" cy="640135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0D5A0E86-FCBB-485A-AA05-AB4F8D2C53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664" y="4111822"/>
            <a:ext cx="2659523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36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صورة 11">
            <a:extLst>
              <a:ext uri="{FF2B5EF4-FFF2-40B4-BE49-F238E27FC236}">
                <a16:creationId xmlns:a16="http://schemas.microsoft.com/office/drawing/2014/main" id="{03F26F4F-88E9-4753-B8FD-C0EBE7381D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مربع نص 1"/>
          <p:cNvSpPr txBox="1"/>
          <p:nvPr/>
        </p:nvSpPr>
        <p:spPr>
          <a:xfrm>
            <a:off x="228600" y="271533"/>
            <a:ext cx="11734800" cy="259782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ar-SA" sz="2800" dirty="0"/>
              <a:t>            ك- من صور التفريط في حق الوالدين:</a:t>
            </a:r>
          </a:p>
          <a:p>
            <a:pPr>
              <a:lnSpc>
                <a:spcPct val="150000"/>
              </a:lnSpc>
            </a:pPr>
            <a:r>
              <a:rPr lang="ar-SA" sz="2800" dirty="0"/>
              <a:t>١- الزواج.    2- الانشغال مع الأصدقاء عنهما.    3- الذهاب لحج الفريضة.</a:t>
            </a:r>
          </a:p>
          <a:p>
            <a:pPr>
              <a:lnSpc>
                <a:spcPct val="150000"/>
              </a:lnSpc>
            </a:pPr>
            <a:r>
              <a:rPr lang="ar-SA" sz="2800" dirty="0"/>
              <a:t>ل- من ثمرات العفو عن الزلات وقبول أعذار الآخرين:</a:t>
            </a:r>
          </a:p>
          <a:p>
            <a:pPr>
              <a:lnSpc>
                <a:spcPct val="150000"/>
              </a:lnSpc>
            </a:pPr>
            <a:r>
              <a:rPr lang="ar-SA" sz="2800" dirty="0"/>
              <a:t>١- محبة الناس لك. 2- استمرار البر والصلة.   3- راحة القلب.   4- جميع الإجابات صحيحة.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647E90C-8AD5-48DE-A620-76A4B88526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4529" y="1039262"/>
            <a:ext cx="4103013" cy="57156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F31B9027-66FF-48A9-A1E1-776A5C7375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1348" y="2285714"/>
            <a:ext cx="3466513" cy="548668"/>
          </a:xfrm>
          <a:prstGeom prst="rect">
            <a:avLst/>
          </a:prstGeom>
        </p:spPr>
      </p:pic>
      <p:sp>
        <p:nvSpPr>
          <p:cNvPr id="9" name="مستطيل: زوايا مستديرة 8">
            <a:extLst>
              <a:ext uri="{FF2B5EF4-FFF2-40B4-BE49-F238E27FC236}">
                <a16:creationId xmlns:a16="http://schemas.microsoft.com/office/drawing/2014/main" id="{E40194BE-E80A-4D56-B39E-95018FF985D8}"/>
              </a:ext>
            </a:extLst>
          </p:cNvPr>
          <p:cNvSpPr/>
          <p:nvPr/>
        </p:nvSpPr>
        <p:spPr>
          <a:xfrm>
            <a:off x="738174" y="3428999"/>
            <a:ext cx="10522634" cy="1246239"/>
          </a:xfrm>
          <a:prstGeom prst="roundRect">
            <a:avLst/>
          </a:prstGeom>
          <a:solidFill>
            <a:srgbClr val="FFDB9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solidFill>
                  <a:srgbClr val="FF0000"/>
                </a:solidFill>
              </a:rPr>
              <a:t>درست وحدة صلة الرحم وتعرفت على عظم حق الوالدين، ما الأعمال والأقوال التي يحب والداك أن تعاملهما بها؟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B87ED158-CFED-4420-B4D6-B7BFD693EEF4}"/>
              </a:ext>
            </a:extLst>
          </p:cNvPr>
          <p:cNvSpPr txBox="1"/>
          <p:nvPr/>
        </p:nvSpPr>
        <p:spPr>
          <a:xfrm>
            <a:off x="93406" y="5056982"/>
            <a:ext cx="11085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/>
              <a:t>بالبر و طاعة الله و الرفق و اللين و الدعاء لهما بالرحمة لتربيتهما لي صغيراً.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11359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صورة 6">
            <a:extLst>
              <a:ext uri="{FF2B5EF4-FFF2-40B4-BE49-F238E27FC236}">
                <a16:creationId xmlns:a16="http://schemas.microsoft.com/office/drawing/2014/main" id="{4706E33F-C7C9-420C-A4DB-3A62CB8132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9" name="مستطيل: زوايا مستديرة 8">
            <a:extLst>
              <a:ext uri="{FF2B5EF4-FFF2-40B4-BE49-F238E27FC236}">
                <a16:creationId xmlns:a16="http://schemas.microsoft.com/office/drawing/2014/main" id="{E40194BE-E80A-4D56-B39E-95018FF985D8}"/>
              </a:ext>
            </a:extLst>
          </p:cNvPr>
          <p:cNvSpPr/>
          <p:nvPr/>
        </p:nvSpPr>
        <p:spPr>
          <a:xfrm>
            <a:off x="1194618" y="491370"/>
            <a:ext cx="9449103" cy="1286641"/>
          </a:xfrm>
          <a:prstGeom prst="roundRect">
            <a:avLst/>
          </a:prstGeom>
          <a:solidFill>
            <a:srgbClr val="FFDB9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rgbClr val="FF0000"/>
                </a:solidFill>
              </a:rPr>
              <a:t>للوالدين حق عليك في حياتهما وبعد مماتهما، اذكر خمسة من هذه الحقوق.</a:t>
            </a:r>
            <a:endParaRPr lang="en-US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5" name="جدول 5">
            <a:extLst>
              <a:ext uri="{FF2B5EF4-FFF2-40B4-BE49-F238E27FC236}">
                <a16:creationId xmlns:a16="http://schemas.microsoft.com/office/drawing/2014/main" id="{02E793B8-C470-4BC7-BFE7-8A3E6ECA2D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0301385"/>
              </p:ext>
            </p:extLst>
          </p:nvPr>
        </p:nvGraphicFramePr>
        <p:xfrm>
          <a:off x="2228949" y="1915418"/>
          <a:ext cx="8128000" cy="434470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68143506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4052424972"/>
                    </a:ext>
                  </a:extLst>
                </a:gridCol>
              </a:tblGrid>
              <a:tr h="868941">
                <a:tc>
                  <a:txBody>
                    <a:bodyPr/>
                    <a:lstStyle/>
                    <a:p>
                      <a:pPr algn="ctr"/>
                      <a:r>
                        <a:rPr lang="ar-SA" sz="2800" dirty="0"/>
                        <a:t>من حقوقهما بعد مماتهما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sz="2800" dirty="0"/>
                        <a:t>من حقوقهما في حياتهما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054763"/>
                  </a:ext>
                </a:extLst>
              </a:tr>
              <a:tr h="868941">
                <a:tc>
                  <a:txBody>
                    <a:bodyPr/>
                    <a:lstStyle/>
                    <a:p>
                      <a:pPr algn="ctr"/>
                      <a:r>
                        <a:rPr lang="ar-SA" sz="2800" b="1" dirty="0"/>
                        <a:t>الدعاء لهما</a:t>
                      </a:r>
                      <a:endParaRPr lang="en-US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sz="2800" b="1" dirty="0"/>
                        <a:t>طاعتهما و الاحسان اليهما</a:t>
                      </a:r>
                      <a:endParaRPr lang="en-US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4937171"/>
                  </a:ext>
                </a:extLst>
              </a:tr>
              <a:tr h="868941">
                <a:tc>
                  <a:txBody>
                    <a:bodyPr/>
                    <a:lstStyle/>
                    <a:p>
                      <a:pPr algn="ctr"/>
                      <a:r>
                        <a:rPr lang="ar-SA" sz="2800" b="1" dirty="0"/>
                        <a:t>تنفيذ وصاياهما</a:t>
                      </a:r>
                      <a:endParaRPr lang="en-US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sz="2800" b="1" dirty="0"/>
                        <a:t>الدعاء لهما</a:t>
                      </a:r>
                      <a:endParaRPr lang="en-US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0130689"/>
                  </a:ext>
                </a:extLst>
              </a:tr>
              <a:tr h="868941">
                <a:tc>
                  <a:txBody>
                    <a:bodyPr/>
                    <a:lstStyle/>
                    <a:p>
                      <a:pPr algn="ctr"/>
                      <a:r>
                        <a:rPr lang="ar-SA" sz="2800" b="1" dirty="0"/>
                        <a:t>الصدقة عنهما</a:t>
                      </a:r>
                      <a:endParaRPr lang="en-US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sz="2800" b="1" dirty="0"/>
                        <a:t>عدم رفع الصوت عليهما </a:t>
                      </a:r>
                      <a:endParaRPr lang="en-US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6744759"/>
                  </a:ext>
                </a:extLst>
              </a:tr>
              <a:tr h="868941">
                <a:tc>
                  <a:txBody>
                    <a:bodyPr/>
                    <a:lstStyle/>
                    <a:p>
                      <a:pPr algn="ctr"/>
                      <a:r>
                        <a:rPr lang="ar-SA" sz="2800" b="1" dirty="0"/>
                        <a:t>زيارة صديقهما </a:t>
                      </a:r>
                      <a:endParaRPr lang="en-US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SA" sz="2800" b="1" dirty="0"/>
                        <a:t>عدم احتقارهما</a:t>
                      </a:r>
                      <a:endParaRPr lang="en-US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7047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463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1E22A1DF-8839-4137-AC1A-8C644BDC61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5" name="مستطيل: زوايا قطرية مستديرة 4">
            <a:extLst>
              <a:ext uri="{FF2B5EF4-FFF2-40B4-BE49-F238E27FC236}">
                <a16:creationId xmlns:a16="http://schemas.microsoft.com/office/drawing/2014/main" id="{15FB6912-13CE-41E9-B7CD-338B526F4CCA}"/>
              </a:ext>
            </a:extLst>
          </p:cNvPr>
          <p:cNvSpPr/>
          <p:nvPr/>
        </p:nvSpPr>
        <p:spPr>
          <a:xfrm>
            <a:off x="2283506" y="548090"/>
            <a:ext cx="7624985" cy="1322946"/>
          </a:xfrm>
          <a:prstGeom prst="round2DiagRect">
            <a:avLst/>
          </a:prstGeom>
          <a:solidFill>
            <a:srgbClr val="FFDB98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ما العاقبة التي يجنيها من عَقَّ والديه؟</a:t>
            </a:r>
            <a:endParaRPr lang="ar-SA" sz="3200" b="1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72D8A615-9F62-41F2-BA5C-ACE5B69229B4}"/>
              </a:ext>
            </a:extLst>
          </p:cNvPr>
          <p:cNvSpPr txBox="1"/>
          <p:nvPr/>
        </p:nvSpPr>
        <p:spPr>
          <a:xfrm>
            <a:off x="2445894" y="2088102"/>
            <a:ext cx="730021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SA" sz="2400" b="1" dirty="0"/>
              <a:t>في الدنيا يجني عقوق أبنائه من بعده؛ و في الاخرة غضب الله عليه</a:t>
            </a:r>
            <a:endParaRPr lang="en-US" sz="2400" b="1" dirty="0"/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id="{B60CF522-BA02-459C-B44C-6B2F4EAD05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910" y="357268"/>
            <a:ext cx="1450974" cy="1322947"/>
          </a:xfrm>
          <a:prstGeom prst="rect">
            <a:avLst/>
          </a:prstGeom>
        </p:spPr>
      </p:pic>
      <p:sp>
        <p:nvSpPr>
          <p:cNvPr id="10" name="مستطيل: زوايا قطرية مستديرة 9">
            <a:extLst>
              <a:ext uri="{FF2B5EF4-FFF2-40B4-BE49-F238E27FC236}">
                <a16:creationId xmlns:a16="http://schemas.microsoft.com/office/drawing/2014/main" id="{DF756FB5-76D7-467A-A2E7-229C9F9C5B75}"/>
              </a:ext>
            </a:extLst>
          </p:cNvPr>
          <p:cNvSpPr/>
          <p:nvPr/>
        </p:nvSpPr>
        <p:spPr>
          <a:xfrm>
            <a:off x="1888251" y="3153018"/>
            <a:ext cx="8190411" cy="1322946"/>
          </a:xfrm>
          <a:prstGeom prst="round2DiagRect">
            <a:avLst/>
          </a:prstGeom>
          <a:solidFill>
            <a:srgbClr val="FFDB98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أوصى الرسول صلى الله عليه وسلم عقبة بن عامر بثلاث وصايا، اذكرها.</a:t>
            </a:r>
            <a:endParaRPr lang="en-US" sz="3200" b="1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2F0F6230-18EB-4B92-BD54-D0661CEC04D0}"/>
              </a:ext>
            </a:extLst>
          </p:cNvPr>
          <p:cNvSpPr txBox="1"/>
          <p:nvPr/>
        </p:nvSpPr>
        <p:spPr>
          <a:xfrm>
            <a:off x="3511481" y="4838764"/>
            <a:ext cx="5169037" cy="11406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400" b="1" dirty="0"/>
              <a:t>أوصاه بصلة من قطعه من أرحامه؛ </a:t>
            </a:r>
          </a:p>
          <a:p>
            <a:pPr algn="ctr">
              <a:lnSpc>
                <a:spcPct val="150000"/>
              </a:lnSpc>
            </a:pPr>
            <a:r>
              <a:rPr lang="ar-SA" sz="2400" b="1" dirty="0"/>
              <a:t>و إعطاء من حرمه و العفو عمن ظلمه.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94621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DFAA210F-037B-412C-B68A-A43A8C75C4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5" name="مستطيل: زوايا قطرية مستديرة 4">
            <a:extLst>
              <a:ext uri="{FF2B5EF4-FFF2-40B4-BE49-F238E27FC236}">
                <a16:creationId xmlns:a16="http://schemas.microsoft.com/office/drawing/2014/main" id="{15FB6912-13CE-41E9-B7CD-338B526F4CCA}"/>
              </a:ext>
            </a:extLst>
          </p:cNvPr>
          <p:cNvSpPr/>
          <p:nvPr/>
        </p:nvSpPr>
        <p:spPr>
          <a:xfrm>
            <a:off x="2204774" y="467255"/>
            <a:ext cx="8190411" cy="1322946"/>
          </a:xfrm>
          <a:prstGeom prst="round2DiagRect">
            <a:avLst/>
          </a:prstGeom>
          <a:solidFill>
            <a:srgbClr val="FFDB98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ماذا تعلمت في هذه الوحدة؟</a:t>
            </a:r>
            <a:endParaRPr lang="ar-SA" sz="3200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72D8A615-9F62-41F2-BA5C-ACE5B69229B4}"/>
              </a:ext>
            </a:extLst>
          </p:cNvPr>
          <p:cNvSpPr txBox="1"/>
          <p:nvPr/>
        </p:nvSpPr>
        <p:spPr>
          <a:xfrm>
            <a:off x="2649874" y="2005364"/>
            <a:ext cx="730021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SA" sz="2400" b="1" dirty="0"/>
              <a:t>أن أحرص على صلة الرحم.</a:t>
            </a:r>
          </a:p>
          <a:p>
            <a:pPr algn="ctr"/>
            <a:r>
              <a:rPr lang="ar-SA" sz="2400" b="1" dirty="0"/>
              <a:t>أن أصل رحمي بالوسائل الممكنة.</a:t>
            </a:r>
          </a:p>
          <a:p>
            <a:pPr algn="ctr"/>
            <a:r>
              <a:rPr lang="ar-SA" sz="2400" b="1" dirty="0"/>
              <a:t>أبر والدي و أحسن صحبتهم.</a:t>
            </a:r>
            <a:endParaRPr lang="en-US" sz="2400" b="1" dirty="0"/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id="{B60CF522-BA02-459C-B44C-6B2F4EAD05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910" y="357268"/>
            <a:ext cx="1450974" cy="1322947"/>
          </a:xfrm>
          <a:prstGeom prst="rect">
            <a:avLst/>
          </a:prstGeom>
        </p:spPr>
      </p:pic>
      <p:sp>
        <p:nvSpPr>
          <p:cNvPr id="10" name="مستطيل: زوايا قطرية مستديرة 9">
            <a:extLst>
              <a:ext uri="{FF2B5EF4-FFF2-40B4-BE49-F238E27FC236}">
                <a16:creationId xmlns:a16="http://schemas.microsoft.com/office/drawing/2014/main" id="{DF756FB5-76D7-467A-A2E7-229C9F9C5B75}"/>
              </a:ext>
            </a:extLst>
          </p:cNvPr>
          <p:cNvSpPr/>
          <p:nvPr/>
        </p:nvSpPr>
        <p:spPr>
          <a:xfrm>
            <a:off x="2142151" y="3429000"/>
            <a:ext cx="8190411" cy="1322946"/>
          </a:xfrm>
          <a:prstGeom prst="round2DiagRect">
            <a:avLst/>
          </a:prstGeom>
          <a:solidFill>
            <a:srgbClr val="FFDB98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بعد أن درست هذه الوحدة وتعلمت ما في أحاديثها من فوائدَ و آدابٍ، ماذا تنوي أن تعمل؟</a:t>
            </a:r>
            <a:endParaRPr lang="en-US" sz="3200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2F0F6230-18EB-4B92-BD54-D0661CEC04D0}"/>
              </a:ext>
            </a:extLst>
          </p:cNvPr>
          <p:cNvSpPr txBox="1"/>
          <p:nvPr/>
        </p:nvSpPr>
        <p:spPr>
          <a:xfrm>
            <a:off x="2142151" y="5067800"/>
            <a:ext cx="8939179" cy="11406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400" b="1" dirty="0"/>
              <a:t>أن أنفذ بكل ما جاء بها من وصايا وأتعامل بها في حياتي اليومية و أصل رحمي و أحسن لوالدي.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834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3" grpId="0" animBg="1"/>
    </p:bld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2146</TotalTime>
  <Words>1132</Words>
  <Application>Microsoft Office PowerPoint</Application>
  <PresentationFormat>شاشة عريضة</PresentationFormat>
  <Paragraphs>112</Paragraphs>
  <Slides>20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20</vt:i4>
      </vt:variant>
    </vt:vector>
  </HeadingPairs>
  <TitlesOfParts>
    <vt:vector size="25" baseType="lpstr">
      <vt:lpstr>Aldhabi</vt:lpstr>
      <vt:lpstr>Calibri Light</vt:lpstr>
      <vt:lpstr>Calibri</vt:lpstr>
      <vt:lpstr>Arial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ادركها بوربوينت</dc:creator>
  <cp:lastModifiedBy>حمود حاتم الناصر</cp:lastModifiedBy>
  <cp:revision>272</cp:revision>
  <dcterms:created xsi:type="dcterms:W3CDTF">2019-10-26T22:01:45Z</dcterms:created>
  <dcterms:modified xsi:type="dcterms:W3CDTF">2021-01-26T11:53:24Z</dcterms:modified>
</cp:coreProperties>
</file>