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5" r:id="rId3"/>
    <p:sldId id="324" r:id="rId4"/>
    <p:sldId id="325" r:id="rId5"/>
    <p:sldId id="317" r:id="rId6"/>
    <p:sldId id="326" r:id="rId7"/>
    <p:sldId id="338" r:id="rId8"/>
    <p:sldId id="328" r:id="rId9"/>
    <p:sldId id="329" r:id="rId10"/>
    <p:sldId id="332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269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4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12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7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9.emf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2" y="3141995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المياه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أنظر و أتأمل :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1155686" y="2856354"/>
            <a:ext cx="3203900" cy="3903015"/>
            <a:chOff x="7723498" y="1424779"/>
            <a:chExt cx="2385322" cy="2905820"/>
          </a:xfrm>
        </p:grpSpPr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712" y="2563435"/>
              <a:ext cx="1945266" cy="1670903"/>
            </a:xfrm>
            <a:prstGeom prst="rect">
              <a:avLst/>
            </a:prstGeom>
          </p:spPr>
        </p:pic>
        <p:sp>
          <p:nvSpPr>
            <p:cNvPr id="10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23498" y="1659963"/>
              <a:ext cx="2358969" cy="29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أودية المملكة العربية السعودية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وادي حنيفة , ووادي الدواسر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3896467" y="444559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وادي فاطمة , ووادي جازان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يذكر الطلبة واديَيْن داخليين وواديين يصبّان في البحر.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2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اعادة ترميم الأودية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2903784" y="445731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بناء السدود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862438" y="5908871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توفير الكمية اللازمة لتنقية المياه في الاودية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يفكر الطلبة في طرق تمكِّن من حفظ مياه الأودية.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8082" y="24250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المياه الجَوْفية العميقة: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2247022"/>
            <a:ext cx="570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هي المياه التي تجمعت في باطن الأرض منذ العصور الجُيولوجية القديمة، وتسربت هذه المياه خلالَ الصخور المَساميَّة )الرملية - الجِيْرية(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5" y="416898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المياه الجَوْفية العميقة: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205419" y="4123344"/>
            <a:ext cx="561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واستمرت في تسرُّبها حتى واجهت طبقةً غير مسامية عملت لخزنها، ويصعب على الإنسان الحصول عليها إلا بالمضخات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91045" y="2780737"/>
            <a:ext cx="1965623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991045" y="4497487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34719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7730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E2ED3A3-B84C-4954-B4F0-41EEA45DC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14911" r="8055" b="22539"/>
          <a:stretch/>
        </p:blipFill>
        <p:spPr>
          <a:xfrm>
            <a:off x="10783876" y="1562623"/>
            <a:ext cx="970137" cy="712969"/>
          </a:xfrm>
          <a:prstGeom prst="rect">
            <a:avLst/>
          </a:prstGeom>
        </p:spPr>
      </p:pic>
      <p:grpSp>
        <p:nvGrpSpPr>
          <p:cNvPr id="33" name="Group 14">
            <a:extLst>
              <a:ext uri="{FF2B5EF4-FFF2-40B4-BE49-F238E27FC236}">
                <a16:creationId xmlns:a16="http://schemas.microsoft.com/office/drawing/2014/main" id="{6B9CEAB5-1362-4930-A81D-EC2DD34EF1C7}"/>
              </a:ext>
            </a:extLst>
          </p:cNvPr>
          <p:cNvGrpSpPr/>
          <p:nvPr/>
        </p:nvGrpSpPr>
        <p:grpSpPr>
          <a:xfrm>
            <a:off x="1923779" y="3291187"/>
            <a:ext cx="1477108" cy="3516245"/>
            <a:chOff x="2595489" y="1491856"/>
            <a:chExt cx="1477108" cy="3516245"/>
          </a:xfrm>
          <a:effectLst/>
        </p:grpSpPr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F7B426CA-C1AC-4AB8-B340-FC826184B90F}"/>
                </a:ext>
              </a:extLst>
            </p:cNvPr>
            <p:cNvSpPr/>
            <p:nvPr/>
          </p:nvSpPr>
          <p:spPr>
            <a:xfrm>
              <a:off x="3306055" y="1491856"/>
              <a:ext cx="45719" cy="2103120"/>
            </a:xfrm>
            <a:prstGeom prst="rect">
              <a:avLst/>
            </a:prstGeom>
            <a:solidFill>
              <a:srgbClr val="01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7F88EC8-327A-4049-BAD8-03950BCEEEFB}"/>
                </a:ext>
              </a:extLst>
            </p:cNvPr>
            <p:cNvSpPr/>
            <p:nvPr/>
          </p:nvSpPr>
          <p:spPr>
            <a:xfrm>
              <a:off x="2595489" y="3530993"/>
              <a:ext cx="1477108" cy="1477108"/>
            </a:xfrm>
            <a:prstGeom prst="ellipse">
              <a:avLst/>
            </a:prstGeom>
            <a:solidFill>
              <a:srgbClr val="01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8">
              <a:extLst>
                <a:ext uri="{FF2B5EF4-FFF2-40B4-BE49-F238E27FC236}">
                  <a16:creationId xmlns:a16="http://schemas.microsoft.com/office/drawing/2014/main" id="{DFED67B0-228E-4FFC-B47F-3632ADBF0A15}"/>
                </a:ext>
              </a:extLst>
            </p:cNvPr>
            <p:cNvSpPr/>
            <p:nvPr/>
          </p:nvSpPr>
          <p:spPr>
            <a:xfrm>
              <a:off x="3193366" y="3446587"/>
              <a:ext cx="281354" cy="168812"/>
            </a:xfrm>
            <a:prstGeom prst="triangle">
              <a:avLst/>
            </a:prstGeom>
            <a:solidFill>
              <a:srgbClr val="01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21">
            <a:extLst>
              <a:ext uri="{FF2B5EF4-FFF2-40B4-BE49-F238E27FC236}">
                <a16:creationId xmlns:a16="http://schemas.microsoft.com/office/drawing/2014/main" id="{57D76A9A-EE6C-4261-92D4-108492689FC1}"/>
              </a:ext>
            </a:extLst>
          </p:cNvPr>
          <p:cNvSpPr/>
          <p:nvPr/>
        </p:nvSpPr>
        <p:spPr>
          <a:xfrm>
            <a:off x="3825707" y="3291187"/>
            <a:ext cx="45719" cy="914400"/>
          </a:xfrm>
          <a:prstGeom prst="rect">
            <a:avLst/>
          </a:prstGeom>
          <a:solidFill>
            <a:srgbClr val="02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5">
            <a:extLst>
              <a:ext uri="{FF2B5EF4-FFF2-40B4-BE49-F238E27FC236}">
                <a16:creationId xmlns:a16="http://schemas.microsoft.com/office/drawing/2014/main" id="{D4B9D1E0-1247-422C-994A-EC7ADE46FA91}"/>
              </a:ext>
            </a:extLst>
          </p:cNvPr>
          <p:cNvGrpSpPr/>
          <p:nvPr/>
        </p:nvGrpSpPr>
        <p:grpSpPr>
          <a:xfrm>
            <a:off x="4313389" y="3291187"/>
            <a:ext cx="1477108" cy="3516245"/>
            <a:chOff x="2595489" y="1491856"/>
            <a:chExt cx="1477108" cy="3516245"/>
          </a:xfrm>
          <a:effectLst/>
        </p:grpSpPr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BC94AF4A-FB68-4FB8-B010-9E260589D363}"/>
                </a:ext>
              </a:extLst>
            </p:cNvPr>
            <p:cNvSpPr/>
            <p:nvPr/>
          </p:nvSpPr>
          <p:spPr>
            <a:xfrm>
              <a:off x="3306055" y="1491856"/>
              <a:ext cx="45719" cy="2103120"/>
            </a:xfrm>
            <a:prstGeom prst="rect">
              <a:avLst/>
            </a:prstGeom>
            <a:solidFill>
              <a:srgbClr val="8AC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27">
              <a:extLst>
                <a:ext uri="{FF2B5EF4-FFF2-40B4-BE49-F238E27FC236}">
                  <a16:creationId xmlns:a16="http://schemas.microsoft.com/office/drawing/2014/main" id="{A7416E84-B759-4B8D-8BF3-56542DF6C4D0}"/>
                </a:ext>
              </a:extLst>
            </p:cNvPr>
            <p:cNvSpPr/>
            <p:nvPr/>
          </p:nvSpPr>
          <p:spPr>
            <a:xfrm>
              <a:off x="2595489" y="3530993"/>
              <a:ext cx="1477108" cy="1477108"/>
            </a:xfrm>
            <a:prstGeom prst="ellipse">
              <a:avLst/>
            </a:prstGeom>
            <a:solidFill>
              <a:srgbClr val="8AC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8">
              <a:extLst>
                <a:ext uri="{FF2B5EF4-FFF2-40B4-BE49-F238E27FC236}">
                  <a16:creationId xmlns:a16="http://schemas.microsoft.com/office/drawing/2014/main" id="{FCC80419-A393-4889-9EA3-17A79261DCC1}"/>
                </a:ext>
              </a:extLst>
            </p:cNvPr>
            <p:cNvSpPr/>
            <p:nvPr/>
          </p:nvSpPr>
          <p:spPr>
            <a:xfrm>
              <a:off x="3193366" y="3446587"/>
              <a:ext cx="281354" cy="168812"/>
            </a:xfrm>
            <a:prstGeom prst="triangle">
              <a:avLst/>
            </a:prstGeom>
            <a:solidFill>
              <a:srgbClr val="8AC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37">
            <a:extLst>
              <a:ext uri="{FF2B5EF4-FFF2-40B4-BE49-F238E27FC236}">
                <a16:creationId xmlns:a16="http://schemas.microsoft.com/office/drawing/2014/main" id="{8B810053-5BA6-4E5B-AC38-E8544056CCC0}"/>
              </a:ext>
            </a:extLst>
          </p:cNvPr>
          <p:cNvSpPr/>
          <p:nvPr/>
        </p:nvSpPr>
        <p:spPr>
          <a:xfrm>
            <a:off x="6215317" y="3291187"/>
            <a:ext cx="45719" cy="914400"/>
          </a:xfrm>
          <a:prstGeom prst="rect">
            <a:avLst/>
          </a:prstGeom>
          <a:solidFill>
            <a:srgbClr val="FBA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1">
            <a:extLst>
              <a:ext uri="{FF2B5EF4-FFF2-40B4-BE49-F238E27FC236}">
                <a16:creationId xmlns:a16="http://schemas.microsoft.com/office/drawing/2014/main" id="{5955E8DD-FFBA-482C-91AB-3E1CAC04D7CE}"/>
              </a:ext>
            </a:extLst>
          </p:cNvPr>
          <p:cNvGrpSpPr/>
          <p:nvPr/>
        </p:nvGrpSpPr>
        <p:grpSpPr>
          <a:xfrm>
            <a:off x="6731544" y="3291187"/>
            <a:ext cx="1477108" cy="3516245"/>
            <a:chOff x="2595489" y="1491856"/>
            <a:chExt cx="1477108" cy="3516245"/>
          </a:xfrm>
          <a:effectLst/>
        </p:grpSpPr>
        <p:sp>
          <p:nvSpPr>
            <p:cNvPr id="60" name="Rectangle 42">
              <a:extLst>
                <a:ext uri="{FF2B5EF4-FFF2-40B4-BE49-F238E27FC236}">
                  <a16:creationId xmlns:a16="http://schemas.microsoft.com/office/drawing/2014/main" id="{D998C23A-147A-4298-8BC3-66BE1BF8950B}"/>
                </a:ext>
              </a:extLst>
            </p:cNvPr>
            <p:cNvSpPr/>
            <p:nvPr/>
          </p:nvSpPr>
          <p:spPr>
            <a:xfrm>
              <a:off x="3306055" y="1491856"/>
              <a:ext cx="45719" cy="2103120"/>
            </a:xfrm>
            <a:prstGeom prst="rect">
              <a:avLst/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43">
              <a:extLst>
                <a:ext uri="{FF2B5EF4-FFF2-40B4-BE49-F238E27FC236}">
                  <a16:creationId xmlns:a16="http://schemas.microsoft.com/office/drawing/2014/main" id="{A8DFEF26-8C3D-463E-9605-1E3E58A7FE19}"/>
                </a:ext>
              </a:extLst>
            </p:cNvPr>
            <p:cNvSpPr/>
            <p:nvPr/>
          </p:nvSpPr>
          <p:spPr>
            <a:xfrm>
              <a:off x="2595489" y="3530993"/>
              <a:ext cx="1477108" cy="1477108"/>
            </a:xfrm>
            <a:prstGeom prst="ellipse">
              <a:avLst/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44">
              <a:extLst>
                <a:ext uri="{FF2B5EF4-FFF2-40B4-BE49-F238E27FC236}">
                  <a16:creationId xmlns:a16="http://schemas.microsoft.com/office/drawing/2014/main" id="{EC8F978B-32F1-43CE-B78C-34A091D8C8DE}"/>
                </a:ext>
              </a:extLst>
            </p:cNvPr>
            <p:cNvSpPr/>
            <p:nvPr/>
          </p:nvSpPr>
          <p:spPr>
            <a:xfrm>
              <a:off x="3193366" y="3446587"/>
              <a:ext cx="281354" cy="168812"/>
            </a:xfrm>
            <a:prstGeom prst="triangle">
              <a:avLst/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53">
            <a:extLst>
              <a:ext uri="{FF2B5EF4-FFF2-40B4-BE49-F238E27FC236}">
                <a16:creationId xmlns:a16="http://schemas.microsoft.com/office/drawing/2014/main" id="{D4F8685E-A572-4149-BBCE-FAEDC733E664}"/>
              </a:ext>
            </a:extLst>
          </p:cNvPr>
          <p:cNvSpPr/>
          <p:nvPr/>
        </p:nvSpPr>
        <p:spPr>
          <a:xfrm>
            <a:off x="8633472" y="3291187"/>
            <a:ext cx="45719" cy="914400"/>
          </a:xfrm>
          <a:prstGeom prst="rect">
            <a:avLst/>
          </a:prstGeom>
          <a:solidFill>
            <a:srgbClr val="F21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7">
            <a:extLst>
              <a:ext uri="{FF2B5EF4-FFF2-40B4-BE49-F238E27FC236}">
                <a16:creationId xmlns:a16="http://schemas.microsoft.com/office/drawing/2014/main" id="{5833B6A8-49E6-45E8-AC29-7BB43C0CF3BD}"/>
              </a:ext>
            </a:extLst>
          </p:cNvPr>
          <p:cNvSpPr/>
          <p:nvPr/>
        </p:nvSpPr>
        <p:spPr>
          <a:xfrm>
            <a:off x="1070321" y="2663747"/>
            <a:ext cx="10683692" cy="1719242"/>
          </a:xfrm>
          <a:custGeom>
            <a:avLst/>
            <a:gdLst>
              <a:gd name="connsiteX0" fmla="*/ 0 w 10683692"/>
              <a:gd name="connsiteY0" fmla="*/ 855231 h 1719242"/>
              <a:gd name="connsiteX1" fmla="*/ 1 w 10683692"/>
              <a:gd name="connsiteY1" fmla="*/ 855232 h 1719242"/>
              <a:gd name="connsiteX2" fmla="*/ 0 w 10683692"/>
              <a:gd name="connsiteY2" fmla="*/ 855232 h 1719242"/>
              <a:gd name="connsiteX3" fmla="*/ 9825145 w 10683692"/>
              <a:gd name="connsiteY3" fmla="*/ 0 h 1719242"/>
              <a:gd name="connsiteX4" fmla="*/ 10007122 w 10683692"/>
              <a:gd name="connsiteY4" fmla="*/ 75378 h 1719242"/>
              <a:gd name="connsiteX5" fmla="*/ 10606125 w 10683692"/>
              <a:gd name="connsiteY5" fmla="*/ 674381 h 1719242"/>
              <a:gd name="connsiteX6" fmla="*/ 10662658 w 10683692"/>
              <a:gd name="connsiteY6" fmla="*/ 759515 h 1719242"/>
              <a:gd name="connsiteX7" fmla="*/ 10665145 w 10683692"/>
              <a:gd name="connsiteY7" fmla="*/ 772298 h 1719242"/>
              <a:gd name="connsiteX8" fmla="*/ 10665235 w 10683692"/>
              <a:gd name="connsiteY8" fmla="*/ 772434 h 1719242"/>
              <a:gd name="connsiteX9" fmla="*/ 10609864 w 10683692"/>
              <a:gd name="connsiteY9" fmla="*/ 1045525 h 1719242"/>
              <a:gd name="connsiteX10" fmla="*/ 10009974 w 10683692"/>
              <a:gd name="connsiteY10" fmla="*/ 1645413 h 1719242"/>
              <a:gd name="connsiteX11" fmla="*/ 9653497 w 10683692"/>
              <a:gd name="connsiteY11" fmla="*/ 1645413 h 1719242"/>
              <a:gd name="connsiteX12" fmla="*/ 9653498 w 10683692"/>
              <a:gd name="connsiteY12" fmla="*/ 1645414 h 1719242"/>
              <a:gd name="connsiteX13" fmla="*/ 9653498 w 10683692"/>
              <a:gd name="connsiteY13" fmla="*/ 1288937 h 1719242"/>
              <a:gd name="connsiteX14" fmla="*/ 9749578 w 10683692"/>
              <a:gd name="connsiteY14" fmla="*/ 1192857 h 1719242"/>
              <a:gd name="connsiteX15" fmla="*/ 337625 w 10683692"/>
              <a:gd name="connsiteY15" fmla="*/ 1192856 h 1719242"/>
              <a:gd name="connsiteX16" fmla="*/ 26533 w 10683692"/>
              <a:gd name="connsiteY16" fmla="*/ 986650 h 1719242"/>
              <a:gd name="connsiteX17" fmla="*/ 1 w 10683692"/>
              <a:gd name="connsiteY17" fmla="*/ 855232 h 1719242"/>
              <a:gd name="connsiteX18" fmla="*/ 26533 w 10683692"/>
              <a:gd name="connsiteY18" fmla="*/ 723813 h 1719242"/>
              <a:gd name="connsiteX19" fmla="*/ 337625 w 10683692"/>
              <a:gd name="connsiteY19" fmla="*/ 517607 h 1719242"/>
              <a:gd name="connsiteX20" fmla="*/ 9721445 w 10683692"/>
              <a:gd name="connsiteY20" fmla="*/ 517607 h 1719242"/>
              <a:gd name="connsiteX21" fmla="*/ 9643169 w 10683692"/>
              <a:gd name="connsiteY21" fmla="*/ 439331 h 1719242"/>
              <a:gd name="connsiteX22" fmla="*/ 9643169 w 10683692"/>
              <a:gd name="connsiteY22" fmla="*/ 75378 h 1719242"/>
              <a:gd name="connsiteX23" fmla="*/ 9825145 w 10683692"/>
              <a:gd name="connsiteY23" fmla="*/ 0 h 17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83692" h="1719242">
                <a:moveTo>
                  <a:pt x="0" y="855231"/>
                </a:moveTo>
                <a:lnTo>
                  <a:pt x="1" y="855232"/>
                </a:lnTo>
                <a:lnTo>
                  <a:pt x="0" y="855232"/>
                </a:lnTo>
                <a:close/>
                <a:moveTo>
                  <a:pt x="9825145" y="0"/>
                </a:moveTo>
                <a:cubicBezTo>
                  <a:pt x="9891008" y="0"/>
                  <a:pt x="9956870" y="25126"/>
                  <a:pt x="10007122" y="75378"/>
                </a:cubicBezTo>
                <a:lnTo>
                  <a:pt x="10606125" y="674381"/>
                </a:lnTo>
                <a:cubicBezTo>
                  <a:pt x="10631251" y="699507"/>
                  <a:pt x="10650095" y="728535"/>
                  <a:pt x="10662658" y="759515"/>
                </a:cubicBezTo>
                <a:lnTo>
                  <a:pt x="10665145" y="772298"/>
                </a:lnTo>
                <a:lnTo>
                  <a:pt x="10665235" y="772434"/>
                </a:lnTo>
                <a:cubicBezTo>
                  <a:pt x="10702150" y="863464"/>
                  <a:pt x="10683693" y="971696"/>
                  <a:pt x="10609864" y="1045525"/>
                </a:cubicBezTo>
                <a:lnTo>
                  <a:pt x="10009974" y="1645413"/>
                </a:lnTo>
                <a:cubicBezTo>
                  <a:pt x="9911536" y="1743852"/>
                  <a:pt x="9751936" y="1743852"/>
                  <a:pt x="9653497" y="1645413"/>
                </a:cubicBezTo>
                <a:lnTo>
                  <a:pt x="9653498" y="1645414"/>
                </a:lnTo>
                <a:cubicBezTo>
                  <a:pt x="9555060" y="1546975"/>
                  <a:pt x="9555060" y="1387376"/>
                  <a:pt x="9653498" y="1288937"/>
                </a:cubicBezTo>
                <a:lnTo>
                  <a:pt x="9749578" y="1192857"/>
                </a:lnTo>
                <a:lnTo>
                  <a:pt x="337625" y="1192856"/>
                </a:lnTo>
                <a:cubicBezTo>
                  <a:pt x="197777" y="1192856"/>
                  <a:pt x="77787" y="1107829"/>
                  <a:pt x="26533" y="986650"/>
                </a:cubicBezTo>
                <a:lnTo>
                  <a:pt x="1" y="855232"/>
                </a:lnTo>
                <a:lnTo>
                  <a:pt x="26533" y="723813"/>
                </a:lnTo>
                <a:cubicBezTo>
                  <a:pt x="77787" y="602635"/>
                  <a:pt x="197777" y="517607"/>
                  <a:pt x="337625" y="517607"/>
                </a:cubicBezTo>
                <a:lnTo>
                  <a:pt x="9721445" y="517607"/>
                </a:lnTo>
                <a:lnTo>
                  <a:pt x="9643169" y="439331"/>
                </a:lnTo>
                <a:cubicBezTo>
                  <a:pt x="9542666" y="338828"/>
                  <a:pt x="9542666" y="175881"/>
                  <a:pt x="9643169" y="75378"/>
                </a:cubicBezTo>
                <a:cubicBezTo>
                  <a:pt x="9693420" y="25126"/>
                  <a:pt x="9759283" y="0"/>
                  <a:pt x="9825145" y="0"/>
                </a:cubicBezTo>
                <a:close/>
              </a:path>
            </a:pathLst>
          </a:custGeom>
          <a:solidFill>
            <a:schemeClr val="tx1">
              <a:alpha val="9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15">
            <a:extLst>
              <a:ext uri="{FF2B5EF4-FFF2-40B4-BE49-F238E27FC236}">
                <a16:creationId xmlns:a16="http://schemas.microsoft.com/office/drawing/2014/main" id="{C293FA02-DF0E-48C8-9D0F-22A342C8E911}"/>
              </a:ext>
            </a:extLst>
          </p:cNvPr>
          <p:cNvGrpSpPr/>
          <p:nvPr/>
        </p:nvGrpSpPr>
        <p:grpSpPr>
          <a:xfrm>
            <a:off x="-22264" y="2226811"/>
            <a:ext cx="12359674" cy="1543354"/>
            <a:chOff x="-1116312" y="427480"/>
            <a:chExt cx="12359674" cy="1543354"/>
          </a:xfrm>
          <a:solidFill>
            <a:schemeClr val="bg1"/>
          </a:solidFill>
        </p:grpSpPr>
        <p:sp>
          <p:nvSpPr>
            <p:cNvPr id="66" name="Rectangle: Rounded Corners 1">
              <a:extLst>
                <a:ext uri="{FF2B5EF4-FFF2-40B4-BE49-F238E27FC236}">
                  <a16:creationId xmlns:a16="http://schemas.microsoft.com/office/drawing/2014/main" id="{15F8E885-B8D3-4826-A7E8-2880DF343BE9}"/>
                </a:ext>
              </a:extLst>
            </p:cNvPr>
            <p:cNvSpPr/>
            <p:nvPr/>
          </p:nvSpPr>
          <p:spPr>
            <a:xfrm>
              <a:off x="-1116312" y="1069144"/>
              <a:ext cx="12197789" cy="6752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4">
              <a:extLst>
                <a:ext uri="{FF2B5EF4-FFF2-40B4-BE49-F238E27FC236}">
                  <a16:creationId xmlns:a16="http://schemas.microsoft.com/office/drawing/2014/main" id="{6A0329F1-FB33-4290-B422-74F81E3744F2}"/>
                </a:ext>
              </a:extLst>
            </p:cNvPr>
            <p:cNvSpPr/>
            <p:nvPr/>
          </p:nvSpPr>
          <p:spPr>
            <a:xfrm rot="2700000">
              <a:off x="9879163" y="851039"/>
              <a:ext cx="1361826" cy="5147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5">
              <a:extLst>
                <a:ext uri="{FF2B5EF4-FFF2-40B4-BE49-F238E27FC236}">
                  <a16:creationId xmlns:a16="http://schemas.microsoft.com/office/drawing/2014/main" id="{76BEF34A-F482-4473-BEA3-3F8B07BB1FA8}"/>
                </a:ext>
              </a:extLst>
            </p:cNvPr>
            <p:cNvSpPr/>
            <p:nvPr/>
          </p:nvSpPr>
          <p:spPr>
            <a:xfrm rot="18900000">
              <a:off x="9890857" y="1466701"/>
              <a:ext cx="1352505" cy="5041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id="{33E013AA-47DB-4CF7-BD10-82D59F9ECED6}"/>
              </a:ext>
            </a:extLst>
          </p:cNvPr>
          <p:cNvGrpSpPr/>
          <p:nvPr/>
        </p:nvGrpSpPr>
        <p:grpSpPr>
          <a:xfrm>
            <a:off x="2202638" y="2658141"/>
            <a:ext cx="919389" cy="675249"/>
            <a:chOff x="2874348" y="858810"/>
            <a:chExt cx="919389" cy="675249"/>
          </a:xfrm>
        </p:grpSpPr>
        <p:sp>
          <p:nvSpPr>
            <p:cNvPr id="70" name="Rectangle: Top Corners Rounded 2">
              <a:extLst>
                <a:ext uri="{FF2B5EF4-FFF2-40B4-BE49-F238E27FC236}">
                  <a16:creationId xmlns:a16="http://schemas.microsoft.com/office/drawing/2014/main" id="{F2627C3C-AA4A-42D1-9E47-5F8E30D36D3F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1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11">
              <a:extLst>
                <a:ext uri="{FF2B5EF4-FFF2-40B4-BE49-F238E27FC236}">
                  <a16:creationId xmlns:a16="http://schemas.microsoft.com/office/drawing/2014/main" id="{15257AA4-CA41-4AAC-B982-1D63C88E3A86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12">
              <a:extLst>
                <a:ext uri="{FF2B5EF4-FFF2-40B4-BE49-F238E27FC236}">
                  <a16:creationId xmlns:a16="http://schemas.microsoft.com/office/drawing/2014/main" id="{D32A2A8B-E75E-4FD1-9D9F-3AE4CBDE0904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16">
            <a:extLst>
              <a:ext uri="{FF2B5EF4-FFF2-40B4-BE49-F238E27FC236}">
                <a16:creationId xmlns:a16="http://schemas.microsoft.com/office/drawing/2014/main" id="{5D5BC252-2CE8-42B2-9096-0256423AD5DC}"/>
              </a:ext>
            </a:extLst>
          </p:cNvPr>
          <p:cNvGrpSpPr/>
          <p:nvPr/>
        </p:nvGrpSpPr>
        <p:grpSpPr>
          <a:xfrm>
            <a:off x="3394000" y="2658141"/>
            <a:ext cx="919389" cy="675249"/>
            <a:chOff x="2874348" y="858810"/>
            <a:chExt cx="919389" cy="675249"/>
          </a:xfrm>
        </p:grpSpPr>
        <p:sp>
          <p:nvSpPr>
            <p:cNvPr id="74" name="Rectangle: Top Corners Rounded 17">
              <a:extLst>
                <a:ext uri="{FF2B5EF4-FFF2-40B4-BE49-F238E27FC236}">
                  <a16:creationId xmlns:a16="http://schemas.microsoft.com/office/drawing/2014/main" id="{0DE9335C-1641-4677-9E3F-BD4418D6E25D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18">
              <a:extLst>
                <a:ext uri="{FF2B5EF4-FFF2-40B4-BE49-F238E27FC236}">
                  <a16:creationId xmlns:a16="http://schemas.microsoft.com/office/drawing/2014/main" id="{998C99C1-56F6-40C0-8BCD-14128FD6CA4B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19">
              <a:extLst>
                <a:ext uri="{FF2B5EF4-FFF2-40B4-BE49-F238E27FC236}">
                  <a16:creationId xmlns:a16="http://schemas.microsoft.com/office/drawing/2014/main" id="{F3F80629-68D7-4BD9-B56C-042986F84E76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24">
            <a:extLst>
              <a:ext uri="{FF2B5EF4-FFF2-40B4-BE49-F238E27FC236}">
                <a16:creationId xmlns:a16="http://schemas.microsoft.com/office/drawing/2014/main" id="{76D22C9A-9713-4777-A89D-C7D3748431B7}"/>
              </a:ext>
            </a:extLst>
          </p:cNvPr>
          <p:cNvGrpSpPr/>
          <p:nvPr/>
        </p:nvGrpSpPr>
        <p:grpSpPr>
          <a:xfrm>
            <a:off x="3115141" y="4050158"/>
            <a:ext cx="1477108" cy="1561514"/>
            <a:chOff x="3786851" y="3446587"/>
            <a:chExt cx="1477108" cy="1561514"/>
          </a:xfrm>
          <a:effectLst/>
        </p:grpSpPr>
        <p:sp>
          <p:nvSpPr>
            <p:cNvPr id="78" name="Oval 22">
              <a:extLst>
                <a:ext uri="{FF2B5EF4-FFF2-40B4-BE49-F238E27FC236}">
                  <a16:creationId xmlns:a16="http://schemas.microsoft.com/office/drawing/2014/main" id="{88B3B422-614C-4D89-B721-BA6DF8820745}"/>
                </a:ext>
              </a:extLst>
            </p:cNvPr>
            <p:cNvSpPr/>
            <p:nvPr/>
          </p:nvSpPr>
          <p:spPr>
            <a:xfrm>
              <a:off x="3786851" y="3530993"/>
              <a:ext cx="1477108" cy="1477108"/>
            </a:xfrm>
            <a:prstGeom prst="ellipse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23">
              <a:extLst>
                <a:ext uri="{FF2B5EF4-FFF2-40B4-BE49-F238E27FC236}">
                  <a16:creationId xmlns:a16="http://schemas.microsoft.com/office/drawing/2014/main" id="{FF39A25A-7C2F-4D5D-9D01-04779697270F}"/>
                </a:ext>
              </a:extLst>
            </p:cNvPr>
            <p:cNvSpPr/>
            <p:nvPr/>
          </p:nvSpPr>
          <p:spPr>
            <a:xfrm>
              <a:off x="4384728" y="3446587"/>
              <a:ext cx="281354" cy="168812"/>
            </a:xfrm>
            <a:prstGeom prst="triangle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29">
            <a:extLst>
              <a:ext uri="{FF2B5EF4-FFF2-40B4-BE49-F238E27FC236}">
                <a16:creationId xmlns:a16="http://schemas.microsoft.com/office/drawing/2014/main" id="{10B848EE-13BF-4A75-8507-0AE2E23CA56F}"/>
              </a:ext>
            </a:extLst>
          </p:cNvPr>
          <p:cNvGrpSpPr/>
          <p:nvPr/>
        </p:nvGrpSpPr>
        <p:grpSpPr>
          <a:xfrm>
            <a:off x="4592248" y="2658141"/>
            <a:ext cx="919389" cy="675249"/>
            <a:chOff x="2874348" y="858810"/>
            <a:chExt cx="919389" cy="675249"/>
          </a:xfrm>
        </p:grpSpPr>
        <p:sp>
          <p:nvSpPr>
            <p:cNvPr id="81" name="Rectangle: Top Corners Rounded 30">
              <a:extLst>
                <a:ext uri="{FF2B5EF4-FFF2-40B4-BE49-F238E27FC236}">
                  <a16:creationId xmlns:a16="http://schemas.microsoft.com/office/drawing/2014/main" id="{665A67DB-4102-406E-8C94-F324DC744616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8AC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31">
              <a:extLst>
                <a:ext uri="{FF2B5EF4-FFF2-40B4-BE49-F238E27FC236}">
                  <a16:creationId xmlns:a16="http://schemas.microsoft.com/office/drawing/2014/main" id="{E573E6B8-5A88-43D5-9BDF-2E675917F87E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32">
              <a:extLst>
                <a:ext uri="{FF2B5EF4-FFF2-40B4-BE49-F238E27FC236}">
                  <a16:creationId xmlns:a16="http://schemas.microsoft.com/office/drawing/2014/main" id="{7CEA4E3D-0F22-4929-BB1E-AFDCF8ED8539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511186DA-7300-49D3-BAB6-7AB11BD2D115}"/>
              </a:ext>
            </a:extLst>
          </p:cNvPr>
          <p:cNvGrpSpPr/>
          <p:nvPr/>
        </p:nvGrpSpPr>
        <p:grpSpPr>
          <a:xfrm>
            <a:off x="5783610" y="2658141"/>
            <a:ext cx="919389" cy="675249"/>
            <a:chOff x="2874348" y="858810"/>
            <a:chExt cx="919389" cy="675249"/>
          </a:xfrm>
        </p:grpSpPr>
        <p:sp>
          <p:nvSpPr>
            <p:cNvPr id="85" name="Rectangle: Top Corners Rounded 34">
              <a:extLst>
                <a:ext uri="{FF2B5EF4-FFF2-40B4-BE49-F238E27FC236}">
                  <a16:creationId xmlns:a16="http://schemas.microsoft.com/office/drawing/2014/main" id="{A35BB3B7-3BB1-4425-82F3-D29F341EBFC0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Triangle 35">
              <a:extLst>
                <a:ext uri="{FF2B5EF4-FFF2-40B4-BE49-F238E27FC236}">
                  <a16:creationId xmlns:a16="http://schemas.microsoft.com/office/drawing/2014/main" id="{AF1C6704-298C-4045-ABB1-6E28529BA804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Triangle 36">
              <a:extLst>
                <a:ext uri="{FF2B5EF4-FFF2-40B4-BE49-F238E27FC236}">
                  <a16:creationId xmlns:a16="http://schemas.microsoft.com/office/drawing/2014/main" id="{9CD3B1B9-F9C8-4675-81DE-983B9DF70ED3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38">
            <a:extLst>
              <a:ext uri="{FF2B5EF4-FFF2-40B4-BE49-F238E27FC236}">
                <a16:creationId xmlns:a16="http://schemas.microsoft.com/office/drawing/2014/main" id="{5CE1CB54-FCFB-4EF6-98E6-FAB86F6F1D11}"/>
              </a:ext>
            </a:extLst>
          </p:cNvPr>
          <p:cNvGrpSpPr/>
          <p:nvPr/>
        </p:nvGrpSpPr>
        <p:grpSpPr>
          <a:xfrm>
            <a:off x="5504751" y="4050158"/>
            <a:ext cx="1477108" cy="1561514"/>
            <a:chOff x="3786851" y="3446587"/>
            <a:chExt cx="1477108" cy="1561514"/>
          </a:xfrm>
          <a:effectLst/>
        </p:grpSpPr>
        <p:sp>
          <p:nvSpPr>
            <p:cNvPr id="89" name="Oval 39">
              <a:extLst>
                <a:ext uri="{FF2B5EF4-FFF2-40B4-BE49-F238E27FC236}">
                  <a16:creationId xmlns:a16="http://schemas.microsoft.com/office/drawing/2014/main" id="{31F48004-4120-473B-929B-CB27B9272DD1}"/>
                </a:ext>
              </a:extLst>
            </p:cNvPr>
            <p:cNvSpPr/>
            <p:nvPr/>
          </p:nvSpPr>
          <p:spPr>
            <a:xfrm>
              <a:off x="3786851" y="3530993"/>
              <a:ext cx="1477108" cy="1477108"/>
            </a:xfrm>
            <a:prstGeom prst="ellipse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40">
              <a:extLst>
                <a:ext uri="{FF2B5EF4-FFF2-40B4-BE49-F238E27FC236}">
                  <a16:creationId xmlns:a16="http://schemas.microsoft.com/office/drawing/2014/main" id="{A09E7FE6-E647-4FF6-B7AB-23215F8421F9}"/>
                </a:ext>
              </a:extLst>
            </p:cNvPr>
            <p:cNvSpPr/>
            <p:nvPr/>
          </p:nvSpPr>
          <p:spPr>
            <a:xfrm>
              <a:off x="4384728" y="3446587"/>
              <a:ext cx="281354" cy="168812"/>
            </a:xfrm>
            <a:prstGeom prst="triangle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45">
            <a:extLst>
              <a:ext uri="{FF2B5EF4-FFF2-40B4-BE49-F238E27FC236}">
                <a16:creationId xmlns:a16="http://schemas.microsoft.com/office/drawing/2014/main" id="{7BF42EED-E097-4FD1-9CA7-57B1B6994735}"/>
              </a:ext>
            </a:extLst>
          </p:cNvPr>
          <p:cNvGrpSpPr/>
          <p:nvPr/>
        </p:nvGrpSpPr>
        <p:grpSpPr>
          <a:xfrm>
            <a:off x="7010403" y="2658141"/>
            <a:ext cx="919389" cy="675249"/>
            <a:chOff x="2874348" y="858810"/>
            <a:chExt cx="919389" cy="675249"/>
          </a:xfrm>
        </p:grpSpPr>
        <p:sp>
          <p:nvSpPr>
            <p:cNvPr id="92" name="Rectangle: Top Corners Rounded 46">
              <a:extLst>
                <a:ext uri="{FF2B5EF4-FFF2-40B4-BE49-F238E27FC236}">
                  <a16:creationId xmlns:a16="http://schemas.microsoft.com/office/drawing/2014/main" id="{4A8B6170-8EAB-4800-8CB8-E6C853B2C138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Triangle 47">
              <a:extLst>
                <a:ext uri="{FF2B5EF4-FFF2-40B4-BE49-F238E27FC236}">
                  <a16:creationId xmlns:a16="http://schemas.microsoft.com/office/drawing/2014/main" id="{91E72A01-3B3A-4773-A145-6F88FC9BCCED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48">
              <a:extLst>
                <a:ext uri="{FF2B5EF4-FFF2-40B4-BE49-F238E27FC236}">
                  <a16:creationId xmlns:a16="http://schemas.microsoft.com/office/drawing/2014/main" id="{62B375BC-630E-41BB-A3FC-DA0D3718C1FE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49">
            <a:extLst>
              <a:ext uri="{FF2B5EF4-FFF2-40B4-BE49-F238E27FC236}">
                <a16:creationId xmlns:a16="http://schemas.microsoft.com/office/drawing/2014/main" id="{B0055E27-54F5-412A-B695-40B0D85215AD}"/>
              </a:ext>
            </a:extLst>
          </p:cNvPr>
          <p:cNvGrpSpPr/>
          <p:nvPr/>
        </p:nvGrpSpPr>
        <p:grpSpPr>
          <a:xfrm>
            <a:off x="8201765" y="2658141"/>
            <a:ext cx="919389" cy="675249"/>
            <a:chOff x="2874348" y="858810"/>
            <a:chExt cx="919389" cy="675249"/>
          </a:xfrm>
        </p:grpSpPr>
        <p:sp>
          <p:nvSpPr>
            <p:cNvPr id="96" name="Rectangle: Top Corners Rounded 50">
              <a:extLst>
                <a:ext uri="{FF2B5EF4-FFF2-40B4-BE49-F238E27FC236}">
                  <a16:creationId xmlns:a16="http://schemas.microsoft.com/office/drawing/2014/main" id="{A3B3735A-BAD5-4FA1-B43F-F92F310441BA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51">
              <a:extLst>
                <a:ext uri="{FF2B5EF4-FFF2-40B4-BE49-F238E27FC236}">
                  <a16:creationId xmlns:a16="http://schemas.microsoft.com/office/drawing/2014/main" id="{B0C11404-AC20-4B05-B448-F55B554F1225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52">
              <a:extLst>
                <a:ext uri="{FF2B5EF4-FFF2-40B4-BE49-F238E27FC236}">
                  <a16:creationId xmlns:a16="http://schemas.microsoft.com/office/drawing/2014/main" id="{AAFA9402-5FCC-4F62-A2D8-98448549C728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54">
            <a:extLst>
              <a:ext uri="{FF2B5EF4-FFF2-40B4-BE49-F238E27FC236}">
                <a16:creationId xmlns:a16="http://schemas.microsoft.com/office/drawing/2014/main" id="{F6C4105A-F696-4331-AA04-E561E5FBD200}"/>
              </a:ext>
            </a:extLst>
          </p:cNvPr>
          <p:cNvGrpSpPr/>
          <p:nvPr/>
        </p:nvGrpSpPr>
        <p:grpSpPr>
          <a:xfrm>
            <a:off x="7922906" y="4050158"/>
            <a:ext cx="1477108" cy="1561514"/>
            <a:chOff x="3786851" y="3446587"/>
            <a:chExt cx="1477108" cy="1561514"/>
          </a:xfrm>
          <a:solidFill>
            <a:srgbClr val="F2163A"/>
          </a:solidFill>
          <a:effectLst/>
        </p:grpSpPr>
        <p:sp>
          <p:nvSpPr>
            <p:cNvPr id="100" name="Oval 55">
              <a:extLst>
                <a:ext uri="{FF2B5EF4-FFF2-40B4-BE49-F238E27FC236}">
                  <a16:creationId xmlns:a16="http://schemas.microsoft.com/office/drawing/2014/main" id="{7CA91772-150B-4454-B793-F04CE632010A}"/>
                </a:ext>
              </a:extLst>
            </p:cNvPr>
            <p:cNvSpPr/>
            <p:nvPr/>
          </p:nvSpPr>
          <p:spPr>
            <a:xfrm>
              <a:off x="3786851" y="3530993"/>
              <a:ext cx="1477108" cy="1477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56">
              <a:extLst>
                <a:ext uri="{FF2B5EF4-FFF2-40B4-BE49-F238E27FC236}">
                  <a16:creationId xmlns:a16="http://schemas.microsoft.com/office/drawing/2014/main" id="{5256E4B0-D737-431C-91A0-9534834A321A}"/>
                </a:ext>
              </a:extLst>
            </p:cNvPr>
            <p:cNvSpPr/>
            <p:nvPr/>
          </p:nvSpPr>
          <p:spPr>
            <a:xfrm>
              <a:off x="4384728" y="3446587"/>
              <a:ext cx="281354" cy="168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Graphic 71" descr="Pie chart">
            <a:extLst>
              <a:ext uri="{FF2B5EF4-FFF2-40B4-BE49-F238E27FC236}">
                <a16:creationId xmlns:a16="http://schemas.microsoft.com/office/drawing/2014/main" id="{BD19F3E3-B726-4873-AF51-F7E9532D8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6485" y="2759990"/>
            <a:ext cx="365760" cy="365760"/>
          </a:xfrm>
          <a:prstGeom prst="rect">
            <a:avLst/>
          </a:prstGeom>
        </p:spPr>
      </p:pic>
      <p:pic>
        <p:nvPicPr>
          <p:cNvPr id="104" name="Graphic 73" descr="Speaker Phone">
            <a:extLst>
              <a:ext uri="{FF2B5EF4-FFF2-40B4-BE49-F238E27FC236}">
                <a16:creationId xmlns:a16="http://schemas.microsoft.com/office/drawing/2014/main" id="{2A7940A4-10BE-44E0-8C05-B94840AB9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7848" y="2748236"/>
            <a:ext cx="365760" cy="365760"/>
          </a:xfrm>
          <a:prstGeom prst="rect">
            <a:avLst/>
          </a:prstGeom>
        </p:spPr>
      </p:pic>
      <p:pic>
        <p:nvPicPr>
          <p:cNvPr id="105" name="Graphic 75" descr="Head with gears">
            <a:extLst>
              <a:ext uri="{FF2B5EF4-FFF2-40B4-BE49-F238E27FC236}">
                <a16:creationId xmlns:a16="http://schemas.microsoft.com/office/drawing/2014/main" id="{77DB0BB2-0F5E-4655-BA2C-180C3751D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355" y="2784753"/>
            <a:ext cx="365760" cy="365760"/>
          </a:xfrm>
          <a:prstGeom prst="rect">
            <a:avLst/>
          </a:prstGeom>
        </p:spPr>
      </p:pic>
      <p:pic>
        <p:nvPicPr>
          <p:cNvPr id="106" name="Graphic 77" descr="Bank">
            <a:extLst>
              <a:ext uri="{FF2B5EF4-FFF2-40B4-BE49-F238E27FC236}">
                <a16:creationId xmlns:a16="http://schemas.microsoft.com/office/drawing/2014/main" id="{DAD821D9-190C-490C-B311-84FC57F752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53392" y="2738340"/>
            <a:ext cx="365760" cy="365760"/>
          </a:xfrm>
          <a:prstGeom prst="rect">
            <a:avLst/>
          </a:prstGeom>
        </p:spPr>
      </p:pic>
      <p:pic>
        <p:nvPicPr>
          <p:cNvPr id="107" name="Graphic 79" descr="Open folder">
            <a:extLst>
              <a:ext uri="{FF2B5EF4-FFF2-40B4-BE49-F238E27FC236}">
                <a16:creationId xmlns:a16="http://schemas.microsoft.com/office/drawing/2014/main" id="{7EEB1B4D-596A-4DB5-A3B6-6D6430A970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76515" y="2762916"/>
            <a:ext cx="365760" cy="365760"/>
          </a:xfrm>
          <a:prstGeom prst="rect">
            <a:avLst/>
          </a:prstGeom>
        </p:spPr>
      </p:pic>
      <p:pic>
        <p:nvPicPr>
          <p:cNvPr id="108" name="Graphic 81" descr="Trophy">
            <a:extLst>
              <a:ext uri="{FF2B5EF4-FFF2-40B4-BE49-F238E27FC236}">
                <a16:creationId xmlns:a16="http://schemas.microsoft.com/office/drawing/2014/main" id="{AEA69C94-5531-497E-893B-B45C2EF72E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03067" y="2797637"/>
            <a:ext cx="365760" cy="365760"/>
          </a:xfrm>
          <a:prstGeom prst="rect">
            <a:avLst/>
          </a:prstGeom>
        </p:spPr>
      </p:pic>
      <p:grpSp>
        <p:nvGrpSpPr>
          <p:cNvPr id="109" name="Group 84">
            <a:extLst>
              <a:ext uri="{FF2B5EF4-FFF2-40B4-BE49-F238E27FC236}">
                <a16:creationId xmlns:a16="http://schemas.microsoft.com/office/drawing/2014/main" id="{D4AC0E83-52A9-48F0-945C-22151AFABE47}"/>
              </a:ext>
            </a:extLst>
          </p:cNvPr>
          <p:cNvGrpSpPr/>
          <p:nvPr/>
        </p:nvGrpSpPr>
        <p:grpSpPr>
          <a:xfrm>
            <a:off x="1972012" y="5546368"/>
            <a:ext cx="1353950" cy="1077218"/>
            <a:chOff x="2643722" y="3747037"/>
            <a:chExt cx="1353950" cy="1077218"/>
          </a:xfrm>
        </p:grpSpPr>
        <p:sp>
          <p:nvSpPr>
            <p:cNvPr id="110" name="TextBox 82">
              <a:extLst>
                <a:ext uri="{FF2B5EF4-FFF2-40B4-BE49-F238E27FC236}">
                  <a16:creationId xmlns:a16="http://schemas.microsoft.com/office/drawing/2014/main" id="{09500B2E-ACE0-4632-B8E6-313DA18A61AF}"/>
                </a:ext>
              </a:extLst>
            </p:cNvPr>
            <p:cNvSpPr txBox="1"/>
            <p:nvPr/>
          </p:nvSpPr>
          <p:spPr>
            <a:xfrm>
              <a:off x="2773288" y="3747037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سَاق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TextBox 83">
              <a:extLst>
                <a:ext uri="{FF2B5EF4-FFF2-40B4-BE49-F238E27FC236}">
                  <a16:creationId xmlns:a16="http://schemas.microsoft.com/office/drawing/2014/main" id="{AFC441F0-9CA1-4A31-B9E4-548F07E6DC56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2" name="Group 85">
            <a:extLst>
              <a:ext uri="{FF2B5EF4-FFF2-40B4-BE49-F238E27FC236}">
                <a16:creationId xmlns:a16="http://schemas.microsoft.com/office/drawing/2014/main" id="{EEDC1A7C-2E6E-4FDA-BDB1-816D0D844387}"/>
              </a:ext>
            </a:extLst>
          </p:cNvPr>
          <p:cNvGrpSpPr/>
          <p:nvPr/>
        </p:nvGrpSpPr>
        <p:grpSpPr>
          <a:xfrm>
            <a:off x="3183753" y="4350608"/>
            <a:ext cx="1353950" cy="1077218"/>
            <a:chOff x="2643722" y="3747037"/>
            <a:chExt cx="1353950" cy="1077218"/>
          </a:xfrm>
        </p:grpSpPr>
        <p:sp>
          <p:nvSpPr>
            <p:cNvPr id="113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2773288" y="3747037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الوجيد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TextBox 87">
              <a:extLst>
                <a:ext uri="{FF2B5EF4-FFF2-40B4-BE49-F238E27FC236}">
                  <a16:creationId xmlns:a16="http://schemas.microsoft.com/office/drawing/2014/main" id="{720D3654-68A8-47BE-B3AB-7AADB617F87D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5" name="Group 88">
            <a:extLst>
              <a:ext uri="{FF2B5EF4-FFF2-40B4-BE49-F238E27FC236}">
                <a16:creationId xmlns:a16="http://schemas.microsoft.com/office/drawing/2014/main" id="{7CAA4A0F-F5F2-48E0-B69F-664735508FAA}"/>
              </a:ext>
            </a:extLst>
          </p:cNvPr>
          <p:cNvGrpSpPr/>
          <p:nvPr/>
        </p:nvGrpSpPr>
        <p:grpSpPr>
          <a:xfrm>
            <a:off x="4379281" y="5493555"/>
            <a:ext cx="1353950" cy="1077218"/>
            <a:chOff x="2643722" y="3747037"/>
            <a:chExt cx="1353950" cy="1077218"/>
          </a:xfrm>
        </p:grpSpPr>
        <p:sp>
          <p:nvSpPr>
            <p:cNvPr id="116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2773288" y="3747037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تَبُوْك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TextBox 90">
              <a:extLst>
                <a:ext uri="{FF2B5EF4-FFF2-40B4-BE49-F238E27FC236}">
                  <a16:creationId xmlns:a16="http://schemas.microsoft.com/office/drawing/2014/main" id="{48FEA1CF-F4A6-4DA5-AC9A-57D97EF90706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8" name="Group 91">
            <a:extLst>
              <a:ext uri="{FF2B5EF4-FFF2-40B4-BE49-F238E27FC236}">
                <a16:creationId xmlns:a16="http://schemas.microsoft.com/office/drawing/2014/main" id="{AC304A7F-B15E-4F2D-A42A-300B30C96FF8}"/>
              </a:ext>
            </a:extLst>
          </p:cNvPr>
          <p:cNvGrpSpPr/>
          <p:nvPr/>
        </p:nvGrpSpPr>
        <p:grpSpPr>
          <a:xfrm>
            <a:off x="5558949" y="4328308"/>
            <a:ext cx="1353950" cy="1200329"/>
            <a:chOff x="2643722" y="3747037"/>
            <a:chExt cx="1353950" cy="1200329"/>
          </a:xfrm>
        </p:grpSpPr>
        <p:sp>
          <p:nvSpPr>
            <p:cNvPr id="119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2773288" y="3747037"/>
              <a:ext cx="1086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الوسِيع البياض</a:t>
              </a:r>
              <a:endParaRPr 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93">
              <a:extLst>
                <a:ext uri="{FF2B5EF4-FFF2-40B4-BE49-F238E27FC236}">
                  <a16:creationId xmlns:a16="http://schemas.microsoft.com/office/drawing/2014/main" id="{41C11A59-FE5D-4D33-A585-3E8364489C10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1" name="Group 94">
            <a:extLst>
              <a:ext uri="{FF2B5EF4-FFF2-40B4-BE49-F238E27FC236}">
                <a16:creationId xmlns:a16="http://schemas.microsoft.com/office/drawing/2014/main" id="{C48B041B-18DF-4B9C-AD63-CB2675A85380}"/>
              </a:ext>
            </a:extLst>
          </p:cNvPr>
          <p:cNvGrpSpPr/>
          <p:nvPr/>
        </p:nvGrpSpPr>
        <p:grpSpPr>
          <a:xfrm>
            <a:off x="6810854" y="5542323"/>
            <a:ext cx="1353950" cy="954107"/>
            <a:chOff x="2643722" y="3747037"/>
            <a:chExt cx="1353950" cy="954107"/>
          </a:xfrm>
        </p:grpSpPr>
        <p:sp>
          <p:nvSpPr>
            <p:cNvPr id="122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2773288" y="3747037"/>
              <a:ext cx="1086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أُمّ رضَمَة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" name="TextBox 96">
              <a:extLst>
                <a:ext uri="{FF2B5EF4-FFF2-40B4-BE49-F238E27FC236}">
                  <a16:creationId xmlns:a16="http://schemas.microsoft.com/office/drawing/2014/main" id="{6C3EAC6C-B8FE-41E5-BE1B-F05C6E67C239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4" name="Group 97">
            <a:extLst>
              <a:ext uri="{FF2B5EF4-FFF2-40B4-BE49-F238E27FC236}">
                <a16:creationId xmlns:a16="http://schemas.microsoft.com/office/drawing/2014/main" id="{91FEAFA9-270A-4375-BA00-D240991BD43E}"/>
              </a:ext>
            </a:extLst>
          </p:cNvPr>
          <p:cNvGrpSpPr/>
          <p:nvPr/>
        </p:nvGrpSpPr>
        <p:grpSpPr>
          <a:xfrm>
            <a:off x="8022221" y="4316080"/>
            <a:ext cx="1353950" cy="1077218"/>
            <a:chOff x="2643722" y="3747037"/>
            <a:chExt cx="1353950" cy="1077218"/>
          </a:xfrm>
        </p:grpSpPr>
        <p:sp>
          <p:nvSpPr>
            <p:cNvPr id="125" name="TextBox 98">
              <a:extLst>
                <a:ext uri="{FF2B5EF4-FFF2-40B4-BE49-F238E27FC236}">
                  <a16:creationId xmlns:a16="http://schemas.microsoft.com/office/drawing/2014/main" id="{FF62745A-A9F5-4923-80E2-C94082415291}"/>
                </a:ext>
              </a:extLst>
            </p:cNvPr>
            <p:cNvSpPr txBox="1"/>
            <p:nvPr/>
          </p:nvSpPr>
          <p:spPr>
            <a:xfrm>
              <a:off x="2773288" y="3747037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الدَمَّام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TextBox 99">
              <a:extLst>
                <a:ext uri="{FF2B5EF4-FFF2-40B4-BE49-F238E27FC236}">
                  <a16:creationId xmlns:a16="http://schemas.microsoft.com/office/drawing/2014/main" id="{65530185-02D3-4256-8D1C-1BAB22E750EF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1">
            <a:extLst>
              <a:ext uri="{FF2B5EF4-FFF2-40B4-BE49-F238E27FC236}">
                <a16:creationId xmlns:a16="http://schemas.microsoft.com/office/drawing/2014/main" id="{5955E8DD-FFBA-482C-91AB-3E1CAC04D7CE}"/>
              </a:ext>
            </a:extLst>
          </p:cNvPr>
          <p:cNvGrpSpPr/>
          <p:nvPr/>
        </p:nvGrpSpPr>
        <p:grpSpPr>
          <a:xfrm>
            <a:off x="9002634" y="3287473"/>
            <a:ext cx="1477108" cy="3516245"/>
            <a:chOff x="2595489" y="1491856"/>
            <a:chExt cx="1477108" cy="3516245"/>
          </a:xfrm>
          <a:effectLst/>
        </p:grpSpPr>
        <p:sp>
          <p:nvSpPr>
            <p:cNvPr id="129" name="Rectangle 42">
              <a:extLst>
                <a:ext uri="{FF2B5EF4-FFF2-40B4-BE49-F238E27FC236}">
                  <a16:creationId xmlns:a16="http://schemas.microsoft.com/office/drawing/2014/main" id="{D998C23A-147A-4298-8BC3-66BE1BF8950B}"/>
                </a:ext>
              </a:extLst>
            </p:cNvPr>
            <p:cNvSpPr/>
            <p:nvPr/>
          </p:nvSpPr>
          <p:spPr>
            <a:xfrm>
              <a:off x="3306055" y="1491856"/>
              <a:ext cx="45719" cy="2103120"/>
            </a:xfrm>
            <a:prstGeom prst="rect">
              <a:avLst/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43">
              <a:extLst>
                <a:ext uri="{FF2B5EF4-FFF2-40B4-BE49-F238E27FC236}">
                  <a16:creationId xmlns:a16="http://schemas.microsoft.com/office/drawing/2014/main" id="{A8DFEF26-8C3D-463E-9605-1E3E58A7FE19}"/>
                </a:ext>
              </a:extLst>
            </p:cNvPr>
            <p:cNvSpPr/>
            <p:nvPr/>
          </p:nvSpPr>
          <p:spPr>
            <a:xfrm>
              <a:off x="2595489" y="3530993"/>
              <a:ext cx="1477108" cy="1477108"/>
            </a:xfrm>
            <a:prstGeom prst="ellipse">
              <a:avLst/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44">
              <a:extLst>
                <a:ext uri="{FF2B5EF4-FFF2-40B4-BE49-F238E27FC236}">
                  <a16:creationId xmlns:a16="http://schemas.microsoft.com/office/drawing/2014/main" id="{EC8F978B-32F1-43CE-B78C-34A091D8C8DE}"/>
                </a:ext>
              </a:extLst>
            </p:cNvPr>
            <p:cNvSpPr/>
            <p:nvPr/>
          </p:nvSpPr>
          <p:spPr>
            <a:xfrm>
              <a:off x="3193366" y="3446587"/>
              <a:ext cx="281354" cy="168812"/>
            </a:xfrm>
            <a:prstGeom prst="triangle">
              <a:avLst/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45">
            <a:extLst>
              <a:ext uri="{FF2B5EF4-FFF2-40B4-BE49-F238E27FC236}">
                <a16:creationId xmlns:a16="http://schemas.microsoft.com/office/drawing/2014/main" id="{7BF42EED-E097-4FD1-9CA7-57B1B6994735}"/>
              </a:ext>
            </a:extLst>
          </p:cNvPr>
          <p:cNvGrpSpPr/>
          <p:nvPr/>
        </p:nvGrpSpPr>
        <p:grpSpPr>
          <a:xfrm>
            <a:off x="9281493" y="2654427"/>
            <a:ext cx="919389" cy="675249"/>
            <a:chOff x="2874348" y="858810"/>
            <a:chExt cx="919389" cy="675249"/>
          </a:xfrm>
        </p:grpSpPr>
        <p:sp>
          <p:nvSpPr>
            <p:cNvPr id="133" name="Rectangle: Top Corners Rounded 46">
              <a:extLst>
                <a:ext uri="{FF2B5EF4-FFF2-40B4-BE49-F238E27FC236}">
                  <a16:creationId xmlns:a16="http://schemas.microsoft.com/office/drawing/2014/main" id="{4A8B6170-8EAB-4800-8CB8-E6C853B2C138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FC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Triangle 47">
              <a:extLst>
                <a:ext uri="{FF2B5EF4-FFF2-40B4-BE49-F238E27FC236}">
                  <a16:creationId xmlns:a16="http://schemas.microsoft.com/office/drawing/2014/main" id="{91E72A01-3B3A-4773-A145-6F88FC9BCCED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ight Triangle 48">
              <a:extLst>
                <a:ext uri="{FF2B5EF4-FFF2-40B4-BE49-F238E27FC236}">
                  <a16:creationId xmlns:a16="http://schemas.microsoft.com/office/drawing/2014/main" id="{62B375BC-630E-41BB-A3FC-DA0D3718C1FE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6" name="Graphic 79" descr="Open folder">
            <a:extLst>
              <a:ext uri="{FF2B5EF4-FFF2-40B4-BE49-F238E27FC236}">
                <a16:creationId xmlns:a16="http://schemas.microsoft.com/office/drawing/2014/main" id="{7EEB1B4D-596A-4DB5-A3B6-6D6430A970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47605" y="2759202"/>
            <a:ext cx="365760" cy="365760"/>
          </a:xfrm>
          <a:prstGeom prst="rect">
            <a:avLst/>
          </a:prstGeom>
        </p:spPr>
      </p:pic>
      <p:grpSp>
        <p:nvGrpSpPr>
          <p:cNvPr id="137" name="Group 94">
            <a:extLst>
              <a:ext uri="{FF2B5EF4-FFF2-40B4-BE49-F238E27FC236}">
                <a16:creationId xmlns:a16="http://schemas.microsoft.com/office/drawing/2014/main" id="{C48B041B-18DF-4B9C-AD63-CB2675A85380}"/>
              </a:ext>
            </a:extLst>
          </p:cNvPr>
          <p:cNvGrpSpPr/>
          <p:nvPr/>
        </p:nvGrpSpPr>
        <p:grpSpPr>
          <a:xfrm>
            <a:off x="9081944" y="5555110"/>
            <a:ext cx="1353950" cy="954107"/>
            <a:chOff x="2643722" y="3763538"/>
            <a:chExt cx="1353950" cy="954107"/>
          </a:xfrm>
        </p:grpSpPr>
        <p:sp>
          <p:nvSpPr>
            <p:cNvPr id="138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2708505" y="3763538"/>
              <a:ext cx="12243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النّيُوجِين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TextBox 96">
              <a:extLst>
                <a:ext uri="{FF2B5EF4-FFF2-40B4-BE49-F238E27FC236}">
                  <a16:creationId xmlns:a16="http://schemas.microsoft.com/office/drawing/2014/main" id="{6C3EAC6C-B8FE-41E5-BE1B-F05C6E67C239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57D76A9A-EE6C-4261-92D4-108492689FC1}"/>
              </a:ext>
            </a:extLst>
          </p:cNvPr>
          <p:cNvSpPr/>
          <p:nvPr/>
        </p:nvSpPr>
        <p:spPr>
          <a:xfrm>
            <a:off x="10646405" y="3287473"/>
            <a:ext cx="45719" cy="914400"/>
          </a:xfrm>
          <a:prstGeom prst="rect">
            <a:avLst/>
          </a:prstGeom>
          <a:solidFill>
            <a:srgbClr val="02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6">
            <a:extLst>
              <a:ext uri="{FF2B5EF4-FFF2-40B4-BE49-F238E27FC236}">
                <a16:creationId xmlns:a16="http://schemas.microsoft.com/office/drawing/2014/main" id="{5D5BC252-2CE8-42B2-9096-0256423AD5DC}"/>
              </a:ext>
            </a:extLst>
          </p:cNvPr>
          <p:cNvGrpSpPr/>
          <p:nvPr/>
        </p:nvGrpSpPr>
        <p:grpSpPr>
          <a:xfrm>
            <a:off x="10214698" y="2654427"/>
            <a:ext cx="919389" cy="675249"/>
            <a:chOff x="2874348" y="858810"/>
            <a:chExt cx="919389" cy="675249"/>
          </a:xfrm>
        </p:grpSpPr>
        <p:sp>
          <p:nvSpPr>
            <p:cNvPr id="142" name="Rectangle: Top Corners Rounded 17">
              <a:extLst>
                <a:ext uri="{FF2B5EF4-FFF2-40B4-BE49-F238E27FC236}">
                  <a16:creationId xmlns:a16="http://schemas.microsoft.com/office/drawing/2014/main" id="{0DE9335C-1641-4677-9E3F-BD4418D6E25D}"/>
                </a:ext>
              </a:extLst>
            </p:cNvPr>
            <p:cNvSpPr/>
            <p:nvPr/>
          </p:nvSpPr>
          <p:spPr>
            <a:xfrm>
              <a:off x="2968283" y="858810"/>
              <a:ext cx="731520" cy="67524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ight Triangle 18">
              <a:extLst>
                <a:ext uri="{FF2B5EF4-FFF2-40B4-BE49-F238E27FC236}">
                  <a16:creationId xmlns:a16="http://schemas.microsoft.com/office/drawing/2014/main" id="{998C99C1-56F6-40C0-8BCD-14128FD6CA4B}"/>
                </a:ext>
              </a:extLst>
            </p:cNvPr>
            <p:cNvSpPr/>
            <p:nvPr/>
          </p:nvSpPr>
          <p:spPr>
            <a:xfrm flipH="1">
              <a:off x="2874348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9">
              <a:extLst>
                <a:ext uri="{FF2B5EF4-FFF2-40B4-BE49-F238E27FC236}">
                  <a16:creationId xmlns:a16="http://schemas.microsoft.com/office/drawing/2014/main" id="{F3F80629-68D7-4BD9-B56C-042986F84E76}"/>
                </a:ext>
              </a:extLst>
            </p:cNvPr>
            <p:cNvSpPr/>
            <p:nvPr/>
          </p:nvSpPr>
          <p:spPr>
            <a:xfrm>
              <a:off x="3699803" y="858810"/>
              <a:ext cx="93934" cy="210334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24">
            <a:extLst>
              <a:ext uri="{FF2B5EF4-FFF2-40B4-BE49-F238E27FC236}">
                <a16:creationId xmlns:a16="http://schemas.microsoft.com/office/drawing/2014/main" id="{76D22C9A-9713-4777-A89D-C7D3748431B7}"/>
              </a:ext>
            </a:extLst>
          </p:cNvPr>
          <p:cNvGrpSpPr/>
          <p:nvPr/>
        </p:nvGrpSpPr>
        <p:grpSpPr>
          <a:xfrm>
            <a:off x="9935839" y="4046444"/>
            <a:ext cx="1477108" cy="1561514"/>
            <a:chOff x="3786851" y="3446587"/>
            <a:chExt cx="1477108" cy="1561514"/>
          </a:xfrm>
          <a:effectLst/>
        </p:grpSpPr>
        <p:sp>
          <p:nvSpPr>
            <p:cNvPr id="146" name="Oval 22">
              <a:extLst>
                <a:ext uri="{FF2B5EF4-FFF2-40B4-BE49-F238E27FC236}">
                  <a16:creationId xmlns:a16="http://schemas.microsoft.com/office/drawing/2014/main" id="{88B3B422-614C-4D89-B721-BA6DF8820745}"/>
                </a:ext>
              </a:extLst>
            </p:cNvPr>
            <p:cNvSpPr/>
            <p:nvPr/>
          </p:nvSpPr>
          <p:spPr>
            <a:xfrm>
              <a:off x="3786851" y="3530993"/>
              <a:ext cx="1477108" cy="1477108"/>
            </a:xfrm>
            <a:prstGeom prst="ellipse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23">
              <a:extLst>
                <a:ext uri="{FF2B5EF4-FFF2-40B4-BE49-F238E27FC236}">
                  <a16:creationId xmlns:a16="http://schemas.microsoft.com/office/drawing/2014/main" id="{FF39A25A-7C2F-4D5D-9D01-04779697270F}"/>
                </a:ext>
              </a:extLst>
            </p:cNvPr>
            <p:cNvSpPr/>
            <p:nvPr/>
          </p:nvSpPr>
          <p:spPr>
            <a:xfrm>
              <a:off x="4384728" y="3446587"/>
              <a:ext cx="281354" cy="168812"/>
            </a:xfrm>
            <a:prstGeom prst="triangle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8" name="Graphic 73" descr="Speaker Phone">
            <a:extLst>
              <a:ext uri="{FF2B5EF4-FFF2-40B4-BE49-F238E27FC236}">
                <a16:creationId xmlns:a16="http://schemas.microsoft.com/office/drawing/2014/main" id="{2A7940A4-10BE-44E0-8C05-B94840AB9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98546" y="2744522"/>
            <a:ext cx="365760" cy="365760"/>
          </a:xfrm>
          <a:prstGeom prst="rect">
            <a:avLst/>
          </a:prstGeom>
        </p:spPr>
      </p:pic>
      <p:grpSp>
        <p:nvGrpSpPr>
          <p:cNvPr id="149" name="Group 85">
            <a:extLst>
              <a:ext uri="{FF2B5EF4-FFF2-40B4-BE49-F238E27FC236}">
                <a16:creationId xmlns:a16="http://schemas.microsoft.com/office/drawing/2014/main" id="{EEDC1A7C-2E6E-4FDA-BDB1-816D0D844387}"/>
              </a:ext>
            </a:extLst>
          </p:cNvPr>
          <p:cNvGrpSpPr/>
          <p:nvPr/>
        </p:nvGrpSpPr>
        <p:grpSpPr>
          <a:xfrm>
            <a:off x="10004451" y="4346894"/>
            <a:ext cx="1353950" cy="1200329"/>
            <a:chOff x="2643722" y="3747037"/>
            <a:chExt cx="1353950" cy="1200329"/>
          </a:xfrm>
        </p:grpSpPr>
        <p:sp>
          <p:nvSpPr>
            <p:cNvPr id="150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2773288" y="3747037"/>
              <a:ext cx="1086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طبقة المَنْجُور ضَرَما</a:t>
              </a:r>
              <a:endParaRPr 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1" name="TextBox 87">
              <a:extLst>
                <a:ext uri="{FF2B5EF4-FFF2-40B4-BE49-F238E27FC236}">
                  <a16:creationId xmlns:a16="http://schemas.microsoft.com/office/drawing/2014/main" id="{720D3654-68A8-47BE-B3AB-7AADB617F87D}"/>
                </a:ext>
              </a:extLst>
            </p:cNvPr>
            <p:cNvSpPr txBox="1"/>
            <p:nvPr/>
          </p:nvSpPr>
          <p:spPr>
            <a:xfrm>
              <a:off x="2643722" y="4082349"/>
              <a:ext cx="135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2" name="مجموعة 151"/>
          <p:cNvGrpSpPr/>
          <p:nvPr/>
        </p:nvGrpSpPr>
        <p:grpSpPr>
          <a:xfrm>
            <a:off x="338813" y="1289834"/>
            <a:ext cx="10330451" cy="1128960"/>
            <a:chOff x="338813" y="22303"/>
            <a:chExt cx="10330451" cy="1128960"/>
          </a:xfrm>
        </p:grpSpPr>
        <p:grpSp>
          <p:nvGrpSpPr>
            <p:cNvPr id="153" name="مجموعة 152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62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2350490" y="22304"/>
              <a:ext cx="8318774" cy="1128959"/>
              <a:chOff x="2350490" y="22304"/>
              <a:chExt cx="8318774" cy="1128959"/>
            </a:xfrm>
          </p:grpSpPr>
          <p:sp>
            <p:nvSpPr>
              <p:cNvPr id="159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5933968" y="-3561174"/>
                <a:ext cx="1128959" cy="82959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sp>
            <p:nvSpPr>
              <p:cNvPr id="161" name="TextBox 54">
                <a:extLst>
                  <a:ext uri="{FF2B5EF4-FFF2-40B4-BE49-F238E27FC236}">
                    <a16:creationId xmlns:a16="http://schemas.microsoft.com/office/drawing/2014/main" id="{77083AD1-19E7-47DD-AD18-FA3E1ABEF6F5}"/>
                  </a:ext>
                </a:extLst>
              </p:cNvPr>
              <p:cNvSpPr txBox="1"/>
              <p:nvPr/>
            </p:nvSpPr>
            <p:spPr>
              <a:xfrm>
                <a:off x="3380210" y="307323"/>
                <a:ext cx="72890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3200" dirty="0">
                    <a:latin typeface="Century Gothic" panose="020B0502020202020204" pitchFamily="34" charset="0"/>
                  </a:rPr>
                  <a:t>أهم الطبقات الحاملة للمياه في المملكة العربية السعودية:</a:t>
                </a:r>
              </a:p>
            </p:txBody>
          </p:sp>
        </p:grpSp>
        <p:grpSp>
          <p:nvGrpSpPr>
            <p:cNvPr id="155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156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313163"/>
            <a:chOff x="3411081" y="3294128"/>
            <a:chExt cx="8607149" cy="1313163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21696" y="2002681"/>
              <a:ext cx="1193403" cy="37763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يضع الطلبة دائرة حول أكبر طبقة 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حاملة للمياه في المملكة العربية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السعودية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3" y="2135170"/>
            <a:ext cx="5482987" cy="44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246626" y="6488667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/>
              <a:t> الطبقات الحاملة للمياه بالمملكة العربية السعودية</a:t>
            </a:r>
          </a:p>
        </p:txBody>
      </p:sp>
      <p:grpSp>
        <p:nvGrpSpPr>
          <p:cNvPr id="40" name="مجموعة 39"/>
          <p:cNvGrpSpPr/>
          <p:nvPr/>
        </p:nvGrpSpPr>
        <p:grpSpPr>
          <a:xfrm>
            <a:off x="3297735" y="3704088"/>
            <a:ext cx="8607149" cy="1193406"/>
            <a:chOff x="3411081" y="3294128"/>
            <a:chExt cx="8607149" cy="1193406"/>
          </a:xfrm>
        </p:grpSpPr>
        <p:sp>
          <p:nvSpPr>
            <p:cNvPr id="41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21696" y="2002681"/>
              <a:ext cx="1193403" cy="37763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44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48011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يحدد الطلبة موقع طبقة الوجيد 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بإحاطته بدائرة.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46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47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شكل بيضاوي 2"/>
          <p:cNvSpPr/>
          <p:nvPr/>
        </p:nvSpPr>
        <p:spPr>
          <a:xfrm>
            <a:off x="3198749" y="3016432"/>
            <a:ext cx="723533" cy="9711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شكل بيضاوي 3"/>
          <p:cNvSpPr/>
          <p:nvPr/>
        </p:nvSpPr>
        <p:spPr>
          <a:xfrm>
            <a:off x="2410863" y="4597964"/>
            <a:ext cx="820579" cy="82057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/>
          <p:cNvSpPr/>
          <p:nvPr/>
        </p:nvSpPr>
        <p:spPr>
          <a:xfrm>
            <a:off x="2428858" y="541854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>
                <a:solidFill>
                  <a:srgbClr val="FF0000"/>
                </a:solidFill>
              </a:rPr>
              <a:t>الوجيد </a:t>
            </a:r>
          </a:p>
        </p:txBody>
      </p:sp>
    </p:spTree>
    <p:extLst>
      <p:ext uri="{BB962C8B-B14F-4D97-AF65-F5344CB8AC3E}">
        <p14:creationId xmlns:p14="http://schemas.microsoft.com/office/powerpoint/2010/main" val="217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9248193" y="4953979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139518" y="19297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مياه البحر المُحَلّاة: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2041648"/>
            <a:ext cx="570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لجأت المملكة العربية السعودية إلى تحلية مياه البحر المالحة برغم كُلْفتها المادية العالية، وذلك لشدة الطلب المتزايد للمياه العذبة، بسبب النمو السكاني، وشح الموارد المائية الطبيعية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4" y="3673683"/>
            <a:ext cx="252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مياه البحر المُحَلّاة: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205419" y="3706110"/>
            <a:ext cx="561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ومما لا شك فيه أن تحلية مياه البحر المالحة خففت استنزاف المياه الجوفية. وتأتي المملكة العربية السعودية في المركز الأول من بين دول العالم في مجال تحلية مياه البحر المالحة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867669" y="5257496"/>
            <a:ext cx="242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مياه البحر المُحَلّاة: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970711" y="5090874"/>
            <a:ext cx="593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ومن المدن التي أنشئت فيها محطات التحلية: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الجبيل، والخُبَر على الخليج العربي، وجدّة، ويَنْبُع على البحر الأحمر.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 flipV="1">
            <a:off x="6991046" y="2285437"/>
            <a:ext cx="2257147" cy="1364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 flipV="1">
            <a:off x="6991045" y="4002187"/>
            <a:ext cx="2301752" cy="40828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991045" y="5627589"/>
            <a:ext cx="2301752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29766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2777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9248193" y="4953979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072612" y="19297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مياه الصرف الصحي المعالجة: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2041648"/>
            <a:ext cx="570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تعد مصدراً جديداً يدعم المصادر الأخرى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4" y="3673683"/>
            <a:ext cx="252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مياه الصرف الصحي المعالجة: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339231" y="3438486"/>
            <a:ext cx="561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فقلة المياه في وطني المملكة العربية السعودية 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أدت إلى التفكير في لاستفادة من مياه الصرف 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الصحي بعد معالجتها لاستعمالها في بعض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 المجالات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867669" y="5257496"/>
            <a:ext cx="242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مياه الصرف الصحي المعالجة: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970711" y="5090874"/>
            <a:ext cx="593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مثل: ري الحدائق والمتنزهات، وفي بعض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الأغراض الصناعية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 flipV="1">
            <a:off x="6991046" y="2285437"/>
            <a:ext cx="2257147" cy="1364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 flipV="1">
            <a:off x="6991045" y="4002187"/>
            <a:ext cx="2301752" cy="40828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991045" y="5627589"/>
            <a:ext cx="2301752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29766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2777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8483" y="3753994"/>
            <a:ext cx="2378678" cy="2884837"/>
            <a:chOff x="7749851" y="1424779"/>
            <a:chExt cx="2395978" cy="2905820"/>
          </a:xfrm>
        </p:grpSpPr>
        <p:grpSp>
          <p:nvGrpSpPr>
            <p:cNvPr id="4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71" cy="2905820"/>
              <a:chOff x="4570017" y="917773"/>
              <a:chExt cx="3010845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6" y="921436"/>
                <a:ext cx="3010486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905" y="2625552"/>
              <a:ext cx="1916879" cy="1546670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498003"/>
              <a:ext cx="2358969" cy="65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محطة معالجة مياه الصرف الصحي بالرياض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7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8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9248193" y="4953979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8082" y="19297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المياه: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2041648"/>
            <a:ext cx="570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الماء عنصرٌ أساس للحياة على سطح الأرض، ومن دونه لا تقوم الحياة. قال تعالى: (( وجعلنا من الماء كل شيء حي )) الأنبياء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5" y="367368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المياه: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205419" y="3706110"/>
            <a:ext cx="561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والماء عاملٌ رئيس لاستقرار الإنسان وممارسة نشاطاته المختلفة، لذلك قامت الحضارات القديمة على ضفاف أودية الأنهار: (دِجْلَة، الفُرَات، النِّيْل، السِّنْد )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823065" y="5257496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المياه: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970711" y="5090874"/>
            <a:ext cx="5936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ولخُلُوِّ المملكة العربية السعودية من الأنهار، وقلة الأمطار فيها؛ قامت وزارة البيئة والمياه والزراعة بالعمل لحماية الموارد الحيوية للدولة من أجل: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ضمان تحقيق الأمن التنموي والغذائي.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ضمان استفادة مستدامة من الموارد المائية.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91045" y="2285437"/>
            <a:ext cx="1965623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991045" y="4002187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991045" y="5627589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29766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2777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16">
            <a:extLst>
              <a:ext uri="{FF2B5EF4-FFF2-40B4-BE49-F238E27FC236}">
                <a16:creationId xmlns:a16="http://schemas.microsoft.com/office/drawing/2014/main" id="{50D78E1C-FD4D-49E6-8352-F310C8FFE3BC}"/>
              </a:ext>
            </a:extLst>
          </p:cNvPr>
          <p:cNvSpPr/>
          <p:nvPr/>
        </p:nvSpPr>
        <p:spPr>
          <a:xfrm rot="18900000">
            <a:off x="5511913" y="2334785"/>
            <a:ext cx="1313314" cy="1313314"/>
          </a:xfrm>
          <a:custGeom>
            <a:avLst/>
            <a:gdLst>
              <a:gd name="connsiteX0" fmla="*/ 917717 w 1313314"/>
              <a:gd name="connsiteY0" fmla="*/ 395597 h 1313314"/>
              <a:gd name="connsiteX1" fmla="*/ 1309116 w 1313314"/>
              <a:gd name="connsiteY1" fmla="*/ 1225394 h 1313314"/>
              <a:gd name="connsiteX2" fmla="*/ 1313314 w 1313314"/>
              <a:gd name="connsiteY2" fmla="*/ 1313314 h 1313314"/>
              <a:gd name="connsiteX3" fmla="*/ 1113268 w 1313314"/>
              <a:gd name="connsiteY3" fmla="*/ 1313314 h 1313314"/>
              <a:gd name="connsiteX4" fmla="*/ 1109986 w 1313314"/>
              <a:gd name="connsiteY4" fmla="*/ 1244569 h 1313314"/>
              <a:gd name="connsiteX5" fmla="*/ 776263 w 1313314"/>
              <a:gd name="connsiteY5" fmla="*/ 537051 h 1313314"/>
              <a:gd name="connsiteX6" fmla="*/ 68745 w 1313314"/>
              <a:gd name="connsiteY6" fmla="*/ 203328 h 1313314"/>
              <a:gd name="connsiteX7" fmla="*/ 0 w 1313314"/>
              <a:gd name="connsiteY7" fmla="*/ 200046 h 1313314"/>
              <a:gd name="connsiteX8" fmla="*/ 0 w 1313314"/>
              <a:gd name="connsiteY8" fmla="*/ 0 h 1313314"/>
              <a:gd name="connsiteX9" fmla="*/ 87920 w 1313314"/>
              <a:gd name="connsiteY9" fmla="*/ 4198 h 1313314"/>
              <a:gd name="connsiteX10" fmla="*/ 917717 w 1313314"/>
              <a:gd name="connsiteY10" fmla="*/ 395597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917717" y="395597"/>
                </a:moveTo>
                <a:cubicBezTo>
                  <a:pt x="1149657" y="627537"/>
                  <a:pt x="1280123" y="922525"/>
                  <a:pt x="1309116" y="1225394"/>
                </a:cubicBezTo>
                <a:lnTo>
                  <a:pt x="1313314" y="1313314"/>
                </a:lnTo>
                <a:lnTo>
                  <a:pt x="1113268" y="1313314"/>
                </a:lnTo>
                <a:lnTo>
                  <a:pt x="1109986" y="1244569"/>
                </a:lnTo>
                <a:cubicBezTo>
                  <a:pt x="1085266" y="986331"/>
                  <a:pt x="974025" y="734812"/>
                  <a:pt x="776263" y="537051"/>
                </a:cubicBezTo>
                <a:cubicBezTo>
                  <a:pt x="578502" y="339289"/>
                  <a:pt x="326983" y="228048"/>
                  <a:pt x="68745" y="203328"/>
                </a:cubicBezTo>
                <a:lnTo>
                  <a:pt x="0" y="200046"/>
                </a:lnTo>
                <a:lnTo>
                  <a:pt x="0" y="0"/>
                </a:lnTo>
                <a:lnTo>
                  <a:pt x="87920" y="4198"/>
                </a:lnTo>
                <a:cubicBezTo>
                  <a:pt x="390789" y="33191"/>
                  <a:pt x="685777" y="163657"/>
                  <a:pt x="917717" y="395597"/>
                </a:cubicBezTo>
                <a:close/>
              </a:path>
            </a:pathLst>
          </a:custGeom>
          <a:solidFill>
            <a:srgbClr val="63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5">
            <a:extLst>
              <a:ext uri="{FF2B5EF4-FFF2-40B4-BE49-F238E27FC236}">
                <a16:creationId xmlns:a16="http://schemas.microsoft.com/office/drawing/2014/main" id="{97C0F15D-F87E-474E-B07C-288A5B359AD5}"/>
              </a:ext>
            </a:extLst>
          </p:cNvPr>
          <p:cNvSpPr/>
          <p:nvPr/>
        </p:nvSpPr>
        <p:spPr>
          <a:xfrm rot="18900000">
            <a:off x="4523576" y="3323124"/>
            <a:ext cx="1313315" cy="1313315"/>
          </a:xfrm>
          <a:custGeom>
            <a:avLst/>
            <a:gdLst>
              <a:gd name="connsiteX0" fmla="*/ 1313315 w 1313315"/>
              <a:gd name="connsiteY0" fmla="*/ 0 h 1313315"/>
              <a:gd name="connsiteX1" fmla="*/ 1313315 w 1313315"/>
              <a:gd name="connsiteY1" fmla="*/ 200046 h 1313315"/>
              <a:gd name="connsiteX2" fmla="*/ 1244569 w 1313315"/>
              <a:gd name="connsiteY2" fmla="*/ 203328 h 1313315"/>
              <a:gd name="connsiteX3" fmla="*/ 537051 w 1313315"/>
              <a:gd name="connsiteY3" fmla="*/ 537051 h 1313315"/>
              <a:gd name="connsiteX4" fmla="*/ 203328 w 1313315"/>
              <a:gd name="connsiteY4" fmla="*/ 1244569 h 1313315"/>
              <a:gd name="connsiteX5" fmla="*/ 200046 w 1313315"/>
              <a:gd name="connsiteY5" fmla="*/ 1313315 h 1313315"/>
              <a:gd name="connsiteX6" fmla="*/ 0 w 1313315"/>
              <a:gd name="connsiteY6" fmla="*/ 1313314 h 1313315"/>
              <a:gd name="connsiteX7" fmla="*/ 4198 w 1313315"/>
              <a:gd name="connsiteY7" fmla="*/ 1225394 h 1313315"/>
              <a:gd name="connsiteX8" fmla="*/ 395597 w 1313315"/>
              <a:gd name="connsiteY8" fmla="*/ 395597 h 1313315"/>
              <a:gd name="connsiteX9" fmla="*/ 1225394 w 1313315"/>
              <a:gd name="connsiteY9" fmla="*/ 4198 h 1313315"/>
              <a:gd name="connsiteX10" fmla="*/ 1313315 w 1313315"/>
              <a:gd name="connsiteY10" fmla="*/ 0 h 13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5" h="1313315">
                <a:moveTo>
                  <a:pt x="1313315" y="0"/>
                </a:moveTo>
                <a:lnTo>
                  <a:pt x="1313315" y="200046"/>
                </a:lnTo>
                <a:lnTo>
                  <a:pt x="1244569" y="203328"/>
                </a:lnTo>
                <a:cubicBezTo>
                  <a:pt x="986331" y="228048"/>
                  <a:pt x="734812" y="339289"/>
                  <a:pt x="537051" y="537051"/>
                </a:cubicBezTo>
                <a:cubicBezTo>
                  <a:pt x="339289" y="734812"/>
                  <a:pt x="228048" y="986331"/>
                  <a:pt x="203328" y="1244569"/>
                </a:cubicBezTo>
                <a:lnTo>
                  <a:pt x="200046" y="1313315"/>
                </a:lnTo>
                <a:lnTo>
                  <a:pt x="0" y="1313314"/>
                </a:lnTo>
                <a:lnTo>
                  <a:pt x="4198" y="1225394"/>
                </a:lnTo>
                <a:cubicBezTo>
                  <a:pt x="33190" y="922525"/>
                  <a:pt x="163657" y="627537"/>
                  <a:pt x="395597" y="395597"/>
                </a:cubicBezTo>
                <a:cubicBezTo>
                  <a:pt x="627537" y="163657"/>
                  <a:pt x="922525" y="33190"/>
                  <a:pt x="1225394" y="4198"/>
                </a:cubicBezTo>
                <a:lnTo>
                  <a:pt x="1313315" y="0"/>
                </a:lnTo>
                <a:close/>
              </a:path>
            </a:pathLst>
          </a:custGeom>
          <a:solidFill>
            <a:srgbClr val="7F5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4">
            <a:extLst>
              <a:ext uri="{FF2B5EF4-FFF2-40B4-BE49-F238E27FC236}">
                <a16:creationId xmlns:a16="http://schemas.microsoft.com/office/drawing/2014/main" id="{5B509229-3A8A-42E0-8278-FDD195A0568E}"/>
              </a:ext>
            </a:extLst>
          </p:cNvPr>
          <p:cNvSpPr/>
          <p:nvPr/>
        </p:nvSpPr>
        <p:spPr>
          <a:xfrm rot="18900000">
            <a:off x="6500250" y="3323123"/>
            <a:ext cx="1313314" cy="1313314"/>
          </a:xfrm>
          <a:custGeom>
            <a:avLst/>
            <a:gdLst>
              <a:gd name="connsiteX0" fmla="*/ 1313314 w 1313314"/>
              <a:gd name="connsiteY0" fmla="*/ 0 h 1313314"/>
              <a:gd name="connsiteX1" fmla="*/ 1309116 w 1313314"/>
              <a:gd name="connsiteY1" fmla="*/ 87920 h 1313314"/>
              <a:gd name="connsiteX2" fmla="*/ 917717 w 1313314"/>
              <a:gd name="connsiteY2" fmla="*/ 917717 h 1313314"/>
              <a:gd name="connsiteX3" fmla="*/ 87920 w 1313314"/>
              <a:gd name="connsiteY3" fmla="*/ 1309116 h 1313314"/>
              <a:gd name="connsiteX4" fmla="*/ 0 w 1313314"/>
              <a:gd name="connsiteY4" fmla="*/ 1313314 h 1313314"/>
              <a:gd name="connsiteX5" fmla="*/ 0 w 1313314"/>
              <a:gd name="connsiteY5" fmla="*/ 1113268 h 1313314"/>
              <a:gd name="connsiteX6" fmla="*/ 68745 w 1313314"/>
              <a:gd name="connsiteY6" fmla="*/ 1109986 h 1313314"/>
              <a:gd name="connsiteX7" fmla="*/ 776263 w 1313314"/>
              <a:gd name="connsiteY7" fmla="*/ 776263 h 1313314"/>
              <a:gd name="connsiteX8" fmla="*/ 1109986 w 1313314"/>
              <a:gd name="connsiteY8" fmla="*/ 68745 h 1313314"/>
              <a:gd name="connsiteX9" fmla="*/ 1113268 w 1313314"/>
              <a:gd name="connsiteY9" fmla="*/ 0 h 1313314"/>
              <a:gd name="connsiteX10" fmla="*/ 1313314 w 1313314"/>
              <a:gd name="connsiteY10" fmla="*/ 0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0"/>
                </a:moveTo>
                <a:lnTo>
                  <a:pt x="1309116" y="87920"/>
                </a:lnTo>
                <a:cubicBezTo>
                  <a:pt x="1280124" y="390789"/>
                  <a:pt x="1149657" y="685777"/>
                  <a:pt x="917717" y="917717"/>
                </a:cubicBezTo>
                <a:cubicBezTo>
                  <a:pt x="685777" y="1149657"/>
                  <a:pt x="390789" y="1280124"/>
                  <a:pt x="87920" y="1309116"/>
                </a:cubicBezTo>
                <a:lnTo>
                  <a:pt x="0" y="1313314"/>
                </a:lnTo>
                <a:lnTo>
                  <a:pt x="0" y="1113268"/>
                </a:lnTo>
                <a:lnTo>
                  <a:pt x="68745" y="1109986"/>
                </a:lnTo>
                <a:cubicBezTo>
                  <a:pt x="326983" y="1085266"/>
                  <a:pt x="578502" y="974025"/>
                  <a:pt x="776263" y="776263"/>
                </a:cubicBezTo>
                <a:cubicBezTo>
                  <a:pt x="974025" y="578502"/>
                  <a:pt x="1085266" y="326983"/>
                  <a:pt x="1109986" y="68745"/>
                </a:cubicBezTo>
                <a:lnTo>
                  <a:pt x="1113268" y="0"/>
                </a:lnTo>
                <a:lnTo>
                  <a:pt x="1313314" y="0"/>
                </a:lnTo>
                <a:close/>
              </a:path>
            </a:pathLst>
          </a:custGeom>
          <a:solidFill>
            <a:srgbClr val="EA4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9">
            <a:extLst>
              <a:ext uri="{FF2B5EF4-FFF2-40B4-BE49-F238E27FC236}">
                <a16:creationId xmlns:a16="http://schemas.microsoft.com/office/drawing/2014/main" id="{5F55FF1A-F968-4C0B-AD7B-8DE2B3D3B2C2}"/>
              </a:ext>
            </a:extLst>
          </p:cNvPr>
          <p:cNvSpPr/>
          <p:nvPr/>
        </p:nvSpPr>
        <p:spPr>
          <a:xfrm rot="18900000">
            <a:off x="5511913" y="4311460"/>
            <a:ext cx="1313314" cy="1313314"/>
          </a:xfrm>
          <a:custGeom>
            <a:avLst/>
            <a:gdLst>
              <a:gd name="connsiteX0" fmla="*/ 1313314 w 1313314"/>
              <a:gd name="connsiteY0" fmla="*/ 1113268 h 1313314"/>
              <a:gd name="connsiteX1" fmla="*/ 1313314 w 1313314"/>
              <a:gd name="connsiteY1" fmla="*/ 1313314 h 1313314"/>
              <a:gd name="connsiteX2" fmla="*/ 1225394 w 1313314"/>
              <a:gd name="connsiteY2" fmla="*/ 1309116 h 1313314"/>
              <a:gd name="connsiteX3" fmla="*/ 395597 w 1313314"/>
              <a:gd name="connsiteY3" fmla="*/ 917717 h 1313314"/>
              <a:gd name="connsiteX4" fmla="*/ 4198 w 1313314"/>
              <a:gd name="connsiteY4" fmla="*/ 87920 h 1313314"/>
              <a:gd name="connsiteX5" fmla="*/ 0 w 1313314"/>
              <a:gd name="connsiteY5" fmla="*/ 0 h 1313314"/>
              <a:gd name="connsiteX6" fmla="*/ 200046 w 1313314"/>
              <a:gd name="connsiteY6" fmla="*/ 1 h 1313314"/>
              <a:gd name="connsiteX7" fmla="*/ 203328 w 1313314"/>
              <a:gd name="connsiteY7" fmla="*/ 68745 h 1313314"/>
              <a:gd name="connsiteX8" fmla="*/ 537051 w 1313314"/>
              <a:gd name="connsiteY8" fmla="*/ 776263 h 1313314"/>
              <a:gd name="connsiteX9" fmla="*/ 1244569 w 1313314"/>
              <a:gd name="connsiteY9" fmla="*/ 1109986 h 1313314"/>
              <a:gd name="connsiteX10" fmla="*/ 1313314 w 1313314"/>
              <a:gd name="connsiteY10" fmla="*/ 1113268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1113268"/>
                </a:moveTo>
                <a:lnTo>
                  <a:pt x="1313314" y="1313314"/>
                </a:lnTo>
                <a:lnTo>
                  <a:pt x="1225394" y="1309116"/>
                </a:lnTo>
                <a:cubicBezTo>
                  <a:pt x="922525" y="1280123"/>
                  <a:pt x="627537" y="1149657"/>
                  <a:pt x="395597" y="917717"/>
                </a:cubicBezTo>
                <a:cubicBezTo>
                  <a:pt x="163657" y="685777"/>
                  <a:pt x="33191" y="390789"/>
                  <a:pt x="4198" y="87920"/>
                </a:cubicBezTo>
                <a:lnTo>
                  <a:pt x="0" y="0"/>
                </a:lnTo>
                <a:lnTo>
                  <a:pt x="200046" y="1"/>
                </a:lnTo>
                <a:lnTo>
                  <a:pt x="203328" y="68745"/>
                </a:lnTo>
                <a:cubicBezTo>
                  <a:pt x="228048" y="326983"/>
                  <a:pt x="339289" y="578502"/>
                  <a:pt x="537051" y="776263"/>
                </a:cubicBezTo>
                <a:cubicBezTo>
                  <a:pt x="734812" y="974025"/>
                  <a:pt x="986331" y="1085266"/>
                  <a:pt x="1244569" y="1109986"/>
                </a:cubicBezTo>
                <a:lnTo>
                  <a:pt x="1313314" y="1113268"/>
                </a:lnTo>
                <a:close/>
              </a:path>
            </a:pathLst>
          </a:custGeom>
          <a:solidFill>
            <a:srgbClr val="FCB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29">
            <a:extLst>
              <a:ext uri="{FF2B5EF4-FFF2-40B4-BE49-F238E27FC236}">
                <a16:creationId xmlns:a16="http://schemas.microsoft.com/office/drawing/2014/main" id="{E8DB14DA-B203-4BAF-824D-AD4709C1D094}"/>
              </a:ext>
            </a:extLst>
          </p:cNvPr>
          <p:cNvGrpSpPr/>
          <p:nvPr/>
        </p:nvGrpSpPr>
        <p:grpSpPr>
          <a:xfrm>
            <a:off x="3289753" y="1244471"/>
            <a:ext cx="2201365" cy="1459297"/>
            <a:chOff x="2982212" y="466647"/>
            <a:chExt cx="2201365" cy="1459297"/>
          </a:xfrm>
        </p:grpSpPr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508044B9-C06C-47EB-9D9E-1951E1FA46E9}"/>
                </a:ext>
              </a:extLst>
            </p:cNvPr>
            <p:cNvSpPr/>
            <p:nvPr/>
          </p:nvSpPr>
          <p:spPr>
            <a:xfrm rot="18804998">
              <a:off x="4369369" y="1111737"/>
              <a:ext cx="73935" cy="1554480"/>
            </a:xfrm>
            <a:prstGeom prst="rect">
              <a:avLst/>
            </a:prstGeom>
            <a:solidFill>
              <a:srgbClr val="7F5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28">
              <a:extLst>
                <a:ext uri="{FF2B5EF4-FFF2-40B4-BE49-F238E27FC236}">
                  <a16:creationId xmlns:a16="http://schemas.microsoft.com/office/drawing/2014/main" id="{2988F12B-189E-4999-A37D-0E96EE9F702F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solidFill>
              <a:srgbClr val="7F5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30">
            <a:extLst>
              <a:ext uri="{FF2B5EF4-FFF2-40B4-BE49-F238E27FC236}">
                <a16:creationId xmlns:a16="http://schemas.microsoft.com/office/drawing/2014/main" id="{A66FCD0F-4BA0-49EB-B729-738B3183D9A2}"/>
              </a:ext>
            </a:extLst>
          </p:cNvPr>
          <p:cNvGrpSpPr/>
          <p:nvPr/>
        </p:nvGrpSpPr>
        <p:grpSpPr>
          <a:xfrm rot="16029466">
            <a:off x="3091843" y="5102581"/>
            <a:ext cx="2201366" cy="1459297"/>
            <a:chOff x="2982212" y="466647"/>
            <a:chExt cx="2201366" cy="1459297"/>
          </a:xfrm>
          <a:solidFill>
            <a:srgbClr val="FCB424"/>
          </a:solidFill>
        </p:grpSpPr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1E07ECE6-266C-4CEF-BEB5-8822751DB94C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32">
              <a:extLst>
                <a:ext uri="{FF2B5EF4-FFF2-40B4-BE49-F238E27FC236}">
                  <a16:creationId xmlns:a16="http://schemas.microsoft.com/office/drawing/2014/main" id="{ACA6A4FC-82BF-4507-BCFE-216C1C529F69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33">
            <a:extLst>
              <a:ext uri="{FF2B5EF4-FFF2-40B4-BE49-F238E27FC236}">
                <a16:creationId xmlns:a16="http://schemas.microsoft.com/office/drawing/2014/main" id="{42B428B3-0630-4E37-A669-8FA9601121EE}"/>
              </a:ext>
            </a:extLst>
          </p:cNvPr>
          <p:cNvGrpSpPr/>
          <p:nvPr/>
        </p:nvGrpSpPr>
        <p:grpSpPr>
          <a:xfrm rot="10800000">
            <a:off x="6851014" y="5261528"/>
            <a:ext cx="2201366" cy="1459298"/>
            <a:chOff x="2982212" y="466647"/>
            <a:chExt cx="2201366" cy="1459298"/>
          </a:xfrm>
          <a:solidFill>
            <a:srgbClr val="EA4B8B"/>
          </a:solidFill>
        </p:grpSpPr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5EC126A8-27F9-450C-9693-136E87E908FC}"/>
                </a:ext>
              </a:extLst>
            </p:cNvPr>
            <p:cNvSpPr/>
            <p:nvPr/>
          </p:nvSpPr>
          <p:spPr>
            <a:xfrm rot="18804998">
              <a:off x="4369370" y="1111738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5">
              <a:extLst>
                <a:ext uri="{FF2B5EF4-FFF2-40B4-BE49-F238E27FC236}">
                  <a16:creationId xmlns:a16="http://schemas.microsoft.com/office/drawing/2014/main" id="{0E67A71D-C30E-4759-8D3D-EEA0B579D636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36">
            <a:extLst>
              <a:ext uri="{FF2B5EF4-FFF2-40B4-BE49-F238E27FC236}">
                <a16:creationId xmlns:a16="http://schemas.microsoft.com/office/drawing/2014/main" id="{FBD600AE-068B-44F1-B786-2F4C0211D764}"/>
              </a:ext>
            </a:extLst>
          </p:cNvPr>
          <p:cNvGrpSpPr/>
          <p:nvPr/>
        </p:nvGrpSpPr>
        <p:grpSpPr>
          <a:xfrm rot="5400000">
            <a:off x="7055217" y="1488970"/>
            <a:ext cx="2201366" cy="1459297"/>
            <a:chOff x="2982212" y="466647"/>
            <a:chExt cx="2201366" cy="1459297"/>
          </a:xfrm>
          <a:solidFill>
            <a:srgbClr val="63C5EA"/>
          </a:solidFill>
        </p:grpSpPr>
        <p:sp>
          <p:nvSpPr>
            <p:cNvPr id="69" name="Rectangle 37">
              <a:extLst>
                <a:ext uri="{FF2B5EF4-FFF2-40B4-BE49-F238E27FC236}">
                  <a16:creationId xmlns:a16="http://schemas.microsoft.com/office/drawing/2014/main" id="{58C8F693-4952-4FD9-986F-7C910675223D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38">
              <a:extLst>
                <a:ext uri="{FF2B5EF4-FFF2-40B4-BE49-F238E27FC236}">
                  <a16:creationId xmlns:a16="http://schemas.microsoft.com/office/drawing/2014/main" id="{A6E6C6F2-FDBC-4A98-A56D-A6E3A3FDEE77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57">
            <a:extLst>
              <a:ext uri="{FF2B5EF4-FFF2-40B4-BE49-F238E27FC236}">
                <a16:creationId xmlns:a16="http://schemas.microsoft.com/office/drawing/2014/main" id="{D006073B-A74E-4126-8F7F-E012B7E96DED}"/>
              </a:ext>
            </a:extLst>
          </p:cNvPr>
          <p:cNvGrpSpPr/>
          <p:nvPr/>
        </p:nvGrpSpPr>
        <p:grpSpPr>
          <a:xfrm>
            <a:off x="964115" y="1349250"/>
            <a:ext cx="3002736" cy="686953"/>
            <a:chOff x="2057724" y="225011"/>
            <a:chExt cx="3002736" cy="686953"/>
          </a:xfrm>
        </p:grpSpPr>
        <p:sp>
          <p:nvSpPr>
            <p:cNvPr id="73" name="TextBox 41">
              <a:extLst>
                <a:ext uri="{FF2B5EF4-FFF2-40B4-BE49-F238E27FC236}">
                  <a16:creationId xmlns:a16="http://schemas.microsoft.com/office/drawing/2014/main" id="{1AD31F83-8B6D-40EA-9869-71150B83DC68}"/>
                </a:ext>
              </a:extLst>
            </p:cNvPr>
            <p:cNvSpPr txBox="1"/>
            <p:nvPr/>
          </p:nvSpPr>
          <p:spPr>
            <a:xfrm>
              <a:off x="4216194" y="388744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F59B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74" name="TextBox 43">
              <a:extLst>
                <a:ext uri="{FF2B5EF4-FFF2-40B4-BE49-F238E27FC236}">
                  <a16:creationId xmlns:a16="http://schemas.microsoft.com/office/drawing/2014/main" id="{73C17B3E-BCAF-4A32-A6A0-C21E1E6B796C}"/>
                </a:ext>
              </a:extLst>
            </p:cNvPr>
            <p:cNvSpPr txBox="1"/>
            <p:nvPr/>
          </p:nvSpPr>
          <p:spPr>
            <a:xfrm>
              <a:off x="2057724" y="526262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TextBox 44">
              <a:extLst>
                <a:ext uri="{FF2B5EF4-FFF2-40B4-BE49-F238E27FC236}">
                  <a16:creationId xmlns:a16="http://schemas.microsoft.com/office/drawing/2014/main" id="{2BFA5803-99BF-4265-868A-DD40674CFF0A}"/>
                </a:ext>
              </a:extLst>
            </p:cNvPr>
            <p:cNvSpPr txBox="1"/>
            <p:nvPr/>
          </p:nvSpPr>
          <p:spPr>
            <a:xfrm>
              <a:off x="2154917" y="225011"/>
              <a:ext cx="195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7F59B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المياه السطحية</a:t>
              </a:r>
              <a:endParaRPr lang="en-US" sz="2400" b="1" dirty="0">
                <a:solidFill>
                  <a:srgbClr val="7F59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6" name="Group 58">
            <a:extLst>
              <a:ext uri="{FF2B5EF4-FFF2-40B4-BE49-F238E27FC236}">
                <a16:creationId xmlns:a16="http://schemas.microsoft.com/office/drawing/2014/main" id="{73BFBB0D-A21F-48B5-879C-F2A68A4AC583}"/>
              </a:ext>
            </a:extLst>
          </p:cNvPr>
          <p:cNvGrpSpPr/>
          <p:nvPr/>
        </p:nvGrpSpPr>
        <p:grpSpPr>
          <a:xfrm>
            <a:off x="8218231" y="1164584"/>
            <a:ext cx="3381096" cy="830997"/>
            <a:chOff x="7273938" y="237912"/>
            <a:chExt cx="3381096" cy="830997"/>
          </a:xfrm>
        </p:grpSpPr>
        <p:sp>
          <p:nvSpPr>
            <p:cNvPr id="77" name="TextBox 47">
              <a:extLst>
                <a:ext uri="{FF2B5EF4-FFF2-40B4-BE49-F238E27FC236}">
                  <a16:creationId xmlns:a16="http://schemas.microsoft.com/office/drawing/2014/main" id="{95024149-27C4-4F47-885C-79C5F4D4C567}"/>
                </a:ext>
              </a:extLst>
            </p:cNvPr>
            <p:cNvSpPr txBox="1"/>
            <p:nvPr/>
          </p:nvSpPr>
          <p:spPr>
            <a:xfrm>
              <a:off x="7273938" y="502193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3C5E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78" name="TextBox 48">
              <a:extLst>
                <a:ext uri="{FF2B5EF4-FFF2-40B4-BE49-F238E27FC236}">
                  <a16:creationId xmlns:a16="http://schemas.microsoft.com/office/drawing/2014/main" id="{84C6D6B2-73AD-4322-B41E-D02DEAA83FD0}"/>
                </a:ext>
              </a:extLst>
            </p:cNvPr>
            <p:cNvSpPr txBox="1"/>
            <p:nvPr/>
          </p:nvSpPr>
          <p:spPr>
            <a:xfrm>
              <a:off x="8496564" y="536193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TextBox 49">
              <a:extLst>
                <a:ext uri="{FF2B5EF4-FFF2-40B4-BE49-F238E27FC236}">
                  <a16:creationId xmlns:a16="http://schemas.microsoft.com/office/drawing/2014/main" id="{614DD092-4869-4877-B002-2DCB8801C89D}"/>
                </a:ext>
              </a:extLst>
            </p:cNvPr>
            <p:cNvSpPr txBox="1"/>
            <p:nvPr/>
          </p:nvSpPr>
          <p:spPr>
            <a:xfrm>
              <a:off x="8358367" y="237912"/>
              <a:ext cx="1565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63C5E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المياه الجَوْفية العميقة</a:t>
              </a:r>
              <a:endParaRPr lang="en-US" sz="2400" b="1" dirty="0">
                <a:solidFill>
                  <a:srgbClr val="63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0" name="Group 59">
            <a:extLst>
              <a:ext uri="{FF2B5EF4-FFF2-40B4-BE49-F238E27FC236}">
                <a16:creationId xmlns:a16="http://schemas.microsoft.com/office/drawing/2014/main" id="{1DD7E5E7-AEB7-44CC-BA3A-CCAA237702B0}"/>
              </a:ext>
            </a:extLst>
          </p:cNvPr>
          <p:cNvGrpSpPr/>
          <p:nvPr/>
        </p:nvGrpSpPr>
        <p:grpSpPr>
          <a:xfrm>
            <a:off x="8540279" y="5729149"/>
            <a:ext cx="2963278" cy="830997"/>
            <a:chOff x="7691756" y="5621845"/>
            <a:chExt cx="2963278" cy="830997"/>
          </a:xfrm>
        </p:grpSpPr>
        <p:sp>
          <p:nvSpPr>
            <p:cNvPr id="81" name="TextBox 50">
              <a:extLst>
                <a:ext uri="{FF2B5EF4-FFF2-40B4-BE49-F238E27FC236}">
                  <a16:creationId xmlns:a16="http://schemas.microsoft.com/office/drawing/2014/main" id="{4943DB91-DB53-4134-B418-30A21FF96EAA}"/>
                </a:ext>
              </a:extLst>
            </p:cNvPr>
            <p:cNvSpPr txBox="1"/>
            <p:nvPr/>
          </p:nvSpPr>
          <p:spPr>
            <a:xfrm>
              <a:off x="7691756" y="5924227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2" name="TextBox 51">
              <a:extLst>
                <a:ext uri="{FF2B5EF4-FFF2-40B4-BE49-F238E27FC236}">
                  <a16:creationId xmlns:a16="http://schemas.microsoft.com/office/drawing/2014/main" id="{07C93CFC-993B-4BAC-B5DC-3BDEE033C029}"/>
                </a:ext>
              </a:extLst>
            </p:cNvPr>
            <p:cNvSpPr txBox="1"/>
            <p:nvPr/>
          </p:nvSpPr>
          <p:spPr>
            <a:xfrm>
              <a:off x="8496564" y="5886408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3" name="TextBox 52">
              <a:extLst>
                <a:ext uri="{FF2B5EF4-FFF2-40B4-BE49-F238E27FC236}">
                  <a16:creationId xmlns:a16="http://schemas.microsoft.com/office/drawing/2014/main" id="{18C7E99F-A940-4BEF-AA0D-14AEC2EFD917}"/>
                </a:ext>
              </a:extLst>
            </p:cNvPr>
            <p:cNvSpPr txBox="1"/>
            <p:nvPr/>
          </p:nvSpPr>
          <p:spPr>
            <a:xfrm>
              <a:off x="8669787" y="5621845"/>
              <a:ext cx="1565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مياه البحر المُحَلّاة</a:t>
              </a:r>
              <a:endParaRPr lang="en-US" sz="2400" b="1" dirty="0">
                <a:solidFill>
                  <a:srgbClr val="EA4B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4" name="Group 60">
            <a:extLst>
              <a:ext uri="{FF2B5EF4-FFF2-40B4-BE49-F238E27FC236}">
                <a16:creationId xmlns:a16="http://schemas.microsoft.com/office/drawing/2014/main" id="{27A30ECD-F286-4193-BB04-565C206EDE72}"/>
              </a:ext>
            </a:extLst>
          </p:cNvPr>
          <p:cNvGrpSpPr/>
          <p:nvPr/>
        </p:nvGrpSpPr>
        <p:grpSpPr>
          <a:xfrm>
            <a:off x="1294761" y="5736448"/>
            <a:ext cx="2829140" cy="984378"/>
            <a:chOff x="2204103" y="5613209"/>
            <a:chExt cx="2829140" cy="984378"/>
          </a:xfrm>
        </p:grpSpPr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0CB458AE-8840-43F5-8CFB-63945451E2E2}"/>
                </a:ext>
              </a:extLst>
            </p:cNvPr>
            <p:cNvSpPr txBox="1"/>
            <p:nvPr/>
          </p:nvSpPr>
          <p:spPr>
            <a:xfrm>
              <a:off x="4188977" y="6074367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CB42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86" name="TextBox 54">
              <a:extLst>
                <a:ext uri="{FF2B5EF4-FFF2-40B4-BE49-F238E27FC236}">
                  <a16:creationId xmlns:a16="http://schemas.microsoft.com/office/drawing/2014/main" id="{91A30823-F94B-4048-ADEA-AA9A259BDED0}"/>
                </a:ext>
              </a:extLst>
            </p:cNvPr>
            <p:cNvSpPr txBox="1"/>
            <p:nvPr/>
          </p:nvSpPr>
          <p:spPr>
            <a:xfrm>
              <a:off x="2204103" y="5977786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7" name="TextBox 55">
              <a:extLst>
                <a:ext uri="{FF2B5EF4-FFF2-40B4-BE49-F238E27FC236}">
                  <a16:creationId xmlns:a16="http://schemas.microsoft.com/office/drawing/2014/main" id="{52CDE50B-8C6D-4D49-802B-B17D0AFB7A3D}"/>
                </a:ext>
              </a:extLst>
            </p:cNvPr>
            <p:cNvSpPr txBox="1"/>
            <p:nvPr/>
          </p:nvSpPr>
          <p:spPr>
            <a:xfrm>
              <a:off x="2256909" y="5613209"/>
              <a:ext cx="1942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CB42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مياه الصرف الصحي المعالجة</a:t>
              </a:r>
              <a:endParaRPr lang="en-US" sz="2400" b="1" dirty="0">
                <a:solidFill>
                  <a:srgbClr val="FCB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8" name="TextBox 56">
            <a:extLst>
              <a:ext uri="{FF2B5EF4-FFF2-40B4-BE49-F238E27FC236}">
                <a16:creationId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5002411" y="3128382"/>
            <a:ext cx="2332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أنواع </a:t>
            </a:r>
          </a:p>
          <a:p>
            <a:pPr algn="ct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موارد المياه في</a:t>
            </a:r>
          </a:p>
          <a:p>
            <a:pPr algn="ct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المملكة العربية السعودية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9248193" y="4953979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8082" y="19297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المياه السطحية: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2041648"/>
            <a:ext cx="570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هي المياه الجارية على سطح الأرض أو التي تجمعت في طبقات قريبة من سطح الأرض، وتسربت خلال الصخور والرمال إلى باطن الأرض،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5" y="367368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المياه السطحية: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205419" y="3706110"/>
            <a:ext cx="561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وقد حال دون انحدارها إلى أسفل وجود طبقة غير مَسامِيّة عملت لحجز المياه تُعرَف بالطبقة الخازنة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823065" y="5257496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المياه السطحية: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970711" y="5090874"/>
            <a:ext cx="593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وعندما حفر الإنسان الآبار استطاع الوصول إلى الماء على بعد أمتار قليلة، وتُعَدّ تِهامَة عَسير من أغنى مناطق المملكة العربية السعودية بهذا النوع من المياه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91045" y="2285437"/>
            <a:ext cx="1965623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991045" y="4002187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991045" y="5627589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29766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2777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مجموعة 38"/>
          <p:cNvGrpSpPr/>
          <p:nvPr/>
        </p:nvGrpSpPr>
        <p:grpSpPr>
          <a:xfrm>
            <a:off x="338813" y="1490552"/>
            <a:ext cx="8201466" cy="1128959"/>
            <a:chOff x="338813" y="22303"/>
            <a:chExt cx="8201466" cy="1128959"/>
          </a:xfrm>
        </p:grpSpPr>
        <p:grpSp>
          <p:nvGrpSpPr>
            <p:cNvPr id="40" name="مجموعة 39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</p:grpSp>
        <p:grpSp>
          <p:nvGrpSpPr>
            <p:cNvPr id="41" name="مجموعة 40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2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3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sp>
            <p:nvSpPr>
              <p:cNvPr id="64" name="TextBox 54">
                <a:extLst>
                  <a:ext uri="{FF2B5EF4-FFF2-40B4-BE49-F238E27FC236}">
                    <a16:creationId xmlns:a16="http://schemas.microsoft.com/office/drawing/2014/main" id="{77083AD1-19E7-47DD-AD18-FA3E1ABEF6F5}"/>
                  </a:ext>
                </a:extLst>
              </p:cNvPr>
              <p:cNvSpPr txBox="1"/>
              <p:nvPr/>
            </p:nvSpPr>
            <p:spPr>
              <a:xfrm>
                <a:off x="3380210" y="84303"/>
                <a:ext cx="5116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3200" dirty="0">
                    <a:latin typeface="Century Gothic" panose="020B0502020202020204" pitchFamily="34" charset="0"/>
                  </a:rPr>
                  <a:t>ومن أقسام المياه السطحية:</a:t>
                </a:r>
              </a:p>
            </p:txBody>
          </p:sp>
        </p:grpSp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59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57650" y="1230671"/>
            <a:ext cx="247234" cy="5627329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مجموعة 67"/>
          <p:cNvGrpSpPr/>
          <p:nvPr/>
        </p:nvGrpSpPr>
        <p:grpSpPr>
          <a:xfrm>
            <a:off x="6095999" y="3294128"/>
            <a:ext cx="5922231" cy="1193405"/>
            <a:chOff x="6095999" y="3294128"/>
            <a:chExt cx="5922231" cy="1193405"/>
          </a:xfrm>
        </p:grpSpPr>
        <p:sp>
          <p:nvSpPr>
            <p:cNvPr id="69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21698" y="2002678"/>
              <a:ext cx="1193403" cy="37763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72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3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6095999" y="3591628"/>
              <a:ext cx="2953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dirty="0">
                  <a:latin typeface="Century Gothic" panose="020B0502020202020204" pitchFamily="34" charset="0"/>
                </a:rPr>
                <a:t>مياه العيون</a:t>
              </a:r>
              <a:endParaRPr lang="en-US" sz="36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4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5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مجموعة 77"/>
          <p:cNvGrpSpPr/>
          <p:nvPr/>
        </p:nvGrpSpPr>
        <p:grpSpPr>
          <a:xfrm>
            <a:off x="6095999" y="4851581"/>
            <a:ext cx="5935439" cy="1193405"/>
            <a:chOff x="6082791" y="3294128"/>
            <a:chExt cx="5935439" cy="1193405"/>
          </a:xfrm>
        </p:grpSpPr>
        <p:sp>
          <p:nvSpPr>
            <p:cNvPr id="79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5093" y="1996073"/>
              <a:ext cx="1193403" cy="378951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entury Gothic" panose="020B0502020202020204" pitchFamily="34" charset="0"/>
                </a:rPr>
                <a:t>2</a:t>
              </a:r>
            </a:p>
          </p:txBody>
        </p:sp>
        <p:pic>
          <p:nvPicPr>
            <p:cNvPr id="82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83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6082791" y="3471369"/>
              <a:ext cx="2953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dirty="0">
                  <a:latin typeface="Century Gothic" panose="020B0502020202020204" pitchFamily="34" charset="0"/>
                </a:rPr>
                <a:t>مياه الأودية</a:t>
              </a:r>
              <a:endParaRPr lang="en-US" sz="36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84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85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5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14469" y="3302283"/>
            <a:ext cx="2341936" cy="2884837"/>
            <a:chOff x="7749851" y="1424779"/>
            <a:chExt cx="2358969" cy="2905820"/>
          </a:xfrm>
        </p:grpSpPr>
        <p:grpSp>
          <p:nvGrpSpPr>
            <p:cNvPr id="96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9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7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150" y="2610120"/>
              <a:ext cx="2284390" cy="1577533"/>
            </a:xfrm>
            <a:prstGeom prst="rect">
              <a:avLst/>
            </a:prstGeom>
          </p:spPr>
        </p:pic>
        <p:sp>
          <p:nvSpPr>
            <p:cNvPr id="98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49851" y="1432994"/>
              <a:ext cx="2358969" cy="96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تدفق مياه آبار خُلَيص بعد استخراجها وإجرائها</a:t>
              </a:r>
            </a:p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في أنابيب العين العزيزية</a:t>
              </a:r>
            </a:p>
          </p:txBody>
        </p:sp>
      </p:grpSp>
      <p:grpSp>
        <p:nvGrpSpPr>
          <p:cNvPr id="101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091042" y="3290468"/>
            <a:ext cx="2378678" cy="2884837"/>
            <a:chOff x="7749851" y="1424779"/>
            <a:chExt cx="2395978" cy="2905820"/>
          </a:xfrm>
        </p:grpSpPr>
        <p:grpSp>
          <p:nvGrpSpPr>
            <p:cNvPr id="10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150" y="2625552"/>
              <a:ext cx="2284389" cy="1546670"/>
            </a:xfrm>
            <a:prstGeom prst="rect">
              <a:avLst/>
            </a:prstGeom>
          </p:spPr>
        </p:pic>
        <p:sp>
          <p:nvSpPr>
            <p:cNvPr id="10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وادي الرُّمّة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8082" y="24250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مياه العيون: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2536948"/>
            <a:ext cx="570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وهي التي كانت تتدفق طبيعيّاً من باطن الأرض دون تدخل الإنسان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5" y="416898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مياه العيون: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205419" y="3744210"/>
            <a:ext cx="561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مثل: عيون الأَحساء، والخَرْج، والأفاج، والطائف،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وعين زُبَيْدَة، وعين العزيزية التي جعلها الملك عبدالعزيز وقفاً عام ١٣٦ه لسُقيا سكان مدينة جدّة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91045" y="2780737"/>
            <a:ext cx="1965623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991045" y="4497487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34719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7730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E1F8366-66BB-4DE3-83B0-2B1C1E7E1C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FF3E441E-9D63-4ECB-B428-AA62BCC9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560C8DA-E8D7-491D-ADD2-C86D4D99AFBA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462CA7C-0DC7-4F8A-B454-6245423604A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A6E1A2A4-6DEA-419E-AA2D-25BF26D52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8082" y="24250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مياه الأودية: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2270248"/>
            <a:ext cx="570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وهي المياه التي تنساب في الشِّعاب والأودية عقب سقوط الأمطار، وكانت هذه المياه قديماً تذهب هدراً إما في البحار وإما في الصحراء دون الاستفادة منها،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5" y="416898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مياه الأودية: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205419" y="4106160"/>
            <a:ext cx="561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ولكن بعد أن أنشأت وزارة البيئة والمياه والزراعة السدود أصبح من الممكن حجز المياه، وتخزينها لاستعمالها في الشرب والزراعة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91045" y="2780737"/>
            <a:ext cx="1965623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991045" y="4497487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34719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7730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435485" y="1173968"/>
            <a:ext cx="3147090" cy="5647488"/>
            <a:chOff x="8677421" y="-2151667"/>
            <a:chExt cx="3147090" cy="5647488"/>
          </a:xfrm>
        </p:grpSpPr>
        <p:grpSp>
          <p:nvGrpSpPr>
            <p:cNvPr id="64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677421" y="-2151667"/>
              <a:ext cx="3147090" cy="5647488"/>
              <a:chOff x="3493477" y="-3558693"/>
              <a:chExt cx="5205046" cy="9340514"/>
            </a:xfrm>
          </p:grpSpPr>
          <p:sp>
            <p:nvSpPr>
              <p:cNvPr id="64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493477" y="2166424"/>
                <a:ext cx="5205046" cy="3615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3715658" y="1817702"/>
                <a:ext cx="624114" cy="510276"/>
                <a:chOff x="3715658" y="1817702"/>
                <a:chExt cx="624114" cy="510276"/>
              </a:xfrm>
            </p:grpSpPr>
            <p:sp>
              <p:nvSpPr>
                <p:cNvPr id="65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7" name="Group 34">
                <a:extLst>
                  <a:ext uri="{FF2B5EF4-FFF2-40B4-BE49-F238E27FC236}">
                    <a16:creationId xmlns:a16="http://schemas.microsoft.com/office/drawing/2014/main" id="{433C6D04-AE13-4C6A-AFE9-85EB6D6AF515}"/>
                  </a:ext>
                </a:extLst>
              </p:cNvPr>
              <p:cNvGrpSpPr/>
              <p:nvPr/>
            </p:nvGrpSpPr>
            <p:grpSpPr>
              <a:xfrm>
                <a:off x="7835967" y="1817702"/>
                <a:ext cx="624114" cy="510276"/>
                <a:chOff x="3715658" y="1817702"/>
                <a:chExt cx="624114" cy="510276"/>
              </a:xfrm>
            </p:grpSpPr>
            <p:sp>
              <p:nvSpPr>
                <p:cNvPr id="651" name="Trapezoid 7">
                  <a:extLst>
                    <a:ext uri="{FF2B5EF4-FFF2-40B4-BE49-F238E27FC236}">
                      <a16:creationId xmlns:a16="http://schemas.microsoft.com/office/drawing/2014/main" id="{D468ABFF-326C-4AD5-A754-E0A666571B4B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Trapezoid 39">
                  <a:extLst>
                    <a:ext uri="{FF2B5EF4-FFF2-40B4-BE49-F238E27FC236}">
                      <a16:creationId xmlns:a16="http://schemas.microsoft.com/office/drawing/2014/main" id="{7884D23E-4DEF-4379-83C9-B85DBB6F185A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Trapezoid 7">
                  <a:extLst>
                    <a:ext uri="{FF2B5EF4-FFF2-40B4-BE49-F238E27FC236}">
                      <a16:creationId xmlns:a16="http://schemas.microsoft.com/office/drawing/2014/main" id="{4F3FBFE7-DADF-4DC1-8399-527ECEBAD15C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H="1">
                <a:off x="3983943" y="-3558693"/>
                <a:ext cx="43773" cy="750098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36">
                <a:extLst>
                  <a:ext uri="{FF2B5EF4-FFF2-40B4-BE49-F238E27FC236}">
                    <a16:creationId xmlns:a16="http://schemas.microsoft.com/office/drawing/2014/main" id="{4DC8AE28-53F8-4735-8A46-1FA9B6A87D07}"/>
                  </a:ext>
                </a:extLst>
              </p:cNvPr>
              <p:cNvCxnSpPr/>
              <p:nvPr/>
            </p:nvCxnSpPr>
            <p:spPr>
              <a:xfrm flipV="1">
                <a:off x="8148024" y="-3558693"/>
                <a:ext cx="0" cy="5376395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Rectangle 37">
                <a:extLst>
                  <a:ext uri="{FF2B5EF4-FFF2-40B4-BE49-F238E27FC236}">
                    <a16:creationId xmlns:a16="http://schemas.microsoft.com/office/drawing/2014/main" id="{8F93F0FA-0B86-48CA-9259-E880D91EC899}"/>
                  </a:ext>
                </a:extLst>
              </p:cNvPr>
              <p:cNvSpPr/>
              <p:nvPr/>
            </p:nvSpPr>
            <p:spPr>
              <a:xfrm>
                <a:off x="3772158" y="3105150"/>
                <a:ext cx="4644474" cy="2057400"/>
              </a:xfrm>
              <a:prstGeom prst="rect">
                <a:avLst/>
              </a:prstGeom>
              <a:gradFill flip="none" rotWithShape="1">
                <a:gsLst>
                  <a:gs pos="0">
                    <a:srgbClr val="00CCFF"/>
                  </a:gs>
                  <a:gs pos="100000">
                    <a:srgbClr val="000099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11756" y="1413558"/>
              <a:ext cx="2453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وادي الدَّواسِر وروافده:</a:t>
              </a:r>
              <a:endParaRPr lang="en-US" sz="20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44" name="TextBox 89">
              <a:extLst>
                <a:ext uri="{FF2B5EF4-FFF2-40B4-BE49-F238E27FC236}">
                  <a16:creationId xmlns:a16="http://schemas.microsoft.com/office/drawing/2014/main" id="{E130AA4A-818D-4F54-9AD6-8BF0F0511810}"/>
                </a:ext>
              </a:extLst>
            </p:cNvPr>
            <p:cNvSpPr txBox="1"/>
            <p:nvPr/>
          </p:nvSpPr>
          <p:spPr>
            <a:xfrm>
              <a:off x="8860841" y="2192864"/>
              <a:ext cx="27681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تنحدر رَوافده من مرتفعات السَّرَوات، وينتهي في الرُّبْع الخالي باسم وادي الدواسر</a:t>
              </a:r>
              <a:endParaRPr lang="en-US" dirty="0"/>
            </a:p>
          </p:txBody>
        </p:sp>
      </p:grpSp>
      <p:grpSp>
        <p:nvGrpSpPr>
          <p:cNvPr id="567" name="Group 73">
            <a:extLst>
              <a:ext uri="{FF2B5EF4-FFF2-40B4-BE49-F238E27FC236}">
                <a16:creationId xmlns:a16="http://schemas.microsoft.com/office/drawing/2014/main" id="{82EF9768-4F30-4C6E-BDC3-DEB566414D91}"/>
              </a:ext>
            </a:extLst>
          </p:cNvPr>
          <p:cNvGrpSpPr/>
          <p:nvPr/>
        </p:nvGrpSpPr>
        <p:grpSpPr>
          <a:xfrm>
            <a:off x="2045137" y="1215290"/>
            <a:ext cx="3147090" cy="5632359"/>
            <a:chOff x="2429490" y="549512"/>
            <a:chExt cx="3147090" cy="5632359"/>
          </a:xfrm>
        </p:grpSpPr>
        <p:grpSp>
          <p:nvGrpSpPr>
            <p:cNvPr id="568" name="Group 88">
              <a:extLst>
                <a:ext uri="{FF2B5EF4-FFF2-40B4-BE49-F238E27FC236}">
                  <a16:creationId xmlns:a16="http://schemas.microsoft.com/office/drawing/2014/main" id="{96570DCA-5616-408B-B8D1-F284D901E6A2}"/>
                </a:ext>
              </a:extLst>
            </p:cNvPr>
            <p:cNvGrpSpPr/>
            <p:nvPr/>
          </p:nvGrpSpPr>
          <p:grpSpPr>
            <a:xfrm>
              <a:off x="2429490" y="549512"/>
              <a:ext cx="3147090" cy="5632359"/>
              <a:chOff x="2600940" y="549512"/>
              <a:chExt cx="3147090" cy="5632359"/>
            </a:xfrm>
          </p:grpSpPr>
          <p:sp>
            <p:nvSpPr>
              <p:cNvPr id="573" name="Rectangle 45">
                <a:extLst>
                  <a:ext uri="{FF2B5EF4-FFF2-40B4-BE49-F238E27FC236}">
                    <a16:creationId xmlns:a16="http://schemas.microsoft.com/office/drawing/2014/main" id="{74DAC206-EAB7-4DB6-935C-D5C518413CB9}"/>
                  </a:ext>
                </a:extLst>
              </p:cNvPr>
              <p:cNvSpPr/>
              <p:nvPr/>
            </p:nvSpPr>
            <p:spPr>
              <a:xfrm>
                <a:off x="2600940" y="3995919"/>
                <a:ext cx="3147090" cy="2185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4" name="Group 46">
                <a:extLst>
                  <a:ext uri="{FF2B5EF4-FFF2-40B4-BE49-F238E27FC236}">
                    <a16:creationId xmlns:a16="http://schemas.microsoft.com/office/drawing/2014/main" id="{3AE5EF23-8EAF-4957-9302-B2F3EFDB00AA}"/>
                  </a:ext>
                </a:extLst>
              </p:cNvPr>
              <p:cNvGrpSpPr/>
              <p:nvPr/>
            </p:nvGrpSpPr>
            <p:grpSpPr>
              <a:xfrm>
                <a:off x="2735276" y="3785074"/>
                <a:ext cx="377354" cy="308525"/>
                <a:chOff x="3715658" y="1817702"/>
                <a:chExt cx="624114" cy="510276"/>
              </a:xfrm>
            </p:grpSpPr>
            <p:sp>
              <p:nvSpPr>
                <p:cNvPr id="582" name="Trapezoid 7">
                  <a:extLst>
                    <a:ext uri="{FF2B5EF4-FFF2-40B4-BE49-F238E27FC236}">
                      <a16:creationId xmlns:a16="http://schemas.microsoft.com/office/drawing/2014/main" id="{15D0218A-35DD-45A7-BABE-D06BF4112672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Trapezoid 55">
                  <a:extLst>
                    <a:ext uri="{FF2B5EF4-FFF2-40B4-BE49-F238E27FC236}">
                      <a16:creationId xmlns:a16="http://schemas.microsoft.com/office/drawing/2014/main" id="{D4E4CE7F-6D2A-4651-A619-C42ADD46133E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Trapezoid 7">
                  <a:extLst>
                    <a:ext uri="{FF2B5EF4-FFF2-40B4-BE49-F238E27FC236}">
                      <a16:creationId xmlns:a16="http://schemas.microsoft.com/office/drawing/2014/main" id="{29857EB7-73E9-4D5C-B77D-C026001CDC11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47">
                <a:extLst>
                  <a:ext uri="{FF2B5EF4-FFF2-40B4-BE49-F238E27FC236}">
                    <a16:creationId xmlns:a16="http://schemas.microsoft.com/office/drawing/2014/main" id="{4A1F91AA-0070-41D8-A7A0-FC29334E76E4}"/>
                  </a:ext>
                </a:extLst>
              </p:cNvPr>
              <p:cNvGrpSpPr/>
              <p:nvPr/>
            </p:nvGrpSpPr>
            <p:grpSpPr>
              <a:xfrm>
                <a:off x="5226509" y="3785074"/>
                <a:ext cx="377354" cy="308525"/>
                <a:chOff x="3715658" y="1817702"/>
                <a:chExt cx="624114" cy="510276"/>
              </a:xfrm>
            </p:grpSpPr>
            <p:sp>
              <p:nvSpPr>
                <p:cNvPr id="579" name="Trapezoid 7">
                  <a:extLst>
                    <a:ext uri="{FF2B5EF4-FFF2-40B4-BE49-F238E27FC236}">
                      <a16:creationId xmlns:a16="http://schemas.microsoft.com/office/drawing/2014/main" id="{B9C24415-6B84-4A32-94A7-81457388E71B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Trapezoid 52">
                  <a:extLst>
                    <a:ext uri="{FF2B5EF4-FFF2-40B4-BE49-F238E27FC236}">
                      <a16:creationId xmlns:a16="http://schemas.microsoft.com/office/drawing/2014/main" id="{AEC4FD32-B888-4990-BE65-009A70F23379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Trapezoid 7">
                  <a:extLst>
                    <a:ext uri="{FF2B5EF4-FFF2-40B4-BE49-F238E27FC236}">
                      <a16:creationId xmlns:a16="http://schemas.microsoft.com/office/drawing/2014/main" id="{C3872BAF-80ED-4369-B923-017737DB2851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6" name="Straight Connector 48">
                <a:extLst>
                  <a:ext uri="{FF2B5EF4-FFF2-40B4-BE49-F238E27FC236}">
                    <a16:creationId xmlns:a16="http://schemas.microsoft.com/office/drawing/2014/main" id="{87F6CE2D-4E3B-4AF2-89AC-B07B889BEE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3953" y="549512"/>
                <a:ext cx="0" cy="323556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49">
                <a:extLst>
                  <a:ext uri="{FF2B5EF4-FFF2-40B4-BE49-F238E27FC236}">
                    <a16:creationId xmlns:a16="http://schemas.microsoft.com/office/drawing/2014/main" id="{F64C2373-6FAF-46BB-8356-2A5AA1764D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5186" y="549512"/>
                <a:ext cx="0" cy="323556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Rectangle 50">
                <a:extLst>
                  <a:ext uri="{FF2B5EF4-FFF2-40B4-BE49-F238E27FC236}">
                    <a16:creationId xmlns:a16="http://schemas.microsoft.com/office/drawing/2014/main" id="{ED3C007A-58FE-4741-823C-BDCB15EC87BE}"/>
                  </a:ext>
                </a:extLst>
              </p:cNvPr>
              <p:cNvSpPr/>
              <p:nvPr/>
            </p:nvSpPr>
            <p:spPr>
              <a:xfrm>
                <a:off x="2769437" y="4563495"/>
                <a:ext cx="2808155" cy="1243951"/>
              </a:xfrm>
              <a:prstGeom prst="rect">
                <a:avLst/>
              </a:pr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1" name="TextBox 86">
              <a:extLst>
                <a:ext uri="{FF2B5EF4-FFF2-40B4-BE49-F238E27FC236}">
                  <a16:creationId xmlns:a16="http://schemas.microsoft.com/office/drawing/2014/main" id="{066C24FC-1B0A-4F7D-A05F-A49EE0330377}"/>
                </a:ext>
              </a:extLst>
            </p:cNvPr>
            <p:cNvSpPr txBox="1"/>
            <p:nvPr/>
          </p:nvSpPr>
          <p:spPr>
            <a:xfrm>
              <a:off x="3124289" y="4099660"/>
              <a:ext cx="1774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وادي السّرْحان:</a:t>
              </a:r>
              <a:endParaRPr lang="en-US" sz="20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72" name="TextBox 90">
              <a:extLst>
                <a:ext uri="{FF2B5EF4-FFF2-40B4-BE49-F238E27FC236}">
                  <a16:creationId xmlns:a16="http://schemas.microsoft.com/office/drawing/2014/main" id="{0A540752-80E2-4BB7-A192-613EC555EBC0}"/>
                </a:ext>
              </a:extLst>
            </p:cNvPr>
            <p:cNvSpPr txBox="1"/>
            <p:nvPr/>
          </p:nvSpPr>
          <p:spPr>
            <a:xfrm>
              <a:off x="2626493" y="4869506"/>
              <a:ext cx="2768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dirty="0">
                  <a:solidFill>
                    <a:schemeClr val="bg1">
                      <a:lumMod val="95000"/>
                    </a:schemeClr>
                  </a:solidFill>
                </a:rPr>
                <a:t>يمتد من قرب عَمَّان عاصمة المملكة الأردنية شمالاً حتى منطقة الجَوْف في المملكة</a:t>
              </a:r>
            </a:p>
            <a:p>
              <a:pPr algn="ctr"/>
              <a:r>
                <a:rPr lang="ar-SY" sz="1400" dirty="0">
                  <a:solidFill>
                    <a:schemeClr val="bg1">
                      <a:lumMod val="95000"/>
                    </a:schemeClr>
                  </a:solidFill>
                </a:rPr>
                <a:t>العربية السعودية جنوباً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85" name="Group 76">
            <a:extLst>
              <a:ext uri="{FF2B5EF4-FFF2-40B4-BE49-F238E27FC236}">
                <a16:creationId xmlns:a16="http://schemas.microsoft.com/office/drawing/2014/main" id="{0CF6CC93-9EA2-4833-83DF-EA402A3F0FE4}"/>
              </a:ext>
            </a:extLst>
          </p:cNvPr>
          <p:cNvGrpSpPr/>
          <p:nvPr/>
        </p:nvGrpSpPr>
        <p:grpSpPr>
          <a:xfrm>
            <a:off x="8486013" y="1074852"/>
            <a:ext cx="3147090" cy="3417545"/>
            <a:chOff x="6573801" y="3289306"/>
            <a:chExt cx="3147090" cy="3417545"/>
          </a:xfrm>
        </p:grpSpPr>
        <p:grpSp>
          <p:nvGrpSpPr>
            <p:cNvPr id="586" name="Group 87">
              <a:extLst>
                <a:ext uri="{FF2B5EF4-FFF2-40B4-BE49-F238E27FC236}">
                  <a16:creationId xmlns:a16="http://schemas.microsoft.com/office/drawing/2014/main" id="{135BF035-517F-429F-B16D-7A2859324E7B}"/>
                </a:ext>
              </a:extLst>
            </p:cNvPr>
            <p:cNvGrpSpPr/>
            <p:nvPr/>
          </p:nvGrpSpPr>
          <p:grpSpPr>
            <a:xfrm>
              <a:off x="6573801" y="3289306"/>
              <a:ext cx="3147090" cy="3416677"/>
              <a:chOff x="6726201" y="3289306"/>
              <a:chExt cx="3147090" cy="3416677"/>
            </a:xfrm>
          </p:grpSpPr>
          <p:sp>
            <p:nvSpPr>
              <p:cNvPr id="591" name="Rectangle 58">
                <a:extLst>
                  <a:ext uri="{FF2B5EF4-FFF2-40B4-BE49-F238E27FC236}">
                    <a16:creationId xmlns:a16="http://schemas.microsoft.com/office/drawing/2014/main" id="{4F34C35C-AB32-4168-BF34-0AB03F78CD37}"/>
                  </a:ext>
                </a:extLst>
              </p:cNvPr>
              <p:cNvSpPr/>
              <p:nvPr/>
            </p:nvSpPr>
            <p:spPr>
              <a:xfrm>
                <a:off x="6726201" y="3495820"/>
                <a:ext cx="3147090" cy="321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2" name="Group 59">
                <a:extLst>
                  <a:ext uri="{FF2B5EF4-FFF2-40B4-BE49-F238E27FC236}">
                    <a16:creationId xmlns:a16="http://schemas.microsoft.com/office/drawing/2014/main" id="{EE7BAB83-BA9B-4702-B6A4-A5E619C1FFFA}"/>
                  </a:ext>
                </a:extLst>
              </p:cNvPr>
              <p:cNvGrpSpPr/>
              <p:nvPr/>
            </p:nvGrpSpPr>
            <p:grpSpPr>
              <a:xfrm>
                <a:off x="6860537" y="3785074"/>
                <a:ext cx="377354" cy="308525"/>
                <a:chOff x="3715658" y="1817702"/>
                <a:chExt cx="624114" cy="510276"/>
              </a:xfrm>
            </p:grpSpPr>
            <p:sp>
              <p:nvSpPr>
                <p:cNvPr id="600" name="Trapezoid 7">
                  <a:extLst>
                    <a:ext uri="{FF2B5EF4-FFF2-40B4-BE49-F238E27FC236}">
                      <a16:creationId xmlns:a16="http://schemas.microsoft.com/office/drawing/2014/main" id="{ADE2DAD9-28D2-4581-8541-295B576BA1D9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Trapezoid 68">
                  <a:extLst>
                    <a:ext uri="{FF2B5EF4-FFF2-40B4-BE49-F238E27FC236}">
                      <a16:creationId xmlns:a16="http://schemas.microsoft.com/office/drawing/2014/main" id="{C136B2A6-0887-4E1F-9B35-D7B34CB556F1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Trapezoid 7">
                  <a:extLst>
                    <a:ext uri="{FF2B5EF4-FFF2-40B4-BE49-F238E27FC236}">
                      <a16:creationId xmlns:a16="http://schemas.microsoft.com/office/drawing/2014/main" id="{E3F5670C-4F31-44E8-BD28-E1E8F30EFE78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3" name="Group 60">
                <a:extLst>
                  <a:ext uri="{FF2B5EF4-FFF2-40B4-BE49-F238E27FC236}">
                    <a16:creationId xmlns:a16="http://schemas.microsoft.com/office/drawing/2014/main" id="{82B41EFF-EDEF-4B45-8138-5C945C3ABD58}"/>
                  </a:ext>
                </a:extLst>
              </p:cNvPr>
              <p:cNvGrpSpPr/>
              <p:nvPr/>
            </p:nvGrpSpPr>
            <p:grpSpPr>
              <a:xfrm>
                <a:off x="9351770" y="3785074"/>
                <a:ext cx="377354" cy="308525"/>
                <a:chOff x="3715658" y="1817702"/>
                <a:chExt cx="624114" cy="510276"/>
              </a:xfrm>
            </p:grpSpPr>
            <p:sp>
              <p:nvSpPr>
                <p:cNvPr id="597" name="Trapezoid 7">
                  <a:extLst>
                    <a:ext uri="{FF2B5EF4-FFF2-40B4-BE49-F238E27FC236}">
                      <a16:creationId xmlns:a16="http://schemas.microsoft.com/office/drawing/2014/main" id="{38E608EC-036C-4152-9811-79B7B85342F4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Trapezoid 65">
                  <a:extLst>
                    <a:ext uri="{FF2B5EF4-FFF2-40B4-BE49-F238E27FC236}">
                      <a16:creationId xmlns:a16="http://schemas.microsoft.com/office/drawing/2014/main" id="{43A6040D-262D-4E14-882B-6B4FEB04F288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Trapezoid 7">
                  <a:extLst>
                    <a:ext uri="{FF2B5EF4-FFF2-40B4-BE49-F238E27FC236}">
                      <a16:creationId xmlns:a16="http://schemas.microsoft.com/office/drawing/2014/main" id="{9439F2CB-7EE4-49E2-AE9F-9A99E88ABF55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4" name="Straight Connector 61">
                <a:extLst>
                  <a:ext uri="{FF2B5EF4-FFF2-40B4-BE49-F238E27FC236}">
                    <a16:creationId xmlns:a16="http://schemas.microsoft.com/office/drawing/2014/main" id="{B50D8780-8ED7-4247-BDFB-48829C2C93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9214" y="3388422"/>
                <a:ext cx="0" cy="39665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62">
                <a:extLst>
                  <a:ext uri="{FF2B5EF4-FFF2-40B4-BE49-F238E27FC236}">
                    <a16:creationId xmlns:a16="http://schemas.microsoft.com/office/drawing/2014/main" id="{2706AD01-226D-4A36-822D-A9AF44EA14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40447" y="3289306"/>
                <a:ext cx="1735" cy="495768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Rectangle 63">
                <a:extLst>
                  <a:ext uri="{FF2B5EF4-FFF2-40B4-BE49-F238E27FC236}">
                    <a16:creationId xmlns:a16="http://schemas.microsoft.com/office/drawing/2014/main" id="{13F7DD05-8A03-49F2-A184-4743217D4E01}"/>
                  </a:ext>
                </a:extLst>
              </p:cNvPr>
              <p:cNvSpPr/>
              <p:nvPr/>
            </p:nvSpPr>
            <p:spPr>
              <a:xfrm>
                <a:off x="6894698" y="4117880"/>
                <a:ext cx="2808155" cy="2519524"/>
              </a:xfrm>
              <a:prstGeom prst="rect">
                <a:avLst/>
              </a:prstGeom>
              <a:gradFill flip="none" rotWithShape="1">
                <a:gsLst>
                  <a:gs pos="0">
                    <a:srgbClr val="CC00CC"/>
                  </a:gs>
                  <a:gs pos="100000">
                    <a:srgbClr val="66006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9" name="TextBox 91">
              <a:extLst>
                <a:ext uri="{FF2B5EF4-FFF2-40B4-BE49-F238E27FC236}">
                  <a16:creationId xmlns:a16="http://schemas.microsoft.com/office/drawing/2014/main" id="{40449513-E444-4870-8AC2-F5F6E9FB7A0C}"/>
                </a:ext>
              </a:extLst>
            </p:cNvPr>
            <p:cNvSpPr txBox="1"/>
            <p:nvPr/>
          </p:nvSpPr>
          <p:spPr>
            <a:xfrm>
              <a:off x="7536588" y="3590110"/>
              <a:ext cx="148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وادي تُرَبَة:</a:t>
              </a:r>
              <a:endParaRPr lang="en-US" sz="20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90" name="TextBox 92">
              <a:extLst>
                <a:ext uri="{FF2B5EF4-FFF2-40B4-BE49-F238E27FC236}">
                  <a16:creationId xmlns:a16="http://schemas.microsoft.com/office/drawing/2014/main" id="{825976A7-A7E0-4EB0-8158-A72DF9FD6E02}"/>
                </a:ext>
              </a:extLst>
            </p:cNvPr>
            <p:cNvSpPr txBox="1"/>
            <p:nvPr/>
          </p:nvSpPr>
          <p:spPr>
            <a:xfrm>
              <a:off x="6742298" y="4121528"/>
              <a:ext cx="276813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>
                      <a:lumMod val="95000"/>
                    </a:schemeClr>
                  </a:solidFill>
                </a:rPr>
                <a:t>ينحدر من بلاد زَهْران، ويُعْرَف بوادي الخُرْمَة عندما يمر بمدينة الخُرْمَة. وهناك أودية جبال الحجاز وسهول تِهامة المنحدرة بشدة من المرتفعات باتجاه البحر الأحمر، مثل: وادي جازان، وبيش، واللِّيْث، وفاطِمة، ورابغ، والحَمْض، وجميعها أودية قصيرة ما عدا وادي الحَمْض 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03" name="Group 5">
            <a:extLst>
              <a:ext uri="{FF2B5EF4-FFF2-40B4-BE49-F238E27FC236}">
                <a16:creationId xmlns:a16="http://schemas.microsoft.com/office/drawing/2014/main" id="{F189B1B2-C303-4975-834E-84E973D4CA49}"/>
              </a:ext>
            </a:extLst>
          </p:cNvPr>
          <p:cNvGrpSpPr/>
          <p:nvPr/>
        </p:nvGrpSpPr>
        <p:grpSpPr>
          <a:xfrm>
            <a:off x="4514102" y="1173968"/>
            <a:ext cx="3147090" cy="2946309"/>
            <a:chOff x="4514102" y="549512"/>
            <a:chExt cx="3147090" cy="2946309"/>
          </a:xfrm>
        </p:grpSpPr>
        <p:grpSp>
          <p:nvGrpSpPr>
            <p:cNvPr id="604" name="Group 15">
              <a:extLst>
                <a:ext uri="{FF2B5EF4-FFF2-40B4-BE49-F238E27FC236}">
                  <a16:creationId xmlns:a16="http://schemas.microsoft.com/office/drawing/2014/main" id="{6657835C-73EB-43A9-9928-12FBA7B19BFF}"/>
                </a:ext>
              </a:extLst>
            </p:cNvPr>
            <p:cNvGrpSpPr/>
            <p:nvPr/>
          </p:nvGrpSpPr>
          <p:grpSpPr>
            <a:xfrm>
              <a:off x="4514102" y="549512"/>
              <a:ext cx="3147090" cy="2946309"/>
              <a:chOff x="3493477" y="908851"/>
              <a:chExt cx="5205046" cy="4872970"/>
            </a:xfrm>
          </p:grpSpPr>
          <p:sp>
            <p:nvSpPr>
              <p:cNvPr id="609" name="Rectangle 19">
                <a:extLst>
                  <a:ext uri="{FF2B5EF4-FFF2-40B4-BE49-F238E27FC236}">
                    <a16:creationId xmlns:a16="http://schemas.microsoft.com/office/drawing/2014/main" id="{20D9EA5A-30A5-45FC-AAB9-98944DAA9522}"/>
                  </a:ext>
                </a:extLst>
              </p:cNvPr>
              <p:cNvSpPr/>
              <p:nvPr/>
            </p:nvSpPr>
            <p:spPr>
              <a:xfrm>
                <a:off x="3493477" y="2166424"/>
                <a:ext cx="5205046" cy="3615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0" name="Group 20">
                <a:extLst>
                  <a:ext uri="{FF2B5EF4-FFF2-40B4-BE49-F238E27FC236}">
                    <a16:creationId xmlns:a16="http://schemas.microsoft.com/office/drawing/2014/main" id="{BF0165CE-4EEB-4B1D-BE59-6A49F74A26CB}"/>
                  </a:ext>
                </a:extLst>
              </p:cNvPr>
              <p:cNvGrpSpPr/>
              <p:nvPr/>
            </p:nvGrpSpPr>
            <p:grpSpPr>
              <a:xfrm>
                <a:off x="3715658" y="1817702"/>
                <a:ext cx="624114" cy="510276"/>
                <a:chOff x="3715658" y="1817702"/>
                <a:chExt cx="624114" cy="510276"/>
              </a:xfrm>
            </p:grpSpPr>
            <p:sp>
              <p:nvSpPr>
                <p:cNvPr id="618" name="Trapezoid 7">
                  <a:extLst>
                    <a:ext uri="{FF2B5EF4-FFF2-40B4-BE49-F238E27FC236}">
                      <a16:creationId xmlns:a16="http://schemas.microsoft.com/office/drawing/2014/main" id="{EA726CE7-AC19-42AC-BC1D-7EDE4A37505C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Trapezoid 29">
                  <a:extLst>
                    <a:ext uri="{FF2B5EF4-FFF2-40B4-BE49-F238E27FC236}">
                      <a16:creationId xmlns:a16="http://schemas.microsoft.com/office/drawing/2014/main" id="{C063FDCC-F8B6-4C87-B069-179896301D52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Trapezoid 7">
                  <a:extLst>
                    <a:ext uri="{FF2B5EF4-FFF2-40B4-BE49-F238E27FC236}">
                      <a16:creationId xmlns:a16="http://schemas.microsoft.com/office/drawing/2014/main" id="{4097CF40-C51E-4605-96A4-9D7EC181AB03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1" name="Group 21">
                <a:extLst>
                  <a:ext uri="{FF2B5EF4-FFF2-40B4-BE49-F238E27FC236}">
                    <a16:creationId xmlns:a16="http://schemas.microsoft.com/office/drawing/2014/main" id="{FC2E96CE-9836-4E2C-8EE8-9A72250BA17B}"/>
                  </a:ext>
                </a:extLst>
              </p:cNvPr>
              <p:cNvGrpSpPr/>
              <p:nvPr/>
            </p:nvGrpSpPr>
            <p:grpSpPr>
              <a:xfrm>
                <a:off x="7835967" y="1817702"/>
                <a:ext cx="624114" cy="510276"/>
                <a:chOff x="3715658" y="1817702"/>
                <a:chExt cx="624114" cy="510276"/>
              </a:xfrm>
            </p:grpSpPr>
            <p:sp>
              <p:nvSpPr>
                <p:cNvPr id="615" name="Trapezoid 7">
                  <a:extLst>
                    <a:ext uri="{FF2B5EF4-FFF2-40B4-BE49-F238E27FC236}">
                      <a16:creationId xmlns:a16="http://schemas.microsoft.com/office/drawing/2014/main" id="{A6ACCCE3-7367-4A5D-A9B3-042FEF9F061A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Trapezoid 26">
                  <a:extLst>
                    <a:ext uri="{FF2B5EF4-FFF2-40B4-BE49-F238E27FC236}">
                      <a16:creationId xmlns:a16="http://schemas.microsoft.com/office/drawing/2014/main" id="{45F9E846-9845-4140-B15B-B5DD4F9AFC1E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Trapezoid 7">
                  <a:extLst>
                    <a:ext uri="{FF2B5EF4-FFF2-40B4-BE49-F238E27FC236}">
                      <a16:creationId xmlns:a16="http://schemas.microsoft.com/office/drawing/2014/main" id="{64451FAF-3978-4DB5-A88A-37595F7DFE45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12" name="Straight Connector 22">
                <a:extLst>
                  <a:ext uri="{FF2B5EF4-FFF2-40B4-BE49-F238E27FC236}">
                    <a16:creationId xmlns:a16="http://schemas.microsoft.com/office/drawing/2014/main" id="{C2759C0C-A31F-44C0-8436-9D7A792766F7}"/>
                  </a:ext>
                </a:extLst>
              </p:cNvPr>
              <p:cNvCxnSpPr/>
              <p:nvPr/>
            </p:nvCxnSpPr>
            <p:spPr>
              <a:xfrm flipV="1">
                <a:off x="4027716" y="908851"/>
                <a:ext cx="0" cy="90885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23">
                <a:extLst>
                  <a:ext uri="{FF2B5EF4-FFF2-40B4-BE49-F238E27FC236}">
                    <a16:creationId xmlns:a16="http://schemas.microsoft.com/office/drawing/2014/main" id="{4E19D6E5-ABBE-4360-BFAF-E12A2D58E369}"/>
                  </a:ext>
                </a:extLst>
              </p:cNvPr>
              <p:cNvCxnSpPr/>
              <p:nvPr/>
            </p:nvCxnSpPr>
            <p:spPr>
              <a:xfrm flipV="1">
                <a:off x="8148024" y="908851"/>
                <a:ext cx="18726" cy="90885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" name="Rectangle 24">
                <a:extLst>
                  <a:ext uri="{FF2B5EF4-FFF2-40B4-BE49-F238E27FC236}">
                    <a16:creationId xmlns:a16="http://schemas.microsoft.com/office/drawing/2014/main" id="{77BD0BC9-F7FD-42C7-A000-7C3923FB71D8}"/>
                  </a:ext>
                </a:extLst>
              </p:cNvPr>
              <p:cNvSpPr/>
              <p:nvPr/>
            </p:nvSpPr>
            <p:spPr>
              <a:xfrm>
                <a:off x="3772158" y="3105150"/>
                <a:ext cx="4644474" cy="2057400"/>
              </a:xfrm>
              <a:prstGeom prst="rect">
                <a:avLst/>
              </a:prstGeom>
              <a:gradFill flip="none" rotWithShape="1">
                <a:gsLst>
                  <a:gs pos="0">
                    <a:srgbClr val="FF3399"/>
                  </a:gs>
                  <a:gs pos="100000">
                    <a:srgbClr val="CC006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7" name="TextBox 84">
              <a:extLst>
                <a:ext uri="{FF2B5EF4-FFF2-40B4-BE49-F238E27FC236}">
                  <a16:creationId xmlns:a16="http://schemas.microsoft.com/office/drawing/2014/main" id="{E4143B84-D7C2-4E8A-BB4C-9AC5BB0EC2BD}"/>
                </a:ext>
              </a:extLst>
            </p:cNvPr>
            <p:cNvSpPr txBox="1"/>
            <p:nvPr/>
          </p:nvSpPr>
          <p:spPr>
            <a:xfrm>
              <a:off x="5584932" y="1426599"/>
              <a:ext cx="1237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وادي حَنِيْفَة :</a:t>
              </a:r>
              <a:endParaRPr lang="en-US" sz="20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8" name="TextBox 2">
              <a:extLst>
                <a:ext uri="{FF2B5EF4-FFF2-40B4-BE49-F238E27FC236}">
                  <a16:creationId xmlns:a16="http://schemas.microsoft.com/office/drawing/2014/main" id="{E733BB76-8502-4834-AC81-F3F179978819}"/>
                </a:ext>
              </a:extLst>
            </p:cNvPr>
            <p:cNvSpPr txBox="1"/>
            <p:nvPr/>
          </p:nvSpPr>
          <p:spPr>
            <a:xfrm>
              <a:off x="4703064" y="1899255"/>
              <a:ext cx="27681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يمتد من جبال طُوَيق شمال غرب الرياض، وينتهي في سُهول الخَرْج، حيث يلتقي بوادي</a:t>
              </a:r>
            </a:p>
            <a:p>
              <a:pPr algn="r"/>
              <a:r>
                <a:rPr lang="ar-SY" dirty="0"/>
                <a:t>السَّهْباء.</a:t>
              </a:r>
              <a:endParaRPr lang="en-US" dirty="0"/>
            </a:p>
          </p:txBody>
        </p:sp>
      </p:grpSp>
      <p:grpSp>
        <p:nvGrpSpPr>
          <p:cNvPr id="621" name="Group 4">
            <a:extLst>
              <a:ext uri="{FF2B5EF4-FFF2-40B4-BE49-F238E27FC236}">
                <a16:creationId xmlns:a16="http://schemas.microsoft.com/office/drawing/2014/main" id="{A993B4FC-8D93-44CB-A1C9-556F5694ACED}"/>
              </a:ext>
            </a:extLst>
          </p:cNvPr>
          <p:cNvGrpSpPr/>
          <p:nvPr/>
        </p:nvGrpSpPr>
        <p:grpSpPr>
          <a:xfrm>
            <a:off x="865133" y="800096"/>
            <a:ext cx="3147090" cy="3667177"/>
            <a:chOff x="350783" y="549512"/>
            <a:chExt cx="3147090" cy="3667177"/>
          </a:xfrm>
        </p:grpSpPr>
        <p:grpSp>
          <p:nvGrpSpPr>
            <p:cNvPr id="622" name="Group 1">
              <a:extLst>
                <a:ext uri="{FF2B5EF4-FFF2-40B4-BE49-F238E27FC236}">
                  <a16:creationId xmlns:a16="http://schemas.microsoft.com/office/drawing/2014/main" id="{2C173E6E-7AAF-4E71-A362-C6E465047FC1}"/>
                </a:ext>
              </a:extLst>
            </p:cNvPr>
            <p:cNvGrpSpPr/>
            <p:nvPr/>
          </p:nvGrpSpPr>
          <p:grpSpPr>
            <a:xfrm>
              <a:off x="350783" y="549512"/>
              <a:ext cx="3147090" cy="3667177"/>
              <a:chOff x="3493477" y="908851"/>
              <a:chExt cx="5205046" cy="6065230"/>
            </a:xfrm>
          </p:grpSpPr>
          <p:sp>
            <p:nvSpPr>
              <p:cNvPr id="627" name="Rectangle 3">
                <a:extLst>
                  <a:ext uri="{FF2B5EF4-FFF2-40B4-BE49-F238E27FC236}">
                    <a16:creationId xmlns:a16="http://schemas.microsoft.com/office/drawing/2014/main" id="{FB416694-E8FA-4396-8CED-F212EF662AB3}"/>
                  </a:ext>
                </a:extLst>
              </p:cNvPr>
              <p:cNvSpPr/>
              <p:nvPr/>
            </p:nvSpPr>
            <p:spPr>
              <a:xfrm>
                <a:off x="3493477" y="2166423"/>
                <a:ext cx="5205046" cy="4807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8" name="Group 10">
                <a:extLst>
                  <a:ext uri="{FF2B5EF4-FFF2-40B4-BE49-F238E27FC236}">
                    <a16:creationId xmlns:a16="http://schemas.microsoft.com/office/drawing/2014/main" id="{E3F0EA60-F3C4-4507-89E2-393F9E69DCC5}"/>
                  </a:ext>
                </a:extLst>
              </p:cNvPr>
              <p:cNvGrpSpPr/>
              <p:nvPr/>
            </p:nvGrpSpPr>
            <p:grpSpPr>
              <a:xfrm>
                <a:off x="3715658" y="1817702"/>
                <a:ext cx="624114" cy="510276"/>
                <a:chOff x="3715658" y="1817702"/>
                <a:chExt cx="624114" cy="510276"/>
              </a:xfrm>
            </p:grpSpPr>
            <p:sp>
              <p:nvSpPr>
                <p:cNvPr id="636" name="Trapezoid 7">
                  <a:extLst>
                    <a:ext uri="{FF2B5EF4-FFF2-40B4-BE49-F238E27FC236}">
                      <a16:creationId xmlns:a16="http://schemas.microsoft.com/office/drawing/2014/main" id="{6D2780A5-0761-4146-B525-D55BA78ECC53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Trapezoid 6">
                  <a:extLst>
                    <a:ext uri="{FF2B5EF4-FFF2-40B4-BE49-F238E27FC236}">
                      <a16:creationId xmlns:a16="http://schemas.microsoft.com/office/drawing/2014/main" id="{986F2474-F758-422C-9075-99784F5E440F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Trapezoid 7">
                  <a:extLst>
                    <a:ext uri="{FF2B5EF4-FFF2-40B4-BE49-F238E27FC236}">
                      <a16:creationId xmlns:a16="http://schemas.microsoft.com/office/drawing/2014/main" id="{D5587742-1D0B-46A3-B829-383F2912F4E7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9" name="Group 11">
                <a:extLst>
                  <a:ext uri="{FF2B5EF4-FFF2-40B4-BE49-F238E27FC236}">
                    <a16:creationId xmlns:a16="http://schemas.microsoft.com/office/drawing/2014/main" id="{74256D2D-3E45-4B4A-9AF1-88B358DE3327}"/>
                  </a:ext>
                </a:extLst>
              </p:cNvPr>
              <p:cNvGrpSpPr/>
              <p:nvPr/>
            </p:nvGrpSpPr>
            <p:grpSpPr>
              <a:xfrm>
                <a:off x="7835967" y="1817702"/>
                <a:ext cx="624114" cy="510276"/>
                <a:chOff x="3715658" y="1817702"/>
                <a:chExt cx="624114" cy="510276"/>
              </a:xfrm>
            </p:grpSpPr>
            <p:sp>
              <p:nvSpPr>
                <p:cNvPr id="633" name="Trapezoid 7">
                  <a:extLst>
                    <a:ext uri="{FF2B5EF4-FFF2-40B4-BE49-F238E27FC236}">
                      <a16:creationId xmlns:a16="http://schemas.microsoft.com/office/drawing/2014/main" id="{1424A464-C83A-4072-B872-21FFC046D6A1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Trapezoid 12">
                  <a:extLst>
                    <a:ext uri="{FF2B5EF4-FFF2-40B4-BE49-F238E27FC236}">
                      <a16:creationId xmlns:a16="http://schemas.microsoft.com/office/drawing/2014/main" id="{3F812F77-2E93-4303-9E56-CBB579CB4CF1}"/>
                    </a:ext>
                  </a:extLst>
                </p:cNvPr>
                <p:cNvSpPr/>
                <p:nvPr/>
              </p:nvSpPr>
              <p:spPr>
                <a:xfrm flipV="1">
                  <a:off x="3715658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Trapezoid 7">
                  <a:extLst>
                    <a:ext uri="{FF2B5EF4-FFF2-40B4-BE49-F238E27FC236}">
                      <a16:creationId xmlns:a16="http://schemas.microsoft.com/office/drawing/2014/main" id="{2388B965-7D16-4AC9-8B0B-D02EFE47AA34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0" name="Straight Connector 16">
                <a:extLst>
                  <a:ext uri="{FF2B5EF4-FFF2-40B4-BE49-F238E27FC236}">
                    <a16:creationId xmlns:a16="http://schemas.microsoft.com/office/drawing/2014/main" id="{08C59D0F-FB32-43A1-96BF-5356580E03EE}"/>
                  </a:ext>
                </a:extLst>
              </p:cNvPr>
              <p:cNvCxnSpPr/>
              <p:nvPr/>
            </p:nvCxnSpPr>
            <p:spPr>
              <a:xfrm flipV="1">
                <a:off x="4027716" y="908851"/>
                <a:ext cx="0" cy="90885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17">
                <a:extLst>
                  <a:ext uri="{FF2B5EF4-FFF2-40B4-BE49-F238E27FC236}">
                    <a16:creationId xmlns:a16="http://schemas.microsoft.com/office/drawing/2014/main" id="{72FC3B43-9201-4350-8828-CA12AD9D2A78}"/>
                  </a:ext>
                </a:extLst>
              </p:cNvPr>
              <p:cNvCxnSpPr/>
              <p:nvPr/>
            </p:nvCxnSpPr>
            <p:spPr>
              <a:xfrm flipV="1">
                <a:off x="8148024" y="908851"/>
                <a:ext cx="0" cy="90885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Rectangle 18">
                <a:extLst>
                  <a:ext uri="{FF2B5EF4-FFF2-40B4-BE49-F238E27FC236}">
                    <a16:creationId xmlns:a16="http://schemas.microsoft.com/office/drawing/2014/main" id="{FD245EAA-BE17-4F85-B6D7-F42231AA2058}"/>
                  </a:ext>
                </a:extLst>
              </p:cNvPr>
              <p:cNvSpPr/>
              <p:nvPr/>
            </p:nvSpPr>
            <p:spPr>
              <a:xfrm>
                <a:off x="3772158" y="2995831"/>
                <a:ext cx="4644473" cy="3904943"/>
              </a:xfrm>
              <a:prstGeom prst="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5" name="TextBox 75">
              <a:extLst>
                <a:ext uri="{FF2B5EF4-FFF2-40B4-BE49-F238E27FC236}">
                  <a16:creationId xmlns:a16="http://schemas.microsoft.com/office/drawing/2014/main" id="{D914130B-B33E-47B8-9828-54E164BE6AA0}"/>
                </a:ext>
              </a:extLst>
            </p:cNvPr>
            <p:cNvSpPr txBox="1"/>
            <p:nvPr/>
          </p:nvSpPr>
          <p:spPr>
            <a:xfrm>
              <a:off x="647330" y="1356408"/>
              <a:ext cx="2706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وادي الرُّمّة / الباطِن:</a:t>
              </a:r>
              <a:endParaRPr lang="en-US" sz="20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26" name="TextBox 83">
              <a:extLst>
                <a:ext uri="{FF2B5EF4-FFF2-40B4-BE49-F238E27FC236}">
                  <a16:creationId xmlns:a16="http://schemas.microsoft.com/office/drawing/2014/main" id="{0C021E83-1CD2-4AA4-A8ED-434DCC0148A6}"/>
                </a:ext>
              </a:extLst>
            </p:cNvPr>
            <p:cNvSpPr txBox="1"/>
            <p:nvPr/>
          </p:nvSpPr>
          <p:spPr>
            <a:xfrm>
              <a:off x="497991" y="1811348"/>
              <a:ext cx="276187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يعد من أكبر الأودية وأكثرها طولاً، يبدأ من حَرّة خَيْبَر بمنطقة المدينة المنورة غرباً،</a:t>
              </a:r>
            </a:p>
            <a:p>
              <a:pPr algn="r"/>
              <a:r>
                <a:rPr lang="ar-SY" dirty="0"/>
                <a:t>ويتجه نحو الشرق مارّاً بالقصيم، ثم تقطع رمالُ الدَّهْناء جزءاً منه ليظهر مرة أخرى</a:t>
              </a:r>
            </a:p>
            <a:p>
              <a:pPr algn="r"/>
              <a:r>
                <a:rPr lang="ar-SY" dirty="0"/>
                <a:t>باسم وادي الباطِن الذي ينتهي في مدينة البَصْرَة بالعِراق</a:t>
              </a:r>
              <a:endParaRPr lang="en-US" dirty="0"/>
            </a:p>
          </p:txBody>
        </p:sp>
      </p:grpSp>
      <p:sp>
        <p:nvSpPr>
          <p:cNvPr id="657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8" name="مجموعة 657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659" name="مجموعة 658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70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60" name="مجموعة 659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65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6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67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668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69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المياه</a:t>
                  </a:r>
                </a:p>
              </p:txBody>
            </p:sp>
          </p:grpSp>
        </p:grpSp>
        <p:grpSp>
          <p:nvGrpSpPr>
            <p:cNvPr id="661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662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9081368" y="4570950"/>
            <a:ext cx="1914415" cy="2347870"/>
            <a:chOff x="7723498" y="1405198"/>
            <a:chExt cx="2385322" cy="2925401"/>
          </a:xfrm>
        </p:grpSpPr>
        <p:grpSp>
          <p:nvGrpSpPr>
            <p:cNvPr id="67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7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302" y="2823476"/>
              <a:ext cx="2196828" cy="1032580"/>
            </a:xfrm>
            <a:prstGeom prst="rect">
              <a:avLst/>
            </a:prstGeom>
          </p:spPr>
        </p:pic>
        <p:sp>
          <p:nvSpPr>
            <p:cNvPr id="67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23498" y="1405198"/>
              <a:ext cx="2358970" cy="88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وادي الديسة في تبوك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3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6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5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6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5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881</Words>
  <Application>Microsoft Office PowerPoint</Application>
  <PresentationFormat>شاشة عريضة</PresentationFormat>
  <Paragraphs>179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398</cp:revision>
  <dcterms:created xsi:type="dcterms:W3CDTF">2020-11-11T11:02:52Z</dcterms:created>
  <dcterms:modified xsi:type="dcterms:W3CDTF">2021-01-24T23:12:24Z</dcterms:modified>
</cp:coreProperties>
</file>