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90" r:id="rId4"/>
    <p:sldId id="335" r:id="rId5"/>
    <p:sldId id="287" r:id="rId6"/>
    <p:sldId id="281" r:id="rId7"/>
    <p:sldId id="289" r:id="rId8"/>
    <p:sldId id="286" r:id="rId9"/>
    <p:sldId id="291" r:id="rId10"/>
    <p:sldId id="334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71" autoAdjust="0"/>
  </p:normalViewPr>
  <p:slideViewPr>
    <p:cSldViewPr snapToGrid="0">
      <p:cViewPr varScale="1">
        <p:scale>
          <a:sx n="56" d="100"/>
          <a:sy n="56" d="100"/>
        </p:scale>
        <p:origin x="102" y="1368"/>
      </p:cViewPr>
      <p:guideLst>
        <p:guide orient="horz" pos="408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03F6-6E51-47EF-9883-4461AA83C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F17AA-117A-473A-80B8-2404F5E1D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A5AB3-6A67-48DA-8CF5-FD60C83A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08CF3-3C73-4A95-A4CF-47C3873B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1C3C-51CC-4F9B-A9E7-623B6210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290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BA75-5DCE-41B4-9A02-CB0F185C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D115F-E385-4E20-A9CE-661AADF8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48E5-592D-4D67-8AB0-42500F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69AA-B6D6-487A-BAD5-0F6E8BF1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B5271-C154-497D-847F-9BD0245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651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1B88D-2290-4AEB-8566-4266114E4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D31C6-F5CE-4EFA-AD4A-9ADE32581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4AE8-7C9A-400B-B71D-A7041179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F634-1760-4C3F-B02F-5FEDC6B1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76A05-4BEC-4858-943E-17479D19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753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69B4-353E-497A-BA87-61B2CE6E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610D-0B0E-47DF-9247-967B2DE2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98E4-023F-4CF2-8193-C2638161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5D12-4740-44EE-BE4B-1BF94799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639E4-B113-41CC-BFA8-938FE9F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8920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1CDB-2325-4700-A4B6-DD525741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96163-25D7-42AA-9157-0E6773B9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D66B-0C6D-49A1-92F6-48AA663D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E7BDD-6C53-4936-8515-25781E45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41AB-BD14-43ED-A7F6-D673E5C0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0667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CF44-E709-4790-923E-78329931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DE7C-9ABB-43AE-BAE3-6B10E8F4F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89AE0-85DC-4929-9271-434F023DB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F430F-A047-4470-92D2-7F6CD994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BAF6-FB63-402C-BD90-5679D4B7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D49C7-EF7C-4E67-AE92-72C73980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680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6B10-4CC1-4B04-ADEA-28693299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1BB16-EAEF-4CF6-9717-ACA31EEE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C1050-1BB8-47BD-A7EC-A05C3F583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30B9B-7296-4CA0-B63C-CF07B731B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F9277-FF9C-4FF4-B295-42F681A3B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24BFB-247E-4078-A808-A3502734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348DD-72F6-48AA-88D8-B4C93F1E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07DD1-A233-456A-9D4B-8AE3C41F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998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D502-D68F-4637-B654-6E071999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FC443-9800-42FC-AB0E-5D5EE5A9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4BF9D-8415-485C-86A4-3072567C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A98D9-378B-4633-B124-E1498A37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891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A4331-AF49-4B67-B963-178BBAFA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B54D6-821C-4E5D-8CA3-049566EA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5FD0-101B-4D77-A283-8F0F4896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82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C2A7-A5E5-4F8B-8FBA-CCDE5CB5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909E-1690-431E-A970-DFFC0F30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F684D-073F-465C-9DB7-A52ACB3B5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C6D6B-6CAB-4C7E-914D-04F5CA57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588C7-DA99-4194-8D0F-D9020CA0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B81F-3236-4E0B-9F70-B0E9C142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123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B3B4-E777-4E1B-B2C2-9356D3A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7CCA2-CD35-462A-95FD-31CCBD1FD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E7E9F-D422-4FB4-86E2-3F57B3ACD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E811A-37D0-4CD7-B7EF-064EBE26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BC91-E7A0-4710-A4B6-8522148D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3909C-605B-405C-BEF6-A0F677CF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9719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B9B05-ABCD-4E31-9987-0032A201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157C8-7CC1-4478-9C25-1B322403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2E0F-5DA8-40F4-B789-15C8D2C14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A8FCA-EE64-430F-B77B-9D8CE8D4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0981-8BFD-4958-A738-FA75F83A0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5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svg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sv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svg"/><Relationship Id="rId7" Type="http://schemas.openxmlformats.org/officeDocument/2006/relationships/image" Target="../media/image12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svg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svg"/><Relationship Id="rId7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332387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solidFill>
                  <a:schemeClr val="bg1"/>
                </a:solidFill>
                <a:latin typeface="Oswald" panose="02000503000000000000" pitchFamily="2" charset="0"/>
              </a:rPr>
              <a:t>القمر</a:t>
            </a:r>
            <a:endParaRPr lang="en-US" sz="48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2767181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3662434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87252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87252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416804" y="854858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دوران القمر حول الأرض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824442" y="4228040"/>
            <a:ext cx="7738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يدور القمر حول الأرض مرة كل شهر فينتج الشهر القمري </a:t>
            </a:r>
          </a:p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مثل (  المحرّم – صفر )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القمر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552832" y="2529478"/>
            <a:ext cx="7738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القمر تابع للأرض غير مضيء, يعكس لنا ضوء الشمس ولانرى منه سوى الجهة المضيئة , أما الجهة الأخرى فنراها مظلمة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FFA8CFA-870B-4384-8B05-C3C1BC7D0D3A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70A946-5425-4542-B338-99FCF66F862C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19EDD4A-2AF7-4A42-B68D-65D4AAF916D5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AECEB3B-5AD7-4B07-9D3C-E860B988C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4" b="90000" l="6705" r="92159">
                        <a14:foregroundMark x1="6705" y1="50109" x2="10909" y2="50109"/>
                        <a14:foregroundMark x1="31932" y1="9674" x2="27727" y2="14891"/>
                        <a14:foregroundMark x1="92159" y1="68043" x2="92159" y2="6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2879" y="677527"/>
            <a:ext cx="620967" cy="64919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EA6AEDE-48D3-499A-99DE-CAD8BF51A5DE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2882A2F-5041-4C33-9AF3-2D1DED7DC74A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107">
            <a:extLst>
              <a:ext uri="{FF2B5EF4-FFF2-40B4-BE49-F238E27FC236}">
                <a16:creationId xmlns:a16="http://schemas.microsoft.com/office/drawing/2014/main" id="{CB4EC784-B99F-417C-AF15-A30F47639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38983"/>
            <a:ext cx="552538" cy="578237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A097073F-15D4-4197-90D0-8653D494CB1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6B7A0BB-9BD0-42FD-9571-2E07995ABB1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110">
            <a:extLst>
              <a:ext uri="{FF2B5EF4-FFF2-40B4-BE49-F238E27FC236}">
                <a16:creationId xmlns:a16="http://schemas.microsoft.com/office/drawing/2014/main" id="{B4380E3B-8504-4E7F-8836-E61B6A5E6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9971" y="4083195"/>
            <a:ext cx="552538" cy="578237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B491827-4C70-4FC5-8B2F-CC10D95ED9BC}"/>
              </a:ext>
            </a:extLst>
          </p:cNvPr>
          <p:cNvSpPr/>
          <p:nvPr/>
        </p:nvSpPr>
        <p:spPr>
          <a:xfrm rot="5400000">
            <a:off x="744753" y="259355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CD3834-F769-490C-81C8-48D637544195}"/>
              </a:ext>
            </a:extLst>
          </p:cNvPr>
          <p:cNvGrpSpPr/>
          <p:nvPr/>
        </p:nvGrpSpPr>
        <p:grpSpPr>
          <a:xfrm>
            <a:off x="1785499" y="2585535"/>
            <a:ext cx="229544" cy="346651"/>
            <a:chOff x="3976914" y="1402541"/>
            <a:chExt cx="421209" cy="565307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7B10C9-E81F-4B17-A8EB-5278BB6D368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33FF8C31-2E5E-434F-B8D4-4F62F112B2C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58BFDDF-C31E-4BE3-B4E0-0E6B734D874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8ED4C06-DF1A-48E0-99F3-10B1A4428FE4}"/>
              </a:ext>
            </a:extLst>
          </p:cNvPr>
          <p:cNvSpPr/>
          <p:nvPr/>
        </p:nvSpPr>
        <p:spPr>
          <a:xfrm rot="5400000">
            <a:off x="2448526" y="457985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D37E2D-7451-43A6-AC2C-FAF1F624DDC6}"/>
              </a:ext>
            </a:extLst>
          </p:cNvPr>
          <p:cNvGrpSpPr/>
          <p:nvPr/>
        </p:nvGrpSpPr>
        <p:grpSpPr>
          <a:xfrm>
            <a:off x="3489272" y="4619510"/>
            <a:ext cx="229544" cy="346651"/>
            <a:chOff x="3976914" y="1402541"/>
            <a:chExt cx="421209" cy="565307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CB4B682-3E17-43E0-AB6B-70906F51A30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4139E061-36E5-4AC6-8BC7-5264D4847EA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2195B74-3EA0-4962-B262-6FD1D7D3C5E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7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4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34" grpId="0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8" grpId="0" animBg="1"/>
      <p:bldP spid="48" grpId="1" animBg="1"/>
      <p:bldP spid="53" grpId="0" animBg="1"/>
      <p:bldP spid="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726990" y="821508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دوران القمر حول الأرض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621078" y="2387416"/>
            <a:ext cx="7738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يدور القمر حول الأرض مرة كل شهر فينتج الشهر القمري </a:t>
            </a:r>
          </a:p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مثل ( المحرّم – صفر )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القمر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3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-5837" y="3905435"/>
            <a:ext cx="10630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يكون القمر في أول الشهر بدرا عندما نراه بصورته الدائرية الكاملة, وعندما</a:t>
            </a:r>
          </a:p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يختفي يكون محاقا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FFA8CFA-870B-4384-8B05-C3C1BC7D0D3A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70A946-5425-4542-B338-99FCF66F862C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19EDD4A-2AF7-4A42-B68D-65D4AAF916D5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AECEB3B-5AD7-4B07-9D3C-E860B988C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4" b="90000" l="6705" r="92159">
                        <a14:foregroundMark x1="6705" y1="50109" x2="10909" y2="50109"/>
                        <a14:foregroundMark x1="31932" y1="9674" x2="27727" y2="14891"/>
                        <a14:foregroundMark x1="92159" y1="68043" x2="92159" y2="6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2879" y="677527"/>
            <a:ext cx="620967" cy="64919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A097073F-15D4-4197-90D0-8653D494CB19}"/>
              </a:ext>
            </a:extLst>
          </p:cNvPr>
          <p:cNvSpPr/>
          <p:nvPr/>
        </p:nvSpPr>
        <p:spPr>
          <a:xfrm>
            <a:off x="10446898" y="2017365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6B7A0BB-9BD0-42FD-9571-2E07995ABB11}"/>
              </a:ext>
            </a:extLst>
          </p:cNvPr>
          <p:cNvSpPr/>
          <p:nvPr/>
        </p:nvSpPr>
        <p:spPr>
          <a:xfrm>
            <a:off x="10625018" y="2179263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110">
            <a:extLst>
              <a:ext uri="{FF2B5EF4-FFF2-40B4-BE49-F238E27FC236}">
                <a16:creationId xmlns:a16="http://schemas.microsoft.com/office/drawing/2014/main" id="{B4380E3B-8504-4E7F-8836-E61B6A5E6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6607" y="2242571"/>
            <a:ext cx="552538" cy="578237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81777101-F8BE-401E-8719-00FD651A686A}"/>
              </a:ext>
            </a:extLst>
          </p:cNvPr>
          <p:cNvSpPr/>
          <p:nvPr/>
        </p:nvSpPr>
        <p:spPr>
          <a:xfrm>
            <a:off x="10598876" y="3611093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520C22-238C-4449-BB4A-0E2F9941F1EE}"/>
              </a:ext>
            </a:extLst>
          </p:cNvPr>
          <p:cNvSpPr/>
          <p:nvPr/>
        </p:nvSpPr>
        <p:spPr>
          <a:xfrm>
            <a:off x="10776996" y="3772991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Graphic 113">
            <a:extLst>
              <a:ext uri="{FF2B5EF4-FFF2-40B4-BE49-F238E27FC236}">
                <a16:creationId xmlns:a16="http://schemas.microsoft.com/office/drawing/2014/main" id="{EA63866C-B8DE-4881-81B5-182FA67F7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404" y="3949603"/>
            <a:ext cx="452714" cy="473770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5DE0D3-74F3-453E-B86E-DABDDC66D70B}"/>
              </a:ext>
            </a:extLst>
          </p:cNvPr>
          <p:cNvSpPr/>
          <p:nvPr/>
        </p:nvSpPr>
        <p:spPr>
          <a:xfrm rot="5400000">
            <a:off x="744753" y="254587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489" t="15730" r="2489" b="1573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98EF61-510B-481B-8415-6C372636B78B}"/>
              </a:ext>
            </a:extLst>
          </p:cNvPr>
          <p:cNvGrpSpPr/>
          <p:nvPr/>
        </p:nvGrpSpPr>
        <p:grpSpPr>
          <a:xfrm>
            <a:off x="1785499" y="2585535"/>
            <a:ext cx="229544" cy="346651"/>
            <a:chOff x="3976914" y="1402541"/>
            <a:chExt cx="421209" cy="565307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D89CE7-A39E-439F-AEF0-1CB64134568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580A7FFD-1CF4-4B8D-96A8-3934159D721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93AD13F-0E4A-4BE7-BBC8-B6298B49255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903ADE-3C00-4A7D-AAC1-1E946BC1AF8D}"/>
              </a:ext>
            </a:extLst>
          </p:cNvPr>
          <p:cNvSpPr/>
          <p:nvPr/>
        </p:nvSpPr>
        <p:spPr>
          <a:xfrm rot="5400000">
            <a:off x="3438924" y="44874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0403" t="15367" r="20403" b="15367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A010D4D-75CA-458C-A090-3A9972585091}"/>
              </a:ext>
            </a:extLst>
          </p:cNvPr>
          <p:cNvGrpSpPr/>
          <p:nvPr/>
        </p:nvGrpSpPr>
        <p:grpSpPr>
          <a:xfrm>
            <a:off x="4479670" y="4527109"/>
            <a:ext cx="229544" cy="346651"/>
            <a:chOff x="3976914" y="1402541"/>
            <a:chExt cx="421209" cy="565307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D0E444A-25FE-4336-937B-7DDAA757AEC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DAE5BFFC-7667-4ED5-AFF7-D4900FF5A4B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2CAD4D-E30C-47FD-953D-4EE00704D9F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88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4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33" grpId="0"/>
      <p:bldP spid="36" grpId="0" animBg="1"/>
      <p:bldP spid="37" grpId="0" animBg="1"/>
      <p:bldP spid="42" grpId="0" animBg="1"/>
      <p:bldP spid="43" grpId="0" animBg="1"/>
      <p:bldP spid="45" grpId="0" animBg="1"/>
      <p:bldP spid="46" grpId="0" animBg="1"/>
      <p:bldP spid="48" grpId="0" animBg="1"/>
      <p:bldP spid="48" grpId="1" animBg="1"/>
      <p:bldP spid="53" grpId="0" animBg="1"/>
      <p:bldP spid="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5827060" y="9898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790343" y="736253"/>
            <a:ext cx="5348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نشاط 1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467316" y="4047717"/>
            <a:ext cx="77090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1- نحن نرى الجزء          فقط من القمر .</a:t>
            </a:r>
          </a:p>
          <a:p>
            <a:pPr algn="r"/>
            <a:endParaRPr lang="ar-SY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2- نسمي القمر المكتمل            .</a:t>
            </a:r>
            <a:endParaRPr lang="ar-SY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r"/>
            <a:endParaRPr lang="ar-SY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3- عندما يبدأ الشهر نرى          .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القمر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2725482" y="2403505"/>
            <a:ext cx="7192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إملأ الفراغات بالكلمات الآتية:</a:t>
            </a:r>
          </a:p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المضيئ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هلال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 بدر 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F9F265A-36DB-4D2C-8F99-ADE84C9464EE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E428C8B-F0CE-483F-9A68-E7E54E1175B5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5F4B2B-FB3A-4BF9-A0F7-448AFE062DF9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7">
            <a:extLst>
              <a:ext uri="{FF2B5EF4-FFF2-40B4-BE49-F238E27FC236}">
                <a16:creationId xmlns:a16="http://schemas.microsoft.com/office/drawing/2014/main" id="{E13414AB-3191-4622-880E-14BC2F1AE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4" b="90000" l="6705" r="92159">
                        <a14:foregroundMark x1="6705" y1="50109" x2="10909" y2="50109"/>
                        <a14:foregroundMark x1="31932" y1="9674" x2="27727" y2="14891"/>
                        <a14:foregroundMark x1="92159" y1="68043" x2="92159" y2="6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2879" y="677527"/>
            <a:ext cx="620967" cy="64919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724CC77E-7E0A-45D4-AFC8-5C19723CB672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AF5A7D-D42B-4A2F-8D7D-9329F8791303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107">
            <a:extLst>
              <a:ext uri="{FF2B5EF4-FFF2-40B4-BE49-F238E27FC236}">
                <a16:creationId xmlns:a16="http://schemas.microsoft.com/office/drawing/2014/main" id="{3088E0EE-70CD-485E-B8A7-9EE836CF2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38983"/>
            <a:ext cx="552538" cy="578237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2174980C-9EC8-4815-8266-B0CEB5EE94E7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B5A010C-2901-41EE-AE1D-809E97B43C94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110">
            <a:extLst>
              <a:ext uri="{FF2B5EF4-FFF2-40B4-BE49-F238E27FC236}">
                <a16:creationId xmlns:a16="http://schemas.microsoft.com/office/drawing/2014/main" id="{03D03745-F179-4AA8-976C-9D296A725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9971" y="4083195"/>
            <a:ext cx="552538" cy="57823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30F56B1-E7D5-4011-BFCE-D95B579E06DC}"/>
              </a:ext>
            </a:extLst>
          </p:cNvPr>
          <p:cNvSpPr txBox="1"/>
          <p:nvPr/>
        </p:nvSpPr>
        <p:spPr>
          <a:xfrm>
            <a:off x="6745287" y="4019887"/>
            <a:ext cx="1300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المضيئ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162C3E-0563-4E65-B350-39FD55E7085F}"/>
              </a:ext>
            </a:extLst>
          </p:cNvPr>
          <p:cNvSpPr txBox="1"/>
          <p:nvPr/>
        </p:nvSpPr>
        <p:spPr>
          <a:xfrm>
            <a:off x="6168735" y="4895576"/>
            <a:ext cx="1300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بدر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955563-D0E9-4545-B0F8-5FBA306D0FE4}"/>
              </a:ext>
            </a:extLst>
          </p:cNvPr>
          <p:cNvSpPr txBox="1"/>
          <p:nvPr/>
        </p:nvSpPr>
        <p:spPr>
          <a:xfrm>
            <a:off x="6057903" y="5765502"/>
            <a:ext cx="1300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هلال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ACFC564-62FB-4773-ADAC-26C0E817AE4D}"/>
              </a:ext>
            </a:extLst>
          </p:cNvPr>
          <p:cNvSpPr/>
          <p:nvPr/>
        </p:nvSpPr>
        <p:spPr>
          <a:xfrm rot="5400000">
            <a:off x="1130723" y="2936487"/>
            <a:ext cx="3656050" cy="345330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489" t="15730" r="2489" b="1573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8515FE-9FD6-4500-8BD1-93AE98F0529D}"/>
              </a:ext>
            </a:extLst>
          </p:cNvPr>
          <p:cNvGrpSpPr/>
          <p:nvPr/>
        </p:nvGrpSpPr>
        <p:grpSpPr>
          <a:xfrm>
            <a:off x="2735059" y="2883535"/>
            <a:ext cx="472883" cy="714135"/>
            <a:chOff x="3976914" y="1402541"/>
            <a:chExt cx="421209" cy="565307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6DCC19E-E0F8-401A-87EA-EC02CA9D3314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10">
              <a:extLst>
                <a:ext uri="{FF2B5EF4-FFF2-40B4-BE49-F238E27FC236}">
                  <a16:creationId xmlns:a16="http://schemas.microsoft.com/office/drawing/2014/main" id="{5C0E43E8-FC58-4ED3-8449-3584390FA41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BF0EC5-8845-40DA-A1EA-8ACC2AF3335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8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34" grpId="0"/>
      <p:bldP spid="33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6" grpId="0"/>
      <p:bldP spid="47" grpId="0"/>
      <p:bldP spid="48" grpId="0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726990" y="757395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السنة القمرية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القمر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-43889" y="2328506"/>
            <a:ext cx="10453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هي المدة التي يأخذها القمر للدوران حول الأرض التي تقدر ب 12 مرّة (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12 شهرا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algn="r"/>
            <a:endParaRPr lang="ar-SY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وهذا ما يسمى 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بالسنة القمرية .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7494788-C0C2-4CAA-BBA0-DA0B34A5CFD5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771C4C-4606-457D-8EDE-BACFD02776BB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E9665B-D047-4A3C-8613-A75F22DC699E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9FDF5608-C1B8-48D7-A6AB-CA951252D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4" b="90000" l="6705" r="92159">
                        <a14:foregroundMark x1="6705" y1="50109" x2="10909" y2="50109"/>
                        <a14:foregroundMark x1="31932" y1="9674" x2="27727" y2="14891"/>
                        <a14:foregroundMark x1="92159" y1="68043" x2="92159" y2="6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2879" y="677527"/>
            <a:ext cx="620967" cy="64919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8631D481-B58C-4A38-871C-31F761D4F3B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3D6D18-AC97-4222-8079-02728576A765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107">
            <a:extLst>
              <a:ext uri="{FF2B5EF4-FFF2-40B4-BE49-F238E27FC236}">
                <a16:creationId xmlns:a16="http://schemas.microsoft.com/office/drawing/2014/main" id="{08F1DC32-E99B-4CD6-9A06-674440CEB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38983"/>
            <a:ext cx="552538" cy="578237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6691814-DFEE-4ED9-BF5B-E9742F28F3F6}"/>
              </a:ext>
            </a:extLst>
          </p:cNvPr>
          <p:cNvSpPr/>
          <p:nvPr/>
        </p:nvSpPr>
        <p:spPr>
          <a:xfrm rot="5400000">
            <a:off x="2480031" y="394185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56DB7B-46B3-44D9-ACC8-2FEC33C547D2}"/>
              </a:ext>
            </a:extLst>
          </p:cNvPr>
          <p:cNvGrpSpPr/>
          <p:nvPr/>
        </p:nvGrpSpPr>
        <p:grpSpPr>
          <a:xfrm>
            <a:off x="3520777" y="3981512"/>
            <a:ext cx="229544" cy="346651"/>
            <a:chOff x="3976914" y="1402541"/>
            <a:chExt cx="421209" cy="565307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F54456E-F5F0-4608-9814-9BE70E3FDFD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3B448BB6-EC73-423C-B089-4747E53AD91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6F08776-D0E8-43A2-ADCB-8CDFE7D02DB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09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4" grpId="0"/>
      <p:bldP spid="36" grpId="0" animBg="1"/>
      <p:bldP spid="37" grpId="0" animBg="1"/>
      <p:bldP spid="39" grpId="0" animBg="1"/>
      <p:bldP spid="40" grpId="0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96668" y="768969"/>
            <a:ext cx="5348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نشاط 2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824753" y="4047717"/>
            <a:ext cx="9825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محرم – صفر – ربيع الأول – ربيع الآخر – جمادى الأولى – جمادى الآخر – رجب – شعبان – رمضان – شوال – ذو القعدة – ذو الحجة .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6" y="113186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3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القمر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1500827" y="2523590"/>
            <a:ext cx="8617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ارتب أسماء الأشهر القمرية : (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الهجرية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 وفق التسلسل من 1 الى 12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EE1B90-198D-4C54-AF96-7A5DC6E932D7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245F0A8-59F1-4427-95FE-2F6B360983E7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6F8F9F-9C94-43B9-91E8-0C31C2E7B773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7">
            <a:extLst>
              <a:ext uri="{FF2B5EF4-FFF2-40B4-BE49-F238E27FC236}">
                <a16:creationId xmlns:a16="http://schemas.microsoft.com/office/drawing/2014/main" id="{B6B64D44-2B69-4C9A-9EB5-46547C6A3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4" b="90000" l="6705" r="92159">
                        <a14:foregroundMark x1="6705" y1="50109" x2="10909" y2="50109"/>
                        <a14:foregroundMark x1="31932" y1="9674" x2="27727" y2="14891"/>
                        <a14:foregroundMark x1="92159" y1="68043" x2="92159" y2="6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2879" y="677527"/>
            <a:ext cx="620967" cy="64919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9F38DCA7-E011-44DD-8053-4B68EA16C5A7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CE3B1C7-C95B-4671-AA36-25C57F24FC9F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107">
            <a:extLst>
              <a:ext uri="{FF2B5EF4-FFF2-40B4-BE49-F238E27FC236}">
                <a16:creationId xmlns:a16="http://schemas.microsoft.com/office/drawing/2014/main" id="{E82B3379-85DA-433D-8641-0580EE724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38983"/>
            <a:ext cx="552538" cy="578237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9A2319D-C11A-41D4-A4CF-768CD9181C78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410975-8AC1-40BA-A008-FCA9F44374A3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110">
            <a:extLst>
              <a:ext uri="{FF2B5EF4-FFF2-40B4-BE49-F238E27FC236}">
                <a16:creationId xmlns:a16="http://schemas.microsoft.com/office/drawing/2014/main" id="{666D5356-547F-42CB-A24C-A3A122DB0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9971" y="4083195"/>
            <a:ext cx="552538" cy="5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34" grpId="0"/>
      <p:bldP spid="30" grpId="0" animBg="1"/>
      <p:bldP spid="31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AACCCA2E-DB5D-4C69-AC4E-CE257E264AC8}"/>
              </a:ext>
            </a:extLst>
          </p:cNvPr>
          <p:cNvSpPr/>
          <p:nvPr/>
        </p:nvSpPr>
        <p:spPr>
          <a:xfrm>
            <a:off x="2947695" y="2164229"/>
            <a:ext cx="7003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كسوف الشمس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احتجاب ضوء الشمس عن جزء من  الأرض </a:t>
            </a:r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و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ذلك 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عندما يتوسط القمر بينهما .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5" y="113185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4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القمر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9" name="Rectangle 115">
            <a:extLst>
              <a:ext uri="{FF2B5EF4-FFF2-40B4-BE49-F238E27FC236}">
                <a16:creationId xmlns:a16="http://schemas.microsoft.com/office/drawing/2014/main" id="{AACCCA2E-DB5D-4C69-AC4E-CE257E264AC8}"/>
              </a:ext>
            </a:extLst>
          </p:cNvPr>
          <p:cNvSpPr/>
          <p:nvPr/>
        </p:nvSpPr>
        <p:spPr>
          <a:xfrm>
            <a:off x="4254543" y="902275"/>
            <a:ext cx="671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الكسوف والخسوف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48A879-E142-4636-8B4C-F83C11FB14F6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5817F4-69B7-4651-87DB-8E5B8A0DC846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6F26733-31EF-49B6-8672-EC7A43A5E187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7">
            <a:extLst>
              <a:ext uri="{FF2B5EF4-FFF2-40B4-BE49-F238E27FC236}">
                <a16:creationId xmlns:a16="http://schemas.microsoft.com/office/drawing/2014/main" id="{F9FDDC0A-B8AC-44ED-9FA4-E0B1EAACA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4" b="90000" l="6705" r="92159">
                        <a14:foregroundMark x1="6705" y1="50109" x2="10909" y2="50109"/>
                        <a14:foregroundMark x1="31932" y1="9674" x2="27727" y2="14891"/>
                        <a14:foregroundMark x1="92159" y1="68043" x2="92159" y2="6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2879" y="677527"/>
            <a:ext cx="620967" cy="64919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C91C89D-8130-4BA3-8110-660237DDD3C7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1168BED-208B-4E65-8DD0-79B4115CBF94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107">
            <a:extLst>
              <a:ext uri="{FF2B5EF4-FFF2-40B4-BE49-F238E27FC236}">
                <a16:creationId xmlns:a16="http://schemas.microsoft.com/office/drawing/2014/main" id="{41855D16-7A79-4CDB-B212-04C4AD9FC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665" y="2438983"/>
            <a:ext cx="552538" cy="578237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B8F21B5-5580-4167-9217-5EA4960C5D40}"/>
              </a:ext>
            </a:extLst>
          </p:cNvPr>
          <p:cNvSpPr/>
          <p:nvPr/>
        </p:nvSpPr>
        <p:spPr>
          <a:xfrm rot="5400000">
            <a:off x="1150651" y="242644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6191" b="16191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4F42D5-F172-4A72-8389-5BC08F2A72A5}"/>
              </a:ext>
            </a:extLst>
          </p:cNvPr>
          <p:cNvGrpSpPr/>
          <p:nvPr/>
        </p:nvGrpSpPr>
        <p:grpSpPr>
          <a:xfrm>
            <a:off x="2191397" y="2466105"/>
            <a:ext cx="229544" cy="346651"/>
            <a:chOff x="3976914" y="1402541"/>
            <a:chExt cx="421209" cy="565307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985F97-ACFC-486E-9D8C-0DF389507C6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10">
              <a:extLst>
                <a:ext uri="{FF2B5EF4-FFF2-40B4-BE49-F238E27FC236}">
                  <a16:creationId xmlns:a16="http://schemas.microsoft.com/office/drawing/2014/main" id="{C65529E0-4234-4E6F-AE0C-25849D470C5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FB6EE2D-2568-48F4-AB8D-EE5269C8F2A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F47DEE7-1D29-4F83-AF64-4451004A3B8B}"/>
              </a:ext>
            </a:extLst>
          </p:cNvPr>
          <p:cNvSpPr/>
          <p:nvPr/>
        </p:nvSpPr>
        <p:spPr>
          <a:xfrm rot="5400000">
            <a:off x="3316347" y="3577815"/>
            <a:ext cx="3380298" cy="319284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74" t="9499" r="2174" b="9499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CB4A12-9F82-41F6-831C-98E675C8BDD3}"/>
              </a:ext>
            </a:extLst>
          </p:cNvPr>
          <p:cNvGrpSpPr/>
          <p:nvPr/>
        </p:nvGrpSpPr>
        <p:grpSpPr>
          <a:xfrm>
            <a:off x="4774681" y="3517887"/>
            <a:ext cx="463629" cy="700160"/>
            <a:chOff x="3976914" y="1402541"/>
            <a:chExt cx="421209" cy="565307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610AB0C-0FD1-43CD-BF8C-CC18B13DA81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3735B2D0-87F8-42A1-A17C-8CE0473752A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BEA56D-D866-4988-8C33-DF144EE04F5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67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29" grpId="0"/>
      <p:bldP spid="31" grpId="0" animBg="1"/>
      <p:bldP spid="32" grpId="0" animBg="1"/>
      <p:bldP spid="34" grpId="0" animBg="1"/>
      <p:bldP spid="35" grpId="0" animBg="1"/>
      <p:bldP spid="43" grpId="0" animBg="1"/>
      <p:bldP spid="43" grpId="1" animBg="1"/>
      <p:bldP spid="48" grpId="0" animBg="1"/>
      <p:bldP spid="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927412" y="1930303"/>
            <a:ext cx="6892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 خسوف القمر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احتجاب ضوء الشمس عن القمر وذلك    عندما يكون القمر 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بدرا و تتوسط الأرض بينه و بين الشمس .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32375" y="113185"/>
            <a:ext cx="1477108" cy="2953531"/>
            <a:chOff x="9283211" y="666793"/>
            <a:chExt cx="1477108" cy="295353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204805"/>
              <a:ext cx="863506" cy="1353950"/>
              <a:chOff x="2870233" y="3627110"/>
              <a:chExt cx="863506" cy="13539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959867" y="4046544"/>
                <a:ext cx="1086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الجغرافيا</a:t>
                </a:r>
                <a:r>
                  <a:rPr lang="ar-SY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القمر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9" name="Rectangle 115">
            <a:extLst>
              <a:ext uri="{FF2B5EF4-FFF2-40B4-BE49-F238E27FC236}">
                <a16:creationId xmlns:a16="http://schemas.microsoft.com/office/drawing/2014/main" id="{AACCCA2E-DB5D-4C69-AC4E-CE257E264AC8}"/>
              </a:ext>
            </a:extLst>
          </p:cNvPr>
          <p:cNvSpPr/>
          <p:nvPr/>
        </p:nvSpPr>
        <p:spPr>
          <a:xfrm>
            <a:off x="4254543" y="902275"/>
            <a:ext cx="671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الكسوف والخسوف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48A879-E142-4636-8B4C-F83C11FB14F6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5817F4-69B7-4651-87DB-8E5B8A0DC846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6F26733-31EF-49B6-8672-EC7A43A5E187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7">
            <a:extLst>
              <a:ext uri="{FF2B5EF4-FFF2-40B4-BE49-F238E27FC236}">
                <a16:creationId xmlns:a16="http://schemas.microsoft.com/office/drawing/2014/main" id="{F9FDDC0A-B8AC-44ED-9FA4-E0B1EAACA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4" b="90000" l="6705" r="92159">
                        <a14:foregroundMark x1="6705" y1="50109" x2="10909" y2="50109"/>
                        <a14:foregroundMark x1="31932" y1="9674" x2="27727" y2="14891"/>
                        <a14:foregroundMark x1="92159" y1="68043" x2="92159" y2="6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2879" y="677527"/>
            <a:ext cx="620967" cy="64919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B96B587F-89D9-483C-9DDF-B92C755BC98B}"/>
              </a:ext>
            </a:extLst>
          </p:cNvPr>
          <p:cNvSpPr/>
          <p:nvPr/>
        </p:nvSpPr>
        <p:spPr>
          <a:xfrm>
            <a:off x="10347017" y="1930303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F462510-6C64-405C-871C-1931899BEBAC}"/>
              </a:ext>
            </a:extLst>
          </p:cNvPr>
          <p:cNvSpPr/>
          <p:nvPr/>
        </p:nvSpPr>
        <p:spPr>
          <a:xfrm>
            <a:off x="10525137" y="2092201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110">
            <a:extLst>
              <a:ext uri="{FF2B5EF4-FFF2-40B4-BE49-F238E27FC236}">
                <a16:creationId xmlns:a16="http://schemas.microsoft.com/office/drawing/2014/main" id="{6D8DCDF9-187F-405E-93B2-3E147FDDC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6726" y="2155509"/>
            <a:ext cx="552538" cy="578237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B8F21B5-5580-4167-9217-5EA4960C5D40}"/>
              </a:ext>
            </a:extLst>
          </p:cNvPr>
          <p:cNvSpPr/>
          <p:nvPr/>
        </p:nvSpPr>
        <p:spPr>
          <a:xfrm rot="5400000">
            <a:off x="1115096" y="2462001"/>
            <a:ext cx="3593357" cy="3394093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647" t="19624" r="4647" b="-2184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4F42D5-F172-4A72-8389-5BC08F2A72A5}"/>
              </a:ext>
            </a:extLst>
          </p:cNvPr>
          <p:cNvGrpSpPr/>
          <p:nvPr/>
        </p:nvGrpSpPr>
        <p:grpSpPr>
          <a:xfrm>
            <a:off x="2701823" y="2455511"/>
            <a:ext cx="451178" cy="681356"/>
            <a:chOff x="3976914" y="1402541"/>
            <a:chExt cx="421209" cy="565307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985F97-ACFC-486E-9D8C-0DF389507C6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10">
              <a:extLst>
                <a:ext uri="{FF2B5EF4-FFF2-40B4-BE49-F238E27FC236}">
                  <a16:creationId xmlns:a16="http://schemas.microsoft.com/office/drawing/2014/main" id="{C65529E0-4234-4E6F-AE0C-25849D470C5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FB6EE2D-2568-48F4-AB8D-EE5269C8F2A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63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29" grpId="0"/>
      <p:bldP spid="31" grpId="0" animBg="1"/>
      <p:bldP spid="32" grpId="0" animBg="1"/>
      <p:bldP spid="37" grpId="0" animBg="1"/>
      <p:bldP spid="38" grpId="0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276</Words>
  <Application>Microsoft Office PowerPoint</Application>
  <PresentationFormat>شاشة عريضة</PresentationFormat>
  <Paragraphs>48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136</cp:revision>
  <dcterms:created xsi:type="dcterms:W3CDTF">2020-10-15T20:27:42Z</dcterms:created>
  <dcterms:modified xsi:type="dcterms:W3CDTF">2021-01-13T14:16:41Z</dcterms:modified>
</cp:coreProperties>
</file>