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2" r:id="rId2"/>
    <p:sldId id="333" r:id="rId3"/>
    <p:sldId id="334" r:id="rId4"/>
    <p:sldId id="335" r:id="rId5"/>
    <p:sldId id="336" r:id="rId6"/>
    <p:sldId id="337" r:id="rId7"/>
    <p:sldId id="33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" y="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0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72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0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09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2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01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50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57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5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56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74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17/06/1442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24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350" y="514350"/>
            <a:ext cx="9010650" cy="5806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النص الشعري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ct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الأشعة السينية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ct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ct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جلـــــست إلى هـــند ذات مـــساء      وآنــسنــا القمـــر الســـاهـــر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ct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فحدثتــها عــن ضــيـاء عجيــــب      يــــسر برؤيــــــته الزائــــــر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ct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لـــه زرقــــــــة الـــــمــاء، لكنــه      شـــرار من النـــار مطــايـــر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ct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كـمـنـتـشــر مــن غــبــــار الــــــزمـــرد يحمــلــه لــهــب ثـــائــــــر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ct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كــــأن بـــه للـعــيـــون عيــونــــا      فـكــل خــفــي بــه ظــاهــــر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ct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يـريـنــا الجــسـوم أضـالــع جفـت      وزايـلـهـــا حسنـــها الناضــر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ct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هــــياكـل محــكــمــة، شـــادهــــا      لطــــيـف، بمـــا شاءه قـــادر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ct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يــرفــرف فــيهـا الـــــفـؤاد، كمـا       يـرفــرف فـي القفص الطائر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ct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بــهـذا الضــيـــاء يـرى كـل جرم       عــن العـــين يســتــره سـاتر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ct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ولــكنـــه لا يــرينـــا الضـميــــــر ولا مـــا يــجــول بــه الخـاطـــر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                                                        خليل مطران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r" rtl="1"/>
            <a:r>
              <a:rPr lang="ar-EG" sz="2000" b="1" dirty="0">
                <a:solidFill>
                  <a:prstClr val="black"/>
                </a:solidFill>
                <a:ea typeface="Arial" panose="020B0604020202020204" pitchFamily="34" charset="0"/>
              </a:rPr>
              <a:t> </a:t>
            </a:r>
            <a:endParaRPr lang="ar-EG" sz="2000" b="1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7345789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95300"/>
            <a:ext cx="914400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شاعر لبناني عاش في مصر؛ ولذا لقب: بشاعر القطرين، من أشهر أعماله (ديوان الخليل). 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المعجم المساعد: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آنسنا: جعل جلستنا لطيفة.                                            الناضر: الجميل المشرق.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شرار: أجزاء صغيرة متوهجة تنفصل عادة من جسم يحترق.     هياكل: مفردها هيكل. والهيكل 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الزمرد: حجر كريم أخضر اللون.                                    العظمي: مجموع العظام التي يقوم  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أضالع: مفردها: ضلع: وهو عظم من عظام الصدر.                          عليها بناء الجسد.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زايلها: فارقها.                                                         اللطيف: اسم من أسماء الله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                               الحسنى.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                     يجول: يطوف.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5872149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14350"/>
            <a:ext cx="9144000" cy="3567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 rtl="1">
              <a:lnSpc>
                <a:spcPct val="115000"/>
              </a:lnSpc>
            </a:pPr>
            <a:r>
              <a:rPr lang="ar-EG" sz="2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أقرأ</a:t>
            </a:r>
            <a:endParaRPr lang="en-US" sz="16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  <a:spcAft>
                <a:spcPts val="1000"/>
              </a:spcAft>
            </a:pPr>
            <a:r>
              <a:rPr lang="ar-EG" sz="2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ألاحظ الصور، وأقرأ العنوان، وأبين العلاقة بينهما.</a:t>
            </a:r>
            <a:endParaRPr lang="en-US" sz="16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ar-EG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  <a:spcAft>
                <a:spcPts val="1000"/>
              </a:spcAft>
            </a:pPr>
            <a:r>
              <a:rPr lang="ar-EG" sz="2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عن أي شيء سيتحدث النص في رأيك؟</a:t>
            </a:r>
            <a:endParaRPr lang="en-US" sz="16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ar-EG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  <a:spcAft>
                <a:spcPts val="1000"/>
              </a:spcAft>
            </a:pPr>
            <a:r>
              <a:rPr lang="ar-EG" sz="2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 أستطلع النص، ثم أكتب عنوانا جديدا له.</a:t>
            </a:r>
            <a:endParaRPr lang="en-US" sz="16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C921E9-BABC-4128-BFF2-65804E70D1DB}"/>
              </a:ext>
            </a:extLst>
          </p:cNvPr>
          <p:cNvSpPr/>
          <p:nvPr/>
        </p:nvSpPr>
        <p:spPr>
          <a:xfrm>
            <a:off x="824018" y="1592330"/>
            <a:ext cx="7495963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1. هناك انسجام بين الصور والعنوان</a:t>
            </a:r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 </a:t>
            </a:r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حيث يدلان علي الشيء نفسه(الأشعة السينية)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97A544-6C02-4431-9E8B-1F8884B6B4DD}"/>
              </a:ext>
            </a:extLst>
          </p:cNvPr>
          <p:cNvSpPr/>
          <p:nvPr/>
        </p:nvSpPr>
        <p:spPr>
          <a:xfrm>
            <a:off x="3307870" y="2626847"/>
            <a:ext cx="2528256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.2. وصف الأشعة السينية.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D33DD9-60D1-46FF-8101-EB73F56E2D1E}"/>
              </a:ext>
            </a:extLst>
          </p:cNvPr>
          <p:cNvSpPr/>
          <p:nvPr/>
        </p:nvSpPr>
        <p:spPr>
          <a:xfrm>
            <a:off x="3690987" y="3661366"/>
            <a:ext cx="1762021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3. الضياء الأزرق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415928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3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76250"/>
            <a:ext cx="9144000" cy="6073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أنمي لغتي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أتعرف معاني كلمات المعجم المساعد، ثم أملأ الفراغ بما يناسب منها: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تطاير ...................................... من الموقد.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في يد الصغيرة سوار ذهبي مرصع بـ .......................................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ظلت المريضة أياما في غيبوبة تامة ثم ...................................... الخطر.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أ. (هياكل محكمة، شادها     لطيف، بما شاءه قادر)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كلمة (شادها) معناها: (أعلاها – خلقها – بناها).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أختار: ............................................................................................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ب. (يرفرف فيها الفؤاد، كما     يرفرف في القفص الطائر)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كلمة (يرفرف) معناها: (يضطرب – يرتعد – يخفق).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أختار: ............................................................................................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جـ. (بهذا الضياء يرى كل جرم عن العين يستره ساتر)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كلمة (جرم) معناها: (جسم – نجم – جريمة).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أختار: ............................................................................................</a:t>
            </a:r>
            <a:endParaRPr lang="en-US" sz="1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2B18C9-B4BB-48F2-8605-767FE6481CAF}"/>
              </a:ext>
            </a:extLst>
          </p:cNvPr>
          <p:cNvSpPr/>
          <p:nvPr/>
        </p:nvSpPr>
        <p:spPr>
          <a:xfrm>
            <a:off x="6430963" y="1286301"/>
            <a:ext cx="865942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الشرارة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B3D97E-FB5F-4A67-A4D0-47900DCD13BB}"/>
              </a:ext>
            </a:extLst>
          </p:cNvPr>
          <p:cNvSpPr/>
          <p:nvPr/>
        </p:nvSpPr>
        <p:spPr>
          <a:xfrm>
            <a:off x="3835223" y="1606935"/>
            <a:ext cx="832279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بالزمرد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A57CC2-385B-4265-B1B2-81D873F29BC9}"/>
              </a:ext>
            </a:extLst>
          </p:cNvPr>
          <p:cNvSpPr/>
          <p:nvPr/>
        </p:nvSpPr>
        <p:spPr>
          <a:xfrm>
            <a:off x="3893243" y="1988820"/>
            <a:ext cx="688009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زايلها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670C5C-5AD8-48F1-9459-C2B9453D94EE}"/>
              </a:ext>
            </a:extLst>
          </p:cNvPr>
          <p:cNvSpPr/>
          <p:nvPr/>
        </p:nvSpPr>
        <p:spPr>
          <a:xfrm>
            <a:off x="5437584" y="3028208"/>
            <a:ext cx="535704" cy="2968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EG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88B7AB-3CA8-462A-A3B0-9E878F2C7439}"/>
              </a:ext>
            </a:extLst>
          </p:cNvPr>
          <p:cNvSpPr/>
          <p:nvPr/>
        </p:nvSpPr>
        <p:spPr>
          <a:xfrm>
            <a:off x="4572000" y="4436678"/>
            <a:ext cx="535704" cy="2968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EG">
              <a:solidFill>
                <a:prstClr val="white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F09222-2DC3-4078-A561-7A82EC64024E}"/>
              </a:ext>
            </a:extLst>
          </p:cNvPr>
          <p:cNvSpPr/>
          <p:nvPr/>
        </p:nvSpPr>
        <p:spPr>
          <a:xfrm>
            <a:off x="6409692" y="5840779"/>
            <a:ext cx="535704" cy="2968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EG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1234961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7" grpId="0"/>
      <p:bldP spid="9" grpId="0"/>
      <p:bldP spid="10" grpId="0"/>
      <p:bldP spid="3" grpId="0" animBg="1"/>
      <p:bldP spid="11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38149"/>
            <a:ext cx="9144000" cy="4672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أفهم وأحلل: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1. ما الضياء الذي يتحدث عنه الشاعر؟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ar-EG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2. كيف تزيل الأشعة السينية جمال المرء وحسنه؟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ar-EG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3. ما البيت الذي يبين قدرة الخالق وعظمة خلقه؟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ar-EG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4. تطلعنا الأشعة السينية على كل أجزاء الجسم وخباياه إلا شيئا واحدا، فما هو؟ لماذا؟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ar-EG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5. بالتعاون مع من بجواري أملأ خريطة (الأشعة السينية) بالعبارات المناسبة من النص؟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ar-EG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79E63F-C4A8-485F-B4C1-DD7AB6E5775C}"/>
              </a:ext>
            </a:extLst>
          </p:cNvPr>
          <p:cNvSpPr/>
          <p:nvPr/>
        </p:nvSpPr>
        <p:spPr>
          <a:xfrm>
            <a:off x="83127" y="1286301"/>
            <a:ext cx="893024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1. الأشعة السينية.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423BC7-3DA6-4CBD-8DD6-EF0B790343CB}"/>
              </a:ext>
            </a:extLst>
          </p:cNvPr>
          <p:cNvSpPr/>
          <p:nvPr/>
        </p:nvSpPr>
        <p:spPr>
          <a:xfrm>
            <a:off x="83127" y="2145078"/>
            <a:ext cx="893024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. تظهر</a:t>
            </a:r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 أضلاع</a:t>
            </a:r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 الجسم وعظامه – </a:t>
            </a:r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وكفى</a:t>
            </a:r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 بهذا </a:t>
            </a:r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أن</a:t>
            </a:r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 يذهب حسن الجسم وجماله.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FAB9B0-CF36-4D50-94D3-ECE23C7E9420}"/>
              </a:ext>
            </a:extLst>
          </p:cNvPr>
          <p:cNvSpPr/>
          <p:nvPr/>
        </p:nvSpPr>
        <p:spPr>
          <a:xfrm>
            <a:off x="83127" y="2962368"/>
            <a:ext cx="893024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هياكل محكمه شادها      لطيف بما شاء قادر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6B0317-26D8-45B7-BFEA-9CCB0E8A133B}"/>
              </a:ext>
            </a:extLst>
          </p:cNvPr>
          <p:cNvSpPr/>
          <p:nvPr/>
        </p:nvSpPr>
        <p:spPr>
          <a:xfrm>
            <a:off x="106878" y="3779658"/>
            <a:ext cx="893024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إلا ما في القلب والنفس والذهن لأنه غيب لا يعرفه الا الله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F119AE-EA7B-4EAC-BB3B-36ACEE43D5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8528" y="4623488"/>
            <a:ext cx="3081928" cy="15511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63757287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7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514350"/>
            <a:ext cx="8991600" cy="297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أتذوق: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1. بم شبه الشاعر الأشعة السينية في البيت الرابع؟ وبم تشبهها أنت؟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2. تكشف الأشعة السينية في القفص الصدري عن طائر خفاق وما هو بطائر، ماذا يقصد الشاعر؟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3. أختار من النص البيت الذي أعجبني، وأبين سبب إعجابي به.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B6E5AC-F561-4697-99E6-5ADFCF612628}"/>
              </a:ext>
            </a:extLst>
          </p:cNvPr>
          <p:cNvSpPr/>
          <p:nvPr/>
        </p:nvSpPr>
        <p:spPr>
          <a:xfrm>
            <a:off x="83127" y="1428801"/>
            <a:ext cx="893024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شبهها بغبار الزمرد المنتشر والمختلط باللهب المتناثر.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B91FBE-B761-4C0E-98B2-336735707E95}"/>
              </a:ext>
            </a:extLst>
          </p:cNvPr>
          <p:cNvSpPr/>
          <p:nvPr/>
        </p:nvSpPr>
        <p:spPr>
          <a:xfrm>
            <a:off x="83127" y="2272215"/>
            <a:ext cx="893024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يقصد القلب الذي ينبض ويخفق.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26500B-0B4F-43E8-806A-6E24E6BEF3E0}"/>
              </a:ext>
            </a:extLst>
          </p:cNvPr>
          <p:cNvSpPr/>
          <p:nvPr/>
        </p:nvSpPr>
        <p:spPr>
          <a:xfrm>
            <a:off x="83127" y="3042723"/>
            <a:ext cx="89302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ولكنه لا يرينا الضمير             ولا ما يجول به الخاطر</a:t>
            </a:r>
          </a:p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      -</a:t>
            </a:r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 </a:t>
            </a:r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والسبب :     </a:t>
            </a:r>
          </a:p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     دليل علي انه لا يعلم الغيب الا الله وحده ويعلم ما في القلوب والضمائر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9602349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65863"/>
            <a:ext cx="9181492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ألقي: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بعد فهمي القصيدة، وتذوقي أبياتها أنشدها إنشادا جميلا، وأحفظ الأبيات الستة الأولى.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تفكير ناقد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هل يمكن تطوير الأجهزة الإلكترونية بشكل يجعلها تأخذ دور الإنسان في أداء بعض الأعمال؟ وضح إجابتك.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2864239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660</Words>
  <Application>Microsoft Office PowerPoint</Application>
  <PresentationFormat>عرض على الشاشة (4:3)</PresentationFormat>
  <Paragraphs>128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3" baseType="lpstr">
      <vt:lpstr>AdobeArabic-BoldItalic</vt:lpstr>
      <vt:lpstr>Arial</vt:lpstr>
      <vt:lpstr>Calibri</vt:lpstr>
      <vt:lpstr>Cambria</vt:lpstr>
      <vt:lpstr>Symbol</vt:lpstr>
      <vt:lpstr>1_نسق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Wld-Otiba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حمود حاتم الناصر</cp:lastModifiedBy>
  <cp:revision>12</cp:revision>
  <dcterms:created xsi:type="dcterms:W3CDTF">2019-12-24T06:38:04Z</dcterms:created>
  <dcterms:modified xsi:type="dcterms:W3CDTF">2021-01-29T23:30:26Z</dcterms:modified>
</cp:coreProperties>
</file>