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</p:sldMasterIdLst>
  <p:sldIdLst>
    <p:sldId id="426" r:id="rId4"/>
    <p:sldId id="359" r:id="rId5"/>
    <p:sldId id="412" r:id="rId6"/>
    <p:sldId id="343" r:id="rId7"/>
    <p:sldId id="413" r:id="rId8"/>
    <p:sldId id="422" r:id="rId9"/>
    <p:sldId id="423" r:id="rId10"/>
    <p:sldId id="424" r:id="rId11"/>
    <p:sldId id="420" r:id="rId12"/>
    <p:sldId id="408" r:id="rId13"/>
    <p:sldId id="425" r:id="rId14"/>
    <p:sldId id="428" r:id="rId15"/>
    <p:sldId id="427" r:id="rId16"/>
    <p:sldId id="344" r:id="rId17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4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536"/>
      </p:cViewPr>
      <p:guideLst>
        <p:guide orient="horz" pos="27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1294-0582-4465-8538-D7374CF16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FB0A4-72EC-47D0-BCBB-A120925D3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3281-2797-4FED-861C-59833206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DB8EF-B32E-4EB7-AE89-D46D9918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127E-F499-4FEE-800F-76E591F5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3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2AB5-CB0B-49F8-9B5F-D71B33C5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832F6-DBFD-48FA-A5BC-9E7043955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ED8E-E7D1-419E-99FA-5E37A547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F4221-0AE0-4D2C-BDCC-84B807C8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7F3E-B2A0-4704-B142-A99350AF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0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5C6DD-3AAB-4058-9E63-BD6739587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34FB7-8674-4033-B133-F9BECC16B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65EE3-9E06-408B-BAF2-AB6B7456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19EB4-85B3-4487-81AA-D51892CC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F489-9A49-4B05-8779-AE6D94D8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1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0756A-71E9-4D32-8F5B-C20570F7A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0FA02-2252-4DE0-891B-6251D84B9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8106-E07C-4243-95C8-FDFBA14C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8E492-60B3-4B6B-967F-AE7681BC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C28EE-7B42-4B18-BCDA-CAD7C847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1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6EE5-CBC8-4A0F-8717-67DF44B8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D6EF9-916B-44EA-BC9B-6C5303C01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832-106D-4673-9646-04CD42AF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71D4-8621-4876-926F-536E03E4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6CA85-78E5-4B53-AF51-C44BAD2C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39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B52E-D4D3-480F-B070-10102F6AB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CF727-0D91-4CBB-88AA-86FE9576B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96A22-8881-40CD-BFB1-8594CDCA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D729D-E877-46EA-BB2B-504EA968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DBB4C-8B7C-461A-9716-5524C9919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28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7ADC-E0FF-4A35-9623-ED5BF3A5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5B021-7046-4378-A4AE-86D807F04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5A4EC-B2E0-4D32-8BD3-A87794718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C1E02-4527-4643-8DA3-22C8CB59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F47B7-2409-483B-9D2D-BBD849DF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42BC9-6793-48E0-AAB7-7027FEC32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99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EBE0-196F-45F1-92E3-F8A31781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631BB-1154-492C-BFCB-E356B0A45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EE41F-2E77-4058-9D66-503944180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AEF6A-3A47-4523-AA9F-B285EA849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D26A53-A519-44F1-BD4C-F85AC0496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1E1EA-7944-47F4-B048-815A5B48F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7566ED-EABE-4C42-A11E-46DFA822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3D26A0-7BC0-4DBB-B60B-88002E0E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49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E0D5A-23EC-4C42-8627-97A63CBC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962092-9C80-48AD-9060-07E15FE7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90EA11-1125-4291-B871-14106E4CE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59A91-445A-442D-AD2B-2105B95D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57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4888AD-4DAA-4ECA-8BEA-1E6FD6A7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8AF58-ED54-4D71-8712-94727FED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36F22-5DE6-422F-BD4B-94533944A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38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2C9A-E249-4664-8FC4-E544E232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E4A11-669D-4284-B7B8-AA572024B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ABD41-C97E-4AD1-848F-4C7C81700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3D056-19D6-43B6-A3F9-14A6791FE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91C2E-97FA-470D-9E26-D34D5A07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F68E8-0819-4797-A6C4-D7DDB94A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CFC6-9BB2-465E-99C5-5655B8FE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DFFA9-FE0A-45B8-BEC8-5D265E75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0806-F638-4FE4-A2D3-32799C11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DEB3D-A94A-45AD-B3E4-2988EB4F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A30D4-575C-4482-BFE1-74F9AB9A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1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20818-F754-4E91-B55A-5451AA08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54598-FA63-4307-A492-B3A4FEB24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B9BCD-A7D0-4D92-A968-F9C54132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D9A96-D96F-40AD-A0FB-05C39E66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7E080-2211-43DF-BB37-FE9D07F3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11361-CB16-4D80-BD60-0300C28F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02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799B-D0A1-489E-AC1F-D339B4FDE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A6B81-0556-422B-99C1-2182AAAD2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E49B7-DF74-4DBA-9722-E8E8D212D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E98DE-004F-4774-91EC-90B5EFD15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5F855-8BE2-40F3-9AAA-5500EEE3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08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70AC1-2075-47D0-AA74-3641C4A6E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69F8F2-85BD-447D-B7D2-1ADD35A79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5C9D6-6E45-459B-94C6-38B58C9C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07A77-A895-4583-AADC-E8B42CD5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4904-3922-4C14-86A3-C8108E03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65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17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8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10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98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11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99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0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0D1B-792B-4EF8-8201-7ADB6C76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C398C-5078-401E-ACB6-EBBE5AB1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3CDE-E11C-4429-9806-F8A7BF5C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7792C-166F-4066-B39E-EB2275A3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64D1-1529-44EF-9AC8-8068473C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54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35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2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34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35C8-C1B9-488C-AB39-BC3F5A46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A0066-29EC-4FA1-A2F4-9F606B84E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E8B92-CCB4-4B92-BF2E-3DCDD3D2F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0505A-ECF6-45AE-80D3-D24E278C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31DFA-43AA-4E7B-93DC-BAB57973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64C5B-BFA5-4D45-9287-295FFFA4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0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1507-CC09-4113-9A18-B767DE24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B89B6-1EDD-4590-8CF5-3817E2F2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4063F-CFA7-4792-A0A9-43947A6D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60F51-8A06-46FD-B9A6-9573CF6AB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71A1A-A0EB-4842-9B9C-8C0EBDF3B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6F407-8CD6-4DD5-8265-4D678B10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319AE-05DD-4A64-83E5-90DCC023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0564F-B4CF-4B49-AC25-207684C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5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CFA2-FA1E-42F5-B62E-69EB2C1A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E67A7-3715-4FD9-8021-42862461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E9A02-19DB-4109-A928-0FA515ED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6AA94-BE5A-48E9-82B2-43795B5E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68871-7A86-4FF4-8318-76D78FF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D188F-1FF7-4D0F-B090-C10B9580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B9FA1-8538-457F-A69B-813BFDEF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9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BB76-8641-4CEB-9CFF-AE9703B4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9059-52CE-46E3-BE7A-30F54F6C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D11BC-F654-4A59-B6AE-961903C9D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2A765-A9E2-4B93-BD92-70CD0284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03CFF-9251-4F65-AF04-AA210F87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4F9A7-3D86-4F59-AC2C-BE1F163A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5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7D58-42BE-47C5-B3CC-87418CAE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9F149-B120-46AC-BEEB-7241F46B8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DAD53-ED74-4A61-88B5-7A4B2EF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359F1-D01D-4A9F-B45D-47836BA3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578B8-F603-4B91-B20A-9A4E8F05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CD82E-E878-4B6D-9BA2-2A8083F0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E4EE5-A352-4A55-9771-D7B2E314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F576-8451-4573-BC0E-10B428720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28543-17A6-4E45-8FB1-2C3740F1B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F969D-2F85-49E1-9077-FA0E5C807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BA424-E0E7-4077-A821-DB49DEC70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E8EADE-437B-4366-AE8C-C5912FEE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8B6EA-C36A-40DC-B370-FD70F46E4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9D1CD-2CD1-479F-AC20-A576BD55C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4C62C-E8C7-4F63-B11C-B91B9BF50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6DAC6-17B7-4621-8076-057ACDF23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3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4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مؤسسات الدولة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4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الثامنة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مؤسسات الدولة 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429856"/>
            <a:ext cx="5940441" cy="1228057"/>
            <a:chOff x="502560" y="3961260"/>
            <a:chExt cx="5940441" cy="122805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61260"/>
              <a:ext cx="5940441" cy="1228057"/>
              <a:chOff x="502560" y="3961260"/>
              <a:chExt cx="5940441" cy="1228057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663011" y="3981962"/>
                <a:ext cx="4103823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663011" y="3961260"/>
                <a:ext cx="41921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نشاط 1 </a:t>
                </a:r>
              </a:p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يحدِّد الطلبة المؤسَّسات العامة والمؤسسات الخاصة 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4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835393" y="2840238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608895" y="2746021"/>
            <a:ext cx="769186" cy="738620"/>
            <a:chOff x="4754574" y="2132503"/>
            <a:chExt cx="3442927" cy="3306115"/>
          </a:xfrm>
        </p:grpSpPr>
        <p:sp>
          <p:nvSpPr>
            <p:cNvPr id="107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273967" y="2770987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491567" y="2823218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مؤسسة خاصة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156975" y="3622989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173649" y="4625342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007138" y="3835990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663312" y="3818970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مؤسسة خاصة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9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80640" y="3741773"/>
            <a:ext cx="769186" cy="738620"/>
            <a:chOff x="4754574" y="2132503"/>
            <a:chExt cx="3442927" cy="3306115"/>
          </a:xfrm>
        </p:grpSpPr>
        <p:sp>
          <p:nvSpPr>
            <p:cNvPr id="9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990464" y="4819099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646638" y="4802079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مؤسسة عامة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13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63966" y="4724882"/>
            <a:ext cx="769186" cy="738620"/>
            <a:chOff x="4754574" y="2132503"/>
            <a:chExt cx="3442927" cy="3306115"/>
          </a:xfrm>
        </p:grpSpPr>
        <p:sp>
          <p:nvSpPr>
            <p:cNvPr id="13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2254995"/>
            <a:ext cx="5943557" cy="1212403"/>
            <a:chOff x="502560" y="3976914"/>
            <a:chExt cx="5943557" cy="1212403"/>
          </a:xfrm>
        </p:grpSpPr>
        <p:grpSp>
          <p:nvGrpSpPr>
            <p:cNvPr id="12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4"/>
              <a:ext cx="5943557" cy="1212403"/>
              <a:chOff x="502560" y="3976914"/>
              <a:chExt cx="5943557" cy="1212403"/>
            </a:xfrm>
          </p:grpSpPr>
          <p:sp>
            <p:nvSpPr>
              <p:cNvPr id="12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663011" y="3981962"/>
                <a:ext cx="4103823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74732" y="4083759"/>
                <a:ext cx="41921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شركة سابك</a:t>
                </a:r>
              </a:p>
            </p:txBody>
          </p:sp>
        </p:grpSp>
        <p:sp>
          <p:nvSpPr>
            <p:cNvPr id="12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4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3245304"/>
            <a:ext cx="5943557" cy="1212403"/>
            <a:chOff x="502560" y="3976914"/>
            <a:chExt cx="5943557" cy="1212403"/>
          </a:xfrm>
        </p:grpSpPr>
        <p:grpSp>
          <p:nvGrpSpPr>
            <p:cNvPr id="175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4"/>
              <a:ext cx="5943557" cy="1212403"/>
              <a:chOff x="502560" y="3976914"/>
              <a:chExt cx="5943557" cy="1212403"/>
            </a:xfrm>
          </p:grpSpPr>
          <p:sp>
            <p:nvSpPr>
              <p:cNvPr id="177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0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1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663011" y="3981962"/>
                <a:ext cx="4103823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3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74732" y="4083759"/>
                <a:ext cx="41921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شركة سيارات</a:t>
                </a:r>
              </a:p>
            </p:txBody>
          </p:sp>
        </p:grpSp>
        <p:sp>
          <p:nvSpPr>
            <p:cNvPr id="176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5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4211599"/>
            <a:ext cx="5943557" cy="1238737"/>
            <a:chOff x="502560" y="3950580"/>
            <a:chExt cx="5943557" cy="1238737"/>
          </a:xfrm>
        </p:grpSpPr>
        <p:grpSp>
          <p:nvGrpSpPr>
            <p:cNvPr id="186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50580"/>
              <a:ext cx="5943557" cy="1238737"/>
              <a:chOff x="502560" y="3950580"/>
              <a:chExt cx="5943557" cy="1238737"/>
            </a:xfrm>
          </p:grpSpPr>
          <p:sp>
            <p:nvSpPr>
              <p:cNvPr id="188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9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2037908" y="395058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0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2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663011" y="3981962"/>
                <a:ext cx="4103823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3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4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5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74732" y="4083759"/>
                <a:ext cx="41921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وزارة الداخلية</a:t>
                </a:r>
              </a:p>
            </p:txBody>
          </p:sp>
        </p:grpSp>
        <p:sp>
          <p:nvSpPr>
            <p:cNvPr id="187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6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5254128"/>
            <a:ext cx="5943557" cy="1212403"/>
            <a:chOff x="502560" y="3976914"/>
            <a:chExt cx="5943557" cy="1212403"/>
          </a:xfrm>
        </p:grpSpPr>
        <p:grpSp>
          <p:nvGrpSpPr>
            <p:cNvPr id="197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4"/>
              <a:ext cx="5943557" cy="1212403"/>
              <a:chOff x="502560" y="3976914"/>
              <a:chExt cx="5943557" cy="1212403"/>
            </a:xfrm>
          </p:grpSpPr>
          <p:sp>
            <p:nvSpPr>
              <p:cNvPr id="199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0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3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663011" y="3981962"/>
                <a:ext cx="4103823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4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5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6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74732" y="4083759"/>
                <a:ext cx="41921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الهيئة العامة للغذاء والدواء</a:t>
                </a:r>
              </a:p>
            </p:txBody>
          </p:sp>
        </p:grpSp>
        <p:sp>
          <p:nvSpPr>
            <p:cNvPr id="198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7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192994" y="5627879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8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971119" y="5821636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627293" y="5804616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مؤسسة عامة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21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44621" y="5727419"/>
            <a:ext cx="769186" cy="738620"/>
            <a:chOff x="4754574" y="2132503"/>
            <a:chExt cx="3442927" cy="3306115"/>
          </a:xfrm>
        </p:grpSpPr>
        <p:sp>
          <p:nvSpPr>
            <p:cNvPr id="21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6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82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99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  <p:bldP spid="89" grpId="0" animBg="1"/>
          <p:bldP spid="101" grpId="0"/>
          <p:bldP spid="132" grpId="0" animBg="1"/>
          <p:bldP spid="152" grpId="0"/>
          <p:bldP spid="208" grpId="0" animBg="1"/>
          <p:bldP spid="20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82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99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  <p:bldP spid="89" grpId="0" animBg="1"/>
          <p:bldP spid="101" grpId="0"/>
          <p:bldP spid="132" grpId="0" animBg="1"/>
          <p:bldP spid="152" grpId="0"/>
          <p:bldP spid="208" grpId="0" animBg="1"/>
          <p:bldP spid="20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الثامنة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مؤسسات الدولة 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448301" y="1445510"/>
            <a:ext cx="6737957" cy="1212403"/>
            <a:chOff x="-294956" y="3976914"/>
            <a:chExt cx="6737957" cy="121240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94956" y="3976914"/>
              <a:ext cx="6737957" cy="1212403"/>
              <a:chOff x="-294956" y="3976914"/>
              <a:chExt cx="6737957" cy="1212403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7157" y="3981962"/>
                <a:ext cx="4883990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85883" y="4411490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94956" y="3976914"/>
                <a:ext cx="517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نشاط 2 </a:t>
                </a:r>
              </a:p>
              <a:p>
                <a:pPr algn="r"/>
                <a:r>
                  <a:rPr lang="ar-SY" b="1" dirty="0"/>
                  <a:t> يستنتج الطلبة اسم المؤسَّسَة الحكومية المناسبة للمهام الآتية: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4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835393" y="2840238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608895" y="2746021"/>
            <a:ext cx="769186" cy="738620"/>
            <a:chOff x="4754574" y="2132503"/>
            <a:chExt cx="3442927" cy="3306115"/>
          </a:xfrm>
        </p:grpSpPr>
        <p:sp>
          <p:nvSpPr>
            <p:cNvPr id="107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273967" y="2770987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491567" y="2823218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وزارة الداخلية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156975" y="3622989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173649" y="4625342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007138" y="3835990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663312" y="3818970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وزارة التعليم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9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80640" y="3741773"/>
            <a:ext cx="769186" cy="738620"/>
            <a:chOff x="4754574" y="2132503"/>
            <a:chExt cx="3442927" cy="3306115"/>
          </a:xfrm>
        </p:grpSpPr>
        <p:sp>
          <p:nvSpPr>
            <p:cNvPr id="9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990464" y="4819099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646638" y="4802079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وزارة الصحة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13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63966" y="4724882"/>
            <a:ext cx="769186" cy="738620"/>
            <a:chOff x="4754574" y="2132503"/>
            <a:chExt cx="3442927" cy="3306115"/>
          </a:xfrm>
        </p:grpSpPr>
        <p:sp>
          <p:nvSpPr>
            <p:cNvPr id="13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2254995"/>
            <a:ext cx="5943557" cy="1212403"/>
            <a:chOff x="502560" y="3976914"/>
            <a:chExt cx="5943557" cy="1212403"/>
          </a:xfrm>
        </p:grpSpPr>
        <p:grpSp>
          <p:nvGrpSpPr>
            <p:cNvPr id="12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4"/>
              <a:ext cx="5943557" cy="1212403"/>
              <a:chOff x="502560" y="3976914"/>
              <a:chExt cx="5943557" cy="1212403"/>
            </a:xfrm>
          </p:grpSpPr>
          <p:sp>
            <p:nvSpPr>
              <p:cNvPr id="12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663011" y="3981962"/>
                <a:ext cx="4103823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74732" y="4083759"/>
                <a:ext cx="41921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الحماية والأمن</a:t>
                </a:r>
              </a:p>
            </p:txBody>
          </p:sp>
        </p:grpSp>
        <p:sp>
          <p:nvSpPr>
            <p:cNvPr id="12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4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3245304"/>
            <a:ext cx="5943557" cy="1212403"/>
            <a:chOff x="502560" y="3976914"/>
            <a:chExt cx="5943557" cy="1212403"/>
          </a:xfrm>
        </p:grpSpPr>
        <p:grpSp>
          <p:nvGrpSpPr>
            <p:cNvPr id="175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4"/>
              <a:ext cx="5943557" cy="1212403"/>
              <a:chOff x="502560" y="3976914"/>
              <a:chExt cx="5943557" cy="1212403"/>
            </a:xfrm>
          </p:grpSpPr>
          <p:sp>
            <p:nvSpPr>
              <p:cNvPr id="177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0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1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663011" y="3981962"/>
                <a:ext cx="4103823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3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74732" y="4083759"/>
                <a:ext cx="41921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افتتاح المدارس</a:t>
                </a:r>
              </a:p>
            </p:txBody>
          </p:sp>
        </p:grpSp>
        <p:sp>
          <p:nvSpPr>
            <p:cNvPr id="176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5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4211599"/>
            <a:ext cx="5943557" cy="1238737"/>
            <a:chOff x="502560" y="3950580"/>
            <a:chExt cx="5943557" cy="1238737"/>
          </a:xfrm>
        </p:grpSpPr>
        <p:grpSp>
          <p:nvGrpSpPr>
            <p:cNvPr id="186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50580"/>
              <a:ext cx="5943557" cy="1238737"/>
              <a:chOff x="502560" y="3950580"/>
              <a:chExt cx="5943557" cy="1238737"/>
            </a:xfrm>
          </p:grpSpPr>
          <p:sp>
            <p:nvSpPr>
              <p:cNvPr id="188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9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2037908" y="395058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0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2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663011" y="3981962"/>
                <a:ext cx="4103823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3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4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5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74732" y="4083759"/>
                <a:ext cx="41921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علاج المرضى</a:t>
                </a:r>
              </a:p>
            </p:txBody>
          </p:sp>
        </p:grpSp>
        <p:sp>
          <p:nvSpPr>
            <p:cNvPr id="187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6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5254128"/>
            <a:ext cx="5943557" cy="1212403"/>
            <a:chOff x="502560" y="3976914"/>
            <a:chExt cx="5943557" cy="1212403"/>
          </a:xfrm>
        </p:grpSpPr>
        <p:grpSp>
          <p:nvGrpSpPr>
            <p:cNvPr id="197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4"/>
              <a:ext cx="5943557" cy="1212403"/>
              <a:chOff x="502560" y="3976914"/>
              <a:chExt cx="5943557" cy="1212403"/>
            </a:xfrm>
          </p:grpSpPr>
          <p:sp>
            <p:nvSpPr>
              <p:cNvPr id="199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0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3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663011" y="3981962"/>
                <a:ext cx="4103823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4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5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6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74732" y="4083759"/>
                <a:ext cx="41921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تجهيز الجيش</a:t>
                </a:r>
              </a:p>
            </p:txBody>
          </p:sp>
        </p:grpSp>
        <p:sp>
          <p:nvSpPr>
            <p:cNvPr id="198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7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192994" y="5627879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8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971119" y="5821636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627293" y="5804616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وزارة الدفاع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21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44621" y="5727419"/>
            <a:ext cx="769186" cy="738620"/>
            <a:chOff x="4754574" y="2132503"/>
            <a:chExt cx="3442927" cy="3306115"/>
          </a:xfrm>
        </p:grpSpPr>
        <p:sp>
          <p:nvSpPr>
            <p:cNvPr id="21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54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82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99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  <p:bldP spid="89" grpId="0" animBg="1"/>
          <p:bldP spid="101" grpId="0"/>
          <p:bldP spid="132" grpId="0" animBg="1"/>
          <p:bldP spid="152" grpId="0"/>
          <p:bldP spid="208" grpId="0" animBg="1"/>
          <p:bldP spid="20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82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99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  <p:bldP spid="89" grpId="0" animBg="1"/>
          <p:bldP spid="101" grpId="0"/>
          <p:bldP spid="132" grpId="0" animBg="1"/>
          <p:bldP spid="152" grpId="0"/>
          <p:bldP spid="208" grpId="0" animBg="1"/>
          <p:bldP spid="20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الثامنة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مؤسسات الدولة 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75045" y="1445510"/>
            <a:ext cx="6811213" cy="1212403"/>
            <a:chOff x="-368212" y="3976914"/>
            <a:chExt cx="6811213" cy="121240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68212" y="3976914"/>
              <a:ext cx="6811213" cy="1212403"/>
              <a:chOff x="-368212" y="3976914"/>
              <a:chExt cx="6811213" cy="1212403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2059873" y="4013412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7157" y="3981962"/>
                <a:ext cx="4883990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21615" y="4400405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68212" y="3976914"/>
                <a:ext cx="517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نشاط 2 </a:t>
                </a:r>
              </a:p>
              <a:p>
                <a:pPr algn="r"/>
                <a:r>
                  <a:rPr lang="ar-SY" b="1" dirty="0"/>
                  <a:t>هل يمكن للمدرسة أن تستمر دون نظام ؟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4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554505" y="2840238"/>
            <a:ext cx="9976313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328008" y="2746021"/>
            <a:ext cx="769186" cy="738620"/>
            <a:chOff x="4754574" y="2132503"/>
            <a:chExt cx="3442927" cy="3306115"/>
          </a:xfrm>
        </p:grpSpPr>
        <p:sp>
          <p:nvSpPr>
            <p:cNvPr id="107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554854" y="2770987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2859110" y="2851006"/>
            <a:ext cx="866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solidFill>
                  <a:srgbClr val="FF0000"/>
                </a:solidFill>
                <a:latin typeface="Century Gothic" panose="020B0502020202020204" pitchFamily="34" charset="0"/>
              </a:rPr>
              <a:t>لا</a:t>
            </a:r>
            <a:r>
              <a:rPr lang="ar-SY" dirty="0">
                <a:latin typeface="Century Gothic" panose="020B0502020202020204" pitchFamily="34" charset="0"/>
              </a:rPr>
              <a:t> لأن النظام هو الأساس في كل المؤسسات فيها يعرف الفرد الحقوق و الواجبات 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9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2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2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انتهى الدرس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5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</a:t>
            </a:r>
            <a:r>
              <a:rPr lang="ar-SA" sz="5400" b="1" dirty="0"/>
              <a:t>حلول اون لاين </a:t>
            </a:r>
            <a:r>
              <a:rPr lang="ar-SA" sz="5400" b="1" dirty="0">
                <a:solidFill>
                  <a:srgbClr val="FF0000"/>
                </a:solidFill>
              </a:rPr>
              <a:t>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الثامنة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مؤسسات الدولة 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2195279"/>
            <a:ext cx="5940442" cy="1656255"/>
            <a:chOff x="502560" y="3976913"/>
            <a:chExt cx="594044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3"/>
              <a:ext cx="5940442" cy="1656255"/>
              <a:chOff x="502560" y="3976913"/>
              <a:chExt cx="594044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33778" y="3976913"/>
                <a:ext cx="342285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74733" y="4129179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مؤسَّسات الدولة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256816" y="4095419"/>
            <a:ext cx="9935184" cy="1656255"/>
            <a:chOff x="-3492182" y="3976913"/>
            <a:chExt cx="9935184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492182" y="3976913"/>
              <a:ext cx="9935184" cy="1656255"/>
              <a:chOff x="-3492182" y="3976913"/>
              <a:chExt cx="9935184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3492182" y="3976913"/>
                <a:ext cx="824881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119019" y="4159421"/>
                <a:ext cx="7845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مؤسَّسات الدولة هي الأجهزة الحكومية المكلَّفة بمهام لخدمة الوطن والمواطن.</a:t>
                </a: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0102" y="-1766819"/>
            <a:ext cx="2661698" cy="5427479"/>
            <a:chOff x="8925388" y="-1752649"/>
            <a:chExt cx="2779692" cy="5668080"/>
          </a:xfrm>
        </p:grpSpPr>
        <p:grpSp>
          <p:nvGrpSpPr>
            <p:cNvPr id="5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1752649"/>
              <a:ext cx="2779692" cy="5668080"/>
              <a:chOff x="3903598" y="-2898749"/>
              <a:chExt cx="4597399" cy="9374572"/>
            </a:xfrm>
          </p:grpSpPr>
          <p:sp>
            <p:nvSpPr>
              <p:cNvPr id="5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8" y="2166426"/>
                <a:ext cx="4597399" cy="4309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6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1224" y="2052070"/>
              <a:ext cx="2456585" cy="1735289"/>
            </a:xfrm>
            <a:prstGeom prst="rect">
              <a:avLst/>
            </a:prstGeom>
          </p:spPr>
        </p:pic>
        <p:sp>
          <p:nvSpPr>
            <p:cNvPr id="5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69839" y="1453696"/>
              <a:ext cx="2039354" cy="289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2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وزارة الداخلية (مؤسسة عامة)</a:t>
              </a:r>
              <a:endParaRPr lang="en-US" sz="12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6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6005194" y="769022"/>
            <a:ext cx="5717137" cy="2641950"/>
            <a:chOff x="6005194" y="769022"/>
            <a:chExt cx="5717137" cy="2641950"/>
          </a:xfrm>
        </p:grpSpPr>
        <p:pic>
          <p:nvPicPr>
            <p:cNvPr id="11" name="Picture 1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2ED3A3-B84C-4954-B4F0-41EEA45DC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4" t="14911" r="8055" b="22539"/>
            <a:stretch/>
          </p:blipFill>
          <p:spPr>
            <a:xfrm>
              <a:off x="10503327" y="769022"/>
              <a:ext cx="970137" cy="712969"/>
            </a:xfrm>
            <a:prstGeom prst="rect">
              <a:avLst/>
            </a:prstGeom>
          </p:spPr>
        </p:pic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33B6A8-49E6-45E8-AC29-7BB43C0CF3BD}"/>
                </a:ext>
              </a:extLst>
            </p:cNvPr>
            <p:cNvSpPr/>
            <p:nvPr/>
          </p:nvSpPr>
          <p:spPr>
            <a:xfrm>
              <a:off x="6005194" y="1691730"/>
              <a:ext cx="5468270" cy="1719242"/>
            </a:xfrm>
            <a:custGeom>
              <a:avLst/>
              <a:gdLst>
                <a:gd name="connsiteX0" fmla="*/ 0 w 10683692"/>
                <a:gd name="connsiteY0" fmla="*/ 855231 h 1719242"/>
                <a:gd name="connsiteX1" fmla="*/ 1 w 10683692"/>
                <a:gd name="connsiteY1" fmla="*/ 855232 h 1719242"/>
                <a:gd name="connsiteX2" fmla="*/ 0 w 10683692"/>
                <a:gd name="connsiteY2" fmla="*/ 855232 h 1719242"/>
                <a:gd name="connsiteX3" fmla="*/ 9825145 w 10683692"/>
                <a:gd name="connsiteY3" fmla="*/ 0 h 1719242"/>
                <a:gd name="connsiteX4" fmla="*/ 10007122 w 10683692"/>
                <a:gd name="connsiteY4" fmla="*/ 75378 h 1719242"/>
                <a:gd name="connsiteX5" fmla="*/ 10606125 w 10683692"/>
                <a:gd name="connsiteY5" fmla="*/ 674381 h 1719242"/>
                <a:gd name="connsiteX6" fmla="*/ 10662658 w 10683692"/>
                <a:gd name="connsiteY6" fmla="*/ 759515 h 1719242"/>
                <a:gd name="connsiteX7" fmla="*/ 10665145 w 10683692"/>
                <a:gd name="connsiteY7" fmla="*/ 772298 h 1719242"/>
                <a:gd name="connsiteX8" fmla="*/ 10665235 w 10683692"/>
                <a:gd name="connsiteY8" fmla="*/ 772434 h 1719242"/>
                <a:gd name="connsiteX9" fmla="*/ 10609864 w 10683692"/>
                <a:gd name="connsiteY9" fmla="*/ 1045525 h 1719242"/>
                <a:gd name="connsiteX10" fmla="*/ 10009974 w 10683692"/>
                <a:gd name="connsiteY10" fmla="*/ 1645413 h 1719242"/>
                <a:gd name="connsiteX11" fmla="*/ 9653497 w 10683692"/>
                <a:gd name="connsiteY11" fmla="*/ 1645413 h 1719242"/>
                <a:gd name="connsiteX12" fmla="*/ 9653498 w 10683692"/>
                <a:gd name="connsiteY12" fmla="*/ 1645414 h 1719242"/>
                <a:gd name="connsiteX13" fmla="*/ 9653498 w 10683692"/>
                <a:gd name="connsiteY13" fmla="*/ 1288937 h 1719242"/>
                <a:gd name="connsiteX14" fmla="*/ 9749578 w 10683692"/>
                <a:gd name="connsiteY14" fmla="*/ 1192857 h 1719242"/>
                <a:gd name="connsiteX15" fmla="*/ 337625 w 10683692"/>
                <a:gd name="connsiteY15" fmla="*/ 1192856 h 1719242"/>
                <a:gd name="connsiteX16" fmla="*/ 26533 w 10683692"/>
                <a:gd name="connsiteY16" fmla="*/ 986650 h 1719242"/>
                <a:gd name="connsiteX17" fmla="*/ 1 w 10683692"/>
                <a:gd name="connsiteY17" fmla="*/ 855232 h 1719242"/>
                <a:gd name="connsiteX18" fmla="*/ 26533 w 10683692"/>
                <a:gd name="connsiteY18" fmla="*/ 723813 h 1719242"/>
                <a:gd name="connsiteX19" fmla="*/ 337625 w 10683692"/>
                <a:gd name="connsiteY19" fmla="*/ 517607 h 1719242"/>
                <a:gd name="connsiteX20" fmla="*/ 9721445 w 10683692"/>
                <a:gd name="connsiteY20" fmla="*/ 517607 h 1719242"/>
                <a:gd name="connsiteX21" fmla="*/ 9643169 w 10683692"/>
                <a:gd name="connsiteY21" fmla="*/ 439331 h 1719242"/>
                <a:gd name="connsiteX22" fmla="*/ 9643169 w 10683692"/>
                <a:gd name="connsiteY22" fmla="*/ 75378 h 1719242"/>
                <a:gd name="connsiteX23" fmla="*/ 9825145 w 10683692"/>
                <a:gd name="connsiteY23" fmla="*/ 0 h 17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683692" h="1719242">
                  <a:moveTo>
                    <a:pt x="0" y="855231"/>
                  </a:moveTo>
                  <a:lnTo>
                    <a:pt x="1" y="855232"/>
                  </a:lnTo>
                  <a:lnTo>
                    <a:pt x="0" y="855232"/>
                  </a:lnTo>
                  <a:close/>
                  <a:moveTo>
                    <a:pt x="9825145" y="0"/>
                  </a:moveTo>
                  <a:cubicBezTo>
                    <a:pt x="9891008" y="0"/>
                    <a:pt x="9956870" y="25126"/>
                    <a:pt x="10007122" y="75378"/>
                  </a:cubicBezTo>
                  <a:lnTo>
                    <a:pt x="10606125" y="674381"/>
                  </a:lnTo>
                  <a:cubicBezTo>
                    <a:pt x="10631251" y="699507"/>
                    <a:pt x="10650095" y="728535"/>
                    <a:pt x="10662658" y="759515"/>
                  </a:cubicBezTo>
                  <a:lnTo>
                    <a:pt x="10665145" y="772298"/>
                  </a:lnTo>
                  <a:lnTo>
                    <a:pt x="10665235" y="772434"/>
                  </a:lnTo>
                  <a:cubicBezTo>
                    <a:pt x="10702150" y="863464"/>
                    <a:pt x="10683693" y="971696"/>
                    <a:pt x="10609864" y="1045525"/>
                  </a:cubicBezTo>
                  <a:lnTo>
                    <a:pt x="10009974" y="1645413"/>
                  </a:lnTo>
                  <a:cubicBezTo>
                    <a:pt x="9911536" y="1743852"/>
                    <a:pt x="9751936" y="1743852"/>
                    <a:pt x="9653497" y="1645413"/>
                  </a:cubicBezTo>
                  <a:lnTo>
                    <a:pt x="9653498" y="1645414"/>
                  </a:lnTo>
                  <a:cubicBezTo>
                    <a:pt x="9555060" y="1546975"/>
                    <a:pt x="9555060" y="1387376"/>
                    <a:pt x="9653498" y="1288937"/>
                  </a:cubicBezTo>
                  <a:lnTo>
                    <a:pt x="9749578" y="1192857"/>
                  </a:lnTo>
                  <a:lnTo>
                    <a:pt x="337625" y="1192856"/>
                  </a:lnTo>
                  <a:cubicBezTo>
                    <a:pt x="197777" y="1192856"/>
                    <a:pt x="77787" y="1107829"/>
                    <a:pt x="26533" y="986650"/>
                  </a:cubicBezTo>
                  <a:lnTo>
                    <a:pt x="1" y="855232"/>
                  </a:lnTo>
                  <a:lnTo>
                    <a:pt x="26533" y="723813"/>
                  </a:lnTo>
                  <a:cubicBezTo>
                    <a:pt x="77787" y="602635"/>
                    <a:pt x="197777" y="517607"/>
                    <a:pt x="337625" y="517607"/>
                  </a:cubicBezTo>
                  <a:lnTo>
                    <a:pt x="9721445" y="517607"/>
                  </a:lnTo>
                  <a:lnTo>
                    <a:pt x="9643169" y="439331"/>
                  </a:lnTo>
                  <a:cubicBezTo>
                    <a:pt x="9542666" y="338828"/>
                    <a:pt x="9542666" y="175881"/>
                    <a:pt x="9643169" y="75378"/>
                  </a:cubicBezTo>
                  <a:cubicBezTo>
                    <a:pt x="9693420" y="25126"/>
                    <a:pt x="9759283" y="0"/>
                    <a:pt x="9825145" y="0"/>
                  </a:cubicBezTo>
                  <a:close/>
                </a:path>
              </a:pathLst>
            </a:custGeom>
            <a:solidFill>
              <a:schemeClr val="tx1">
                <a:alpha val="9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93FA02-DF0E-48C8-9D0F-22A342C8E911}"/>
                </a:ext>
              </a:extLst>
            </p:cNvPr>
            <p:cNvGrpSpPr/>
            <p:nvPr/>
          </p:nvGrpSpPr>
          <p:grpSpPr>
            <a:xfrm>
              <a:off x="6005194" y="1254794"/>
              <a:ext cx="5717137" cy="1543354"/>
              <a:chOff x="5526225" y="427480"/>
              <a:chExt cx="5717137" cy="1543354"/>
            </a:xfrm>
            <a:solidFill>
              <a:schemeClr val="bg1"/>
            </a:solidFill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5F8E885-B8D3-4826-A7E8-2880DF343BE9}"/>
                  </a:ext>
                </a:extLst>
              </p:cNvPr>
              <p:cNvSpPr/>
              <p:nvPr/>
            </p:nvSpPr>
            <p:spPr>
              <a:xfrm>
                <a:off x="5526225" y="1069144"/>
                <a:ext cx="5555252" cy="67524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A0329F1-FB33-4290-B422-74F81E3744F2}"/>
                  </a:ext>
                </a:extLst>
              </p:cNvPr>
              <p:cNvSpPr/>
              <p:nvPr/>
            </p:nvSpPr>
            <p:spPr>
              <a:xfrm rot="2700000">
                <a:off x="9879163" y="851039"/>
                <a:ext cx="1361826" cy="51470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6BEF34A-F482-4473-BEA3-3F8B07BB1FA8}"/>
                  </a:ext>
                </a:extLst>
              </p:cNvPr>
              <p:cNvSpPr/>
              <p:nvPr/>
            </p:nvSpPr>
            <p:spPr>
              <a:xfrm rot="18900000">
                <a:off x="9890857" y="1466701"/>
                <a:ext cx="1352505" cy="5041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5CCCC5-E8C5-4651-8197-B520462C5173}"/>
                </a:ext>
              </a:extLst>
            </p:cNvPr>
            <p:cNvSpPr txBox="1"/>
            <p:nvPr/>
          </p:nvSpPr>
          <p:spPr>
            <a:xfrm>
              <a:off x="8705850" y="2058892"/>
              <a:ext cx="2661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أنواع المؤسسات :</a:t>
              </a:r>
              <a:endParaRPr lang="en-US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8" name="مجموعة 57"/>
          <p:cNvGrpSpPr/>
          <p:nvPr/>
        </p:nvGrpSpPr>
        <p:grpSpPr>
          <a:xfrm>
            <a:off x="6399984" y="1667496"/>
            <a:ext cx="2052395" cy="4456113"/>
            <a:chOff x="5678536" y="1699008"/>
            <a:chExt cx="1686634" cy="41492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955E8DD-FFBA-482C-91AB-3E1CAC04D7CE}"/>
                </a:ext>
              </a:extLst>
            </p:cNvPr>
            <p:cNvGrpSpPr/>
            <p:nvPr/>
          </p:nvGrpSpPr>
          <p:grpSpPr>
            <a:xfrm>
              <a:off x="5801015" y="2332054"/>
              <a:ext cx="1477108" cy="3516245"/>
              <a:chOff x="2595489" y="1491856"/>
              <a:chExt cx="1477108" cy="3516245"/>
            </a:xfrm>
            <a:effectLst/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998C23A-147A-4298-8BC3-66BE1BF8950B}"/>
                  </a:ext>
                </a:extLst>
              </p:cNvPr>
              <p:cNvSpPr/>
              <p:nvPr/>
            </p:nvSpPr>
            <p:spPr>
              <a:xfrm>
                <a:off x="3306055" y="1491856"/>
                <a:ext cx="45719" cy="2103120"/>
              </a:xfrm>
              <a:prstGeom prst="rect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8DFEF26-8C3D-463E-9605-1E3E58A7FE19}"/>
                  </a:ext>
                </a:extLst>
              </p:cNvPr>
              <p:cNvSpPr/>
              <p:nvPr/>
            </p:nvSpPr>
            <p:spPr>
              <a:xfrm>
                <a:off x="2595489" y="3530993"/>
                <a:ext cx="1477108" cy="1477108"/>
              </a:xfrm>
              <a:prstGeom prst="ellipse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EC8F978B-32F1-43CE-B78C-34A091D8C8DE}"/>
                  </a:ext>
                </a:extLst>
              </p:cNvPr>
              <p:cNvSpPr/>
              <p:nvPr/>
            </p:nvSpPr>
            <p:spPr>
              <a:xfrm>
                <a:off x="3193366" y="3446587"/>
                <a:ext cx="281354" cy="168812"/>
              </a:xfrm>
              <a:prstGeom prst="triangle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BF42EED-E097-4FD1-9CA7-57B1B6994735}"/>
                </a:ext>
              </a:extLst>
            </p:cNvPr>
            <p:cNvGrpSpPr/>
            <p:nvPr/>
          </p:nvGrpSpPr>
          <p:grpSpPr>
            <a:xfrm>
              <a:off x="6079874" y="1699008"/>
              <a:ext cx="919389" cy="675249"/>
              <a:chOff x="2874348" y="858810"/>
              <a:chExt cx="919389" cy="675249"/>
            </a:xfrm>
          </p:grpSpPr>
          <p:sp>
            <p:nvSpPr>
              <p:cNvPr id="47" name="Rectangle: Top Corners Rounded 46">
                <a:extLst>
                  <a:ext uri="{FF2B5EF4-FFF2-40B4-BE49-F238E27FC236}">
                    <a16:creationId xmlns:a16="http://schemas.microsoft.com/office/drawing/2014/main" id="{4A8B6170-8EAB-4800-8CB8-E6C853B2C138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ight Triangle 47">
                <a:extLst>
                  <a:ext uri="{FF2B5EF4-FFF2-40B4-BE49-F238E27FC236}">
                    <a16:creationId xmlns:a16="http://schemas.microsoft.com/office/drawing/2014/main" id="{91E72A01-3B3A-4773-A145-6F88FC9BCCED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ight Triangle 48">
                <a:extLst>
                  <a:ext uri="{FF2B5EF4-FFF2-40B4-BE49-F238E27FC236}">
                    <a16:creationId xmlns:a16="http://schemas.microsoft.com/office/drawing/2014/main" id="{62B375BC-630E-41BB-A3FC-DA0D3718C1FE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6BB3ED9-ECC1-4CCC-BC07-A8FA08A06798}"/>
                </a:ext>
              </a:extLst>
            </p:cNvPr>
            <p:cNvSpPr txBox="1"/>
            <p:nvPr/>
          </p:nvSpPr>
          <p:spPr>
            <a:xfrm>
              <a:off x="5678536" y="4583190"/>
              <a:ext cx="1686634" cy="94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</a:rPr>
                <a:t>مؤسَّسات خاصة:</a:t>
              </a:r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dirty="0">
                  <a:solidFill>
                    <a:schemeClr val="bg1"/>
                  </a:solidFill>
                </a:rPr>
                <a:t>وهي المؤسَّسات التجارية</a:t>
              </a: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8163738" y="1667496"/>
            <a:ext cx="1755595" cy="3446463"/>
            <a:chOff x="6986586" y="1699008"/>
            <a:chExt cx="1482899" cy="295353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4F8685E-A572-4149-BBCE-FAEDC733E664}"/>
                </a:ext>
              </a:extLst>
            </p:cNvPr>
            <p:cNvSpPr/>
            <p:nvPr/>
          </p:nvSpPr>
          <p:spPr>
            <a:xfrm>
              <a:off x="7702943" y="2332054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0055E27-54F5-412A-B695-40B0D85215AD}"/>
                </a:ext>
              </a:extLst>
            </p:cNvPr>
            <p:cNvGrpSpPr/>
            <p:nvPr/>
          </p:nvGrpSpPr>
          <p:grpSpPr>
            <a:xfrm>
              <a:off x="7271236" y="1699008"/>
              <a:ext cx="919389" cy="675249"/>
              <a:chOff x="2874348" y="858810"/>
              <a:chExt cx="919389" cy="675249"/>
            </a:xfrm>
          </p:grpSpPr>
          <p:sp>
            <p:nvSpPr>
              <p:cNvPr id="51" name="Rectangle: Top Corners Rounded 50">
                <a:extLst>
                  <a:ext uri="{FF2B5EF4-FFF2-40B4-BE49-F238E27FC236}">
                    <a16:creationId xmlns:a16="http://schemas.microsoft.com/office/drawing/2014/main" id="{A3B3735A-BAD5-4FA1-B43F-F92F310441BA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ight Triangle 51">
                <a:extLst>
                  <a:ext uri="{FF2B5EF4-FFF2-40B4-BE49-F238E27FC236}">
                    <a16:creationId xmlns:a16="http://schemas.microsoft.com/office/drawing/2014/main" id="{B0C11404-AC20-4B05-B448-F55B554F1225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id="{AAFA9402-5FCC-4F62-A2D8-98448549C728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6C4105A-F696-4331-AA04-E561E5FBD200}"/>
                </a:ext>
              </a:extLst>
            </p:cNvPr>
            <p:cNvGrpSpPr/>
            <p:nvPr/>
          </p:nvGrpSpPr>
          <p:grpSpPr>
            <a:xfrm>
              <a:off x="6992377" y="3091025"/>
              <a:ext cx="1477108" cy="1561514"/>
              <a:chOff x="3786851" y="3446587"/>
              <a:chExt cx="1477108" cy="1561514"/>
            </a:xfrm>
            <a:solidFill>
              <a:srgbClr val="F2163A"/>
            </a:solidFill>
            <a:effectLst/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CA91772-150B-4454-B793-F04CE632010A}"/>
                  </a:ext>
                </a:extLst>
              </p:cNvPr>
              <p:cNvSpPr/>
              <p:nvPr/>
            </p:nvSpPr>
            <p:spPr>
              <a:xfrm>
                <a:off x="3786851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5256E4B0-D737-431C-91A0-9534834A321A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F62745A-A9F5-4923-80E2-C94082415291}"/>
                </a:ext>
              </a:extLst>
            </p:cNvPr>
            <p:cNvSpPr txBox="1"/>
            <p:nvPr/>
          </p:nvSpPr>
          <p:spPr>
            <a:xfrm>
              <a:off x="6986586" y="3313820"/>
              <a:ext cx="1478432" cy="1028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مؤسَّسات عامّة:</a:t>
              </a:r>
            </a:p>
            <a:p>
              <a:pPr algn="ctr"/>
              <a:r>
                <a:rPr lang="ar-SY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وهي المؤسَّسات الحكومية</a:t>
              </a:r>
            </a:p>
            <a:p>
              <a:pPr algn="ctr"/>
              <a:r>
                <a:rPr lang="ar-SY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(مؤسَّسات الدولة)</a:t>
              </a:r>
              <a:endParaRPr lang="en-US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مجموعة 9"/>
          <p:cNvGrpSpPr/>
          <p:nvPr/>
        </p:nvGrpSpPr>
        <p:grpSpPr>
          <a:xfrm>
            <a:off x="3225721" y="0"/>
            <a:ext cx="2743199" cy="5602571"/>
            <a:chOff x="3225721" y="0"/>
            <a:chExt cx="2743199" cy="5602571"/>
          </a:xfrm>
        </p:grpSpPr>
        <p:grpSp>
          <p:nvGrpSpPr>
            <p:cNvPr id="71" name="Group 8">
              <a:extLst>
                <a:ext uri="{FF2B5EF4-FFF2-40B4-BE49-F238E27FC236}">
                  <a16:creationId xmlns:a16="http://schemas.microsoft.com/office/drawing/2014/main" id="{6F415DCE-6113-456B-A5BD-47ACAF60903E}"/>
                </a:ext>
              </a:extLst>
            </p:cNvPr>
            <p:cNvGrpSpPr/>
            <p:nvPr/>
          </p:nvGrpSpPr>
          <p:grpSpPr>
            <a:xfrm>
              <a:off x="3225721" y="0"/>
              <a:ext cx="2743199" cy="5602571"/>
              <a:chOff x="8925387" y="-1929074"/>
              <a:chExt cx="2864806" cy="5850934"/>
            </a:xfrm>
          </p:grpSpPr>
          <p:grpSp>
            <p:nvGrpSpPr>
              <p:cNvPr id="72" name="Group 31">
                <a:extLst>
                  <a:ext uri="{FF2B5EF4-FFF2-40B4-BE49-F238E27FC236}">
                    <a16:creationId xmlns:a16="http://schemas.microsoft.com/office/drawing/2014/main" id="{1D4DFA15-24A7-44BE-A912-F9CDAAA20C20}"/>
                  </a:ext>
                </a:extLst>
              </p:cNvPr>
              <p:cNvGrpSpPr/>
              <p:nvPr/>
            </p:nvGrpSpPr>
            <p:grpSpPr>
              <a:xfrm>
                <a:off x="8925387" y="-1929074"/>
                <a:ext cx="2864806" cy="5850934"/>
                <a:chOff x="3903596" y="-3190542"/>
                <a:chExt cx="4738171" cy="9676998"/>
              </a:xfrm>
            </p:grpSpPr>
            <p:sp>
              <p:nvSpPr>
                <p:cNvPr id="74" name="Rectangle 32">
                  <a:extLst>
                    <a:ext uri="{FF2B5EF4-FFF2-40B4-BE49-F238E27FC236}">
                      <a16:creationId xmlns:a16="http://schemas.microsoft.com/office/drawing/2014/main" id="{81D1CDCA-60E9-494F-8565-FFB5CE0747A4}"/>
                    </a:ext>
                  </a:extLst>
                </p:cNvPr>
                <p:cNvSpPr/>
                <p:nvPr/>
              </p:nvSpPr>
              <p:spPr>
                <a:xfrm>
                  <a:off x="3903596" y="2166425"/>
                  <a:ext cx="4738171" cy="43200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397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" name="Group 33">
                  <a:extLst>
                    <a:ext uri="{FF2B5EF4-FFF2-40B4-BE49-F238E27FC236}">
                      <a16:creationId xmlns:a16="http://schemas.microsoft.com/office/drawing/2014/main" id="{11F748A2-4597-490C-B728-3A5A712EB4E5}"/>
                    </a:ext>
                  </a:extLst>
                </p:cNvPr>
                <p:cNvGrpSpPr/>
                <p:nvPr/>
              </p:nvGrpSpPr>
              <p:grpSpPr>
                <a:xfrm>
                  <a:off x="5812234" y="1817702"/>
                  <a:ext cx="624114" cy="510276"/>
                  <a:chOff x="5812234" y="1817702"/>
                  <a:chExt cx="624114" cy="510276"/>
                </a:xfrm>
              </p:grpSpPr>
              <p:sp>
                <p:nvSpPr>
                  <p:cNvPr id="77" name="Trapezoid 7">
                    <a:extLst>
                      <a:ext uri="{FF2B5EF4-FFF2-40B4-BE49-F238E27FC236}">
                        <a16:creationId xmlns:a16="http://schemas.microsoft.com/office/drawing/2014/main" id="{2A7A7FE7-5D5B-4C98-AE78-600166A410F3}"/>
                      </a:ext>
                    </a:extLst>
                  </p:cNvPr>
                  <p:cNvSpPr/>
                  <p:nvPr/>
                </p:nvSpPr>
                <p:spPr>
                  <a:xfrm flipV="1">
                    <a:off x="5849686" y="1844861"/>
                    <a:ext cx="461666" cy="267945"/>
                  </a:xfrm>
                  <a:custGeom>
                    <a:avLst/>
                    <a:gdLst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81347"/>
                      <a:gd name="connsiteX1" fmla="*/ 55924 w 624114"/>
                      <a:gd name="connsiteY1" fmla="*/ 0 h 381347"/>
                      <a:gd name="connsiteX2" fmla="*/ 568190 w 624114"/>
                      <a:gd name="connsiteY2" fmla="*/ 0 h 381347"/>
                      <a:gd name="connsiteX3" fmla="*/ 624114 w 624114"/>
                      <a:gd name="connsiteY3" fmla="*/ 323108 h 381347"/>
                      <a:gd name="connsiteX4" fmla="*/ 0 w 624114"/>
                      <a:gd name="connsiteY4" fmla="*/ 323108 h 381347"/>
                      <a:gd name="connsiteX0" fmla="*/ 0 w 624114"/>
                      <a:gd name="connsiteY0" fmla="*/ 323108 h 401047"/>
                      <a:gd name="connsiteX1" fmla="*/ 55924 w 624114"/>
                      <a:gd name="connsiteY1" fmla="*/ 0 h 401047"/>
                      <a:gd name="connsiteX2" fmla="*/ 568190 w 624114"/>
                      <a:gd name="connsiteY2" fmla="*/ 0 h 401047"/>
                      <a:gd name="connsiteX3" fmla="*/ 624114 w 624114"/>
                      <a:gd name="connsiteY3" fmla="*/ 323108 h 401047"/>
                      <a:gd name="connsiteX4" fmla="*/ 0 w 624114"/>
                      <a:gd name="connsiteY4" fmla="*/ 323108 h 401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4114" h="401047">
                        <a:moveTo>
                          <a:pt x="0" y="323108"/>
                        </a:moveTo>
                        <a:cubicBezTo>
                          <a:pt x="209560" y="185259"/>
                          <a:pt x="37283" y="107703"/>
                          <a:pt x="55924" y="0"/>
                        </a:cubicBezTo>
                        <a:lnTo>
                          <a:pt x="568190" y="0"/>
                        </a:lnTo>
                        <a:cubicBezTo>
                          <a:pt x="586831" y="107703"/>
                          <a:pt x="454748" y="175211"/>
                          <a:pt x="624114" y="323108"/>
                        </a:cubicBezTo>
                        <a:cubicBezTo>
                          <a:pt x="317446" y="454147"/>
                          <a:pt x="214614" y="395907"/>
                          <a:pt x="0" y="323108"/>
                        </a:cubicBezTo>
                        <a:close/>
                      </a:path>
                    </a:pathLst>
                  </a:custGeom>
                  <a:noFill/>
                  <a:ln w="19050">
                    <a:solidFill>
                      <a:srgbClr val="4F4F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Trapezoid 42">
                    <a:extLst>
                      <a:ext uri="{FF2B5EF4-FFF2-40B4-BE49-F238E27FC236}">
                        <a16:creationId xmlns:a16="http://schemas.microsoft.com/office/drawing/2014/main" id="{636DBD68-E013-41E0-9CC2-87C62E5E962B}"/>
                      </a:ext>
                    </a:extLst>
                  </p:cNvPr>
                  <p:cNvSpPr/>
                  <p:nvPr/>
                </p:nvSpPr>
                <p:spPr>
                  <a:xfrm flipV="1">
                    <a:off x="5812234" y="2004870"/>
                    <a:ext cx="624114" cy="323108"/>
                  </a:xfrm>
                  <a:prstGeom prst="trapezoid">
                    <a:avLst>
                      <a:gd name="adj" fmla="val 17308"/>
                    </a:avLst>
                  </a:prstGeom>
                  <a:solidFill>
                    <a:srgbClr val="02020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Trapezoid 7">
                    <a:extLst>
                      <a:ext uri="{FF2B5EF4-FFF2-40B4-BE49-F238E27FC236}">
                        <a16:creationId xmlns:a16="http://schemas.microsoft.com/office/drawing/2014/main" id="{4224B37E-DC20-47A6-9C5A-922AA5CE7C98}"/>
                      </a:ext>
                    </a:extLst>
                  </p:cNvPr>
                  <p:cNvSpPr/>
                  <p:nvPr/>
                </p:nvSpPr>
                <p:spPr>
                  <a:xfrm flipV="1">
                    <a:off x="5912185" y="1817702"/>
                    <a:ext cx="461666" cy="267945"/>
                  </a:xfrm>
                  <a:custGeom>
                    <a:avLst/>
                    <a:gdLst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81347"/>
                      <a:gd name="connsiteX1" fmla="*/ 55924 w 624114"/>
                      <a:gd name="connsiteY1" fmla="*/ 0 h 381347"/>
                      <a:gd name="connsiteX2" fmla="*/ 568190 w 624114"/>
                      <a:gd name="connsiteY2" fmla="*/ 0 h 381347"/>
                      <a:gd name="connsiteX3" fmla="*/ 624114 w 624114"/>
                      <a:gd name="connsiteY3" fmla="*/ 323108 h 381347"/>
                      <a:gd name="connsiteX4" fmla="*/ 0 w 624114"/>
                      <a:gd name="connsiteY4" fmla="*/ 323108 h 381347"/>
                      <a:gd name="connsiteX0" fmla="*/ 0 w 624114"/>
                      <a:gd name="connsiteY0" fmla="*/ 323108 h 401047"/>
                      <a:gd name="connsiteX1" fmla="*/ 55924 w 624114"/>
                      <a:gd name="connsiteY1" fmla="*/ 0 h 401047"/>
                      <a:gd name="connsiteX2" fmla="*/ 568190 w 624114"/>
                      <a:gd name="connsiteY2" fmla="*/ 0 h 401047"/>
                      <a:gd name="connsiteX3" fmla="*/ 624114 w 624114"/>
                      <a:gd name="connsiteY3" fmla="*/ 323108 h 401047"/>
                      <a:gd name="connsiteX4" fmla="*/ 0 w 624114"/>
                      <a:gd name="connsiteY4" fmla="*/ 323108 h 401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4114" h="401047">
                        <a:moveTo>
                          <a:pt x="0" y="323108"/>
                        </a:moveTo>
                        <a:cubicBezTo>
                          <a:pt x="209560" y="185259"/>
                          <a:pt x="37283" y="107703"/>
                          <a:pt x="55924" y="0"/>
                        </a:cubicBezTo>
                        <a:lnTo>
                          <a:pt x="568190" y="0"/>
                        </a:lnTo>
                        <a:cubicBezTo>
                          <a:pt x="586831" y="107703"/>
                          <a:pt x="454748" y="175211"/>
                          <a:pt x="624114" y="323108"/>
                        </a:cubicBezTo>
                        <a:cubicBezTo>
                          <a:pt x="317446" y="454147"/>
                          <a:pt x="214614" y="395907"/>
                          <a:pt x="0" y="323108"/>
                        </a:cubicBezTo>
                        <a:close/>
                      </a:path>
                    </a:pathLst>
                  </a:custGeom>
                  <a:noFill/>
                  <a:ln w="19050">
                    <a:solidFill>
                      <a:srgbClr val="3F3F3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6" name="Straight Connector 35">
                  <a:extLst>
                    <a:ext uri="{FF2B5EF4-FFF2-40B4-BE49-F238E27FC236}">
                      <a16:creationId xmlns:a16="http://schemas.microsoft.com/office/drawing/2014/main" id="{2018C0BC-D65B-4BFE-8726-9E1CA87DC790}"/>
                    </a:ext>
                  </a:extLst>
                </p:cNvPr>
                <p:cNvCxnSpPr/>
                <p:nvPr/>
              </p:nvCxnSpPr>
              <p:spPr>
                <a:xfrm flipV="1">
                  <a:off x="6124293" y="-3190542"/>
                  <a:ext cx="75329" cy="5008250"/>
                </a:xfrm>
                <a:prstGeom prst="line">
                  <a:avLst/>
                </a:prstGeom>
                <a:ln w="12700">
                  <a:solidFill>
                    <a:srgbClr val="02020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3" name="Picture 70">
                <a:extLst>
                  <a:ext uri="{FF2B5EF4-FFF2-40B4-BE49-F238E27FC236}">
                    <a16:creationId xmlns:a16="http://schemas.microsoft.com/office/drawing/2014/main" id="{28F0844A-1ACC-4186-A996-B040FE8D2A5A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2089" y="1977253"/>
                <a:ext cx="2551401" cy="1807694"/>
              </a:xfrm>
              <a:prstGeom prst="rect">
                <a:avLst/>
              </a:prstGeom>
            </p:spPr>
          </p:pic>
        </p:grpSp>
        <p:sp>
          <p:nvSpPr>
            <p:cNvPr id="8" name="مستطيل 7"/>
            <p:cNvSpPr/>
            <p:nvPr/>
          </p:nvSpPr>
          <p:spPr>
            <a:xfrm>
              <a:off x="3270829" y="3247901"/>
              <a:ext cx="24304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ar-SY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سوق تجاري (مؤسسة خاصة)</a:t>
              </a:r>
              <a:endParaRPr lang="en-US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268144" y="-1444566"/>
            <a:ext cx="2743199" cy="5433635"/>
            <a:chOff x="268144" y="-1444566"/>
            <a:chExt cx="2743199" cy="5433635"/>
          </a:xfrm>
        </p:grpSpPr>
        <p:grpSp>
          <p:nvGrpSpPr>
            <p:cNvPr id="61" name="Group 8">
              <a:extLst>
                <a:ext uri="{FF2B5EF4-FFF2-40B4-BE49-F238E27FC236}">
                  <a16:creationId xmlns:a16="http://schemas.microsoft.com/office/drawing/2014/main" id="{6F415DCE-6113-456B-A5BD-47ACAF60903E}"/>
                </a:ext>
              </a:extLst>
            </p:cNvPr>
            <p:cNvGrpSpPr/>
            <p:nvPr/>
          </p:nvGrpSpPr>
          <p:grpSpPr>
            <a:xfrm>
              <a:off x="268144" y="-1444566"/>
              <a:ext cx="2743199" cy="5433635"/>
              <a:chOff x="8925387" y="-1752649"/>
              <a:chExt cx="2864806" cy="5674509"/>
            </a:xfrm>
          </p:grpSpPr>
          <p:grpSp>
            <p:nvGrpSpPr>
              <p:cNvPr id="62" name="Group 31">
                <a:extLst>
                  <a:ext uri="{FF2B5EF4-FFF2-40B4-BE49-F238E27FC236}">
                    <a16:creationId xmlns:a16="http://schemas.microsoft.com/office/drawing/2014/main" id="{1D4DFA15-24A7-44BE-A912-F9CDAAA20C20}"/>
                  </a:ext>
                </a:extLst>
              </p:cNvPr>
              <p:cNvGrpSpPr/>
              <p:nvPr/>
            </p:nvGrpSpPr>
            <p:grpSpPr>
              <a:xfrm>
                <a:off x="8925387" y="-1752649"/>
                <a:ext cx="2864806" cy="5674509"/>
                <a:chOff x="3903596" y="-2898749"/>
                <a:chExt cx="4738171" cy="9385205"/>
              </a:xfrm>
            </p:grpSpPr>
            <p:sp>
              <p:nvSpPr>
                <p:cNvPr id="64" name="Rectangle 32">
                  <a:extLst>
                    <a:ext uri="{FF2B5EF4-FFF2-40B4-BE49-F238E27FC236}">
                      <a16:creationId xmlns:a16="http://schemas.microsoft.com/office/drawing/2014/main" id="{81D1CDCA-60E9-494F-8565-FFB5CE0747A4}"/>
                    </a:ext>
                  </a:extLst>
                </p:cNvPr>
                <p:cNvSpPr/>
                <p:nvPr/>
              </p:nvSpPr>
              <p:spPr>
                <a:xfrm>
                  <a:off x="3903596" y="2166425"/>
                  <a:ext cx="4738171" cy="43200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397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5" name="Group 33">
                  <a:extLst>
                    <a:ext uri="{FF2B5EF4-FFF2-40B4-BE49-F238E27FC236}">
                      <a16:creationId xmlns:a16="http://schemas.microsoft.com/office/drawing/2014/main" id="{11F748A2-4597-490C-B728-3A5A712EB4E5}"/>
                    </a:ext>
                  </a:extLst>
                </p:cNvPr>
                <p:cNvGrpSpPr/>
                <p:nvPr/>
              </p:nvGrpSpPr>
              <p:grpSpPr>
                <a:xfrm>
                  <a:off x="5812234" y="1817702"/>
                  <a:ext cx="624114" cy="510276"/>
                  <a:chOff x="5812234" y="1817702"/>
                  <a:chExt cx="624114" cy="510276"/>
                </a:xfrm>
              </p:grpSpPr>
              <p:sp>
                <p:nvSpPr>
                  <p:cNvPr id="67" name="Trapezoid 7">
                    <a:extLst>
                      <a:ext uri="{FF2B5EF4-FFF2-40B4-BE49-F238E27FC236}">
                        <a16:creationId xmlns:a16="http://schemas.microsoft.com/office/drawing/2014/main" id="{2A7A7FE7-5D5B-4C98-AE78-600166A410F3}"/>
                      </a:ext>
                    </a:extLst>
                  </p:cNvPr>
                  <p:cNvSpPr/>
                  <p:nvPr/>
                </p:nvSpPr>
                <p:spPr>
                  <a:xfrm flipV="1">
                    <a:off x="5849686" y="1844861"/>
                    <a:ext cx="461666" cy="267945"/>
                  </a:xfrm>
                  <a:custGeom>
                    <a:avLst/>
                    <a:gdLst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81347"/>
                      <a:gd name="connsiteX1" fmla="*/ 55924 w 624114"/>
                      <a:gd name="connsiteY1" fmla="*/ 0 h 381347"/>
                      <a:gd name="connsiteX2" fmla="*/ 568190 w 624114"/>
                      <a:gd name="connsiteY2" fmla="*/ 0 h 381347"/>
                      <a:gd name="connsiteX3" fmla="*/ 624114 w 624114"/>
                      <a:gd name="connsiteY3" fmla="*/ 323108 h 381347"/>
                      <a:gd name="connsiteX4" fmla="*/ 0 w 624114"/>
                      <a:gd name="connsiteY4" fmla="*/ 323108 h 381347"/>
                      <a:gd name="connsiteX0" fmla="*/ 0 w 624114"/>
                      <a:gd name="connsiteY0" fmla="*/ 323108 h 401047"/>
                      <a:gd name="connsiteX1" fmla="*/ 55924 w 624114"/>
                      <a:gd name="connsiteY1" fmla="*/ 0 h 401047"/>
                      <a:gd name="connsiteX2" fmla="*/ 568190 w 624114"/>
                      <a:gd name="connsiteY2" fmla="*/ 0 h 401047"/>
                      <a:gd name="connsiteX3" fmla="*/ 624114 w 624114"/>
                      <a:gd name="connsiteY3" fmla="*/ 323108 h 401047"/>
                      <a:gd name="connsiteX4" fmla="*/ 0 w 624114"/>
                      <a:gd name="connsiteY4" fmla="*/ 323108 h 401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4114" h="401047">
                        <a:moveTo>
                          <a:pt x="0" y="323108"/>
                        </a:moveTo>
                        <a:cubicBezTo>
                          <a:pt x="209560" y="185259"/>
                          <a:pt x="37283" y="107703"/>
                          <a:pt x="55924" y="0"/>
                        </a:cubicBezTo>
                        <a:lnTo>
                          <a:pt x="568190" y="0"/>
                        </a:lnTo>
                        <a:cubicBezTo>
                          <a:pt x="586831" y="107703"/>
                          <a:pt x="454748" y="175211"/>
                          <a:pt x="624114" y="323108"/>
                        </a:cubicBezTo>
                        <a:cubicBezTo>
                          <a:pt x="317446" y="454147"/>
                          <a:pt x="214614" y="395907"/>
                          <a:pt x="0" y="323108"/>
                        </a:cubicBezTo>
                        <a:close/>
                      </a:path>
                    </a:pathLst>
                  </a:custGeom>
                  <a:noFill/>
                  <a:ln w="19050">
                    <a:solidFill>
                      <a:srgbClr val="4F4F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Trapezoid 42">
                    <a:extLst>
                      <a:ext uri="{FF2B5EF4-FFF2-40B4-BE49-F238E27FC236}">
                        <a16:creationId xmlns:a16="http://schemas.microsoft.com/office/drawing/2014/main" id="{636DBD68-E013-41E0-9CC2-87C62E5E962B}"/>
                      </a:ext>
                    </a:extLst>
                  </p:cNvPr>
                  <p:cNvSpPr/>
                  <p:nvPr/>
                </p:nvSpPr>
                <p:spPr>
                  <a:xfrm flipV="1">
                    <a:off x="5812234" y="2004870"/>
                    <a:ext cx="624114" cy="323108"/>
                  </a:xfrm>
                  <a:prstGeom prst="trapezoid">
                    <a:avLst>
                      <a:gd name="adj" fmla="val 17308"/>
                    </a:avLst>
                  </a:prstGeom>
                  <a:solidFill>
                    <a:srgbClr val="020202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Trapezoid 7">
                    <a:extLst>
                      <a:ext uri="{FF2B5EF4-FFF2-40B4-BE49-F238E27FC236}">
                        <a16:creationId xmlns:a16="http://schemas.microsoft.com/office/drawing/2014/main" id="{4224B37E-DC20-47A6-9C5A-922AA5CE7C98}"/>
                      </a:ext>
                    </a:extLst>
                  </p:cNvPr>
                  <p:cNvSpPr/>
                  <p:nvPr/>
                </p:nvSpPr>
                <p:spPr>
                  <a:xfrm flipV="1">
                    <a:off x="5912185" y="1817702"/>
                    <a:ext cx="461666" cy="267945"/>
                  </a:xfrm>
                  <a:custGeom>
                    <a:avLst/>
                    <a:gdLst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23108"/>
                      <a:gd name="connsiteX1" fmla="*/ 55924 w 624114"/>
                      <a:gd name="connsiteY1" fmla="*/ 0 h 323108"/>
                      <a:gd name="connsiteX2" fmla="*/ 568190 w 624114"/>
                      <a:gd name="connsiteY2" fmla="*/ 0 h 323108"/>
                      <a:gd name="connsiteX3" fmla="*/ 624114 w 624114"/>
                      <a:gd name="connsiteY3" fmla="*/ 323108 h 323108"/>
                      <a:gd name="connsiteX4" fmla="*/ 0 w 624114"/>
                      <a:gd name="connsiteY4" fmla="*/ 323108 h 323108"/>
                      <a:gd name="connsiteX0" fmla="*/ 0 w 624114"/>
                      <a:gd name="connsiteY0" fmla="*/ 323108 h 381347"/>
                      <a:gd name="connsiteX1" fmla="*/ 55924 w 624114"/>
                      <a:gd name="connsiteY1" fmla="*/ 0 h 381347"/>
                      <a:gd name="connsiteX2" fmla="*/ 568190 w 624114"/>
                      <a:gd name="connsiteY2" fmla="*/ 0 h 381347"/>
                      <a:gd name="connsiteX3" fmla="*/ 624114 w 624114"/>
                      <a:gd name="connsiteY3" fmla="*/ 323108 h 381347"/>
                      <a:gd name="connsiteX4" fmla="*/ 0 w 624114"/>
                      <a:gd name="connsiteY4" fmla="*/ 323108 h 381347"/>
                      <a:gd name="connsiteX0" fmla="*/ 0 w 624114"/>
                      <a:gd name="connsiteY0" fmla="*/ 323108 h 401047"/>
                      <a:gd name="connsiteX1" fmla="*/ 55924 w 624114"/>
                      <a:gd name="connsiteY1" fmla="*/ 0 h 401047"/>
                      <a:gd name="connsiteX2" fmla="*/ 568190 w 624114"/>
                      <a:gd name="connsiteY2" fmla="*/ 0 h 401047"/>
                      <a:gd name="connsiteX3" fmla="*/ 624114 w 624114"/>
                      <a:gd name="connsiteY3" fmla="*/ 323108 h 401047"/>
                      <a:gd name="connsiteX4" fmla="*/ 0 w 624114"/>
                      <a:gd name="connsiteY4" fmla="*/ 323108 h 401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4114" h="401047">
                        <a:moveTo>
                          <a:pt x="0" y="323108"/>
                        </a:moveTo>
                        <a:cubicBezTo>
                          <a:pt x="209560" y="185259"/>
                          <a:pt x="37283" y="107703"/>
                          <a:pt x="55924" y="0"/>
                        </a:cubicBezTo>
                        <a:lnTo>
                          <a:pt x="568190" y="0"/>
                        </a:lnTo>
                        <a:cubicBezTo>
                          <a:pt x="586831" y="107703"/>
                          <a:pt x="454748" y="175211"/>
                          <a:pt x="624114" y="323108"/>
                        </a:cubicBezTo>
                        <a:cubicBezTo>
                          <a:pt x="317446" y="454147"/>
                          <a:pt x="214614" y="395907"/>
                          <a:pt x="0" y="323108"/>
                        </a:cubicBezTo>
                        <a:close/>
                      </a:path>
                    </a:pathLst>
                  </a:custGeom>
                  <a:noFill/>
                  <a:ln w="19050">
                    <a:solidFill>
                      <a:srgbClr val="3F3F3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66" name="Straight Connector 35">
                  <a:extLst>
                    <a:ext uri="{FF2B5EF4-FFF2-40B4-BE49-F238E27FC236}">
                      <a16:creationId xmlns:a16="http://schemas.microsoft.com/office/drawing/2014/main" id="{2018C0BC-D65B-4BFE-8726-9E1CA87DC790}"/>
                    </a:ext>
                  </a:extLst>
                </p:cNvPr>
                <p:cNvCxnSpPr/>
                <p:nvPr/>
              </p:nvCxnSpPr>
              <p:spPr>
                <a:xfrm flipV="1">
                  <a:off x="6124293" y="-2898749"/>
                  <a:ext cx="70940" cy="4716456"/>
                </a:xfrm>
                <a:prstGeom prst="line">
                  <a:avLst/>
                </a:prstGeom>
                <a:ln w="12700">
                  <a:solidFill>
                    <a:srgbClr val="02020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3" name="Picture 70">
                <a:extLst>
                  <a:ext uri="{FF2B5EF4-FFF2-40B4-BE49-F238E27FC236}">
                    <a16:creationId xmlns:a16="http://schemas.microsoft.com/office/drawing/2014/main" id="{28F0844A-1ACC-4186-A996-B040FE8D2A5A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6153" y="1908808"/>
                <a:ext cx="2551401" cy="1802265"/>
              </a:xfrm>
              <a:prstGeom prst="rect">
                <a:avLst/>
              </a:prstGeom>
            </p:spPr>
          </p:pic>
        </p:grpSp>
        <p:sp>
          <p:nvSpPr>
            <p:cNvPr id="80" name="مستطيل 79"/>
            <p:cNvSpPr/>
            <p:nvPr/>
          </p:nvSpPr>
          <p:spPr>
            <a:xfrm>
              <a:off x="354846" y="1685740"/>
              <a:ext cx="24785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ar-SY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وزارة الداخلية (مؤسسة عامة)</a:t>
              </a:r>
              <a:endParaRPr lang="en-US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44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920952" y="0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>
                <a:solidFill>
                  <a:schemeClr val="bg1"/>
                </a:solidFill>
              </a:rPr>
              <a:t>تجدنا  في جوجل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449942" y="769022"/>
            <a:ext cx="11272389" cy="2641950"/>
            <a:chOff x="449942" y="769022"/>
            <a:chExt cx="11272389" cy="2641950"/>
          </a:xfrm>
        </p:grpSpPr>
        <p:pic>
          <p:nvPicPr>
            <p:cNvPr id="11" name="Picture 1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2ED3A3-B84C-4954-B4F0-41EEA45DC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4" t="14911" r="8055" b="22539"/>
            <a:stretch/>
          </p:blipFill>
          <p:spPr>
            <a:xfrm>
              <a:off x="10503327" y="769022"/>
              <a:ext cx="970137" cy="712969"/>
            </a:xfrm>
            <a:prstGeom prst="rect">
              <a:avLst/>
            </a:prstGeom>
          </p:spPr>
        </p:pic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33B6A8-49E6-45E8-AC29-7BB43C0CF3BD}"/>
                </a:ext>
              </a:extLst>
            </p:cNvPr>
            <p:cNvSpPr/>
            <p:nvPr/>
          </p:nvSpPr>
          <p:spPr>
            <a:xfrm>
              <a:off x="789772" y="1691730"/>
              <a:ext cx="10683692" cy="1719242"/>
            </a:xfrm>
            <a:custGeom>
              <a:avLst/>
              <a:gdLst>
                <a:gd name="connsiteX0" fmla="*/ 0 w 10683692"/>
                <a:gd name="connsiteY0" fmla="*/ 855231 h 1719242"/>
                <a:gd name="connsiteX1" fmla="*/ 1 w 10683692"/>
                <a:gd name="connsiteY1" fmla="*/ 855232 h 1719242"/>
                <a:gd name="connsiteX2" fmla="*/ 0 w 10683692"/>
                <a:gd name="connsiteY2" fmla="*/ 855232 h 1719242"/>
                <a:gd name="connsiteX3" fmla="*/ 9825145 w 10683692"/>
                <a:gd name="connsiteY3" fmla="*/ 0 h 1719242"/>
                <a:gd name="connsiteX4" fmla="*/ 10007122 w 10683692"/>
                <a:gd name="connsiteY4" fmla="*/ 75378 h 1719242"/>
                <a:gd name="connsiteX5" fmla="*/ 10606125 w 10683692"/>
                <a:gd name="connsiteY5" fmla="*/ 674381 h 1719242"/>
                <a:gd name="connsiteX6" fmla="*/ 10662658 w 10683692"/>
                <a:gd name="connsiteY6" fmla="*/ 759515 h 1719242"/>
                <a:gd name="connsiteX7" fmla="*/ 10665145 w 10683692"/>
                <a:gd name="connsiteY7" fmla="*/ 772298 h 1719242"/>
                <a:gd name="connsiteX8" fmla="*/ 10665235 w 10683692"/>
                <a:gd name="connsiteY8" fmla="*/ 772434 h 1719242"/>
                <a:gd name="connsiteX9" fmla="*/ 10609864 w 10683692"/>
                <a:gd name="connsiteY9" fmla="*/ 1045525 h 1719242"/>
                <a:gd name="connsiteX10" fmla="*/ 10009974 w 10683692"/>
                <a:gd name="connsiteY10" fmla="*/ 1645413 h 1719242"/>
                <a:gd name="connsiteX11" fmla="*/ 9653497 w 10683692"/>
                <a:gd name="connsiteY11" fmla="*/ 1645413 h 1719242"/>
                <a:gd name="connsiteX12" fmla="*/ 9653498 w 10683692"/>
                <a:gd name="connsiteY12" fmla="*/ 1645414 h 1719242"/>
                <a:gd name="connsiteX13" fmla="*/ 9653498 w 10683692"/>
                <a:gd name="connsiteY13" fmla="*/ 1288937 h 1719242"/>
                <a:gd name="connsiteX14" fmla="*/ 9749578 w 10683692"/>
                <a:gd name="connsiteY14" fmla="*/ 1192857 h 1719242"/>
                <a:gd name="connsiteX15" fmla="*/ 337625 w 10683692"/>
                <a:gd name="connsiteY15" fmla="*/ 1192856 h 1719242"/>
                <a:gd name="connsiteX16" fmla="*/ 26533 w 10683692"/>
                <a:gd name="connsiteY16" fmla="*/ 986650 h 1719242"/>
                <a:gd name="connsiteX17" fmla="*/ 1 w 10683692"/>
                <a:gd name="connsiteY17" fmla="*/ 855232 h 1719242"/>
                <a:gd name="connsiteX18" fmla="*/ 26533 w 10683692"/>
                <a:gd name="connsiteY18" fmla="*/ 723813 h 1719242"/>
                <a:gd name="connsiteX19" fmla="*/ 337625 w 10683692"/>
                <a:gd name="connsiteY19" fmla="*/ 517607 h 1719242"/>
                <a:gd name="connsiteX20" fmla="*/ 9721445 w 10683692"/>
                <a:gd name="connsiteY20" fmla="*/ 517607 h 1719242"/>
                <a:gd name="connsiteX21" fmla="*/ 9643169 w 10683692"/>
                <a:gd name="connsiteY21" fmla="*/ 439331 h 1719242"/>
                <a:gd name="connsiteX22" fmla="*/ 9643169 w 10683692"/>
                <a:gd name="connsiteY22" fmla="*/ 75378 h 1719242"/>
                <a:gd name="connsiteX23" fmla="*/ 9825145 w 10683692"/>
                <a:gd name="connsiteY23" fmla="*/ 0 h 17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683692" h="1719242">
                  <a:moveTo>
                    <a:pt x="0" y="855231"/>
                  </a:moveTo>
                  <a:lnTo>
                    <a:pt x="1" y="855232"/>
                  </a:lnTo>
                  <a:lnTo>
                    <a:pt x="0" y="855232"/>
                  </a:lnTo>
                  <a:close/>
                  <a:moveTo>
                    <a:pt x="9825145" y="0"/>
                  </a:moveTo>
                  <a:cubicBezTo>
                    <a:pt x="9891008" y="0"/>
                    <a:pt x="9956870" y="25126"/>
                    <a:pt x="10007122" y="75378"/>
                  </a:cubicBezTo>
                  <a:lnTo>
                    <a:pt x="10606125" y="674381"/>
                  </a:lnTo>
                  <a:cubicBezTo>
                    <a:pt x="10631251" y="699507"/>
                    <a:pt x="10650095" y="728535"/>
                    <a:pt x="10662658" y="759515"/>
                  </a:cubicBezTo>
                  <a:lnTo>
                    <a:pt x="10665145" y="772298"/>
                  </a:lnTo>
                  <a:lnTo>
                    <a:pt x="10665235" y="772434"/>
                  </a:lnTo>
                  <a:cubicBezTo>
                    <a:pt x="10702150" y="863464"/>
                    <a:pt x="10683693" y="971696"/>
                    <a:pt x="10609864" y="1045525"/>
                  </a:cubicBezTo>
                  <a:lnTo>
                    <a:pt x="10009974" y="1645413"/>
                  </a:lnTo>
                  <a:cubicBezTo>
                    <a:pt x="9911536" y="1743852"/>
                    <a:pt x="9751936" y="1743852"/>
                    <a:pt x="9653497" y="1645413"/>
                  </a:cubicBezTo>
                  <a:lnTo>
                    <a:pt x="9653498" y="1645414"/>
                  </a:lnTo>
                  <a:cubicBezTo>
                    <a:pt x="9555060" y="1546975"/>
                    <a:pt x="9555060" y="1387376"/>
                    <a:pt x="9653498" y="1288937"/>
                  </a:cubicBezTo>
                  <a:lnTo>
                    <a:pt x="9749578" y="1192857"/>
                  </a:lnTo>
                  <a:lnTo>
                    <a:pt x="337625" y="1192856"/>
                  </a:lnTo>
                  <a:cubicBezTo>
                    <a:pt x="197777" y="1192856"/>
                    <a:pt x="77787" y="1107829"/>
                    <a:pt x="26533" y="986650"/>
                  </a:cubicBezTo>
                  <a:lnTo>
                    <a:pt x="1" y="855232"/>
                  </a:lnTo>
                  <a:lnTo>
                    <a:pt x="26533" y="723813"/>
                  </a:lnTo>
                  <a:cubicBezTo>
                    <a:pt x="77787" y="602635"/>
                    <a:pt x="197777" y="517607"/>
                    <a:pt x="337625" y="517607"/>
                  </a:cubicBezTo>
                  <a:lnTo>
                    <a:pt x="9721445" y="517607"/>
                  </a:lnTo>
                  <a:lnTo>
                    <a:pt x="9643169" y="439331"/>
                  </a:lnTo>
                  <a:cubicBezTo>
                    <a:pt x="9542666" y="338828"/>
                    <a:pt x="9542666" y="175881"/>
                    <a:pt x="9643169" y="75378"/>
                  </a:cubicBezTo>
                  <a:cubicBezTo>
                    <a:pt x="9693420" y="25126"/>
                    <a:pt x="9759283" y="0"/>
                    <a:pt x="9825145" y="0"/>
                  </a:cubicBezTo>
                  <a:close/>
                </a:path>
              </a:pathLst>
            </a:custGeom>
            <a:solidFill>
              <a:schemeClr val="tx1">
                <a:alpha val="9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93FA02-DF0E-48C8-9D0F-22A342C8E911}"/>
                </a:ext>
              </a:extLst>
            </p:cNvPr>
            <p:cNvGrpSpPr/>
            <p:nvPr/>
          </p:nvGrpSpPr>
          <p:grpSpPr>
            <a:xfrm>
              <a:off x="449942" y="1254794"/>
              <a:ext cx="11272389" cy="1543354"/>
              <a:chOff x="-29027" y="427480"/>
              <a:chExt cx="11272389" cy="1543354"/>
            </a:xfrm>
            <a:solidFill>
              <a:schemeClr val="bg1"/>
            </a:solidFill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5F8E885-B8D3-4826-A7E8-2880DF343BE9}"/>
                  </a:ext>
                </a:extLst>
              </p:cNvPr>
              <p:cNvSpPr/>
              <p:nvPr/>
            </p:nvSpPr>
            <p:spPr>
              <a:xfrm>
                <a:off x="-29027" y="1069144"/>
                <a:ext cx="11110504" cy="67524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A0329F1-FB33-4290-B422-74F81E3744F2}"/>
                  </a:ext>
                </a:extLst>
              </p:cNvPr>
              <p:cNvSpPr/>
              <p:nvPr/>
            </p:nvSpPr>
            <p:spPr>
              <a:xfrm rot="2700000">
                <a:off x="9879163" y="851039"/>
                <a:ext cx="1361826" cy="51470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6BEF34A-F482-4473-BEA3-3F8B07BB1FA8}"/>
                  </a:ext>
                </a:extLst>
              </p:cNvPr>
              <p:cNvSpPr/>
              <p:nvPr/>
            </p:nvSpPr>
            <p:spPr>
              <a:xfrm rot="18900000">
                <a:off x="9890857" y="1466701"/>
                <a:ext cx="1352505" cy="5041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5CCCC5-E8C5-4651-8197-B520462C5173}"/>
                </a:ext>
              </a:extLst>
            </p:cNvPr>
            <p:cNvSpPr txBox="1"/>
            <p:nvPr/>
          </p:nvSpPr>
          <p:spPr>
            <a:xfrm>
              <a:off x="8705850" y="2058892"/>
              <a:ext cx="2661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مؤسسات خاصة :</a:t>
              </a:r>
              <a:endParaRPr lang="en-US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0" name="مجموعة 59"/>
          <p:cNvGrpSpPr/>
          <p:nvPr/>
        </p:nvGrpSpPr>
        <p:grpSpPr>
          <a:xfrm>
            <a:off x="3382860" y="1699008"/>
            <a:ext cx="1477108" cy="4149291"/>
            <a:chOff x="3382860" y="1699008"/>
            <a:chExt cx="1477108" cy="414929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4B9D1E0-1247-422C-994A-EC7ADE46FA91}"/>
                </a:ext>
              </a:extLst>
            </p:cNvPr>
            <p:cNvGrpSpPr/>
            <p:nvPr/>
          </p:nvGrpSpPr>
          <p:grpSpPr>
            <a:xfrm>
              <a:off x="3382860" y="2332054"/>
              <a:ext cx="1477108" cy="3516245"/>
              <a:chOff x="2595489" y="1491856"/>
              <a:chExt cx="1477108" cy="3516245"/>
            </a:xfrm>
            <a:effectLst/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C94AF4A-FB68-4FB8-B010-9E260589D363}"/>
                  </a:ext>
                </a:extLst>
              </p:cNvPr>
              <p:cNvSpPr/>
              <p:nvPr/>
            </p:nvSpPr>
            <p:spPr>
              <a:xfrm>
                <a:off x="3306055" y="1491856"/>
                <a:ext cx="45719" cy="2103120"/>
              </a:xfrm>
              <a:prstGeom prst="rect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7416E84-B759-4B8D-8BF3-56542DF6C4D0}"/>
                  </a:ext>
                </a:extLst>
              </p:cNvPr>
              <p:cNvSpPr/>
              <p:nvPr/>
            </p:nvSpPr>
            <p:spPr>
              <a:xfrm>
                <a:off x="2595489" y="3530993"/>
                <a:ext cx="1477108" cy="1477108"/>
              </a:xfrm>
              <a:prstGeom prst="ellipse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FCC80419-A393-4889-9EA3-17A79261DCC1}"/>
                  </a:ext>
                </a:extLst>
              </p:cNvPr>
              <p:cNvSpPr/>
              <p:nvPr/>
            </p:nvSpPr>
            <p:spPr>
              <a:xfrm>
                <a:off x="3193366" y="3446587"/>
                <a:ext cx="281354" cy="168812"/>
              </a:xfrm>
              <a:prstGeom prst="triangle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0B848EE-13BF-4A75-8507-0AE2E23CA56F}"/>
                </a:ext>
              </a:extLst>
            </p:cNvPr>
            <p:cNvGrpSpPr/>
            <p:nvPr/>
          </p:nvGrpSpPr>
          <p:grpSpPr>
            <a:xfrm>
              <a:off x="3661719" y="1699008"/>
              <a:ext cx="919389" cy="675249"/>
              <a:chOff x="2874348" y="858810"/>
              <a:chExt cx="919389" cy="675249"/>
            </a:xfrm>
          </p:grpSpPr>
          <p:sp>
            <p:nvSpPr>
              <p:cNvPr id="31" name="Rectangle: Top Corners Rounded 30">
                <a:extLst>
                  <a:ext uri="{FF2B5EF4-FFF2-40B4-BE49-F238E27FC236}">
                    <a16:creationId xmlns:a16="http://schemas.microsoft.com/office/drawing/2014/main" id="{665A67DB-4102-406E-8C94-F324DC744616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E573E6B8-5A88-43D5-9BDF-2E675917F87E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ight Triangle 32">
                <a:extLst>
                  <a:ext uri="{FF2B5EF4-FFF2-40B4-BE49-F238E27FC236}">
                    <a16:creationId xmlns:a16="http://schemas.microsoft.com/office/drawing/2014/main" id="{7CEA4E3D-0F22-4929-BB1E-AFDCF8ED853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9E70BDC-2596-4044-A484-721C8670544B}"/>
                </a:ext>
              </a:extLst>
            </p:cNvPr>
            <p:cNvSpPr txBox="1"/>
            <p:nvPr/>
          </p:nvSpPr>
          <p:spPr>
            <a:xfrm>
              <a:off x="3578318" y="4534422"/>
              <a:ext cx="1086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chemeClr val="bg1"/>
                  </a:solidFill>
                </a:rPr>
                <a:t>بنك</a:t>
              </a:r>
              <a:endParaRPr lang="en-US" sz="3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9" name="مجموعة 58"/>
          <p:cNvGrpSpPr/>
          <p:nvPr/>
        </p:nvGrpSpPr>
        <p:grpSpPr>
          <a:xfrm>
            <a:off x="4574222" y="1699008"/>
            <a:ext cx="1477108" cy="2953531"/>
            <a:chOff x="4574222" y="1699008"/>
            <a:chExt cx="1477108" cy="295353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B810053-5BA6-4E5B-AC38-E8544056CCC0}"/>
                </a:ext>
              </a:extLst>
            </p:cNvPr>
            <p:cNvSpPr/>
            <p:nvPr/>
          </p:nvSpPr>
          <p:spPr>
            <a:xfrm>
              <a:off x="5284788" y="2332054"/>
              <a:ext cx="45719" cy="914400"/>
            </a:xfrm>
            <a:prstGeom prst="rect">
              <a:avLst/>
            </a:prstGeom>
            <a:solidFill>
              <a:srgbClr val="FBA5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11186DA-7300-49D3-BAB6-7AB11BD2D115}"/>
                </a:ext>
              </a:extLst>
            </p:cNvPr>
            <p:cNvGrpSpPr/>
            <p:nvPr/>
          </p:nvGrpSpPr>
          <p:grpSpPr>
            <a:xfrm>
              <a:off x="4853081" y="1699008"/>
              <a:ext cx="919389" cy="675249"/>
              <a:chOff x="2874348" y="858810"/>
              <a:chExt cx="919389" cy="675249"/>
            </a:xfrm>
          </p:grpSpPr>
          <p:sp>
            <p:nvSpPr>
              <p:cNvPr id="35" name="Rectangle: Top Corners Rounded 34">
                <a:extLst>
                  <a:ext uri="{FF2B5EF4-FFF2-40B4-BE49-F238E27FC236}">
                    <a16:creationId xmlns:a16="http://schemas.microsoft.com/office/drawing/2014/main" id="{A35BB3B7-3BB1-4425-82F3-D29F341EBFC0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Right Triangle 35">
                <a:extLst>
                  <a:ext uri="{FF2B5EF4-FFF2-40B4-BE49-F238E27FC236}">
                    <a16:creationId xmlns:a16="http://schemas.microsoft.com/office/drawing/2014/main" id="{AF1C6704-298C-4045-ABB1-6E28529BA804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9CD3B1B9-F9C8-4675-81DE-983B9DF70ED3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CE1CB54-FCFB-4EF6-98E6-FAB86F6F1D11}"/>
                </a:ext>
              </a:extLst>
            </p:cNvPr>
            <p:cNvGrpSpPr/>
            <p:nvPr/>
          </p:nvGrpSpPr>
          <p:grpSpPr>
            <a:xfrm>
              <a:off x="4574222" y="3091025"/>
              <a:ext cx="1477108" cy="1561514"/>
              <a:chOff x="3786851" y="3446587"/>
              <a:chExt cx="1477108" cy="1561514"/>
            </a:xfrm>
            <a:effectLst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1F48004-4120-473B-929B-CB27B9272DD1}"/>
                  </a:ext>
                </a:extLst>
              </p:cNvPr>
              <p:cNvSpPr/>
              <p:nvPr/>
            </p:nvSpPr>
            <p:spPr>
              <a:xfrm>
                <a:off x="3786851" y="3530993"/>
                <a:ext cx="1477108" cy="1477108"/>
              </a:xfrm>
              <a:prstGeom prst="ellipse">
                <a:avLst/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A09E7FE6-E647-4FF6-B7AB-23215F8421F9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7D48B39-22BB-4C06-BF35-8A6892A143F9}"/>
                </a:ext>
              </a:extLst>
            </p:cNvPr>
            <p:cNvSpPr txBox="1"/>
            <p:nvPr/>
          </p:nvSpPr>
          <p:spPr>
            <a:xfrm>
              <a:off x="4757986" y="3369175"/>
              <a:ext cx="1086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شركة</a:t>
              </a:r>
              <a:endParaRPr lang="en-US" sz="32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8" name="مجموعة 57"/>
          <p:cNvGrpSpPr/>
          <p:nvPr/>
        </p:nvGrpSpPr>
        <p:grpSpPr>
          <a:xfrm>
            <a:off x="5801015" y="1699008"/>
            <a:ext cx="1477108" cy="4149291"/>
            <a:chOff x="5801015" y="1699008"/>
            <a:chExt cx="1477108" cy="41492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955E8DD-FFBA-482C-91AB-3E1CAC04D7CE}"/>
                </a:ext>
              </a:extLst>
            </p:cNvPr>
            <p:cNvGrpSpPr/>
            <p:nvPr/>
          </p:nvGrpSpPr>
          <p:grpSpPr>
            <a:xfrm>
              <a:off x="5801015" y="2332054"/>
              <a:ext cx="1477108" cy="3516245"/>
              <a:chOff x="2595489" y="1491856"/>
              <a:chExt cx="1477108" cy="3516245"/>
            </a:xfrm>
            <a:effectLst/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998C23A-147A-4298-8BC3-66BE1BF8950B}"/>
                  </a:ext>
                </a:extLst>
              </p:cNvPr>
              <p:cNvSpPr/>
              <p:nvPr/>
            </p:nvSpPr>
            <p:spPr>
              <a:xfrm>
                <a:off x="3306055" y="1491856"/>
                <a:ext cx="45719" cy="2103120"/>
              </a:xfrm>
              <a:prstGeom prst="rect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8DFEF26-8C3D-463E-9605-1E3E58A7FE19}"/>
                  </a:ext>
                </a:extLst>
              </p:cNvPr>
              <p:cNvSpPr/>
              <p:nvPr/>
            </p:nvSpPr>
            <p:spPr>
              <a:xfrm>
                <a:off x="2595489" y="3530993"/>
                <a:ext cx="1477108" cy="1477108"/>
              </a:xfrm>
              <a:prstGeom prst="ellipse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EC8F978B-32F1-43CE-B78C-34A091D8C8DE}"/>
                  </a:ext>
                </a:extLst>
              </p:cNvPr>
              <p:cNvSpPr/>
              <p:nvPr/>
            </p:nvSpPr>
            <p:spPr>
              <a:xfrm>
                <a:off x="3193366" y="3446587"/>
                <a:ext cx="281354" cy="168812"/>
              </a:xfrm>
              <a:prstGeom prst="triangle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BF42EED-E097-4FD1-9CA7-57B1B6994735}"/>
                </a:ext>
              </a:extLst>
            </p:cNvPr>
            <p:cNvGrpSpPr/>
            <p:nvPr/>
          </p:nvGrpSpPr>
          <p:grpSpPr>
            <a:xfrm>
              <a:off x="6079874" y="1699008"/>
              <a:ext cx="919389" cy="675249"/>
              <a:chOff x="2874348" y="858810"/>
              <a:chExt cx="919389" cy="675249"/>
            </a:xfrm>
          </p:grpSpPr>
          <p:sp>
            <p:nvSpPr>
              <p:cNvPr id="47" name="Rectangle: Top Corners Rounded 46">
                <a:extLst>
                  <a:ext uri="{FF2B5EF4-FFF2-40B4-BE49-F238E27FC236}">
                    <a16:creationId xmlns:a16="http://schemas.microsoft.com/office/drawing/2014/main" id="{4A8B6170-8EAB-4800-8CB8-E6C853B2C138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ight Triangle 47">
                <a:extLst>
                  <a:ext uri="{FF2B5EF4-FFF2-40B4-BE49-F238E27FC236}">
                    <a16:creationId xmlns:a16="http://schemas.microsoft.com/office/drawing/2014/main" id="{91E72A01-3B3A-4773-A145-6F88FC9BCCED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ight Triangle 48">
                <a:extLst>
                  <a:ext uri="{FF2B5EF4-FFF2-40B4-BE49-F238E27FC236}">
                    <a16:creationId xmlns:a16="http://schemas.microsoft.com/office/drawing/2014/main" id="{62B375BC-630E-41BB-A3FC-DA0D3718C1FE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6BB3ED9-ECC1-4CCC-BC07-A8FA08A06798}"/>
                </a:ext>
              </a:extLst>
            </p:cNvPr>
            <p:cNvSpPr txBox="1"/>
            <p:nvPr/>
          </p:nvSpPr>
          <p:spPr>
            <a:xfrm>
              <a:off x="6009891" y="4583190"/>
              <a:ext cx="1086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مؤسسة</a:t>
              </a:r>
            </a:p>
            <a:p>
              <a:pPr algn="ctr"/>
              <a:r>
                <a:rPr lang="ar-SY" sz="28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تجارية</a:t>
              </a:r>
              <a:endParaRPr lang="en-US" sz="28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6992377" y="1699008"/>
            <a:ext cx="1477108" cy="2953531"/>
            <a:chOff x="6992377" y="1699008"/>
            <a:chExt cx="1477108" cy="295353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4F8685E-A572-4149-BBCE-FAEDC733E664}"/>
                </a:ext>
              </a:extLst>
            </p:cNvPr>
            <p:cNvSpPr/>
            <p:nvPr/>
          </p:nvSpPr>
          <p:spPr>
            <a:xfrm>
              <a:off x="7702943" y="2332054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0055E27-54F5-412A-B695-40B0D85215AD}"/>
                </a:ext>
              </a:extLst>
            </p:cNvPr>
            <p:cNvGrpSpPr/>
            <p:nvPr/>
          </p:nvGrpSpPr>
          <p:grpSpPr>
            <a:xfrm>
              <a:off x="7271236" y="1699008"/>
              <a:ext cx="919389" cy="675249"/>
              <a:chOff x="2874348" y="858810"/>
              <a:chExt cx="919389" cy="675249"/>
            </a:xfrm>
          </p:grpSpPr>
          <p:sp>
            <p:nvSpPr>
              <p:cNvPr id="51" name="Rectangle: Top Corners Rounded 50">
                <a:extLst>
                  <a:ext uri="{FF2B5EF4-FFF2-40B4-BE49-F238E27FC236}">
                    <a16:creationId xmlns:a16="http://schemas.microsoft.com/office/drawing/2014/main" id="{A3B3735A-BAD5-4FA1-B43F-F92F310441BA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ight Triangle 51">
                <a:extLst>
                  <a:ext uri="{FF2B5EF4-FFF2-40B4-BE49-F238E27FC236}">
                    <a16:creationId xmlns:a16="http://schemas.microsoft.com/office/drawing/2014/main" id="{B0C11404-AC20-4B05-B448-F55B554F1225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id="{AAFA9402-5FCC-4F62-A2D8-98448549C728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6C4105A-F696-4331-AA04-E561E5FBD200}"/>
                </a:ext>
              </a:extLst>
            </p:cNvPr>
            <p:cNvGrpSpPr/>
            <p:nvPr/>
          </p:nvGrpSpPr>
          <p:grpSpPr>
            <a:xfrm>
              <a:off x="6992377" y="3091025"/>
              <a:ext cx="1477108" cy="1561514"/>
              <a:chOff x="3786851" y="3446587"/>
              <a:chExt cx="1477108" cy="1561514"/>
            </a:xfrm>
            <a:solidFill>
              <a:srgbClr val="F2163A"/>
            </a:solidFill>
            <a:effectLst/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CA91772-150B-4454-B793-F04CE632010A}"/>
                  </a:ext>
                </a:extLst>
              </p:cNvPr>
              <p:cNvSpPr/>
              <p:nvPr/>
            </p:nvSpPr>
            <p:spPr>
              <a:xfrm>
                <a:off x="3786851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5256E4B0-D737-431C-91A0-9534834A321A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F62745A-A9F5-4923-80E2-C94082415291}"/>
                </a:ext>
              </a:extLst>
            </p:cNvPr>
            <p:cNvSpPr txBox="1"/>
            <p:nvPr/>
          </p:nvSpPr>
          <p:spPr>
            <a:xfrm>
              <a:off x="7221258" y="3356947"/>
              <a:ext cx="1086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سوق</a:t>
              </a:r>
            </a:p>
            <a:p>
              <a:pPr algn="ctr"/>
              <a:r>
                <a:rPr lang="ar-SY" sz="3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تجاري</a:t>
              </a:r>
              <a:endParaRPr lang="en-US" sz="32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1871334" y="1699008"/>
            <a:ext cx="1477108" cy="2953531"/>
            <a:chOff x="1871334" y="1699008"/>
            <a:chExt cx="1477108" cy="2953531"/>
          </a:xfrm>
        </p:grpSpPr>
        <p:sp>
          <p:nvSpPr>
            <p:cNvPr id="91" name="Rectangle 21">
              <a:extLst>
                <a:ext uri="{FF2B5EF4-FFF2-40B4-BE49-F238E27FC236}">
                  <a16:creationId xmlns:a16="http://schemas.microsoft.com/office/drawing/2014/main" id="{57D76A9A-EE6C-4261-92D4-108492689FC1}"/>
                </a:ext>
              </a:extLst>
            </p:cNvPr>
            <p:cNvSpPr/>
            <p:nvPr/>
          </p:nvSpPr>
          <p:spPr>
            <a:xfrm>
              <a:off x="2581900" y="2332054"/>
              <a:ext cx="45719" cy="914400"/>
            </a:xfrm>
            <a:prstGeom prst="rect">
              <a:avLst/>
            </a:prstGeom>
            <a:solidFill>
              <a:srgbClr val="02A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16">
              <a:extLst>
                <a:ext uri="{FF2B5EF4-FFF2-40B4-BE49-F238E27FC236}">
                  <a16:creationId xmlns:a16="http://schemas.microsoft.com/office/drawing/2014/main" id="{5D5BC252-2CE8-42B2-9096-0256423AD5DC}"/>
                </a:ext>
              </a:extLst>
            </p:cNvPr>
            <p:cNvGrpSpPr/>
            <p:nvPr/>
          </p:nvGrpSpPr>
          <p:grpSpPr>
            <a:xfrm>
              <a:off x="2150193" y="1699008"/>
              <a:ext cx="919389" cy="675249"/>
              <a:chOff x="2874348" y="858810"/>
              <a:chExt cx="919389" cy="675249"/>
            </a:xfrm>
          </p:grpSpPr>
          <p:sp>
            <p:nvSpPr>
              <p:cNvPr id="100" name="Rectangle: Top Corners Rounded 17">
                <a:extLst>
                  <a:ext uri="{FF2B5EF4-FFF2-40B4-BE49-F238E27FC236}">
                    <a16:creationId xmlns:a16="http://schemas.microsoft.com/office/drawing/2014/main" id="{0DE9335C-1641-4677-9E3F-BD4418D6E2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02A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ight Triangle 18">
                <a:extLst>
                  <a:ext uri="{FF2B5EF4-FFF2-40B4-BE49-F238E27FC236}">
                    <a16:creationId xmlns:a16="http://schemas.microsoft.com/office/drawing/2014/main" id="{998C99C1-56F6-40C0-8BCD-14128FD6CA4B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ight Triangle 19">
                <a:extLst>
                  <a:ext uri="{FF2B5EF4-FFF2-40B4-BE49-F238E27FC236}">
                    <a16:creationId xmlns:a16="http://schemas.microsoft.com/office/drawing/2014/main" id="{F3F80629-68D7-4BD9-B56C-042986F84E76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24">
              <a:extLst>
                <a:ext uri="{FF2B5EF4-FFF2-40B4-BE49-F238E27FC236}">
                  <a16:creationId xmlns:a16="http://schemas.microsoft.com/office/drawing/2014/main" id="{76D22C9A-9713-4777-A89D-C7D3748431B7}"/>
                </a:ext>
              </a:extLst>
            </p:cNvPr>
            <p:cNvGrpSpPr/>
            <p:nvPr/>
          </p:nvGrpSpPr>
          <p:grpSpPr>
            <a:xfrm>
              <a:off x="1871334" y="3091025"/>
              <a:ext cx="1477108" cy="1561514"/>
              <a:chOff x="3786851" y="3446587"/>
              <a:chExt cx="1477108" cy="1561514"/>
            </a:xfrm>
            <a:effectLst/>
          </p:grpSpPr>
          <p:sp>
            <p:nvSpPr>
              <p:cNvPr id="104" name="Oval 22">
                <a:extLst>
                  <a:ext uri="{FF2B5EF4-FFF2-40B4-BE49-F238E27FC236}">
                    <a16:creationId xmlns:a16="http://schemas.microsoft.com/office/drawing/2014/main" id="{88B3B422-614C-4D89-B721-BA6DF8820745}"/>
                  </a:ext>
                </a:extLst>
              </p:cNvPr>
              <p:cNvSpPr/>
              <p:nvPr/>
            </p:nvSpPr>
            <p:spPr>
              <a:xfrm>
                <a:off x="3786851" y="3530993"/>
                <a:ext cx="1477108" cy="1477108"/>
              </a:xfrm>
              <a:prstGeom prst="ellipse">
                <a:avLst/>
              </a:prstGeom>
              <a:solidFill>
                <a:srgbClr val="02A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Isosceles Triangle 23">
                <a:extLst>
                  <a:ext uri="{FF2B5EF4-FFF2-40B4-BE49-F238E27FC236}">
                    <a16:creationId xmlns:a16="http://schemas.microsoft.com/office/drawing/2014/main" id="{FF39A25A-7C2F-4D5D-9D01-04779697270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solidFill>
                <a:srgbClr val="02A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TextBox 86">
              <a:extLst>
                <a:ext uri="{FF2B5EF4-FFF2-40B4-BE49-F238E27FC236}">
                  <a16:creationId xmlns:a16="http://schemas.microsoft.com/office/drawing/2014/main" id="{8169F724-631A-4D2C-A422-47282D65508F}"/>
                </a:ext>
              </a:extLst>
            </p:cNvPr>
            <p:cNvSpPr txBox="1"/>
            <p:nvPr/>
          </p:nvSpPr>
          <p:spPr>
            <a:xfrm>
              <a:off x="2069512" y="3633946"/>
              <a:ext cx="108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مصنع</a:t>
              </a:r>
              <a:endParaRPr lang="en-US" sz="2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58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Bracket 22">
            <a:extLst>
              <a:ext uri="{FF2B5EF4-FFF2-40B4-BE49-F238E27FC236}">
                <a16:creationId xmlns:a16="http://schemas.microsoft.com/office/drawing/2014/main" id="{43D6519E-D2A3-4AFB-A4FA-D6302D75699E}"/>
              </a:ext>
            </a:extLst>
          </p:cNvPr>
          <p:cNvSpPr/>
          <p:nvPr/>
        </p:nvSpPr>
        <p:spPr>
          <a:xfrm>
            <a:off x="2771334" y="506437"/>
            <a:ext cx="132309" cy="914400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02387D-3B72-4CD8-B3DA-B19677DE7B01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2903643" y="963637"/>
            <a:ext cx="2648303" cy="6674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B14530A-4BFC-4AEF-9EC6-C7710C08C0FA}"/>
              </a:ext>
            </a:extLst>
          </p:cNvPr>
          <p:cNvSpPr txBox="1"/>
          <p:nvPr/>
        </p:nvSpPr>
        <p:spPr>
          <a:xfrm>
            <a:off x="1072421" y="718133"/>
            <a:ext cx="176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وزارة الداخلية 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ight Bracket 29">
            <a:extLst>
              <a:ext uri="{FF2B5EF4-FFF2-40B4-BE49-F238E27FC236}">
                <a16:creationId xmlns:a16="http://schemas.microsoft.com/office/drawing/2014/main" id="{51710F54-A8D4-4025-8B26-C85010231305}"/>
              </a:ext>
            </a:extLst>
          </p:cNvPr>
          <p:cNvSpPr/>
          <p:nvPr/>
        </p:nvSpPr>
        <p:spPr>
          <a:xfrm>
            <a:off x="3671412" y="1531887"/>
            <a:ext cx="132309" cy="914400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0A5E4F3-FF8A-4E53-B7E1-B2D54C991337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3803721" y="1989087"/>
            <a:ext cx="2552198" cy="2616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D26F74C-DDC5-46A1-A57C-D061052B1D2D}"/>
              </a:ext>
            </a:extLst>
          </p:cNvPr>
          <p:cNvSpPr txBox="1"/>
          <p:nvPr/>
        </p:nvSpPr>
        <p:spPr>
          <a:xfrm>
            <a:off x="1178984" y="1785804"/>
            <a:ext cx="253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وزارة الشؤون البلدية و القروية 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ight Bracket 33">
            <a:extLst>
              <a:ext uri="{FF2B5EF4-FFF2-40B4-BE49-F238E27FC236}">
                <a16:creationId xmlns:a16="http://schemas.microsoft.com/office/drawing/2014/main" id="{529CAC61-9CCB-4F2A-B5CD-E8102BA70D10}"/>
              </a:ext>
            </a:extLst>
          </p:cNvPr>
          <p:cNvSpPr/>
          <p:nvPr/>
        </p:nvSpPr>
        <p:spPr>
          <a:xfrm>
            <a:off x="2938080" y="5019772"/>
            <a:ext cx="132309" cy="914400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6020B2B-2128-4085-ADC9-64F8874ABE93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3070389" y="5476972"/>
            <a:ext cx="76450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F63DDEA-C2A6-4DC4-8FB4-D0061753B89E}"/>
              </a:ext>
            </a:extLst>
          </p:cNvPr>
          <p:cNvSpPr txBox="1"/>
          <p:nvPr/>
        </p:nvSpPr>
        <p:spPr>
          <a:xfrm>
            <a:off x="1217519" y="5243056"/>
            <a:ext cx="176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وزارة الصحة 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ight Bracket 38">
            <a:extLst>
              <a:ext uri="{FF2B5EF4-FFF2-40B4-BE49-F238E27FC236}">
                <a16:creationId xmlns:a16="http://schemas.microsoft.com/office/drawing/2014/main" id="{6B85BABA-98B1-4EE4-887E-3AF18E35ACDF}"/>
              </a:ext>
            </a:extLst>
          </p:cNvPr>
          <p:cNvSpPr/>
          <p:nvPr/>
        </p:nvSpPr>
        <p:spPr>
          <a:xfrm flipH="1">
            <a:off x="9069226" y="2116450"/>
            <a:ext cx="132309" cy="914400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28E5E68-F813-4377-9C63-5112C9EB51E1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8445600" y="2573650"/>
            <a:ext cx="62362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B345A57-4DA2-41AD-B6DA-E33B276E11CB}"/>
              </a:ext>
            </a:extLst>
          </p:cNvPr>
          <p:cNvSpPr txBox="1"/>
          <p:nvPr/>
        </p:nvSpPr>
        <p:spPr>
          <a:xfrm>
            <a:off x="9120391" y="2383255"/>
            <a:ext cx="176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وزارة الاسكان 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ight Bracket 43">
            <a:extLst>
              <a:ext uri="{FF2B5EF4-FFF2-40B4-BE49-F238E27FC236}">
                <a16:creationId xmlns:a16="http://schemas.microsoft.com/office/drawing/2014/main" id="{06E3DAB2-CD9F-43FB-B015-37DA919A39DD}"/>
              </a:ext>
            </a:extLst>
          </p:cNvPr>
          <p:cNvSpPr/>
          <p:nvPr/>
        </p:nvSpPr>
        <p:spPr>
          <a:xfrm flipH="1">
            <a:off x="8743277" y="3368103"/>
            <a:ext cx="132309" cy="914400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26E4A81-E4A7-42FE-B8B7-37D8177FBCF3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8119651" y="3825303"/>
            <a:ext cx="62362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BFCCD40-2324-4A1E-B42C-7BD11AAAD0AF}"/>
              </a:ext>
            </a:extLst>
          </p:cNvPr>
          <p:cNvSpPr txBox="1"/>
          <p:nvPr/>
        </p:nvSpPr>
        <p:spPr>
          <a:xfrm>
            <a:off x="8809432" y="3634908"/>
            <a:ext cx="176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وزارة</a:t>
            </a:r>
            <a:r>
              <a:rPr lang="ar-SY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الحج و العمرة 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ight Bracket 47">
            <a:extLst>
              <a:ext uri="{FF2B5EF4-FFF2-40B4-BE49-F238E27FC236}">
                <a16:creationId xmlns:a16="http://schemas.microsoft.com/office/drawing/2014/main" id="{34A1BB4D-19C2-4947-8490-D1DE7058CA95}"/>
              </a:ext>
            </a:extLst>
          </p:cNvPr>
          <p:cNvSpPr/>
          <p:nvPr/>
        </p:nvSpPr>
        <p:spPr>
          <a:xfrm flipH="1">
            <a:off x="7562119" y="4758364"/>
            <a:ext cx="132309" cy="914400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BCC73B2-04E1-4F18-A6A3-D3CA7F546F41}"/>
              </a:ext>
            </a:extLst>
          </p:cNvPr>
          <p:cNvCxnSpPr>
            <a:cxnSpLocks/>
            <a:stCxn id="48" idx="2"/>
          </p:cNvCxnSpPr>
          <p:nvPr/>
        </p:nvCxnSpPr>
        <p:spPr>
          <a:xfrm flipH="1">
            <a:off x="6938493" y="5215564"/>
            <a:ext cx="62362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0E3660C-96B0-4EBA-8493-96AD39CD1C68}"/>
              </a:ext>
            </a:extLst>
          </p:cNvPr>
          <p:cNvSpPr txBox="1"/>
          <p:nvPr/>
        </p:nvSpPr>
        <p:spPr>
          <a:xfrm>
            <a:off x="7630486" y="5019772"/>
            <a:ext cx="176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وزارة التعليم 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A2C4C0-AFD9-43CF-9749-344B2B82534B}"/>
              </a:ext>
            </a:extLst>
          </p:cNvPr>
          <p:cNvSpPr txBox="1"/>
          <p:nvPr/>
        </p:nvSpPr>
        <p:spPr>
          <a:xfrm>
            <a:off x="5614181" y="-3433"/>
            <a:ext cx="556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مؤسسات الدولة :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24" y="497421"/>
            <a:ext cx="821284" cy="81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39" y="1431444"/>
            <a:ext cx="839504" cy="79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119" y="2180117"/>
            <a:ext cx="778085" cy="78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88" y="3300801"/>
            <a:ext cx="846873" cy="81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29" y="4502753"/>
            <a:ext cx="897014" cy="88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94" y="4969011"/>
            <a:ext cx="1046241" cy="91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48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0" dur="10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1" dur="10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8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3" dur="10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4" dur="10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8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6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7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" presetClass="entr" presetSubtype="8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9" dur="10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0" dur="10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" presetClass="entr" presetSubtype="2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22" dur="1000" fill="hold"/>
                                            <p:tgtEl>
                                              <p:spTgt spid="30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3" dur="1000" fill="hold"/>
                                            <p:tgtEl>
                                              <p:spTgt spid="30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6" grpId="0"/>
          <p:bldP spid="30" grpId="0" animBg="1"/>
          <p:bldP spid="32" grpId="0"/>
          <p:bldP spid="34" grpId="0" animBg="1"/>
          <p:bldP spid="37" grpId="0"/>
          <p:bldP spid="39" grpId="0" animBg="1"/>
          <p:bldP spid="42" grpId="0"/>
          <p:bldP spid="44" grpId="0" animBg="1"/>
          <p:bldP spid="46" grpId="0"/>
          <p:bldP spid="48" grpId="0" animBg="1"/>
          <p:bldP spid="5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30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1000" fill="hold"/>
                                            <p:tgtEl>
                                              <p:spTgt spid="30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1000" fill="hold"/>
                                            <p:tgtEl>
                                              <p:spTgt spid="30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6" grpId="0"/>
          <p:bldP spid="30" grpId="0" animBg="1"/>
          <p:bldP spid="32" grpId="0"/>
          <p:bldP spid="34" grpId="0" animBg="1"/>
          <p:bldP spid="37" grpId="0"/>
          <p:bldP spid="39" grpId="0" animBg="1"/>
          <p:bldP spid="42" grpId="0"/>
          <p:bldP spid="44" grpId="0" animBg="1"/>
          <p:bldP spid="46" grpId="0"/>
          <p:bldP spid="48" grpId="0" animBg="1"/>
          <p:bldP spid="5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Bracket 22">
            <a:extLst>
              <a:ext uri="{FF2B5EF4-FFF2-40B4-BE49-F238E27FC236}">
                <a16:creationId xmlns:a16="http://schemas.microsoft.com/office/drawing/2014/main" id="{43D6519E-D2A3-4AFB-A4FA-D6302D75699E}"/>
              </a:ext>
            </a:extLst>
          </p:cNvPr>
          <p:cNvSpPr/>
          <p:nvPr/>
        </p:nvSpPr>
        <p:spPr>
          <a:xfrm>
            <a:off x="2771334" y="506437"/>
            <a:ext cx="132309" cy="914400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02387D-3B72-4CD8-B3DA-B19677DE7B01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2903643" y="963637"/>
            <a:ext cx="2648303" cy="6674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B14530A-4BFC-4AEF-9EC6-C7710C08C0FA}"/>
              </a:ext>
            </a:extLst>
          </p:cNvPr>
          <p:cNvSpPr txBox="1"/>
          <p:nvPr/>
        </p:nvSpPr>
        <p:spPr>
          <a:xfrm>
            <a:off x="1072421" y="718133"/>
            <a:ext cx="176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وزارة الدفاع 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ight Bracket 29">
            <a:extLst>
              <a:ext uri="{FF2B5EF4-FFF2-40B4-BE49-F238E27FC236}">
                <a16:creationId xmlns:a16="http://schemas.microsoft.com/office/drawing/2014/main" id="{51710F54-A8D4-4025-8B26-C85010231305}"/>
              </a:ext>
            </a:extLst>
          </p:cNvPr>
          <p:cNvSpPr/>
          <p:nvPr/>
        </p:nvSpPr>
        <p:spPr>
          <a:xfrm>
            <a:off x="3671412" y="1531887"/>
            <a:ext cx="132309" cy="914400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0A5E4F3-FF8A-4E53-B7E1-B2D54C991337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3803721" y="1989087"/>
            <a:ext cx="2552198" cy="2616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D26F74C-DDC5-46A1-A57C-D061052B1D2D}"/>
              </a:ext>
            </a:extLst>
          </p:cNvPr>
          <p:cNvSpPr txBox="1"/>
          <p:nvPr/>
        </p:nvSpPr>
        <p:spPr>
          <a:xfrm>
            <a:off x="1178984" y="1785804"/>
            <a:ext cx="253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وزارة الثقافة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ight Bracket 33">
            <a:extLst>
              <a:ext uri="{FF2B5EF4-FFF2-40B4-BE49-F238E27FC236}">
                <a16:creationId xmlns:a16="http://schemas.microsoft.com/office/drawing/2014/main" id="{529CAC61-9CCB-4F2A-B5CD-E8102BA70D10}"/>
              </a:ext>
            </a:extLst>
          </p:cNvPr>
          <p:cNvSpPr/>
          <p:nvPr/>
        </p:nvSpPr>
        <p:spPr>
          <a:xfrm>
            <a:off x="2938080" y="5019772"/>
            <a:ext cx="132309" cy="914400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6020B2B-2128-4085-ADC9-64F8874ABE93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3070389" y="5476972"/>
            <a:ext cx="76450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F63DDEA-C2A6-4DC4-8FB4-D0061753B89E}"/>
              </a:ext>
            </a:extLst>
          </p:cNvPr>
          <p:cNvSpPr txBox="1"/>
          <p:nvPr/>
        </p:nvSpPr>
        <p:spPr>
          <a:xfrm>
            <a:off x="1217519" y="5243056"/>
            <a:ext cx="176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وزارة الاقتصاد</a:t>
            </a:r>
          </a:p>
          <a:p>
            <a:pPr algn="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والتخطيط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ight Bracket 38">
            <a:extLst>
              <a:ext uri="{FF2B5EF4-FFF2-40B4-BE49-F238E27FC236}">
                <a16:creationId xmlns:a16="http://schemas.microsoft.com/office/drawing/2014/main" id="{6B85BABA-98B1-4EE4-887E-3AF18E35ACDF}"/>
              </a:ext>
            </a:extLst>
          </p:cNvPr>
          <p:cNvSpPr/>
          <p:nvPr/>
        </p:nvSpPr>
        <p:spPr>
          <a:xfrm flipH="1">
            <a:off x="9069226" y="2116450"/>
            <a:ext cx="132309" cy="914400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28E5E68-F813-4377-9C63-5112C9EB51E1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8445600" y="2573650"/>
            <a:ext cx="62362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B345A57-4DA2-41AD-B6DA-E33B276E11CB}"/>
              </a:ext>
            </a:extLst>
          </p:cNvPr>
          <p:cNvSpPr txBox="1"/>
          <p:nvPr/>
        </p:nvSpPr>
        <p:spPr>
          <a:xfrm>
            <a:off x="9120391" y="2383255"/>
            <a:ext cx="176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وزارة العدل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ight Bracket 43">
            <a:extLst>
              <a:ext uri="{FF2B5EF4-FFF2-40B4-BE49-F238E27FC236}">
                <a16:creationId xmlns:a16="http://schemas.microsoft.com/office/drawing/2014/main" id="{06E3DAB2-CD9F-43FB-B015-37DA919A39DD}"/>
              </a:ext>
            </a:extLst>
          </p:cNvPr>
          <p:cNvSpPr/>
          <p:nvPr/>
        </p:nvSpPr>
        <p:spPr>
          <a:xfrm flipH="1">
            <a:off x="8743277" y="3368103"/>
            <a:ext cx="132309" cy="914400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26E4A81-E4A7-42FE-B8B7-37D8177FBCF3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8119651" y="3825303"/>
            <a:ext cx="62362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BFCCD40-2324-4A1E-B42C-7BD11AAAD0AF}"/>
              </a:ext>
            </a:extLst>
          </p:cNvPr>
          <p:cNvSpPr txBox="1"/>
          <p:nvPr/>
        </p:nvSpPr>
        <p:spPr>
          <a:xfrm>
            <a:off x="8809432" y="3634908"/>
            <a:ext cx="176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وزارة البيئة</a:t>
            </a:r>
          </a:p>
          <a:p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والمياه والزراعة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ight Bracket 47">
            <a:extLst>
              <a:ext uri="{FF2B5EF4-FFF2-40B4-BE49-F238E27FC236}">
                <a16:creationId xmlns:a16="http://schemas.microsoft.com/office/drawing/2014/main" id="{34A1BB4D-19C2-4947-8490-D1DE7058CA95}"/>
              </a:ext>
            </a:extLst>
          </p:cNvPr>
          <p:cNvSpPr/>
          <p:nvPr/>
        </p:nvSpPr>
        <p:spPr>
          <a:xfrm flipH="1">
            <a:off x="7562119" y="4758364"/>
            <a:ext cx="132309" cy="914400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BCC73B2-04E1-4F18-A6A3-D3CA7F546F41}"/>
              </a:ext>
            </a:extLst>
          </p:cNvPr>
          <p:cNvCxnSpPr>
            <a:cxnSpLocks/>
            <a:stCxn id="48" idx="2"/>
          </p:cNvCxnSpPr>
          <p:nvPr/>
        </p:nvCxnSpPr>
        <p:spPr>
          <a:xfrm flipH="1">
            <a:off x="6938493" y="5215564"/>
            <a:ext cx="62362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0E3660C-96B0-4EBA-8493-96AD39CD1C68}"/>
              </a:ext>
            </a:extLst>
          </p:cNvPr>
          <p:cNvSpPr txBox="1"/>
          <p:nvPr/>
        </p:nvSpPr>
        <p:spPr>
          <a:xfrm>
            <a:off x="7630486" y="5019772"/>
            <a:ext cx="176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وزارة العمل والتنمية</a:t>
            </a:r>
          </a:p>
          <a:p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الاجتماعية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A2C4C0-AFD9-43CF-9749-344B2B82534B}"/>
              </a:ext>
            </a:extLst>
          </p:cNvPr>
          <p:cNvSpPr txBox="1"/>
          <p:nvPr/>
        </p:nvSpPr>
        <p:spPr>
          <a:xfrm>
            <a:off x="5614181" y="-3433"/>
            <a:ext cx="556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مؤسسات الدولة :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738" y="1571441"/>
            <a:ext cx="916489" cy="73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4918851"/>
            <a:ext cx="1072970" cy="89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13" y="4605526"/>
            <a:ext cx="1008137" cy="96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493" y="3256644"/>
            <a:ext cx="1073302" cy="9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136" y="2110349"/>
            <a:ext cx="903043" cy="9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11" y="590216"/>
            <a:ext cx="741739" cy="64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1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0" dur="10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1" dur="10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8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3" dur="1000" fill="hold"/>
                                            <p:tgtEl>
                                              <p:spTgt spid="4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4" dur="1000" fill="hold"/>
                                            <p:tgtEl>
                                              <p:spTgt spid="4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8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6" dur="1000" fill="hold"/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7" dur="1000" fill="hold"/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" presetClass="entr" presetSubtype="8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9" dur="1000" fill="hold"/>
                                            <p:tgtEl>
                                              <p:spTgt spid="4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0" dur="1000" fill="hold"/>
                                            <p:tgtEl>
                                              <p:spTgt spid="4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" presetClass="entr" presetSubtype="2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22" dur="10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3" dur="10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6" grpId="0"/>
          <p:bldP spid="30" grpId="0" animBg="1"/>
          <p:bldP spid="32" grpId="0"/>
          <p:bldP spid="34" grpId="0" animBg="1"/>
          <p:bldP spid="37" grpId="0"/>
          <p:bldP spid="39" grpId="0" animBg="1"/>
          <p:bldP spid="42" grpId="0"/>
          <p:bldP spid="44" grpId="0" animBg="1"/>
          <p:bldP spid="46" grpId="0"/>
          <p:bldP spid="48" grpId="0" animBg="1"/>
          <p:bldP spid="5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4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4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4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4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10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10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6" grpId="0"/>
          <p:bldP spid="30" grpId="0" animBg="1"/>
          <p:bldP spid="32" grpId="0"/>
          <p:bldP spid="34" grpId="0" animBg="1"/>
          <p:bldP spid="37" grpId="0"/>
          <p:bldP spid="39" grpId="0" animBg="1"/>
          <p:bldP spid="42" grpId="0"/>
          <p:bldP spid="44" grpId="0" animBg="1"/>
          <p:bldP spid="46" grpId="0"/>
          <p:bldP spid="48" grpId="0" animBg="1"/>
          <p:bldP spid="5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0" y="769022"/>
            <a:ext cx="11722331" cy="2641950"/>
            <a:chOff x="0" y="769022"/>
            <a:chExt cx="11722331" cy="2641950"/>
          </a:xfrm>
        </p:grpSpPr>
        <p:pic>
          <p:nvPicPr>
            <p:cNvPr id="11" name="Picture 1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2ED3A3-B84C-4954-B4F0-41EEA45DC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4" t="14911" r="8055" b="22539"/>
            <a:stretch/>
          </p:blipFill>
          <p:spPr>
            <a:xfrm>
              <a:off x="10503327" y="769022"/>
              <a:ext cx="970137" cy="712969"/>
            </a:xfrm>
            <a:prstGeom prst="rect">
              <a:avLst/>
            </a:prstGeom>
          </p:spPr>
        </p:pic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33B6A8-49E6-45E8-AC29-7BB43C0CF3BD}"/>
                </a:ext>
              </a:extLst>
            </p:cNvPr>
            <p:cNvSpPr/>
            <p:nvPr/>
          </p:nvSpPr>
          <p:spPr>
            <a:xfrm>
              <a:off x="190500" y="1691730"/>
              <a:ext cx="11282964" cy="1719242"/>
            </a:xfrm>
            <a:custGeom>
              <a:avLst/>
              <a:gdLst>
                <a:gd name="connsiteX0" fmla="*/ 0 w 10683692"/>
                <a:gd name="connsiteY0" fmla="*/ 855231 h 1719242"/>
                <a:gd name="connsiteX1" fmla="*/ 1 w 10683692"/>
                <a:gd name="connsiteY1" fmla="*/ 855232 h 1719242"/>
                <a:gd name="connsiteX2" fmla="*/ 0 w 10683692"/>
                <a:gd name="connsiteY2" fmla="*/ 855232 h 1719242"/>
                <a:gd name="connsiteX3" fmla="*/ 9825145 w 10683692"/>
                <a:gd name="connsiteY3" fmla="*/ 0 h 1719242"/>
                <a:gd name="connsiteX4" fmla="*/ 10007122 w 10683692"/>
                <a:gd name="connsiteY4" fmla="*/ 75378 h 1719242"/>
                <a:gd name="connsiteX5" fmla="*/ 10606125 w 10683692"/>
                <a:gd name="connsiteY5" fmla="*/ 674381 h 1719242"/>
                <a:gd name="connsiteX6" fmla="*/ 10662658 w 10683692"/>
                <a:gd name="connsiteY6" fmla="*/ 759515 h 1719242"/>
                <a:gd name="connsiteX7" fmla="*/ 10665145 w 10683692"/>
                <a:gd name="connsiteY7" fmla="*/ 772298 h 1719242"/>
                <a:gd name="connsiteX8" fmla="*/ 10665235 w 10683692"/>
                <a:gd name="connsiteY8" fmla="*/ 772434 h 1719242"/>
                <a:gd name="connsiteX9" fmla="*/ 10609864 w 10683692"/>
                <a:gd name="connsiteY9" fmla="*/ 1045525 h 1719242"/>
                <a:gd name="connsiteX10" fmla="*/ 10009974 w 10683692"/>
                <a:gd name="connsiteY10" fmla="*/ 1645413 h 1719242"/>
                <a:gd name="connsiteX11" fmla="*/ 9653497 w 10683692"/>
                <a:gd name="connsiteY11" fmla="*/ 1645413 h 1719242"/>
                <a:gd name="connsiteX12" fmla="*/ 9653498 w 10683692"/>
                <a:gd name="connsiteY12" fmla="*/ 1645414 h 1719242"/>
                <a:gd name="connsiteX13" fmla="*/ 9653498 w 10683692"/>
                <a:gd name="connsiteY13" fmla="*/ 1288937 h 1719242"/>
                <a:gd name="connsiteX14" fmla="*/ 9749578 w 10683692"/>
                <a:gd name="connsiteY14" fmla="*/ 1192857 h 1719242"/>
                <a:gd name="connsiteX15" fmla="*/ 337625 w 10683692"/>
                <a:gd name="connsiteY15" fmla="*/ 1192856 h 1719242"/>
                <a:gd name="connsiteX16" fmla="*/ 26533 w 10683692"/>
                <a:gd name="connsiteY16" fmla="*/ 986650 h 1719242"/>
                <a:gd name="connsiteX17" fmla="*/ 1 w 10683692"/>
                <a:gd name="connsiteY17" fmla="*/ 855232 h 1719242"/>
                <a:gd name="connsiteX18" fmla="*/ 26533 w 10683692"/>
                <a:gd name="connsiteY18" fmla="*/ 723813 h 1719242"/>
                <a:gd name="connsiteX19" fmla="*/ 337625 w 10683692"/>
                <a:gd name="connsiteY19" fmla="*/ 517607 h 1719242"/>
                <a:gd name="connsiteX20" fmla="*/ 9721445 w 10683692"/>
                <a:gd name="connsiteY20" fmla="*/ 517607 h 1719242"/>
                <a:gd name="connsiteX21" fmla="*/ 9643169 w 10683692"/>
                <a:gd name="connsiteY21" fmla="*/ 439331 h 1719242"/>
                <a:gd name="connsiteX22" fmla="*/ 9643169 w 10683692"/>
                <a:gd name="connsiteY22" fmla="*/ 75378 h 1719242"/>
                <a:gd name="connsiteX23" fmla="*/ 9825145 w 10683692"/>
                <a:gd name="connsiteY23" fmla="*/ 0 h 17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683692" h="1719242">
                  <a:moveTo>
                    <a:pt x="0" y="855231"/>
                  </a:moveTo>
                  <a:lnTo>
                    <a:pt x="1" y="855232"/>
                  </a:lnTo>
                  <a:lnTo>
                    <a:pt x="0" y="855232"/>
                  </a:lnTo>
                  <a:close/>
                  <a:moveTo>
                    <a:pt x="9825145" y="0"/>
                  </a:moveTo>
                  <a:cubicBezTo>
                    <a:pt x="9891008" y="0"/>
                    <a:pt x="9956870" y="25126"/>
                    <a:pt x="10007122" y="75378"/>
                  </a:cubicBezTo>
                  <a:lnTo>
                    <a:pt x="10606125" y="674381"/>
                  </a:lnTo>
                  <a:cubicBezTo>
                    <a:pt x="10631251" y="699507"/>
                    <a:pt x="10650095" y="728535"/>
                    <a:pt x="10662658" y="759515"/>
                  </a:cubicBezTo>
                  <a:lnTo>
                    <a:pt x="10665145" y="772298"/>
                  </a:lnTo>
                  <a:lnTo>
                    <a:pt x="10665235" y="772434"/>
                  </a:lnTo>
                  <a:cubicBezTo>
                    <a:pt x="10702150" y="863464"/>
                    <a:pt x="10683693" y="971696"/>
                    <a:pt x="10609864" y="1045525"/>
                  </a:cubicBezTo>
                  <a:lnTo>
                    <a:pt x="10009974" y="1645413"/>
                  </a:lnTo>
                  <a:cubicBezTo>
                    <a:pt x="9911536" y="1743852"/>
                    <a:pt x="9751936" y="1743852"/>
                    <a:pt x="9653497" y="1645413"/>
                  </a:cubicBezTo>
                  <a:lnTo>
                    <a:pt x="9653498" y="1645414"/>
                  </a:lnTo>
                  <a:cubicBezTo>
                    <a:pt x="9555060" y="1546975"/>
                    <a:pt x="9555060" y="1387376"/>
                    <a:pt x="9653498" y="1288937"/>
                  </a:cubicBezTo>
                  <a:lnTo>
                    <a:pt x="9749578" y="1192857"/>
                  </a:lnTo>
                  <a:lnTo>
                    <a:pt x="337625" y="1192856"/>
                  </a:lnTo>
                  <a:cubicBezTo>
                    <a:pt x="197777" y="1192856"/>
                    <a:pt x="77787" y="1107829"/>
                    <a:pt x="26533" y="986650"/>
                  </a:cubicBezTo>
                  <a:lnTo>
                    <a:pt x="1" y="855232"/>
                  </a:lnTo>
                  <a:lnTo>
                    <a:pt x="26533" y="723813"/>
                  </a:lnTo>
                  <a:cubicBezTo>
                    <a:pt x="77787" y="602635"/>
                    <a:pt x="197777" y="517607"/>
                    <a:pt x="337625" y="517607"/>
                  </a:cubicBezTo>
                  <a:lnTo>
                    <a:pt x="9721445" y="517607"/>
                  </a:lnTo>
                  <a:lnTo>
                    <a:pt x="9643169" y="439331"/>
                  </a:lnTo>
                  <a:cubicBezTo>
                    <a:pt x="9542666" y="338828"/>
                    <a:pt x="9542666" y="175881"/>
                    <a:pt x="9643169" y="75378"/>
                  </a:cubicBezTo>
                  <a:cubicBezTo>
                    <a:pt x="9693420" y="25126"/>
                    <a:pt x="9759283" y="0"/>
                    <a:pt x="9825145" y="0"/>
                  </a:cubicBezTo>
                  <a:close/>
                </a:path>
              </a:pathLst>
            </a:custGeom>
            <a:solidFill>
              <a:schemeClr val="tx1">
                <a:alpha val="9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93FA02-DF0E-48C8-9D0F-22A342C8E911}"/>
                </a:ext>
              </a:extLst>
            </p:cNvPr>
            <p:cNvGrpSpPr/>
            <p:nvPr/>
          </p:nvGrpSpPr>
          <p:grpSpPr>
            <a:xfrm>
              <a:off x="0" y="1254794"/>
              <a:ext cx="11722331" cy="1543354"/>
              <a:chOff x="-478969" y="427480"/>
              <a:chExt cx="11722331" cy="1543354"/>
            </a:xfrm>
            <a:solidFill>
              <a:schemeClr val="bg1"/>
            </a:solidFill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5F8E885-B8D3-4826-A7E8-2880DF343BE9}"/>
                  </a:ext>
                </a:extLst>
              </p:cNvPr>
              <p:cNvSpPr/>
              <p:nvPr/>
            </p:nvSpPr>
            <p:spPr>
              <a:xfrm>
                <a:off x="-478969" y="1069144"/>
                <a:ext cx="11560446" cy="67524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A0329F1-FB33-4290-B422-74F81E3744F2}"/>
                  </a:ext>
                </a:extLst>
              </p:cNvPr>
              <p:cNvSpPr/>
              <p:nvPr/>
            </p:nvSpPr>
            <p:spPr>
              <a:xfrm rot="2700000">
                <a:off x="9879163" y="851039"/>
                <a:ext cx="1361826" cy="51470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6BEF34A-F482-4473-BEA3-3F8B07BB1FA8}"/>
                  </a:ext>
                </a:extLst>
              </p:cNvPr>
              <p:cNvSpPr/>
              <p:nvPr/>
            </p:nvSpPr>
            <p:spPr>
              <a:xfrm rot="18900000">
                <a:off x="9890857" y="1466701"/>
                <a:ext cx="1352505" cy="5041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5CCCC5-E8C5-4651-8197-B520462C5173}"/>
                </a:ext>
              </a:extLst>
            </p:cNvPr>
            <p:cNvSpPr txBox="1"/>
            <p:nvPr/>
          </p:nvSpPr>
          <p:spPr>
            <a:xfrm>
              <a:off x="8096692" y="2058892"/>
              <a:ext cx="3270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وظائف مؤسَّسات الدولة:</a:t>
              </a:r>
              <a:endParaRPr lang="en-US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0" name="مجموعة 59"/>
          <p:cNvGrpSpPr/>
          <p:nvPr/>
        </p:nvGrpSpPr>
        <p:grpSpPr>
          <a:xfrm>
            <a:off x="4737022" y="1689627"/>
            <a:ext cx="1477108" cy="4149291"/>
            <a:chOff x="3382860" y="1699008"/>
            <a:chExt cx="1477108" cy="414929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4B9D1E0-1247-422C-994A-EC7ADE46FA91}"/>
                </a:ext>
              </a:extLst>
            </p:cNvPr>
            <p:cNvGrpSpPr/>
            <p:nvPr/>
          </p:nvGrpSpPr>
          <p:grpSpPr>
            <a:xfrm>
              <a:off x="3382860" y="2332054"/>
              <a:ext cx="1477108" cy="3516245"/>
              <a:chOff x="2595489" y="1491856"/>
              <a:chExt cx="1477108" cy="3516245"/>
            </a:xfrm>
            <a:effectLst/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C94AF4A-FB68-4FB8-B010-9E260589D363}"/>
                  </a:ext>
                </a:extLst>
              </p:cNvPr>
              <p:cNvSpPr/>
              <p:nvPr/>
            </p:nvSpPr>
            <p:spPr>
              <a:xfrm>
                <a:off x="3306055" y="1491856"/>
                <a:ext cx="45719" cy="2103120"/>
              </a:xfrm>
              <a:prstGeom prst="rect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7416E84-B759-4B8D-8BF3-56542DF6C4D0}"/>
                  </a:ext>
                </a:extLst>
              </p:cNvPr>
              <p:cNvSpPr/>
              <p:nvPr/>
            </p:nvSpPr>
            <p:spPr>
              <a:xfrm>
                <a:off x="2595489" y="3530993"/>
                <a:ext cx="1477108" cy="1477108"/>
              </a:xfrm>
              <a:prstGeom prst="ellipse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FCC80419-A393-4889-9EA3-17A79261DCC1}"/>
                  </a:ext>
                </a:extLst>
              </p:cNvPr>
              <p:cNvSpPr/>
              <p:nvPr/>
            </p:nvSpPr>
            <p:spPr>
              <a:xfrm>
                <a:off x="3193366" y="3446587"/>
                <a:ext cx="281354" cy="168812"/>
              </a:xfrm>
              <a:prstGeom prst="triangle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0B848EE-13BF-4A75-8507-0AE2E23CA56F}"/>
                </a:ext>
              </a:extLst>
            </p:cNvPr>
            <p:cNvGrpSpPr/>
            <p:nvPr/>
          </p:nvGrpSpPr>
          <p:grpSpPr>
            <a:xfrm>
              <a:off x="3661719" y="1699008"/>
              <a:ext cx="919389" cy="675249"/>
              <a:chOff x="2874348" y="858810"/>
              <a:chExt cx="919389" cy="675249"/>
            </a:xfrm>
          </p:grpSpPr>
          <p:sp>
            <p:nvSpPr>
              <p:cNvPr id="31" name="Rectangle: Top Corners Rounded 30">
                <a:extLst>
                  <a:ext uri="{FF2B5EF4-FFF2-40B4-BE49-F238E27FC236}">
                    <a16:creationId xmlns:a16="http://schemas.microsoft.com/office/drawing/2014/main" id="{665A67DB-4102-406E-8C94-F324DC744616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E573E6B8-5A88-43D5-9BDF-2E675917F87E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ight Triangle 32">
                <a:extLst>
                  <a:ext uri="{FF2B5EF4-FFF2-40B4-BE49-F238E27FC236}">
                    <a16:creationId xmlns:a16="http://schemas.microsoft.com/office/drawing/2014/main" id="{7CEA4E3D-0F22-4929-BB1E-AFDCF8ED853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9E70BDC-2596-4044-A484-721C8670544B}"/>
                </a:ext>
              </a:extLst>
            </p:cNvPr>
            <p:cNvSpPr txBox="1"/>
            <p:nvPr/>
          </p:nvSpPr>
          <p:spPr>
            <a:xfrm>
              <a:off x="3578318" y="4534422"/>
              <a:ext cx="1086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chemeClr val="bg1"/>
                  </a:solidFill>
                </a:rPr>
                <a:t>تنظيم العمل</a:t>
              </a:r>
              <a:endParaRPr lang="en-US" sz="3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9" name="مجموعة 58"/>
          <p:cNvGrpSpPr/>
          <p:nvPr/>
        </p:nvGrpSpPr>
        <p:grpSpPr>
          <a:xfrm>
            <a:off x="5790201" y="1689627"/>
            <a:ext cx="1477108" cy="2953531"/>
            <a:chOff x="4574222" y="1699008"/>
            <a:chExt cx="1477108" cy="295353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B810053-5BA6-4E5B-AC38-E8544056CCC0}"/>
                </a:ext>
              </a:extLst>
            </p:cNvPr>
            <p:cNvSpPr/>
            <p:nvPr/>
          </p:nvSpPr>
          <p:spPr>
            <a:xfrm>
              <a:off x="5284788" y="2332054"/>
              <a:ext cx="45719" cy="914400"/>
            </a:xfrm>
            <a:prstGeom prst="rect">
              <a:avLst/>
            </a:prstGeom>
            <a:solidFill>
              <a:srgbClr val="FBA5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11186DA-7300-49D3-BAB6-7AB11BD2D115}"/>
                </a:ext>
              </a:extLst>
            </p:cNvPr>
            <p:cNvGrpSpPr/>
            <p:nvPr/>
          </p:nvGrpSpPr>
          <p:grpSpPr>
            <a:xfrm>
              <a:off x="4853081" y="1699008"/>
              <a:ext cx="919389" cy="675249"/>
              <a:chOff x="2874348" y="858810"/>
              <a:chExt cx="919389" cy="675249"/>
            </a:xfrm>
          </p:grpSpPr>
          <p:sp>
            <p:nvSpPr>
              <p:cNvPr id="35" name="Rectangle: Top Corners Rounded 34">
                <a:extLst>
                  <a:ext uri="{FF2B5EF4-FFF2-40B4-BE49-F238E27FC236}">
                    <a16:creationId xmlns:a16="http://schemas.microsoft.com/office/drawing/2014/main" id="{A35BB3B7-3BB1-4425-82F3-D29F341EBFC0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Right Triangle 35">
                <a:extLst>
                  <a:ext uri="{FF2B5EF4-FFF2-40B4-BE49-F238E27FC236}">
                    <a16:creationId xmlns:a16="http://schemas.microsoft.com/office/drawing/2014/main" id="{AF1C6704-298C-4045-ABB1-6E28529BA804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9CD3B1B9-F9C8-4675-81DE-983B9DF70ED3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CE1CB54-FCFB-4EF6-98E6-FAB86F6F1D11}"/>
                </a:ext>
              </a:extLst>
            </p:cNvPr>
            <p:cNvGrpSpPr/>
            <p:nvPr/>
          </p:nvGrpSpPr>
          <p:grpSpPr>
            <a:xfrm>
              <a:off x="4574222" y="3091025"/>
              <a:ext cx="1477108" cy="1561514"/>
              <a:chOff x="3786851" y="3446587"/>
              <a:chExt cx="1477108" cy="1561514"/>
            </a:xfrm>
            <a:effectLst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1F48004-4120-473B-929B-CB27B9272DD1}"/>
                  </a:ext>
                </a:extLst>
              </p:cNvPr>
              <p:cNvSpPr/>
              <p:nvPr/>
            </p:nvSpPr>
            <p:spPr>
              <a:xfrm>
                <a:off x="3786851" y="3530993"/>
                <a:ext cx="1477108" cy="1477108"/>
              </a:xfrm>
              <a:prstGeom prst="ellipse">
                <a:avLst/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A09E7FE6-E647-4FF6-B7AB-23215F8421F9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7D48B39-22BB-4C06-BF35-8A6892A143F9}"/>
                </a:ext>
              </a:extLst>
            </p:cNvPr>
            <p:cNvSpPr txBox="1"/>
            <p:nvPr/>
          </p:nvSpPr>
          <p:spPr>
            <a:xfrm>
              <a:off x="4757986" y="3369175"/>
              <a:ext cx="12933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تنمية المجتمع</a:t>
              </a:r>
              <a:endParaRPr lang="en-US" sz="32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8" name="مجموعة 57"/>
          <p:cNvGrpSpPr/>
          <p:nvPr/>
        </p:nvGrpSpPr>
        <p:grpSpPr>
          <a:xfrm>
            <a:off x="6766175" y="1689627"/>
            <a:ext cx="1477108" cy="4149291"/>
            <a:chOff x="5801015" y="1699008"/>
            <a:chExt cx="1477108" cy="41492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955E8DD-FFBA-482C-91AB-3E1CAC04D7CE}"/>
                </a:ext>
              </a:extLst>
            </p:cNvPr>
            <p:cNvGrpSpPr/>
            <p:nvPr/>
          </p:nvGrpSpPr>
          <p:grpSpPr>
            <a:xfrm>
              <a:off x="5801015" y="2332054"/>
              <a:ext cx="1477108" cy="3516245"/>
              <a:chOff x="2595489" y="1491856"/>
              <a:chExt cx="1477108" cy="3516245"/>
            </a:xfrm>
            <a:effectLst/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998C23A-147A-4298-8BC3-66BE1BF8950B}"/>
                  </a:ext>
                </a:extLst>
              </p:cNvPr>
              <p:cNvSpPr/>
              <p:nvPr/>
            </p:nvSpPr>
            <p:spPr>
              <a:xfrm>
                <a:off x="3306055" y="1491856"/>
                <a:ext cx="45719" cy="2103120"/>
              </a:xfrm>
              <a:prstGeom prst="rect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8DFEF26-8C3D-463E-9605-1E3E58A7FE19}"/>
                  </a:ext>
                </a:extLst>
              </p:cNvPr>
              <p:cNvSpPr/>
              <p:nvPr/>
            </p:nvSpPr>
            <p:spPr>
              <a:xfrm>
                <a:off x="2595489" y="3530993"/>
                <a:ext cx="1477108" cy="1477108"/>
              </a:xfrm>
              <a:prstGeom prst="ellipse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EC8F978B-32F1-43CE-B78C-34A091D8C8DE}"/>
                  </a:ext>
                </a:extLst>
              </p:cNvPr>
              <p:cNvSpPr/>
              <p:nvPr/>
            </p:nvSpPr>
            <p:spPr>
              <a:xfrm>
                <a:off x="3193366" y="3446587"/>
                <a:ext cx="281354" cy="168812"/>
              </a:xfrm>
              <a:prstGeom prst="triangle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BF42EED-E097-4FD1-9CA7-57B1B6994735}"/>
                </a:ext>
              </a:extLst>
            </p:cNvPr>
            <p:cNvGrpSpPr/>
            <p:nvPr/>
          </p:nvGrpSpPr>
          <p:grpSpPr>
            <a:xfrm>
              <a:off x="6079874" y="1699008"/>
              <a:ext cx="919389" cy="675249"/>
              <a:chOff x="2874348" y="858810"/>
              <a:chExt cx="919389" cy="675249"/>
            </a:xfrm>
          </p:grpSpPr>
          <p:sp>
            <p:nvSpPr>
              <p:cNvPr id="47" name="Rectangle: Top Corners Rounded 46">
                <a:extLst>
                  <a:ext uri="{FF2B5EF4-FFF2-40B4-BE49-F238E27FC236}">
                    <a16:creationId xmlns:a16="http://schemas.microsoft.com/office/drawing/2014/main" id="{4A8B6170-8EAB-4800-8CB8-E6C853B2C138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ight Triangle 47">
                <a:extLst>
                  <a:ext uri="{FF2B5EF4-FFF2-40B4-BE49-F238E27FC236}">
                    <a16:creationId xmlns:a16="http://schemas.microsoft.com/office/drawing/2014/main" id="{91E72A01-3B3A-4773-A145-6F88FC9BCCED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ight Triangle 48">
                <a:extLst>
                  <a:ext uri="{FF2B5EF4-FFF2-40B4-BE49-F238E27FC236}">
                    <a16:creationId xmlns:a16="http://schemas.microsoft.com/office/drawing/2014/main" id="{62B375BC-630E-41BB-A3FC-DA0D3718C1FE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6BB3ED9-ECC1-4CCC-BC07-A8FA08A06798}"/>
                </a:ext>
              </a:extLst>
            </p:cNvPr>
            <p:cNvSpPr txBox="1"/>
            <p:nvPr/>
          </p:nvSpPr>
          <p:spPr>
            <a:xfrm>
              <a:off x="6009890" y="4583190"/>
              <a:ext cx="12113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تطوير الاقتصاد</a:t>
              </a:r>
              <a:endParaRPr lang="en-US" sz="28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7748662" y="1689627"/>
            <a:ext cx="1477108" cy="2953531"/>
            <a:chOff x="6992377" y="1699008"/>
            <a:chExt cx="1477108" cy="295353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4F8685E-A572-4149-BBCE-FAEDC733E664}"/>
                </a:ext>
              </a:extLst>
            </p:cNvPr>
            <p:cNvSpPr/>
            <p:nvPr/>
          </p:nvSpPr>
          <p:spPr>
            <a:xfrm>
              <a:off x="7702943" y="2332054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0055E27-54F5-412A-B695-40B0D85215AD}"/>
                </a:ext>
              </a:extLst>
            </p:cNvPr>
            <p:cNvGrpSpPr/>
            <p:nvPr/>
          </p:nvGrpSpPr>
          <p:grpSpPr>
            <a:xfrm>
              <a:off x="7271236" y="1699008"/>
              <a:ext cx="919389" cy="675249"/>
              <a:chOff x="2874348" y="858810"/>
              <a:chExt cx="919389" cy="675249"/>
            </a:xfrm>
          </p:grpSpPr>
          <p:sp>
            <p:nvSpPr>
              <p:cNvPr id="51" name="Rectangle: Top Corners Rounded 50">
                <a:extLst>
                  <a:ext uri="{FF2B5EF4-FFF2-40B4-BE49-F238E27FC236}">
                    <a16:creationId xmlns:a16="http://schemas.microsoft.com/office/drawing/2014/main" id="{A3B3735A-BAD5-4FA1-B43F-F92F310441BA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ight Triangle 51">
                <a:extLst>
                  <a:ext uri="{FF2B5EF4-FFF2-40B4-BE49-F238E27FC236}">
                    <a16:creationId xmlns:a16="http://schemas.microsoft.com/office/drawing/2014/main" id="{B0C11404-AC20-4B05-B448-F55B554F1225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id="{AAFA9402-5FCC-4F62-A2D8-98448549C728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6C4105A-F696-4331-AA04-E561E5FBD200}"/>
                </a:ext>
              </a:extLst>
            </p:cNvPr>
            <p:cNvGrpSpPr/>
            <p:nvPr/>
          </p:nvGrpSpPr>
          <p:grpSpPr>
            <a:xfrm>
              <a:off x="6992377" y="3091025"/>
              <a:ext cx="1477108" cy="1561514"/>
              <a:chOff x="3786851" y="3446587"/>
              <a:chExt cx="1477108" cy="1561514"/>
            </a:xfrm>
            <a:solidFill>
              <a:srgbClr val="F2163A"/>
            </a:solidFill>
            <a:effectLst/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CA91772-150B-4454-B793-F04CE632010A}"/>
                  </a:ext>
                </a:extLst>
              </p:cNvPr>
              <p:cNvSpPr/>
              <p:nvPr/>
            </p:nvSpPr>
            <p:spPr>
              <a:xfrm>
                <a:off x="3786851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5256E4B0-D737-431C-91A0-9534834A321A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F62745A-A9F5-4923-80E2-C94082415291}"/>
                </a:ext>
              </a:extLst>
            </p:cNvPr>
            <p:cNvSpPr txBox="1"/>
            <p:nvPr/>
          </p:nvSpPr>
          <p:spPr>
            <a:xfrm>
              <a:off x="7221258" y="3356947"/>
              <a:ext cx="1086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الحماية والأمن</a:t>
              </a:r>
              <a:endParaRPr lang="en-US" sz="32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3731933" y="1689627"/>
            <a:ext cx="1477108" cy="3010943"/>
            <a:chOff x="1871334" y="1699008"/>
            <a:chExt cx="1477108" cy="3010943"/>
          </a:xfrm>
        </p:grpSpPr>
        <p:sp>
          <p:nvSpPr>
            <p:cNvPr id="91" name="Rectangle 21">
              <a:extLst>
                <a:ext uri="{FF2B5EF4-FFF2-40B4-BE49-F238E27FC236}">
                  <a16:creationId xmlns:a16="http://schemas.microsoft.com/office/drawing/2014/main" id="{57D76A9A-EE6C-4261-92D4-108492689FC1}"/>
                </a:ext>
              </a:extLst>
            </p:cNvPr>
            <p:cNvSpPr/>
            <p:nvPr/>
          </p:nvSpPr>
          <p:spPr>
            <a:xfrm>
              <a:off x="2581900" y="2332054"/>
              <a:ext cx="45719" cy="914400"/>
            </a:xfrm>
            <a:prstGeom prst="rect">
              <a:avLst/>
            </a:prstGeom>
            <a:solidFill>
              <a:srgbClr val="02A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16">
              <a:extLst>
                <a:ext uri="{FF2B5EF4-FFF2-40B4-BE49-F238E27FC236}">
                  <a16:creationId xmlns:a16="http://schemas.microsoft.com/office/drawing/2014/main" id="{5D5BC252-2CE8-42B2-9096-0256423AD5DC}"/>
                </a:ext>
              </a:extLst>
            </p:cNvPr>
            <p:cNvGrpSpPr/>
            <p:nvPr/>
          </p:nvGrpSpPr>
          <p:grpSpPr>
            <a:xfrm>
              <a:off x="2150193" y="1699008"/>
              <a:ext cx="919389" cy="675249"/>
              <a:chOff x="2874348" y="858810"/>
              <a:chExt cx="919389" cy="675249"/>
            </a:xfrm>
          </p:grpSpPr>
          <p:sp>
            <p:nvSpPr>
              <p:cNvPr id="100" name="Rectangle: Top Corners Rounded 17">
                <a:extLst>
                  <a:ext uri="{FF2B5EF4-FFF2-40B4-BE49-F238E27FC236}">
                    <a16:creationId xmlns:a16="http://schemas.microsoft.com/office/drawing/2014/main" id="{0DE9335C-1641-4677-9E3F-BD4418D6E2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02A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ight Triangle 18">
                <a:extLst>
                  <a:ext uri="{FF2B5EF4-FFF2-40B4-BE49-F238E27FC236}">
                    <a16:creationId xmlns:a16="http://schemas.microsoft.com/office/drawing/2014/main" id="{998C99C1-56F6-40C0-8BCD-14128FD6CA4B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ight Triangle 19">
                <a:extLst>
                  <a:ext uri="{FF2B5EF4-FFF2-40B4-BE49-F238E27FC236}">
                    <a16:creationId xmlns:a16="http://schemas.microsoft.com/office/drawing/2014/main" id="{F3F80629-68D7-4BD9-B56C-042986F84E76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24">
              <a:extLst>
                <a:ext uri="{FF2B5EF4-FFF2-40B4-BE49-F238E27FC236}">
                  <a16:creationId xmlns:a16="http://schemas.microsoft.com/office/drawing/2014/main" id="{76D22C9A-9713-4777-A89D-C7D3748431B7}"/>
                </a:ext>
              </a:extLst>
            </p:cNvPr>
            <p:cNvGrpSpPr/>
            <p:nvPr/>
          </p:nvGrpSpPr>
          <p:grpSpPr>
            <a:xfrm>
              <a:off x="1871334" y="3091025"/>
              <a:ext cx="1477108" cy="1561514"/>
              <a:chOff x="3786851" y="3446587"/>
              <a:chExt cx="1477108" cy="1561514"/>
            </a:xfrm>
            <a:effectLst/>
          </p:grpSpPr>
          <p:sp>
            <p:nvSpPr>
              <p:cNvPr id="104" name="Oval 22">
                <a:extLst>
                  <a:ext uri="{FF2B5EF4-FFF2-40B4-BE49-F238E27FC236}">
                    <a16:creationId xmlns:a16="http://schemas.microsoft.com/office/drawing/2014/main" id="{88B3B422-614C-4D89-B721-BA6DF8820745}"/>
                  </a:ext>
                </a:extLst>
              </p:cNvPr>
              <p:cNvSpPr/>
              <p:nvPr/>
            </p:nvSpPr>
            <p:spPr>
              <a:xfrm>
                <a:off x="3786851" y="3530993"/>
                <a:ext cx="1477108" cy="1477108"/>
              </a:xfrm>
              <a:prstGeom prst="ellipse">
                <a:avLst/>
              </a:prstGeom>
              <a:solidFill>
                <a:srgbClr val="02A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Isosceles Triangle 23">
                <a:extLst>
                  <a:ext uri="{FF2B5EF4-FFF2-40B4-BE49-F238E27FC236}">
                    <a16:creationId xmlns:a16="http://schemas.microsoft.com/office/drawing/2014/main" id="{FF39A25A-7C2F-4D5D-9D01-04779697270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solidFill>
                <a:srgbClr val="02A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TextBox 86">
              <a:extLst>
                <a:ext uri="{FF2B5EF4-FFF2-40B4-BE49-F238E27FC236}">
                  <a16:creationId xmlns:a16="http://schemas.microsoft.com/office/drawing/2014/main" id="{8169F724-631A-4D2C-A422-47282D65508F}"/>
                </a:ext>
              </a:extLst>
            </p:cNvPr>
            <p:cNvSpPr txBox="1"/>
            <p:nvPr/>
          </p:nvSpPr>
          <p:spPr>
            <a:xfrm>
              <a:off x="1970945" y="3324956"/>
              <a:ext cx="13133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توفير الخِدْمات العامة</a:t>
              </a:r>
              <a:endParaRPr lang="en-US" sz="2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1" name="مجموعة 60"/>
          <p:cNvGrpSpPr/>
          <p:nvPr/>
        </p:nvGrpSpPr>
        <p:grpSpPr>
          <a:xfrm>
            <a:off x="2582110" y="1680195"/>
            <a:ext cx="1748675" cy="4220409"/>
            <a:chOff x="5687308" y="1699008"/>
            <a:chExt cx="1748675" cy="4220409"/>
          </a:xfrm>
        </p:grpSpPr>
        <p:grpSp>
          <p:nvGrpSpPr>
            <p:cNvPr id="62" name="Group 41">
              <a:extLst>
                <a:ext uri="{FF2B5EF4-FFF2-40B4-BE49-F238E27FC236}">
                  <a16:creationId xmlns:a16="http://schemas.microsoft.com/office/drawing/2014/main" id="{5955E8DD-FFBA-482C-91AB-3E1CAC04D7CE}"/>
                </a:ext>
              </a:extLst>
            </p:cNvPr>
            <p:cNvGrpSpPr/>
            <p:nvPr/>
          </p:nvGrpSpPr>
          <p:grpSpPr>
            <a:xfrm>
              <a:off x="5801015" y="2332054"/>
              <a:ext cx="1477108" cy="3516245"/>
              <a:chOff x="2595489" y="1491856"/>
              <a:chExt cx="1477108" cy="3516245"/>
            </a:xfrm>
            <a:effectLst/>
          </p:grpSpPr>
          <p:sp>
            <p:nvSpPr>
              <p:cNvPr id="69" name="Rectangle 42">
                <a:extLst>
                  <a:ext uri="{FF2B5EF4-FFF2-40B4-BE49-F238E27FC236}">
                    <a16:creationId xmlns:a16="http://schemas.microsoft.com/office/drawing/2014/main" id="{D998C23A-147A-4298-8BC3-66BE1BF8950B}"/>
                  </a:ext>
                </a:extLst>
              </p:cNvPr>
              <p:cNvSpPr/>
              <p:nvPr/>
            </p:nvSpPr>
            <p:spPr>
              <a:xfrm>
                <a:off x="3306055" y="1491856"/>
                <a:ext cx="45719" cy="2103120"/>
              </a:xfrm>
              <a:prstGeom prst="rect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Oval 43">
                <a:extLst>
                  <a:ext uri="{FF2B5EF4-FFF2-40B4-BE49-F238E27FC236}">
                    <a16:creationId xmlns:a16="http://schemas.microsoft.com/office/drawing/2014/main" id="{A8DFEF26-8C3D-463E-9605-1E3E58A7FE19}"/>
                  </a:ext>
                </a:extLst>
              </p:cNvPr>
              <p:cNvSpPr/>
              <p:nvPr/>
            </p:nvSpPr>
            <p:spPr>
              <a:xfrm>
                <a:off x="2595489" y="3530993"/>
                <a:ext cx="1477108" cy="1477108"/>
              </a:xfrm>
              <a:prstGeom prst="ellipse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Isosceles Triangle 44">
                <a:extLst>
                  <a:ext uri="{FF2B5EF4-FFF2-40B4-BE49-F238E27FC236}">
                    <a16:creationId xmlns:a16="http://schemas.microsoft.com/office/drawing/2014/main" id="{EC8F978B-32F1-43CE-B78C-34A091D8C8DE}"/>
                  </a:ext>
                </a:extLst>
              </p:cNvPr>
              <p:cNvSpPr/>
              <p:nvPr/>
            </p:nvSpPr>
            <p:spPr>
              <a:xfrm>
                <a:off x="3193366" y="3446587"/>
                <a:ext cx="281354" cy="168812"/>
              </a:xfrm>
              <a:prstGeom prst="triangle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45">
              <a:extLst>
                <a:ext uri="{FF2B5EF4-FFF2-40B4-BE49-F238E27FC236}">
                  <a16:creationId xmlns:a16="http://schemas.microsoft.com/office/drawing/2014/main" id="{7BF42EED-E097-4FD1-9CA7-57B1B6994735}"/>
                </a:ext>
              </a:extLst>
            </p:cNvPr>
            <p:cNvGrpSpPr/>
            <p:nvPr/>
          </p:nvGrpSpPr>
          <p:grpSpPr>
            <a:xfrm>
              <a:off x="6079874" y="1699008"/>
              <a:ext cx="919389" cy="675249"/>
              <a:chOff x="2874348" y="858810"/>
              <a:chExt cx="919389" cy="675249"/>
            </a:xfrm>
          </p:grpSpPr>
          <p:sp>
            <p:nvSpPr>
              <p:cNvPr id="65" name="Rectangle: Top Corners Rounded 46">
                <a:extLst>
                  <a:ext uri="{FF2B5EF4-FFF2-40B4-BE49-F238E27FC236}">
                    <a16:creationId xmlns:a16="http://schemas.microsoft.com/office/drawing/2014/main" id="{4A8B6170-8EAB-4800-8CB8-E6C853B2C138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Right Triangle 47">
                <a:extLst>
                  <a:ext uri="{FF2B5EF4-FFF2-40B4-BE49-F238E27FC236}">
                    <a16:creationId xmlns:a16="http://schemas.microsoft.com/office/drawing/2014/main" id="{91E72A01-3B3A-4773-A145-6F88FC9BCCED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Right Triangle 48">
                <a:extLst>
                  <a:ext uri="{FF2B5EF4-FFF2-40B4-BE49-F238E27FC236}">
                    <a16:creationId xmlns:a16="http://schemas.microsoft.com/office/drawing/2014/main" id="{62B375BC-630E-41BB-A3FC-DA0D3718C1FE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4" name="TextBox 95">
              <a:extLst>
                <a:ext uri="{FF2B5EF4-FFF2-40B4-BE49-F238E27FC236}">
                  <a16:creationId xmlns:a16="http://schemas.microsoft.com/office/drawing/2014/main" id="{96BB3ED9-ECC1-4CCC-BC07-A8FA08A06798}"/>
                </a:ext>
              </a:extLst>
            </p:cNvPr>
            <p:cNvSpPr txBox="1"/>
            <p:nvPr/>
          </p:nvSpPr>
          <p:spPr>
            <a:xfrm>
              <a:off x="5687308" y="4534422"/>
              <a:ext cx="174867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تنظيم أنشطة الترفيه والرياضة</a:t>
              </a:r>
              <a:endParaRPr lang="en-US" sz="28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2" name="مجموعة 71"/>
          <p:cNvGrpSpPr/>
          <p:nvPr/>
        </p:nvGrpSpPr>
        <p:grpSpPr>
          <a:xfrm>
            <a:off x="510912" y="1680195"/>
            <a:ext cx="1477108" cy="4149291"/>
            <a:chOff x="3382860" y="1699008"/>
            <a:chExt cx="1477108" cy="4149291"/>
          </a:xfrm>
        </p:grpSpPr>
        <p:grpSp>
          <p:nvGrpSpPr>
            <p:cNvPr id="73" name="Group 25">
              <a:extLst>
                <a:ext uri="{FF2B5EF4-FFF2-40B4-BE49-F238E27FC236}">
                  <a16:creationId xmlns:a16="http://schemas.microsoft.com/office/drawing/2014/main" id="{D4B9D1E0-1247-422C-994A-EC7ADE46FA91}"/>
                </a:ext>
              </a:extLst>
            </p:cNvPr>
            <p:cNvGrpSpPr/>
            <p:nvPr/>
          </p:nvGrpSpPr>
          <p:grpSpPr>
            <a:xfrm>
              <a:off x="3382860" y="2332054"/>
              <a:ext cx="1477108" cy="3516245"/>
              <a:chOff x="2595489" y="1491856"/>
              <a:chExt cx="1477108" cy="3516245"/>
            </a:xfrm>
            <a:effectLst/>
          </p:grpSpPr>
          <p:sp>
            <p:nvSpPr>
              <p:cNvPr id="79" name="Rectangle 26">
                <a:extLst>
                  <a:ext uri="{FF2B5EF4-FFF2-40B4-BE49-F238E27FC236}">
                    <a16:creationId xmlns:a16="http://schemas.microsoft.com/office/drawing/2014/main" id="{BC94AF4A-FB68-4FB8-B010-9E260589D363}"/>
                  </a:ext>
                </a:extLst>
              </p:cNvPr>
              <p:cNvSpPr/>
              <p:nvPr/>
            </p:nvSpPr>
            <p:spPr>
              <a:xfrm>
                <a:off x="3306055" y="1491856"/>
                <a:ext cx="45719" cy="2103120"/>
              </a:xfrm>
              <a:prstGeom prst="rect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Oval 27">
                <a:extLst>
                  <a:ext uri="{FF2B5EF4-FFF2-40B4-BE49-F238E27FC236}">
                    <a16:creationId xmlns:a16="http://schemas.microsoft.com/office/drawing/2014/main" id="{A7416E84-B759-4B8D-8BF3-56542DF6C4D0}"/>
                  </a:ext>
                </a:extLst>
              </p:cNvPr>
              <p:cNvSpPr/>
              <p:nvPr/>
            </p:nvSpPr>
            <p:spPr>
              <a:xfrm>
                <a:off x="2595489" y="3530993"/>
                <a:ext cx="1477108" cy="1477108"/>
              </a:xfrm>
              <a:prstGeom prst="ellipse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Isosceles Triangle 28">
                <a:extLst>
                  <a:ext uri="{FF2B5EF4-FFF2-40B4-BE49-F238E27FC236}">
                    <a16:creationId xmlns:a16="http://schemas.microsoft.com/office/drawing/2014/main" id="{FCC80419-A393-4889-9EA3-17A79261DCC1}"/>
                  </a:ext>
                </a:extLst>
              </p:cNvPr>
              <p:cNvSpPr/>
              <p:nvPr/>
            </p:nvSpPr>
            <p:spPr>
              <a:xfrm>
                <a:off x="3193366" y="3446587"/>
                <a:ext cx="281354" cy="168812"/>
              </a:xfrm>
              <a:prstGeom prst="triangle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4" name="Group 29">
              <a:extLst>
                <a:ext uri="{FF2B5EF4-FFF2-40B4-BE49-F238E27FC236}">
                  <a16:creationId xmlns:a16="http://schemas.microsoft.com/office/drawing/2014/main" id="{10B848EE-13BF-4A75-8507-0AE2E23CA56F}"/>
                </a:ext>
              </a:extLst>
            </p:cNvPr>
            <p:cNvGrpSpPr/>
            <p:nvPr/>
          </p:nvGrpSpPr>
          <p:grpSpPr>
            <a:xfrm>
              <a:off x="3661719" y="1699008"/>
              <a:ext cx="919389" cy="675249"/>
              <a:chOff x="2874348" y="858810"/>
              <a:chExt cx="919389" cy="675249"/>
            </a:xfrm>
          </p:grpSpPr>
          <p:sp>
            <p:nvSpPr>
              <p:cNvPr id="76" name="Rectangle: Top Corners Rounded 30">
                <a:extLst>
                  <a:ext uri="{FF2B5EF4-FFF2-40B4-BE49-F238E27FC236}">
                    <a16:creationId xmlns:a16="http://schemas.microsoft.com/office/drawing/2014/main" id="{665A67DB-4102-406E-8C94-F324DC744616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ight Triangle 31">
                <a:extLst>
                  <a:ext uri="{FF2B5EF4-FFF2-40B4-BE49-F238E27FC236}">
                    <a16:creationId xmlns:a16="http://schemas.microsoft.com/office/drawing/2014/main" id="{E573E6B8-5A88-43D5-9BDF-2E675917F87E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Right Triangle 32">
                <a:extLst>
                  <a:ext uri="{FF2B5EF4-FFF2-40B4-BE49-F238E27FC236}">
                    <a16:creationId xmlns:a16="http://schemas.microsoft.com/office/drawing/2014/main" id="{7CEA4E3D-0F22-4929-BB1E-AFDCF8ED853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5" name="TextBox 89">
              <a:extLst>
                <a:ext uri="{FF2B5EF4-FFF2-40B4-BE49-F238E27FC236}">
                  <a16:creationId xmlns:a16="http://schemas.microsoft.com/office/drawing/2014/main" id="{69E70BDC-2596-4044-A484-721C8670544B}"/>
                </a:ext>
              </a:extLst>
            </p:cNvPr>
            <p:cNvSpPr txBox="1"/>
            <p:nvPr/>
          </p:nvSpPr>
          <p:spPr>
            <a:xfrm>
              <a:off x="3425713" y="4534422"/>
              <a:ext cx="13354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chemeClr val="bg1"/>
                  </a:solidFill>
                </a:rPr>
                <a:t>توفير الإسكان</a:t>
              </a:r>
              <a:endParaRPr lang="en-US" sz="3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2" name="مجموعة 81"/>
          <p:cNvGrpSpPr/>
          <p:nvPr/>
        </p:nvGrpSpPr>
        <p:grpSpPr>
          <a:xfrm>
            <a:off x="1669003" y="1680195"/>
            <a:ext cx="1477108" cy="2953531"/>
            <a:chOff x="1871334" y="1699008"/>
            <a:chExt cx="1477108" cy="2953531"/>
          </a:xfrm>
        </p:grpSpPr>
        <p:sp>
          <p:nvSpPr>
            <p:cNvPr id="83" name="Rectangle 21">
              <a:extLst>
                <a:ext uri="{FF2B5EF4-FFF2-40B4-BE49-F238E27FC236}">
                  <a16:creationId xmlns:a16="http://schemas.microsoft.com/office/drawing/2014/main" id="{57D76A9A-EE6C-4261-92D4-108492689FC1}"/>
                </a:ext>
              </a:extLst>
            </p:cNvPr>
            <p:cNvSpPr/>
            <p:nvPr/>
          </p:nvSpPr>
          <p:spPr>
            <a:xfrm>
              <a:off x="2581900" y="2332054"/>
              <a:ext cx="45719" cy="914400"/>
            </a:xfrm>
            <a:prstGeom prst="rect">
              <a:avLst/>
            </a:prstGeom>
            <a:solidFill>
              <a:srgbClr val="02A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16">
              <a:extLst>
                <a:ext uri="{FF2B5EF4-FFF2-40B4-BE49-F238E27FC236}">
                  <a16:creationId xmlns:a16="http://schemas.microsoft.com/office/drawing/2014/main" id="{5D5BC252-2CE8-42B2-9096-0256423AD5DC}"/>
                </a:ext>
              </a:extLst>
            </p:cNvPr>
            <p:cNvGrpSpPr/>
            <p:nvPr/>
          </p:nvGrpSpPr>
          <p:grpSpPr>
            <a:xfrm>
              <a:off x="2150193" y="1699008"/>
              <a:ext cx="919389" cy="675249"/>
              <a:chOff x="2874348" y="858810"/>
              <a:chExt cx="919389" cy="675249"/>
            </a:xfrm>
          </p:grpSpPr>
          <p:sp>
            <p:nvSpPr>
              <p:cNvPr id="89" name="Rectangle: Top Corners Rounded 17">
                <a:extLst>
                  <a:ext uri="{FF2B5EF4-FFF2-40B4-BE49-F238E27FC236}">
                    <a16:creationId xmlns:a16="http://schemas.microsoft.com/office/drawing/2014/main" id="{0DE9335C-1641-4677-9E3F-BD4418D6E2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02A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ight Triangle 18">
                <a:extLst>
                  <a:ext uri="{FF2B5EF4-FFF2-40B4-BE49-F238E27FC236}">
                    <a16:creationId xmlns:a16="http://schemas.microsoft.com/office/drawing/2014/main" id="{998C99C1-56F6-40C0-8BCD-14128FD6CA4B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ight Triangle 19">
                <a:extLst>
                  <a:ext uri="{FF2B5EF4-FFF2-40B4-BE49-F238E27FC236}">
                    <a16:creationId xmlns:a16="http://schemas.microsoft.com/office/drawing/2014/main" id="{F3F80629-68D7-4BD9-B56C-042986F84E76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24">
              <a:extLst>
                <a:ext uri="{FF2B5EF4-FFF2-40B4-BE49-F238E27FC236}">
                  <a16:creationId xmlns:a16="http://schemas.microsoft.com/office/drawing/2014/main" id="{76D22C9A-9713-4777-A89D-C7D3748431B7}"/>
                </a:ext>
              </a:extLst>
            </p:cNvPr>
            <p:cNvGrpSpPr/>
            <p:nvPr/>
          </p:nvGrpSpPr>
          <p:grpSpPr>
            <a:xfrm>
              <a:off x="1871334" y="3091025"/>
              <a:ext cx="1477108" cy="1561514"/>
              <a:chOff x="3786851" y="3446587"/>
              <a:chExt cx="1477108" cy="1561514"/>
            </a:xfrm>
            <a:effectLst/>
          </p:grpSpPr>
          <p:sp>
            <p:nvSpPr>
              <p:cNvPr id="87" name="Oval 22">
                <a:extLst>
                  <a:ext uri="{FF2B5EF4-FFF2-40B4-BE49-F238E27FC236}">
                    <a16:creationId xmlns:a16="http://schemas.microsoft.com/office/drawing/2014/main" id="{88B3B422-614C-4D89-B721-BA6DF8820745}"/>
                  </a:ext>
                </a:extLst>
              </p:cNvPr>
              <p:cNvSpPr/>
              <p:nvPr/>
            </p:nvSpPr>
            <p:spPr>
              <a:xfrm>
                <a:off x="3786851" y="3530993"/>
                <a:ext cx="1477108" cy="1477108"/>
              </a:xfrm>
              <a:prstGeom prst="ellipse">
                <a:avLst/>
              </a:prstGeom>
              <a:solidFill>
                <a:srgbClr val="02A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Isosceles Triangle 23">
                <a:extLst>
                  <a:ext uri="{FF2B5EF4-FFF2-40B4-BE49-F238E27FC236}">
                    <a16:creationId xmlns:a16="http://schemas.microsoft.com/office/drawing/2014/main" id="{FF39A25A-7C2F-4D5D-9D01-04779697270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solidFill>
                <a:srgbClr val="02A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6">
              <a:extLst>
                <a:ext uri="{FF2B5EF4-FFF2-40B4-BE49-F238E27FC236}">
                  <a16:creationId xmlns:a16="http://schemas.microsoft.com/office/drawing/2014/main" id="{8169F724-631A-4D2C-A422-47282D65508F}"/>
                </a:ext>
              </a:extLst>
            </p:cNvPr>
            <p:cNvSpPr txBox="1"/>
            <p:nvPr/>
          </p:nvSpPr>
          <p:spPr>
            <a:xfrm>
              <a:off x="1970945" y="3229742"/>
              <a:ext cx="13133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تشييد الطرق وصيانتها</a:t>
              </a:r>
              <a:endParaRPr lang="en-US" sz="2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354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449942" y="769022"/>
            <a:ext cx="11272389" cy="2641950"/>
            <a:chOff x="449942" y="769022"/>
            <a:chExt cx="11272389" cy="2641950"/>
          </a:xfrm>
        </p:grpSpPr>
        <p:pic>
          <p:nvPicPr>
            <p:cNvPr id="11" name="Picture 1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2ED3A3-B84C-4954-B4F0-41EEA45DC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4" t="14911" r="8055" b="22539"/>
            <a:stretch/>
          </p:blipFill>
          <p:spPr>
            <a:xfrm>
              <a:off x="10503327" y="769022"/>
              <a:ext cx="970137" cy="712969"/>
            </a:xfrm>
            <a:prstGeom prst="rect">
              <a:avLst/>
            </a:prstGeom>
          </p:spPr>
        </p:pic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33B6A8-49E6-45E8-AC29-7BB43C0CF3BD}"/>
                </a:ext>
              </a:extLst>
            </p:cNvPr>
            <p:cNvSpPr/>
            <p:nvPr/>
          </p:nvSpPr>
          <p:spPr>
            <a:xfrm>
              <a:off x="789772" y="1691730"/>
              <a:ext cx="10683692" cy="1719242"/>
            </a:xfrm>
            <a:custGeom>
              <a:avLst/>
              <a:gdLst>
                <a:gd name="connsiteX0" fmla="*/ 0 w 10683692"/>
                <a:gd name="connsiteY0" fmla="*/ 855231 h 1719242"/>
                <a:gd name="connsiteX1" fmla="*/ 1 w 10683692"/>
                <a:gd name="connsiteY1" fmla="*/ 855232 h 1719242"/>
                <a:gd name="connsiteX2" fmla="*/ 0 w 10683692"/>
                <a:gd name="connsiteY2" fmla="*/ 855232 h 1719242"/>
                <a:gd name="connsiteX3" fmla="*/ 9825145 w 10683692"/>
                <a:gd name="connsiteY3" fmla="*/ 0 h 1719242"/>
                <a:gd name="connsiteX4" fmla="*/ 10007122 w 10683692"/>
                <a:gd name="connsiteY4" fmla="*/ 75378 h 1719242"/>
                <a:gd name="connsiteX5" fmla="*/ 10606125 w 10683692"/>
                <a:gd name="connsiteY5" fmla="*/ 674381 h 1719242"/>
                <a:gd name="connsiteX6" fmla="*/ 10662658 w 10683692"/>
                <a:gd name="connsiteY6" fmla="*/ 759515 h 1719242"/>
                <a:gd name="connsiteX7" fmla="*/ 10665145 w 10683692"/>
                <a:gd name="connsiteY7" fmla="*/ 772298 h 1719242"/>
                <a:gd name="connsiteX8" fmla="*/ 10665235 w 10683692"/>
                <a:gd name="connsiteY8" fmla="*/ 772434 h 1719242"/>
                <a:gd name="connsiteX9" fmla="*/ 10609864 w 10683692"/>
                <a:gd name="connsiteY9" fmla="*/ 1045525 h 1719242"/>
                <a:gd name="connsiteX10" fmla="*/ 10009974 w 10683692"/>
                <a:gd name="connsiteY10" fmla="*/ 1645413 h 1719242"/>
                <a:gd name="connsiteX11" fmla="*/ 9653497 w 10683692"/>
                <a:gd name="connsiteY11" fmla="*/ 1645413 h 1719242"/>
                <a:gd name="connsiteX12" fmla="*/ 9653498 w 10683692"/>
                <a:gd name="connsiteY12" fmla="*/ 1645414 h 1719242"/>
                <a:gd name="connsiteX13" fmla="*/ 9653498 w 10683692"/>
                <a:gd name="connsiteY13" fmla="*/ 1288937 h 1719242"/>
                <a:gd name="connsiteX14" fmla="*/ 9749578 w 10683692"/>
                <a:gd name="connsiteY14" fmla="*/ 1192857 h 1719242"/>
                <a:gd name="connsiteX15" fmla="*/ 337625 w 10683692"/>
                <a:gd name="connsiteY15" fmla="*/ 1192856 h 1719242"/>
                <a:gd name="connsiteX16" fmla="*/ 26533 w 10683692"/>
                <a:gd name="connsiteY16" fmla="*/ 986650 h 1719242"/>
                <a:gd name="connsiteX17" fmla="*/ 1 w 10683692"/>
                <a:gd name="connsiteY17" fmla="*/ 855232 h 1719242"/>
                <a:gd name="connsiteX18" fmla="*/ 26533 w 10683692"/>
                <a:gd name="connsiteY18" fmla="*/ 723813 h 1719242"/>
                <a:gd name="connsiteX19" fmla="*/ 337625 w 10683692"/>
                <a:gd name="connsiteY19" fmla="*/ 517607 h 1719242"/>
                <a:gd name="connsiteX20" fmla="*/ 9721445 w 10683692"/>
                <a:gd name="connsiteY20" fmla="*/ 517607 h 1719242"/>
                <a:gd name="connsiteX21" fmla="*/ 9643169 w 10683692"/>
                <a:gd name="connsiteY21" fmla="*/ 439331 h 1719242"/>
                <a:gd name="connsiteX22" fmla="*/ 9643169 w 10683692"/>
                <a:gd name="connsiteY22" fmla="*/ 75378 h 1719242"/>
                <a:gd name="connsiteX23" fmla="*/ 9825145 w 10683692"/>
                <a:gd name="connsiteY23" fmla="*/ 0 h 17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683692" h="1719242">
                  <a:moveTo>
                    <a:pt x="0" y="855231"/>
                  </a:moveTo>
                  <a:lnTo>
                    <a:pt x="1" y="855232"/>
                  </a:lnTo>
                  <a:lnTo>
                    <a:pt x="0" y="855232"/>
                  </a:lnTo>
                  <a:close/>
                  <a:moveTo>
                    <a:pt x="9825145" y="0"/>
                  </a:moveTo>
                  <a:cubicBezTo>
                    <a:pt x="9891008" y="0"/>
                    <a:pt x="9956870" y="25126"/>
                    <a:pt x="10007122" y="75378"/>
                  </a:cubicBezTo>
                  <a:lnTo>
                    <a:pt x="10606125" y="674381"/>
                  </a:lnTo>
                  <a:cubicBezTo>
                    <a:pt x="10631251" y="699507"/>
                    <a:pt x="10650095" y="728535"/>
                    <a:pt x="10662658" y="759515"/>
                  </a:cubicBezTo>
                  <a:lnTo>
                    <a:pt x="10665145" y="772298"/>
                  </a:lnTo>
                  <a:lnTo>
                    <a:pt x="10665235" y="772434"/>
                  </a:lnTo>
                  <a:cubicBezTo>
                    <a:pt x="10702150" y="863464"/>
                    <a:pt x="10683693" y="971696"/>
                    <a:pt x="10609864" y="1045525"/>
                  </a:cubicBezTo>
                  <a:lnTo>
                    <a:pt x="10009974" y="1645413"/>
                  </a:lnTo>
                  <a:cubicBezTo>
                    <a:pt x="9911536" y="1743852"/>
                    <a:pt x="9751936" y="1743852"/>
                    <a:pt x="9653497" y="1645413"/>
                  </a:cubicBezTo>
                  <a:lnTo>
                    <a:pt x="9653498" y="1645414"/>
                  </a:lnTo>
                  <a:cubicBezTo>
                    <a:pt x="9555060" y="1546975"/>
                    <a:pt x="9555060" y="1387376"/>
                    <a:pt x="9653498" y="1288937"/>
                  </a:cubicBezTo>
                  <a:lnTo>
                    <a:pt x="9749578" y="1192857"/>
                  </a:lnTo>
                  <a:lnTo>
                    <a:pt x="337625" y="1192856"/>
                  </a:lnTo>
                  <a:cubicBezTo>
                    <a:pt x="197777" y="1192856"/>
                    <a:pt x="77787" y="1107829"/>
                    <a:pt x="26533" y="986650"/>
                  </a:cubicBezTo>
                  <a:lnTo>
                    <a:pt x="1" y="855232"/>
                  </a:lnTo>
                  <a:lnTo>
                    <a:pt x="26533" y="723813"/>
                  </a:lnTo>
                  <a:cubicBezTo>
                    <a:pt x="77787" y="602635"/>
                    <a:pt x="197777" y="517607"/>
                    <a:pt x="337625" y="517607"/>
                  </a:cubicBezTo>
                  <a:lnTo>
                    <a:pt x="9721445" y="517607"/>
                  </a:lnTo>
                  <a:lnTo>
                    <a:pt x="9643169" y="439331"/>
                  </a:lnTo>
                  <a:cubicBezTo>
                    <a:pt x="9542666" y="338828"/>
                    <a:pt x="9542666" y="175881"/>
                    <a:pt x="9643169" y="75378"/>
                  </a:cubicBezTo>
                  <a:cubicBezTo>
                    <a:pt x="9693420" y="25126"/>
                    <a:pt x="9759283" y="0"/>
                    <a:pt x="9825145" y="0"/>
                  </a:cubicBezTo>
                  <a:close/>
                </a:path>
              </a:pathLst>
            </a:custGeom>
            <a:solidFill>
              <a:schemeClr val="tx1">
                <a:alpha val="9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93FA02-DF0E-48C8-9D0F-22A342C8E911}"/>
                </a:ext>
              </a:extLst>
            </p:cNvPr>
            <p:cNvGrpSpPr/>
            <p:nvPr/>
          </p:nvGrpSpPr>
          <p:grpSpPr>
            <a:xfrm>
              <a:off x="449942" y="1254794"/>
              <a:ext cx="11272389" cy="1543354"/>
              <a:chOff x="-29027" y="427480"/>
              <a:chExt cx="11272389" cy="1543354"/>
            </a:xfrm>
            <a:solidFill>
              <a:schemeClr val="bg1"/>
            </a:solidFill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5F8E885-B8D3-4826-A7E8-2880DF343BE9}"/>
                  </a:ext>
                </a:extLst>
              </p:cNvPr>
              <p:cNvSpPr/>
              <p:nvPr/>
            </p:nvSpPr>
            <p:spPr>
              <a:xfrm>
                <a:off x="-29027" y="1069144"/>
                <a:ext cx="11110504" cy="67524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A0329F1-FB33-4290-B422-74F81E3744F2}"/>
                  </a:ext>
                </a:extLst>
              </p:cNvPr>
              <p:cNvSpPr/>
              <p:nvPr/>
            </p:nvSpPr>
            <p:spPr>
              <a:xfrm rot="2700000">
                <a:off x="9879163" y="851039"/>
                <a:ext cx="1361826" cy="51470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6BEF34A-F482-4473-BEA3-3F8B07BB1FA8}"/>
                  </a:ext>
                </a:extLst>
              </p:cNvPr>
              <p:cNvSpPr/>
              <p:nvPr/>
            </p:nvSpPr>
            <p:spPr>
              <a:xfrm rot="18900000">
                <a:off x="9890857" y="1466701"/>
                <a:ext cx="1352505" cy="5041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5CCCC5-E8C5-4651-8197-B520462C5173}"/>
                </a:ext>
              </a:extLst>
            </p:cNvPr>
            <p:cNvSpPr txBox="1"/>
            <p:nvPr/>
          </p:nvSpPr>
          <p:spPr>
            <a:xfrm>
              <a:off x="8705850" y="2058892"/>
              <a:ext cx="2661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مؤسسات عامة :</a:t>
              </a:r>
              <a:endParaRPr lang="en-US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0" name="مجموعة 59"/>
          <p:cNvGrpSpPr/>
          <p:nvPr/>
        </p:nvGrpSpPr>
        <p:grpSpPr>
          <a:xfrm>
            <a:off x="3382860" y="1699008"/>
            <a:ext cx="1477108" cy="4149291"/>
            <a:chOff x="3382860" y="1699008"/>
            <a:chExt cx="1477108" cy="414929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4B9D1E0-1247-422C-994A-EC7ADE46FA91}"/>
                </a:ext>
              </a:extLst>
            </p:cNvPr>
            <p:cNvGrpSpPr/>
            <p:nvPr/>
          </p:nvGrpSpPr>
          <p:grpSpPr>
            <a:xfrm>
              <a:off x="3382860" y="2332054"/>
              <a:ext cx="1477108" cy="3516245"/>
              <a:chOff x="2595489" y="1491856"/>
              <a:chExt cx="1477108" cy="3516245"/>
            </a:xfrm>
            <a:effectLst/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C94AF4A-FB68-4FB8-B010-9E260589D363}"/>
                  </a:ext>
                </a:extLst>
              </p:cNvPr>
              <p:cNvSpPr/>
              <p:nvPr/>
            </p:nvSpPr>
            <p:spPr>
              <a:xfrm>
                <a:off x="3306055" y="1491856"/>
                <a:ext cx="45719" cy="2103120"/>
              </a:xfrm>
              <a:prstGeom prst="rect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7416E84-B759-4B8D-8BF3-56542DF6C4D0}"/>
                  </a:ext>
                </a:extLst>
              </p:cNvPr>
              <p:cNvSpPr/>
              <p:nvPr/>
            </p:nvSpPr>
            <p:spPr>
              <a:xfrm>
                <a:off x="2595489" y="3530993"/>
                <a:ext cx="1477108" cy="1477108"/>
              </a:xfrm>
              <a:prstGeom prst="ellipse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FCC80419-A393-4889-9EA3-17A79261DCC1}"/>
                  </a:ext>
                </a:extLst>
              </p:cNvPr>
              <p:cNvSpPr/>
              <p:nvPr/>
            </p:nvSpPr>
            <p:spPr>
              <a:xfrm>
                <a:off x="3193366" y="3446587"/>
                <a:ext cx="281354" cy="168812"/>
              </a:xfrm>
              <a:prstGeom prst="triangle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0B848EE-13BF-4A75-8507-0AE2E23CA56F}"/>
                </a:ext>
              </a:extLst>
            </p:cNvPr>
            <p:cNvGrpSpPr/>
            <p:nvPr/>
          </p:nvGrpSpPr>
          <p:grpSpPr>
            <a:xfrm>
              <a:off x="3661719" y="1699008"/>
              <a:ext cx="919389" cy="675249"/>
              <a:chOff x="2874348" y="858810"/>
              <a:chExt cx="919389" cy="675249"/>
            </a:xfrm>
          </p:grpSpPr>
          <p:sp>
            <p:nvSpPr>
              <p:cNvPr id="31" name="Rectangle: Top Corners Rounded 30">
                <a:extLst>
                  <a:ext uri="{FF2B5EF4-FFF2-40B4-BE49-F238E27FC236}">
                    <a16:creationId xmlns:a16="http://schemas.microsoft.com/office/drawing/2014/main" id="{665A67DB-4102-406E-8C94-F324DC744616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E573E6B8-5A88-43D5-9BDF-2E675917F87E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ight Triangle 32">
                <a:extLst>
                  <a:ext uri="{FF2B5EF4-FFF2-40B4-BE49-F238E27FC236}">
                    <a16:creationId xmlns:a16="http://schemas.microsoft.com/office/drawing/2014/main" id="{7CEA4E3D-0F22-4929-BB1E-AFDCF8ED853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9E70BDC-2596-4044-A484-721C8670544B}"/>
                </a:ext>
              </a:extLst>
            </p:cNvPr>
            <p:cNvSpPr txBox="1"/>
            <p:nvPr/>
          </p:nvSpPr>
          <p:spPr>
            <a:xfrm>
              <a:off x="3452657" y="4560403"/>
              <a:ext cx="12815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chemeClr val="bg1"/>
                  </a:solidFill>
                </a:rPr>
                <a:t>مستشفى</a:t>
              </a:r>
            </a:p>
            <a:p>
              <a:pPr algn="ctr"/>
              <a:r>
                <a:rPr lang="ar-SY" sz="3200" dirty="0">
                  <a:solidFill>
                    <a:schemeClr val="bg1"/>
                  </a:solidFill>
                </a:rPr>
                <a:t>حكومي</a:t>
              </a:r>
              <a:endParaRPr lang="en-US" sz="3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9" name="مجموعة 58"/>
          <p:cNvGrpSpPr/>
          <p:nvPr/>
        </p:nvGrpSpPr>
        <p:grpSpPr>
          <a:xfrm>
            <a:off x="4574222" y="1699008"/>
            <a:ext cx="1477108" cy="2953531"/>
            <a:chOff x="4574222" y="1699008"/>
            <a:chExt cx="1477108" cy="295353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B810053-5BA6-4E5B-AC38-E8544056CCC0}"/>
                </a:ext>
              </a:extLst>
            </p:cNvPr>
            <p:cNvSpPr/>
            <p:nvPr/>
          </p:nvSpPr>
          <p:spPr>
            <a:xfrm>
              <a:off x="5284788" y="2332054"/>
              <a:ext cx="45719" cy="914400"/>
            </a:xfrm>
            <a:prstGeom prst="rect">
              <a:avLst/>
            </a:prstGeom>
            <a:solidFill>
              <a:srgbClr val="FBA5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11186DA-7300-49D3-BAB6-7AB11BD2D115}"/>
                </a:ext>
              </a:extLst>
            </p:cNvPr>
            <p:cNvGrpSpPr/>
            <p:nvPr/>
          </p:nvGrpSpPr>
          <p:grpSpPr>
            <a:xfrm>
              <a:off x="4853081" y="1699008"/>
              <a:ext cx="919389" cy="675249"/>
              <a:chOff x="2874348" y="858810"/>
              <a:chExt cx="919389" cy="675249"/>
            </a:xfrm>
          </p:grpSpPr>
          <p:sp>
            <p:nvSpPr>
              <p:cNvPr id="35" name="Rectangle: Top Corners Rounded 34">
                <a:extLst>
                  <a:ext uri="{FF2B5EF4-FFF2-40B4-BE49-F238E27FC236}">
                    <a16:creationId xmlns:a16="http://schemas.microsoft.com/office/drawing/2014/main" id="{A35BB3B7-3BB1-4425-82F3-D29F341EBFC0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Right Triangle 35">
                <a:extLst>
                  <a:ext uri="{FF2B5EF4-FFF2-40B4-BE49-F238E27FC236}">
                    <a16:creationId xmlns:a16="http://schemas.microsoft.com/office/drawing/2014/main" id="{AF1C6704-298C-4045-ABB1-6E28529BA804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9CD3B1B9-F9C8-4675-81DE-983B9DF70ED3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CE1CB54-FCFB-4EF6-98E6-FAB86F6F1D11}"/>
                </a:ext>
              </a:extLst>
            </p:cNvPr>
            <p:cNvGrpSpPr/>
            <p:nvPr/>
          </p:nvGrpSpPr>
          <p:grpSpPr>
            <a:xfrm>
              <a:off x="4574222" y="3091025"/>
              <a:ext cx="1477108" cy="1561514"/>
              <a:chOff x="3786851" y="3446587"/>
              <a:chExt cx="1477108" cy="1561514"/>
            </a:xfrm>
            <a:effectLst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1F48004-4120-473B-929B-CB27B9272DD1}"/>
                  </a:ext>
                </a:extLst>
              </p:cNvPr>
              <p:cNvSpPr/>
              <p:nvPr/>
            </p:nvSpPr>
            <p:spPr>
              <a:xfrm>
                <a:off x="3786851" y="3530993"/>
                <a:ext cx="1477108" cy="1477108"/>
              </a:xfrm>
              <a:prstGeom prst="ellipse">
                <a:avLst/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A09E7FE6-E647-4FF6-B7AB-23215F8421F9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7D48B39-22BB-4C06-BF35-8A6892A143F9}"/>
                </a:ext>
              </a:extLst>
            </p:cNvPr>
            <p:cNvSpPr txBox="1"/>
            <p:nvPr/>
          </p:nvSpPr>
          <p:spPr>
            <a:xfrm>
              <a:off x="4634330" y="3369175"/>
              <a:ext cx="13568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برنامج</a:t>
              </a:r>
            </a:p>
            <a:p>
              <a:pPr algn="ctr"/>
              <a:r>
                <a:rPr lang="ar-SY" sz="3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حكومي</a:t>
              </a:r>
              <a:endParaRPr lang="en-US" sz="32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8" name="مجموعة 57"/>
          <p:cNvGrpSpPr/>
          <p:nvPr/>
        </p:nvGrpSpPr>
        <p:grpSpPr>
          <a:xfrm>
            <a:off x="5801015" y="1699008"/>
            <a:ext cx="1477108" cy="4149291"/>
            <a:chOff x="5801015" y="1699008"/>
            <a:chExt cx="1477108" cy="41492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955E8DD-FFBA-482C-91AB-3E1CAC04D7CE}"/>
                </a:ext>
              </a:extLst>
            </p:cNvPr>
            <p:cNvGrpSpPr/>
            <p:nvPr/>
          </p:nvGrpSpPr>
          <p:grpSpPr>
            <a:xfrm>
              <a:off x="5801015" y="2332054"/>
              <a:ext cx="1477108" cy="3516245"/>
              <a:chOff x="2595489" y="1491856"/>
              <a:chExt cx="1477108" cy="3516245"/>
            </a:xfrm>
            <a:effectLst/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998C23A-147A-4298-8BC3-66BE1BF8950B}"/>
                  </a:ext>
                </a:extLst>
              </p:cNvPr>
              <p:cNvSpPr/>
              <p:nvPr/>
            </p:nvSpPr>
            <p:spPr>
              <a:xfrm>
                <a:off x="3306055" y="1491856"/>
                <a:ext cx="45719" cy="2103120"/>
              </a:xfrm>
              <a:prstGeom prst="rect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8DFEF26-8C3D-463E-9605-1E3E58A7FE19}"/>
                  </a:ext>
                </a:extLst>
              </p:cNvPr>
              <p:cNvSpPr/>
              <p:nvPr/>
            </p:nvSpPr>
            <p:spPr>
              <a:xfrm>
                <a:off x="2595489" y="3530993"/>
                <a:ext cx="1477108" cy="1477108"/>
              </a:xfrm>
              <a:prstGeom prst="ellipse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EC8F978B-32F1-43CE-B78C-34A091D8C8DE}"/>
                  </a:ext>
                </a:extLst>
              </p:cNvPr>
              <p:cNvSpPr/>
              <p:nvPr/>
            </p:nvSpPr>
            <p:spPr>
              <a:xfrm>
                <a:off x="3193366" y="3446587"/>
                <a:ext cx="281354" cy="168812"/>
              </a:xfrm>
              <a:prstGeom prst="triangle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BF42EED-E097-4FD1-9CA7-57B1B6994735}"/>
                </a:ext>
              </a:extLst>
            </p:cNvPr>
            <p:cNvGrpSpPr/>
            <p:nvPr/>
          </p:nvGrpSpPr>
          <p:grpSpPr>
            <a:xfrm>
              <a:off x="6079874" y="1699008"/>
              <a:ext cx="919389" cy="675249"/>
              <a:chOff x="2874348" y="858810"/>
              <a:chExt cx="919389" cy="675249"/>
            </a:xfrm>
          </p:grpSpPr>
          <p:sp>
            <p:nvSpPr>
              <p:cNvPr id="47" name="Rectangle: Top Corners Rounded 46">
                <a:extLst>
                  <a:ext uri="{FF2B5EF4-FFF2-40B4-BE49-F238E27FC236}">
                    <a16:creationId xmlns:a16="http://schemas.microsoft.com/office/drawing/2014/main" id="{4A8B6170-8EAB-4800-8CB8-E6C853B2C138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ight Triangle 47">
                <a:extLst>
                  <a:ext uri="{FF2B5EF4-FFF2-40B4-BE49-F238E27FC236}">
                    <a16:creationId xmlns:a16="http://schemas.microsoft.com/office/drawing/2014/main" id="{91E72A01-3B3A-4773-A145-6F88FC9BCCED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ight Triangle 48">
                <a:extLst>
                  <a:ext uri="{FF2B5EF4-FFF2-40B4-BE49-F238E27FC236}">
                    <a16:creationId xmlns:a16="http://schemas.microsoft.com/office/drawing/2014/main" id="{62B375BC-630E-41BB-A3FC-DA0D3718C1FE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6BB3ED9-ECC1-4CCC-BC07-A8FA08A06798}"/>
                </a:ext>
              </a:extLst>
            </p:cNvPr>
            <p:cNvSpPr txBox="1"/>
            <p:nvPr/>
          </p:nvSpPr>
          <p:spPr>
            <a:xfrm>
              <a:off x="6009891" y="4583190"/>
              <a:ext cx="1086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هيئة</a:t>
              </a:r>
            </a:p>
            <a:p>
              <a:pPr algn="ctr"/>
              <a:r>
                <a:rPr lang="ar-SY" sz="28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حكومية</a:t>
              </a:r>
              <a:endParaRPr lang="en-US" sz="28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6992377" y="1699008"/>
            <a:ext cx="1477108" cy="2953531"/>
            <a:chOff x="6992377" y="1699008"/>
            <a:chExt cx="1477108" cy="295353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4F8685E-A572-4149-BBCE-FAEDC733E664}"/>
                </a:ext>
              </a:extLst>
            </p:cNvPr>
            <p:cNvSpPr/>
            <p:nvPr/>
          </p:nvSpPr>
          <p:spPr>
            <a:xfrm>
              <a:off x="7702943" y="2332054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0055E27-54F5-412A-B695-40B0D85215AD}"/>
                </a:ext>
              </a:extLst>
            </p:cNvPr>
            <p:cNvGrpSpPr/>
            <p:nvPr/>
          </p:nvGrpSpPr>
          <p:grpSpPr>
            <a:xfrm>
              <a:off x="7271236" y="1699008"/>
              <a:ext cx="919389" cy="675249"/>
              <a:chOff x="2874348" y="858810"/>
              <a:chExt cx="919389" cy="675249"/>
            </a:xfrm>
          </p:grpSpPr>
          <p:sp>
            <p:nvSpPr>
              <p:cNvPr id="51" name="Rectangle: Top Corners Rounded 50">
                <a:extLst>
                  <a:ext uri="{FF2B5EF4-FFF2-40B4-BE49-F238E27FC236}">
                    <a16:creationId xmlns:a16="http://schemas.microsoft.com/office/drawing/2014/main" id="{A3B3735A-BAD5-4FA1-B43F-F92F310441BA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ight Triangle 51">
                <a:extLst>
                  <a:ext uri="{FF2B5EF4-FFF2-40B4-BE49-F238E27FC236}">
                    <a16:creationId xmlns:a16="http://schemas.microsoft.com/office/drawing/2014/main" id="{B0C11404-AC20-4B05-B448-F55B554F1225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id="{AAFA9402-5FCC-4F62-A2D8-98448549C728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6C4105A-F696-4331-AA04-E561E5FBD200}"/>
                </a:ext>
              </a:extLst>
            </p:cNvPr>
            <p:cNvGrpSpPr/>
            <p:nvPr/>
          </p:nvGrpSpPr>
          <p:grpSpPr>
            <a:xfrm>
              <a:off x="6992377" y="3091025"/>
              <a:ext cx="1477108" cy="1561514"/>
              <a:chOff x="3786851" y="3446587"/>
              <a:chExt cx="1477108" cy="1561514"/>
            </a:xfrm>
            <a:solidFill>
              <a:srgbClr val="F2163A"/>
            </a:solidFill>
            <a:effectLst/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CA91772-150B-4454-B793-F04CE632010A}"/>
                  </a:ext>
                </a:extLst>
              </p:cNvPr>
              <p:cNvSpPr/>
              <p:nvPr/>
            </p:nvSpPr>
            <p:spPr>
              <a:xfrm>
                <a:off x="3786851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5256E4B0-D737-431C-91A0-9534834A321A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F62745A-A9F5-4923-80E2-C94082415291}"/>
                </a:ext>
              </a:extLst>
            </p:cNvPr>
            <p:cNvSpPr txBox="1"/>
            <p:nvPr/>
          </p:nvSpPr>
          <p:spPr>
            <a:xfrm>
              <a:off x="7221258" y="3356947"/>
              <a:ext cx="1086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وزارة</a:t>
              </a:r>
              <a:endParaRPr lang="en-US" sz="32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98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297</Words>
  <Application>Microsoft Office PowerPoint</Application>
  <PresentationFormat>شاشة عريضة</PresentationFormat>
  <Paragraphs>117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Comic Sans MS</vt:lpstr>
      <vt:lpstr>Oswald</vt:lpstr>
      <vt:lpstr>1_Office Theme</vt:lpstr>
      <vt:lpstr>Office Theme</vt:lpstr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442</cp:revision>
  <dcterms:created xsi:type="dcterms:W3CDTF">2020-10-10T04:32:51Z</dcterms:created>
  <dcterms:modified xsi:type="dcterms:W3CDTF">2021-01-14T12:25:18Z</dcterms:modified>
</cp:coreProperties>
</file>