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33" r:id="rId3"/>
    <p:sldId id="534" r:id="rId4"/>
    <p:sldId id="535" r:id="rId5"/>
    <p:sldId id="335" r:id="rId6"/>
    <p:sldId id="536" r:id="rId7"/>
    <p:sldId id="537" r:id="rId8"/>
    <p:sldId id="538" r:id="rId9"/>
    <p:sldId id="539" r:id="rId10"/>
    <p:sldId id="540" r:id="rId11"/>
    <p:sldId id="527" r:id="rId12"/>
    <p:sldId id="541" r:id="rId13"/>
    <p:sldId id="486" r:id="rId14"/>
    <p:sldId id="542" r:id="rId15"/>
    <p:sldId id="377" r:id="rId16"/>
    <p:sldId id="269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26"/>
      </p:cViewPr>
      <p:guideLst>
        <p:guide orient="horz" pos="2160"/>
        <p:guide pos="3817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8.png"/><Relationship Id="rId3" Type="http://schemas.openxmlformats.org/officeDocument/2006/relationships/image" Target="../media/image21.svg"/><Relationship Id="rId7" Type="http://schemas.openxmlformats.org/officeDocument/2006/relationships/image" Target="../media/image5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svg"/><Relationship Id="rId5" Type="http://schemas.openxmlformats.org/officeDocument/2006/relationships/image" Target="../media/image3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7.svg"/><Relationship Id="rId4" Type="http://schemas.openxmlformats.org/officeDocument/2006/relationships/image" Target="../media/image22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239920" cy="1265254"/>
            <a:chOff x="9198889" y="2670931"/>
            <a:chExt cx="8239920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762316" y="3093688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الأقاليم الجغرافية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5B75D8-FEAF-47DD-AF45-DB4665E292BB}"/>
              </a:ext>
            </a:extLst>
          </p:cNvPr>
          <p:cNvSpPr/>
          <p:nvPr/>
        </p:nvSpPr>
        <p:spPr>
          <a:xfrm>
            <a:off x="970669" y="1113636"/>
            <a:ext cx="4037428" cy="5711483"/>
          </a:xfrm>
          <a:prstGeom prst="roundRect">
            <a:avLst>
              <a:gd name="adj" fmla="val 5866"/>
            </a:avLst>
          </a:prstGeom>
          <a:solidFill>
            <a:srgbClr val="124F74"/>
          </a:solidFill>
          <a:ln>
            <a:solidFill>
              <a:schemeClr val="bg1"/>
            </a:solidFill>
          </a:ln>
          <a:effectLst>
            <a:outerShdw blurRad="1524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D56531-DEBF-452E-8E2E-3CF5FE9F7262}"/>
              </a:ext>
            </a:extLst>
          </p:cNvPr>
          <p:cNvGrpSpPr/>
          <p:nvPr/>
        </p:nvGrpSpPr>
        <p:grpSpPr>
          <a:xfrm>
            <a:off x="1146629" y="1677292"/>
            <a:ext cx="3701142" cy="4457982"/>
            <a:chOff x="1146629" y="1379582"/>
            <a:chExt cx="3701142" cy="44579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03D1E0-4435-45E0-A062-75CE0BD76621}"/>
                </a:ext>
              </a:extLst>
            </p:cNvPr>
            <p:cNvSpPr/>
            <p:nvPr/>
          </p:nvSpPr>
          <p:spPr>
            <a:xfrm>
              <a:off x="1146629" y="1379582"/>
              <a:ext cx="3701142" cy="4457982"/>
            </a:xfrm>
            <a:prstGeom prst="rect">
              <a:avLst/>
            </a:prstGeom>
            <a:pattFill prst="lg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9E3C76-C579-495F-AA2D-6DCE36A2613C}"/>
                </a:ext>
              </a:extLst>
            </p:cNvPr>
            <p:cNvSpPr txBox="1"/>
            <p:nvPr/>
          </p:nvSpPr>
          <p:spPr>
            <a:xfrm>
              <a:off x="1351389" y="3914166"/>
              <a:ext cx="332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وتشمل إقليمين مناخيين :</a:t>
              </a:r>
              <a:endParaRPr lang="en-US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98D942-99E1-4AA1-A791-93AC54FAC3DD}"/>
                </a:ext>
              </a:extLst>
            </p:cNvPr>
            <p:cNvSpPr txBox="1"/>
            <p:nvPr/>
          </p:nvSpPr>
          <p:spPr>
            <a:xfrm>
              <a:off x="1884401" y="5243877"/>
              <a:ext cx="2142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/>
                <a:t>المناطق الباردة 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A5349C-D9DB-4D2B-8B85-17000EA188E7}"/>
              </a:ext>
            </a:extLst>
          </p:cNvPr>
          <p:cNvSpPr/>
          <p:nvPr/>
        </p:nvSpPr>
        <p:spPr>
          <a:xfrm>
            <a:off x="1336429" y="744416"/>
            <a:ext cx="3305908" cy="1259058"/>
          </a:xfrm>
          <a:custGeom>
            <a:avLst/>
            <a:gdLst>
              <a:gd name="connsiteX0" fmla="*/ 356362 w 3305908"/>
              <a:gd name="connsiteY0" fmla="*/ 116133 h 1266093"/>
              <a:gd name="connsiteX1" fmla="*/ 184054 w 3305908"/>
              <a:gd name="connsiteY1" fmla="*/ 288441 h 1266093"/>
              <a:gd name="connsiteX2" fmla="*/ 184054 w 3305908"/>
              <a:gd name="connsiteY2" fmla="*/ 977651 h 1266093"/>
              <a:gd name="connsiteX3" fmla="*/ 356362 w 3305908"/>
              <a:gd name="connsiteY3" fmla="*/ 1149959 h 1266093"/>
              <a:gd name="connsiteX4" fmla="*/ 2949547 w 3305908"/>
              <a:gd name="connsiteY4" fmla="*/ 1149959 h 1266093"/>
              <a:gd name="connsiteX5" fmla="*/ 3121855 w 3305908"/>
              <a:gd name="connsiteY5" fmla="*/ 977651 h 1266093"/>
              <a:gd name="connsiteX6" fmla="*/ 3121855 w 3305908"/>
              <a:gd name="connsiteY6" fmla="*/ 288441 h 1266093"/>
              <a:gd name="connsiteX7" fmla="*/ 2949547 w 3305908"/>
              <a:gd name="connsiteY7" fmla="*/ 116133 h 1266093"/>
              <a:gd name="connsiteX8" fmla="*/ 211020 w 3305908"/>
              <a:gd name="connsiteY8" fmla="*/ 0 h 1266093"/>
              <a:gd name="connsiteX9" fmla="*/ 3094888 w 3305908"/>
              <a:gd name="connsiteY9" fmla="*/ 0 h 1266093"/>
              <a:gd name="connsiteX10" fmla="*/ 3305908 w 3305908"/>
              <a:gd name="connsiteY10" fmla="*/ 211020 h 1266093"/>
              <a:gd name="connsiteX11" fmla="*/ 3305908 w 3305908"/>
              <a:gd name="connsiteY11" fmla="*/ 1055073 h 1266093"/>
              <a:gd name="connsiteX12" fmla="*/ 3094888 w 3305908"/>
              <a:gd name="connsiteY12" fmla="*/ 1266093 h 1266093"/>
              <a:gd name="connsiteX13" fmla="*/ 211020 w 3305908"/>
              <a:gd name="connsiteY13" fmla="*/ 1266093 h 1266093"/>
              <a:gd name="connsiteX14" fmla="*/ 0 w 3305908"/>
              <a:gd name="connsiteY14" fmla="*/ 1055073 h 1266093"/>
              <a:gd name="connsiteX15" fmla="*/ 0 w 3305908"/>
              <a:gd name="connsiteY15" fmla="*/ 211020 h 1266093"/>
              <a:gd name="connsiteX16" fmla="*/ 211020 w 3305908"/>
              <a:gd name="connsiteY16" fmla="*/ 0 h 12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5908" h="1266093">
                <a:moveTo>
                  <a:pt x="356362" y="116133"/>
                </a:moveTo>
                <a:cubicBezTo>
                  <a:pt x="261199" y="116133"/>
                  <a:pt x="184054" y="193278"/>
                  <a:pt x="184054" y="288441"/>
                </a:cubicBezTo>
                <a:lnTo>
                  <a:pt x="184054" y="977651"/>
                </a:lnTo>
                <a:cubicBezTo>
                  <a:pt x="184054" y="1072814"/>
                  <a:pt x="261199" y="1149959"/>
                  <a:pt x="356362" y="1149959"/>
                </a:cubicBezTo>
                <a:lnTo>
                  <a:pt x="2949547" y="1149959"/>
                </a:lnTo>
                <a:cubicBezTo>
                  <a:pt x="3044710" y="1149959"/>
                  <a:pt x="3121855" y="1072814"/>
                  <a:pt x="3121855" y="977651"/>
                </a:cubicBezTo>
                <a:lnTo>
                  <a:pt x="3121855" y="288441"/>
                </a:lnTo>
                <a:cubicBezTo>
                  <a:pt x="3121855" y="193278"/>
                  <a:pt x="3044710" y="116133"/>
                  <a:pt x="2949547" y="116133"/>
                </a:cubicBezTo>
                <a:close/>
                <a:moveTo>
                  <a:pt x="211020" y="0"/>
                </a:moveTo>
                <a:lnTo>
                  <a:pt x="3094888" y="0"/>
                </a:lnTo>
                <a:cubicBezTo>
                  <a:pt x="3211431" y="0"/>
                  <a:pt x="3305908" y="94477"/>
                  <a:pt x="3305908" y="211020"/>
                </a:cubicBezTo>
                <a:lnTo>
                  <a:pt x="3305908" y="1055073"/>
                </a:lnTo>
                <a:cubicBezTo>
                  <a:pt x="3305908" y="1171616"/>
                  <a:pt x="3211431" y="1266093"/>
                  <a:pt x="3094888" y="1266093"/>
                </a:cubicBezTo>
                <a:lnTo>
                  <a:pt x="211020" y="1266093"/>
                </a:lnTo>
                <a:cubicBezTo>
                  <a:pt x="94477" y="1266093"/>
                  <a:pt x="0" y="1171616"/>
                  <a:pt x="0" y="1055073"/>
                </a:cubicBezTo>
                <a:lnTo>
                  <a:pt x="0" y="211020"/>
                </a:lnTo>
                <a:cubicBezTo>
                  <a:pt x="0" y="94477"/>
                  <a:pt x="94477" y="0"/>
                  <a:pt x="2110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6000">
                <a:schemeClr val="bg1"/>
              </a:gs>
              <a:gs pos="84000">
                <a:schemeClr val="tx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72FBB-5B25-4493-A5A0-BC56A551DF89}"/>
              </a:ext>
            </a:extLst>
          </p:cNvPr>
          <p:cNvSpPr/>
          <p:nvPr/>
        </p:nvSpPr>
        <p:spPr>
          <a:xfrm>
            <a:off x="1553029" y="907310"/>
            <a:ext cx="2830285" cy="5604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3EB8CF-1C25-4C36-8D4A-1EED8AD68B3E}"/>
              </a:ext>
            </a:extLst>
          </p:cNvPr>
          <p:cNvSpPr/>
          <p:nvPr/>
        </p:nvSpPr>
        <p:spPr>
          <a:xfrm>
            <a:off x="1654629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1F6C2E-F6B6-4D2C-B4FD-A2447A1B3732}"/>
              </a:ext>
            </a:extLst>
          </p:cNvPr>
          <p:cNvSpPr/>
          <p:nvPr/>
        </p:nvSpPr>
        <p:spPr>
          <a:xfrm>
            <a:off x="4013200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538B3B-8284-4E5C-B3DC-805FCBDBC58D}"/>
              </a:ext>
            </a:extLst>
          </p:cNvPr>
          <p:cNvSpPr/>
          <p:nvPr/>
        </p:nvSpPr>
        <p:spPr>
          <a:xfrm>
            <a:off x="1574240" y="678054"/>
            <a:ext cx="2830285" cy="27543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F05119-6E16-4D16-9AAE-C4AE2A2AF25E}"/>
              </a:ext>
            </a:extLst>
          </p:cNvPr>
          <p:cNvGrpSpPr/>
          <p:nvPr/>
        </p:nvGrpSpPr>
        <p:grpSpPr>
          <a:xfrm>
            <a:off x="4832137" y="857976"/>
            <a:ext cx="2387601" cy="6109856"/>
            <a:chOff x="4832137" y="518062"/>
            <a:chExt cx="2387601" cy="610985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7568C9-A5DE-45FC-8763-7543783A9D1F}"/>
                </a:ext>
              </a:extLst>
            </p:cNvPr>
            <p:cNvSpPr/>
            <p:nvPr/>
          </p:nvSpPr>
          <p:spPr>
            <a:xfrm flipH="1" flipV="1">
              <a:off x="4832137" y="518062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D8405D-94AE-4783-958F-8377DAFA6832}"/>
                </a:ext>
              </a:extLst>
            </p:cNvPr>
            <p:cNvSpPr txBox="1"/>
            <p:nvPr/>
          </p:nvSpPr>
          <p:spPr>
            <a:xfrm>
              <a:off x="4832138" y="1663560"/>
              <a:ext cx="2387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itchFamily="34" charset="0"/>
                <a:buChar char="•"/>
              </a:pPr>
              <a:r>
                <a:rPr lang="ar-SY" dirty="0"/>
                <a:t>ويكون ضمن الدائرتين القطبيتين الشمالية والجنوبية</a:t>
              </a:r>
            </a:p>
            <a:p>
              <a:pPr marL="342900" indent="-342900" algn="r" rtl="1">
                <a:buFont typeface="Arial" pitchFamily="34" charset="0"/>
                <a:buChar char="•"/>
              </a:pPr>
              <a:endParaRPr lang="ar-SY" dirty="0"/>
            </a:p>
            <a:p>
              <a:pPr marL="342900" indent="-342900" algn="r" rtl="1">
                <a:buFont typeface="Arial" pitchFamily="34" charset="0"/>
                <a:buChar char="•"/>
              </a:pPr>
              <a:r>
                <a:rPr lang="ar-SY" dirty="0"/>
                <a:t> وصيفُه قصير بارد، وشتاؤه طويل شديد البرودة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E522E8-96A8-4BAE-AE8B-5187E8E15D66}"/>
                </a:ext>
              </a:extLst>
            </p:cNvPr>
            <p:cNvSpPr txBox="1"/>
            <p:nvPr/>
          </p:nvSpPr>
          <p:spPr>
            <a:xfrm>
              <a:off x="4935248" y="5438878"/>
              <a:ext cx="2142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CC3300"/>
                  </a:solidFill>
                </a:rPr>
                <a:t>المناخ القطبي</a:t>
              </a:r>
              <a:endParaRPr lang="en-US" sz="28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85DB74-C7A9-4BAF-B767-FFD71A8E94EA}"/>
              </a:ext>
            </a:extLst>
          </p:cNvPr>
          <p:cNvGrpSpPr/>
          <p:nvPr/>
        </p:nvGrpSpPr>
        <p:grpSpPr>
          <a:xfrm>
            <a:off x="7159332" y="861899"/>
            <a:ext cx="2336134" cy="6109856"/>
            <a:chOff x="7145264" y="550121"/>
            <a:chExt cx="2336134" cy="610985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05FC5E-AF50-46F9-95B9-604935633C83}"/>
                </a:ext>
              </a:extLst>
            </p:cNvPr>
            <p:cNvSpPr/>
            <p:nvPr/>
          </p:nvSpPr>
          <p:spPr>
            <a:xfrm flipV="1">
              <a:off x="7145264" y="550121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DE73E-CA36-40D0-9AD8-1960F4915D73}"/>
                </a:ext>
              </a:extLst>
            </p:cNvPr>
            <p:cNvSpPr txBox="1"/>
            <p:nvPr/>
          </p:nvSpPr>
          <p:spPr>
            <a:xfrm>
              <a:off x="7145265" y="1839770"/>
              <a:ext cx="23256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ويسود في أعالي الجبال، وصيفُه معتدل وشتاؤه بارد</a:t>
              </a:r>
            </a:p>
            <a:p>
              <a:pPr marL="285750" indent="-285750" algn="r" rtl="1">
                <a:buFont typeface="Arial" pitchFamily="34" charset="0"/>
                <a:buChar char="•"/>
              </a:pPr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 وتنخفض فيه الحرارة كلَّما زاد الارتفاع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47F464-7FB4-4EE7-8A65-239B55219E71}"/>
                </a:ext>
              </a:extLst>
            </p:cNvPr>
            <p:cNvSpPr txBox="1"/>
            <p:nvPr/>
          </p:nvSpPr>
          <p:spPr>
            <a:xfrm>
              <a:off x="7328711" y="5424837"/>
              <a:ext cx="2142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0070C0"/>
                  </a:solidFill>
                </a:rPr>
                <a:t>المناخ الجبلي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9C2C0811-AE57-407D-96DA-161C558FCDE9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مجموعة 83">
            <a:extLst>
              <a:ext uri="{FF2B5EF4-FFF2-40B4-BE49-F238E27FC236}">
                <a16:creationId xmlns:a16="http://schemas.microsoft.com/office/drawing/2014/main" id="{024A4CC5-9B91-4070-B79D-E86B8DDD0195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22" name="مجموعة 84">
              <a:extLst>
                <a:ext uri="{FF2B5EF4-FFF2-40B4-BE49-F238E27FC236}">
                  <a16:creationId xmlns:a16="http://schemas.microsoft.com/office/drawing/2014/main" id="{05F9ABDD-F9E3-4352-92E9-0ED710DF953B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36" name="Rectangle: Top Corners Rounded 29">
                <a:extLst>
                  <a:ext uri="{FF2B5EF4-FFF2-40B4-BE49-F238E27FC236}">
                    <a16:creationId xmlns:a16="http://schemas.microsoft.com/office/drawing/2014/main" id="{70CDBCED-891B-4023-ACD0-A747AD0A7815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9D1D68E5-3AEF-4029-A959-5AA01618017F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4" name="مجموعة 85">
              <a:extLst>
                <a:ext uri="{FF2B5EF4-FFF2-40B4-BE49-F238E27FC236}">
                  <a16:creationId xmlns:a16="http://schemas.microsoft.com/office/drawing/2014/main" id="{94D8730C-674F-447E-873D-A3531026DB2D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29" name="Rectangle: Top Corners Rounded 30">
                <a:extLst>
                  <a:ext uri="{FF2B5EF4-FFF2-40B4-BE49-F238E27FC236}">
                    <a16:creationId xmlns:a16="http://schemas.microsoft.com/office/drawing/2014/main" id="{825B2CC9-AB6D-489B-B2E1-C4A96AA2E1AE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Graphic 2" descr="Thought bubble">
                <a:extLst>
                  <a:ext uri="{FF2B5EF4-FFF2-40B4-BE49-F238E27FC236}">
                    <a16:creationId xmlns:a16="http://schemas.microsoft.com/office/drawing/2014/main" id="{1F401089-E4CA-486A-A576-59B249B14351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33" name="Group 52">
                <a:extLst>
                  <a:ext uri="{FF2B5EF4-FFF2-40B4-BE49-F238E27FC236}">
                    <a16:creationId xmlns:a16="http://schemas.microsoft.com/office/drawing/2014/main" id="{1AA0099D-0C19-4518-AE3D-BFB266347F2F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34" name="TextBox 53">
                  <a:extLst>
                    <a:ext uri="{FF2B5EF4-FFF2-40B4-BE49-F238E27FC236}">
                      <a16:creationId xmlns:a16="http://schemas.microsoft.com/office/drawing/2014/main" id="{56D01D74-3F3A-459B-93A6-3F2CC396831D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5" name="TextBox 54">
                  <a:extLst>
                    <a:ext uri="{FF2B5EF4-FFF2-40B4-BE49-F238E27FC236}">
                      <a16:creationId xmlns:a16="http://schemas.microsoft.com/office/drawing/2014/main" id="{575BFB36-EDC1-4DA8-8C98-922F95F769E0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25" name="Group 31">
              <a:extLst>
                <a:ext uri="{FF2B5EF4-FFF2-40B4-BE49-F238E27FC236}">
                  <a16:creationId xmlns:a16="http://schemas.microsoft.com/office/drawing/2014/main" id="{B3685346-2793-4134-AFB8-D3DD7944E44E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26" name="Oval 32">
                <a:extLst>
                  <a:ext uri="{FF2B5EF4-FFF2-40B4-BE49-F238E27FC236}">
                    <a16:creationId xmlns:a16="http://schemas.microsoft.com/office/drawing/2014/main" id="{7BF72597-E367-4E7F-9B89-BA620DDDF451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33">
                <a:extLst>
                  <a:ext uri="{FF2B5EF4-FFF2-40B4-BE49-F238E27FC236}">
                    <a16:creationId xmlns:a16="http://schemas.microsoft.com/office/drawing/2014/main" id="{D5626C25-610A-4C1C-9F9D-B8AAAEE3E5DB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34">
                <a:extLst>
                  <a:ext uri="{FF2B5EF4-FFF2-40B4-BE49-F238E27FC236}">
                    <a16:creationId xmlns:a16="http://schemas.microsoft.com/office/drawing/2014/main" id="{5EBE54EF-246F-4788-B477-A4DC9B2E45B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Rectangle 5">
            <a:extLst>
              <a:ext uri="{FF2B5EF4-FFF2-40B4-BE49-F238E27FC236}">
                <a16:creationId xmlns:a16="http://schemas.microsoft.com/office/drawing/2014/main" id="{D06AAC9F-04AF-4A12-A3DF-BF7F18E2B23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D78E1C-FD4D-49E6-8352-F310C8FFE3BC}"/>
              </a:ext>
            </a:extLst>
          </p:cNvPr>
          <p:cNvSpPr/>
          <p:nvPr/>
        </p:nvSpPr>
        <p:spPr>
          <a:xfrm rot="18900000">
            <a:off x="5439343" y="2295695"/>
            <a:ext cx="1313314" cy="1313314"/>
          </a:xfrm>
          <a:custGeom>
            <a:avLst/>
            <a:gdLst>
              <a:gd name="connsiteX0" fmla="*/ 917717 w 1313314"/>
              <a:gd name="connsiteY0" fmla="*/ 395597 h 1313314"/>
              <a:gd name="connsiteX1" fmla="*/ 1309116 w 1313314"/>
              <a:gd name="connsiteY1" fmla="*/ 1225394 h 1313314"/>
              <a:gd name="connsiteX2" fmla="*/ 1313314 w 1313314"/>
              <a:gd name="connsiteY2" fmla="*/ 1313314 h 1313314"/>
              <a:gd name="connsiteX3" fmla="*/ 1113268 w 1313314"/>
              <a:gd name="connsiteY3" fmla="*/ 1313314 h 1313314"/>
              <a:gd name="connsiteX4" fmla="*/ 1109986 w 1313314"/>
              <a:gd name="connsiteY4" fmla="*/ 1244569 h 1313314"/>
              <a:gd name="connsiteX5" fmla="*/ 776263 w 1313314"/>
              <a:gd name="connsiteY5" fmla="*/ 537051 h 1313314"/>
              <a:gd name="connsiteX6" fmla="*/ 68745 w 1313314"/>
              <a:gd name="connsiteY6" fmla="*/ 203328 h 1313314"/>
              <a:gd name="connsiteX7" fmla="*/ 0 w 1313314"/>
              <a:gd name="connsiteY7" fmla="*/ 200046 h 1313314"/>
              <a:gd name="connsiteX8" fmla="*/ 0 w 1313314"/>
              <a:gd name="connsiteY8" fmla="*/ 0 h 1313314"/>
              <a:gd name="connsiteX9" fmla="*/ 87920 w 1313314"/>
              <a:gd name="connsiteY9" fmla="*/ 4198 h 1313314"/>
              <a:gd name="connsiteX10" fmla="*/ 917717 w 1313314"/>
              <a:gd name="connsiteY10" fmla="*/ 395597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917717" y="395597"/>
                </a:moveTo>
                <a:cubicBezTo>
                  <a:pt x="1149657" y="627537"/>
                  <a:pt x="1280123" y="922525"/>
                  <a:pt x="1309116" y="1225394"/>
                </a:cubicBezTo>
                <a:lnTo>
                  <a:pt x="1313314" y="1313314"/>
                </a:lnTo>
                <a:lnTo>
                  <a:pt x="1113268" y="1313314"/>
                </a:lnTo>
                <a:lnTo>
                  <a:pt x="1109986" y="1244569"/>
                </a:lnTo>
                <a:cubicBezTo>
                  <a:pt x="1085266" y="986331"/>
                  <a:pt x="974025" y="734812"/>
                  <a:pt x="776263" y="537051"/>
                </a:cubicBezTo>
                <a:cubicBezTo>
                  <a:pt x="578502" y="339289"/>
                  <a:pt x="326983" y="228048"/>
                  <a:pt x="68745" y="203328"/>
                </a:cubicBezTo>
                <a:lnTo>
                  <a:pt x="0" y="200046"/>
                </a:lnTo>
                <a:lnTo>
                  <a:pt x="0" y="0"/>
                </a:lnTo>
                <a:lnTo>
                  <a:pt x="87920" y="4198"/>
                </a:lnTo>
                <a:cubicBezTo>
                  <a:pt x="390789" y="33191"/>
                  <a:pt x="685777" y="163657"/>
                  <a:pt x="917717" y="395597"/>
                </a:cubicBezTo>
                <a:close/>
              </a:path>
            </a:pathLst>
          </a:custGeom>
          <a:solidFill>
            <a:srgbClr val="63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7C0F15D-F87E-474E-B07C-288A5B359AD5}"/>
              </a:ext>
            </a:extLst>
          </p:cNvPr>
          <p:cNvSpPr/>
          <p:nvPr/>
        </p:nvSpPr>
        <p:spPr>
          <a:xfrm rot="18900000">
            <a:off x="4451006" y="3284034"/>
            <a:ext cx="1313315" cy="1313315"/>
          </a:xfrm>
          <a:custGeom>
            <a:avLst/>
            <a:gdLst>
              <a:gd name="connsiteX0" fmla="*/ 1313315 w 1313315"/>
              <a:gd name="connsiteY0" fmla="*/ 0 h 1313315"/>
              <a:gd name="connsiteX1" fmla="*/ 1313315 w 1313315"/>
              <a:gd name="connsiteY1" fmla="*/ 200046 h 1313315"/>
              <a:gd name="connsiteX2" fmla="*/ 1244569 w 1313315"/>
              <a:gd name="connsiteY2" fmla="*/ 203328 h 1313315"/>
              <a:gd name="connsiteX3" fmla="*/ 537051 w 1313315"/>
              <a:gd name="connsiteY3" fmla="*/ 537051 h 1313315"/>
              <a:gd name="connsiteX4" fmla="*/ 203328 w 1313315"/>
              <a:gd name="connsiteY4" fmla="*/ 1244569 h 1313315"/>
              <a:gd name="connsiteX5" fmla="*/ 200046 w 1313315"/>
              <a:gd name="connsiteY5" fmla="*/ 1313315 h 1313315"/>
              <a:gd name="connsiteX6" fmla="*/ 0 w 1313315"/>
              <a:gd name="connsiteY6" fmla="*/ 1313314 h 1313315"/>
              <a:gd name="connsiteX7" fmla="*/ 4198 w 1313315"/>
              <a:gd name="connsiteY7" fmla="*/ 1225394 h 1313315"/>
              <a:gd name="connsiteX8" fmla="*/ 395597 w 1313315"/>
              <a:gd name="connsiteY8" fmla="*/ 395597 h 1313315"/>
              <a:gd name="connsiteX9" fmla="*/ 1225394 w 1313315"/>
              <a:gd name="connsiteY9" fmla="*/ 4198 h 1313315"/>
              <a:gd name="connsiteX10" fmla="*/ 1313315 w 1313315"/>
              <a:gd name="connsiteY10" fmla="*/ 0 h 131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5" h="1313315">
                <a:moveTo>
                  <a:pt x="1313315" y="0"/>
                </a:moveTo>
                <a:lnTo>
                  <a:pt x="1313315" y="200046"/>
                </a:lnTo>
                <a:lnTo>
                  <a:pt x="1244569" y="203328"/>
                </a:lnTo>
                <a:cubicBezTo>
                  <a:pt x="986331" y="228048"/>
                  <a:pt x="734812" y="339289"/>
                  <a:pt x="537051" y="537051"/>
                </a:cubicBezTo>
                <a:cubicBezTo>
                  <a:pt x="339289" y="734812"/>
                  <a:pt x="228048" y="986331"/>
                  <a:pt x="203328" y="1244569"/>
                </a:cubicBezTo>
                <a:lnTo>
                  <a:pt x="200046" y="1313315"/>
                </a:lnTo>
                <a:lnTo>
                  <a:pt x="0" y="1313314"/>
                </a:lnTo>
                <a:lnTo>
                  <a:pt x="4198" y="1225394"/>
                </a:lnTo>
                <a:cubicBezTo>
                  <a:pt x="33190" y="922525"/>
                  <a:pt x="163657" y="627537"/>
                  <a:pt x="395597" y="395597"/>
                </a:cubicBezTo>
                <a:cubicBezTo>
                  <a:pt x="627537" y="163657"/>
                  <a:pt x="922525" y="33190"/>
                  <a:pt x="1225394" y="4198"/>
                </a:cubicBezTo>
                <a:lnTo>
                  <a:pt x="1313315" y="0"/>
                </a:lnTo>
                <a:close/>
              </a:path>
            </a:pathLst>
          </a:custGeom>
          <a:solidFill>
            <a:srgbClr val="7F5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B509229-3A8A-42E0-8278-FDD195A0568E}"/>
              </a:ext>
            </a:extLst>
          </p:cNvPr>
          <p:cNvSpPr/>
          <p:nvPr/>
        </p:nvSpPr>
        <p:spPr>
          <a:xfrm rot="18900000">
            <a:off x="6427680" y="3284033"/>
            <a:ext cx="1313314" cy="1313314"/>
          </a:xfrm>
          <a:custGeom>
            <a:avLst/>
            <a:gdLst>
              <a:gd name="connsiteX0" fmla="*/ 1313314 w 1313314"/>
              <a:gd name="connsiteY0" fmla="*/ 0 h 1313314"/>
              <a:gd name="connsiteX1" fmla="*/ 1309116 w 1313314"/>
              <a:gd name="connsiteY1" fmla="*/ 87920 h 1313314"/>
              <a:gd name="connsiteX2" fmla="*/ 917717 w 1313314"/>
              <a:gd name="connsiteY2" fmla="*/ 917717 h 1313314"/>
              <a:gd name="connsiteX3" fmla="*/ 87920 w 1313314"/>
              <a:gd name="connsiteY3" fmla="*/ 1309116 h 1313314"/>
              <a:gd name="connsiteX4" fmla="*/ 0 w 1313314"/>
              <a:gd name="connsiteY4" fmla="*/ 1313314 h 1313314"/>
              <a:gd name="connsiteX5" fmla="*/ 0 w 1313314"/>
              <a:gd name="connsiteY5" fmla="*/ 1113268 h 1313314"/>
              <a:gd name="connsiteX6" fmla="*/ 68745 w 1313314"/>
              <a:gd name="connsiteY6" fmla="*/ 1109986 h 1313314"/>
              <a:gd name="connsiteX7" fmla="*/ 776263 w 1313314"/>
              <a:gd name="connsiteY7" fmla="*/ 776263 h 1313314"/>
              <a:gd name="connsiteX8" fmla="*/ 1109986 w 1313314"/>
              <a:gd name="connsiteY8" fmla="*/ 68745 h 1313314"/>
              <a:gd name="connsiteX9" fmla="*/ 1113268 w 1313314"/>
              <a:gd name="connsiteY9" fmla="*/ 0 h 1313314"/>
              <a:gd name="connsiteX10" fmla="*/ 1313314 w 1313314"/>
              <a:gd name="connsiteY10" fmla="*/ 0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0"/>
                </a:moveTo>
                <a:lnTo>
                  <a:pt x="1309116" y="87920"/>
                </a:lnTo>
                <a:cubicBezTo>
                  <a:pt x="1280124" y="390789"/>
                  <a:pt x="1149657" y="685777"/>
                  <a:pt x="917717" y="917717"/>
                </a:cubicBezTo>
                <a:cubicBezTo>
                  <a:pt x="685777" y="1149657"/>
                  <a:pt x="390789" y="1280124"/>
                  <a:pt x="87920" y="1309116"/>
                </a:cubicBezTo>
                <a:lnTo>
                  <a:pt x="0" y="1313314"/>
                </a:lnTo>
                <a:lnTo>
                  <a:pt x="0" y="1113268"/>
                </a:lnTo>
                <a:lnTo>
                  <a:pt x="68745" y="1109986"/>
                </a:lnTo>
                <a:cubicBezTo>
                  <a:pt x="326983" y="1085266"/>
                  <a:pt x="578502" y="974025"/>
                  <a:pt x="776263" y="776263"/>
                </a:cubicBezTo>
                <a:cubicBezTo>
                  <a:pt x="974025" y="578502"/>
                  <a:pt x="1085266" y="326983"/>
                  <a:pt x="1109986" y="68745"/>
                </a:cubicBezTo>
                <a:lnTo>
                  <a:pt x="1113268" y="0"/>
                </a:lnTo>
                <a:lnTo>
                  <a:pt x="1313314" y="0"/>
                </a:lnTo>
                <a:close/>
              </a:path>
            </a:pathLst>
          </a:custGeom>
          <a:solidFill>
            <a:srgbClr val="EA4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55FF1A-F968-4C0B-AD7B-8DE2B3D3B2C2}"/>
              </a:ext>
            </a:extLst>
          </p:cNvPr>
          <p:cNvSpPr/>
          <p:nvPr/>
        </p:nvSpPr>
        <p:spPr>
          <a:xfrm rot="18900000">
            <a:off x="5439343" y="4272370"/>
            <a:ext cx="1313314" cy="1313314"/>
          </a:xfrm>
          <a:custGeom>
            <a:avLst/>
            <a:gdLst>
              <a:gd name="connsiteX0" fmla="*/ 1313314 w 1313314"/>
              <a:gd name="connsiteY0" fmla="*/ 1113268 h 1313314"/>
              <a:gd name="connsiteX1" fmla="*/ 1313314 w 1313314"/>
              <a:gd name="connsiteY1" fmla="*/ 1313314 h 1313314"/>
              <a:gd name="connsiteX2" fmla="*/ 1225394 w 1313314"/>
              <a:gd name="connsiteY2" fmla="*/ 1309116 h 1313314"/>
              <a:gd name="connsiteX3" fmla="*/ 395597 w 1313314"/>
              <a:gd name="connsiteY3" fmla="*/ 917717 h 1313314"/>
              <a:gd name="connsiteX4" fmla="*/ 4198 w 1313314"/>
              <a:gd name="connsiteY4" fmla="*/ 87920 h 1313314"/>
              <a:gd name="connsiteX5" fmla="*/ 0 w 1313314"/>
              <a:gd name="connsiteY5" fmla="*/ 0 h 1313314"/>
              <a:gd name="connsiteX6" fmla="*/ 200046 w 1313314"/>
              <a:gd name="connsiteY6" fmla="*/ 1 h 1313314"/>
              <a:gd name="connsiteX7" fmla="*/ 203328 w 1313314"/>
              <a:gd name="connsiteY7" fmla="*/ 68745 h 1313314"/>
              <a:gd name="connsiteX8" fmla="*/ 537051 w 1313314"/>
              <a:gd name="connsiteY8" fmla="*/ 776263 h 1313314"/>
              <a:gd name="connsiteX9" fmla="*/ 1244569 w 1313314"/>
              <a:gd name="connsiteY9" fmla="*/ 1109986 h 1313314"/>
              <a:gd name="connsiteX10" fmla="*/ 1313314 w 1313314"/>
              <a:gd name="connsiteY10" fmla="*/ 1113268 h 13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3314" h="1313314">
                <a:moveTo>
                  <a:pt x="1313314" y="1113268"/>
                </a:moveTo>
                <a:lnTo>
                  <a:pt x="1313314" y="1313314"/>
                </a:lnTo>
                <a:lnTo>
                  <a:pt x="1225394" y="1309116"/>
                </a:lnTo>
                <a:cubicBezTo>
                  <a:pt x="922525" y="1280123"/>
                  <a:pt x="627537" y="1149657"/>
                  <a:pt x="395597" y="917717"/>
                </a:cubicBezTo>
                <a:cubicBezTo>
                  <a:pt x="163657" y="685777"/>
                  <a:pt x="33191" y="390789"/>
                  <a:pt x="4198" y="87920"/>
                </a:cubicBezTo>
                <a:lnTo>
                  <a:pt x="0" y="0"/>
                </a:lnTo>
                <a:lnTo>
                  <a:pt x="200046" y="1"/>
                </a:lnTo>
                <a:lnTo>
                  <a:pt x="203328" y="68745"/>
                </a:lnTo>
                <a:cubicBezTo>
                  <a:pt x="228048" y="326983"/>
                  <a:pt x="339289" y="578502"/>
                  <a:pt x="537051" y="776263"/>
                </a:cubicBezTo>
                <a:cubicBezTo>
                  <a:pt x="734812" y="974025"/>
                  <a:pt x="986331" y="1085266"/>
                  <a:pt x="1244569" y="1109986"/>
                </a:cubicBezTo>
                <a:lnTo>
                  <a:pt x="1313314" y="1113268"/>
                </a:lnTo>
                <a:close/>
              </a:path>
            </a:pathLst>
          </a:custGeom>
          <a:solidFill>
            <a:srgbClr val="FCB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DB14DA-B203-4BAF-824D-AD4709C1D094}"/>
              </a:ext>
            </a:extLst>
          </p:cNvPr>
          <p:cNvGrpSpPr/>
          <p:nvPr/>
        </p:nvGrpSpPr>
        <p:grpSpPr>
          <a:xfrm>
            <a:off x="3217183" y="1205381"/>
            <a:ext cx="2201365" cy="1459297"/>
            <a:chOff x="2982212" y="466647"/>
            <a:chExt cx="2201365" cy="14592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8044B9-C06C-47EB-9D9E-1951E1FA46E9}"/>
                </a:ext>
              </a:extLst>
            </p:cNvPr>
            <p:cNvSpPr/>
            <p:nvPr/>
          </p:nvSpPr>
          <p:spPr>
            <a:xfrm rot="18804998">
              <a:off x="4369369" y="1111737"/>
              <a:ext cx="73935" cy="1554480"/>
            </a:xfrm>
            <a:prstGeom prst="rect">
              <a:avLst/>
            </a:prstGeom>
            <a:solidFill>
              <a:srgbClr val="7F5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988F12B-189E-4999-A37D-0E96EE9F702F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solidFill>
              <a:srgbClr val="7F5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6FCD0F-4BA0-49EB-B729-738B3183D9A2}"/>
              </a:ext>
            </a:extLst>
          </p:cNvPr>
          <p:cNvGrpSpPr/>
          <p:nvPr/>
        </p:nvGrpSpPr>
        <p:grpSpPr>
          <a:xfrm rot="16029466">
            <a:off x="3019273" y="5063491"/>
            <a:ext cx="2201366" cy="1459297"/>
            <a:chOff x="2982212" y="466647"/>
            <a:chExt cx="2201366" cy="1459297"/>
          </a:xfrm>
          <a:solidFill>
            <a:srgbClr val="FCB424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07ECE6-266C-4CEF-BEB5-8822751DB94C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A6A4FC-82BF-4507-BCFE-216C1C529F69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2B428B3-0630-4E37-A669-8FA9601121EE}"/>
              </a:ext>
            </a:extLst>
          </p:cNvPr>
          <p:cNvGrpSpPr/>
          <p:nvPr/>
        </p:nvGrpSpPr>
        <p:grpSpPr>
          <a:xfrm rot="10800000">
            <a:off x="6778444" y="5222438"/>
            <a:ext cx="2201366" cy="1459298"/>
            <a:chOff x="2982212" y="466647"/>
            <a:chExt cx="2201366" cy="1459298"/>
          </a:xfrm>
          <a:solidFill>
            <a:srgbClr val="EA4B8B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C126A8-27F9-450C-9693-136E87E908FC}"/>
                </a:ext>
              </a:extLst>
            </p:cNvPr>
            <p:cNvSpPr/>
            <p:nvPr/>
          </p:nvSpPr>
          <p:spPr>
            <a:xfrm rot="18804998">
              <a:off x="4369370" y="1111738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E67A71D-C30E-4759-8D3D-EEA0B579D636}"/>
                </a:ext>
              </a:extLst>
            </p:cNvPr>
            <p:cNvSpPr/>
            <p:nvPr/>
          </p:nvSpPr>
          <p:spPr>
            <a:xfrm rot="10800000">
              <a:off x="2982212" y="466647"/>
              <a:ext cx="1313315" cy="131331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600AE-068B-44F1-B786-2F4C0211D764}"/>
              </a:ext>
            </a:extLst>
          </p:cNvPr>
          <p:cNvGrpSpPr/>
          <p:nvPr/>
        </p:nvGrpSpPr>
        <p:grpSpPr>
          <a:xfrm rot="5400000">
            <a:off x="7045915" y="1513147"/>
            <a:ext cx="2074832" cy="1459298"/>
            <a:chOff x="3108746" y="466646"/>
            <a:chExt cx="2074832" cy="1459298"/>
          </a:xfrm>
          <a:solidFill>
            <a:srgbClr val="63C5EA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C8F693-4952-4FD9-986F-7C910675223D}"/>
                </a:ext>
              </a:extLst>
            </p:cNvPr>
            <p:cNvSpPr/>
            <p:nvPr/>
          </p:nvSpPr>
          <p:spPr>
            <a:xfrm rot="18804998">
              <a:off x="4369370" y="1111737"/>
              <a:ext cx="73935" cy="15544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E6C6F2-FDBC-4A98-A56D-A6E3A3FDEE77}"/>
                </a:ext>
              </a:extLst>
            </p:cNvPr>
            <p:cNvSpPr/>
            <p:nvPr/>
          </p:nvSpPr>
          <p:spPr>
            <a:xfrm rot="10800000">
              <a:off x="3108746" y="466646"/>
              <a:ext cx="1186780" cy="1257295"/>
            </a:xfrm>
            <a:custGeom>
              <a:avLst/>
              <a:gdLst>
                <a:gd name="connsiteX0" fmla="*/ 1313315 w 1313315"/>
                <a:gd name="connsiteY0" fmla="*/ 0 h 1313315"/>
                <a:gd name="connsiteX1" fmla="*/ 1313315 w 1313315"/>
                <a:gd name="connsiteY1" fmla="*/ 200046 h 1313315"/>
                <a:gd name="connsiteX2" fmla="*/ 1244569 w 1313315"/>
                <a:gd name="connsiteY2" fmla="*/ 203328 h 1313315"/>
                <a:gd name="connsiteX3" fmla="*/ 537051 w 1313315"/>
                <a:gd name="connsiteY3" fmla="*/ 537051 h 1313315"/>
                <a:gd name="connsiteX4" fmla="*/ 203328 w 1313315"/>
                <a:gd name="connsiteY4" fmla="*/ 1244569 h 1313315"/>
                <a:gd name="connsiteX5" fmla="*/ 200046 w 1313315"/>
                <a:gd name="connsiteY5" fmla="*/ 1313315 h 1313315"/>
                <a:gd name="connsiteX6" fmla="*/ 0 w 1313315"/>
                <a:gd name="connsiteY6" fmla="*/ 1313314 h 1313315"/>
                <a:gd name="connsiteX7" fmla="*/ 4198 w 1313315"/>
                <a:gd name="connsiteY7" fmla="*/ 1225394 h 1313315"/>
                <a:gd name="connsiteX8" fmla="*/ 395597 w 1313315"/>
                <a:gd name="connsiteY8" fmla="*/ 395597 h 1313315"/>
                <a:gd name="connsiteX9" fmla="*/ 1225394 w 1313315"/>
                <a:gd name="connsiteY9" fmla="*/ 4198 h 1313315"/>
                <a:gd name="connsiteX10" fmla="*/ 1313315 w 1313315"/>
                <a:gd name="connsiteY10" fmla="*/ 0 h 13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13315" h="1313315">
                  <a:moveTo>
                    <a:pt x="1313315" y="0"/>
                  </a:moveTo>
                  <a:lnTo>
                    <a:pt x="1313315" y="200046"/>
                  </a:lnTo>
                  <a:lnTo>
                    <a:pt x="1244569" y="203328"/>
                  </a:lnTo>
                  <a:cubicBezTo>
                    <a:pt x="986331" y="228048"/>
                    <a:pt x="734812" y="339289"/>
                    <a:pt x="537051" y="537051"/>
                  </a:cubicBezTo>
                  <a:cubicBezTo>
                    <a:pt x="339289" y="734812"/>
                    <a:pt x="228048" y="986331"/>
                    <a:pt x="203328" y="1244569"/>
                  </a:cubicBezTo>
                  <a:lnTo>
                    <a:pt x="200046" y="1313315"/>
                  </a:lnTo>
                  <a:lnTo>
                    <a:pt x="0" y="1313314"/>
                  </a:lnTo>
                  <a:lnTo>
                    <a:pt x="4198" y="1225394"/>
                  </a:lnTo>
                  <a:cubicBezTo>
                    <a:pt x="33190" y="922525"/>
                    <a:pt x="163657" y="627537"/>
                    <a:pt x="395597" y="395597"/>
                  </a:cubicBezTo>
                  <a:cubicBezTo>
                    <a:pt x="627537" y="163657"/>
                    <a:pt x="922525" y="33190"/>
                    <a:pt x="1225394" y="4198"/>
                  </a:cubicBezTo>
                  <a:lnTo>
                    <a:pt x="131331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06073B-A74E-4126-8F7F-E012B7E96DED}"/>
              </a:ext>
            </a:extLst>
          </p:cNvPr>
          <p:cNvGrpSpPr/>
          <p:nvPr/>
        </p:nvGrpSpPr>
        <p:grpSpPr>
          <a:xfrm>
            <a:off x="28749" y="1219204"/>
            <a:ext cx="4040323" cy="1681255"/>
            <a:chOff x="28749" y="975264"/>
            <a:chExt cx="4040323" cy="168125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D31F83-8B6D-40EA-9869-71150B83DC68}"/>
                </a:ext>
              </a:extLst>
            </p:cNvPr>
            <p:cNvSpPr txBox="1"/>
            <p:nvPr/>
          </p:nvSpPr>
          <p:spPr>
            <a:xfrm>
              <a:off x="3224806" y="1194580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F59B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C17B3E-BCAF-4A32-A6A0-C21E1E6B796C}"/>
                </a:ext>
              </a:extLst>
            </p:cNvPr>
            <p:cNvSpPr txBox="1"/>
            <p:nvPr/>
          </p:nvSpPr>
          <p:spPr>
            <a:xfrm>
              <a:off x="28749" y="1456190"/>
              <a:ext cx="31884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يُقصد به الغطاءات النباتية الكثيفة</a:t>
              </a:r>
            </a:p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ويرتبط وجودها بالمناطق الرطبة</a:t>
              </a:r>
            </a:p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الغزيرة الأمطار، سواء أكانت تقع في عروض مدارية أم معتدلة،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FA5803-99BF-4265-868A-DD40674CFF0A}"/>
                </a:ext>
              </a:extLst>
            </p:cNvPr>
            <p:cNvSpPr txBox="1"/>
            <p:nvPr/>
          </p:nvSpPr>
          <p:spPr>
            <a:xfrm>
              <a:off x="533400" y="975264"/>
              <a:ext cx="311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F59B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إقليم الغابات</a:t>
              </a:r>
              <a:endParaRPr lang="en-US" b="1" dirty="0">
                <a:solidFill>
                  <a:srgbClr val="7F59B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BFBB0D-A21F-48B5-879C-F2A68A4AC583}"/>
              </a:ext>
            </a:extLst>
          </p:cNvPr>
          <p:cNvGrpSpPr/>
          <p:nvPr/>
        </p:nvGrpSpPr>
        <p:grpSpPr>
          <a:xfrm>
            <a:off x="8164159" y="1362154"/>
            <a:ext cx="3942117" cy="791104"/>
            <a:chOff x="7480360" y="263310"/>
            <a:chExt cx="3942117" cy="79110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024149-27C4-4F47-885C-79C5F4D4C567}"/>
                </a:ext>
              </a:extLst>
            </p:cNvPr>
            <p:cNvSpPr txBox="1"/>
            <p:nvPr/>
          </p:nvSpPr>
          <p:spPr>
            <a:xfrm>
              <a:off x="7480360" y="410938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63C5E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C6D6B2-73AD-4322-B41E-D02DEAA83FD0}"/>
                </a:ext>
              </a:extLst>
            </p:cNvPr>
            <p:cNvSpPr txBox="1"/>
            <p:nvPr/>
          </p:nvSpPr>
          <p:spPr>
            <a:xfrm>
              <a:off x="8129183" y="685082"/>
              <a:ext cx="3293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وتشمل: نباتات التُّنْدرا.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14DD092-4869-4877-B002-2DCB8801C89D}"/>
                </a:ext>
              </a:extLst>
            </p:cNvPr>
            <p:cNvSpPr txBox="1"/>
            <p:nvPr/>
          </p:nvSpPr>
          <p:spPr>
            <a:xfrm>
              <a:off x="8296011" y="263310"/>
              <a:ext cx="3074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63C5E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إقليم نباتات الصحاري الجليدية</a:t>
              </a:r>
              <a:endParaRPr lang="en-US" sz="2000" b="1" dirty="0">
                <a:solidFill>
                  <a:srgbClr val="63C5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DD7E5E7-AEB7-44CC-BA3A-CCAA237702B0}"/>
              </a:ext>
            </a:extLst>
          </p:cNvPr>
          <p:cNvGrpSpPr/>
          <p:nvPr/>
        </p:nvGrpSpPr>
        <p:grpSpPr>
          <a:xfrm>
            <a:off x="8303691" y="4900038"/>
            <a:ext cx="3888309" cy="1857439"/>
            <a:chOff x="7198659" y="5506297"/>
            <a:chExt cx="3888309" cy="18574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43DB91-DB53-4134-B418-30A21FF96EAA}"/>
                </a:ext>
              </a:extLst>
            </p:cNvPr>
            <p:cNvSpPr txBox="1"/>
            <p:nvPr/>
          </p:nvSpPr>
          <p:spPr>
            <a:xfrm>
              <a:off x="7198659" y="6584887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C93CFC-993B-4BAC-B5DC-3BDEE033C029}"/>
                </a:ext>
              </a:extLst>
            </p:cNvPr>
            <p:cNvSpPr txBox="1"/>
            <p:nvPr/>
          </p:nvSpPr>
          <p:spPr>
            <a:xfrm>
              <a:off x="8076541" y="5886408"/>
              <a:ext cx="28787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أ- النباتات الشوكية في جوانب الصحاري الحارة الجافة.</a:t>
              </a:r>
            </a:p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ب- الأعشاب الصحراوية الجافة القليلة داخل نطاق الصحاري الحارة الجافة.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C7E99F-A940-4BEF-AA0D-14AEC2EFD917}"/>
                </a:ext>
              </a:extLst>
            </p:cNvPr>
            <p:cNvSpPr txBox="1"/>
            <p:nvPr/>
          </p:nvSpPr>
          <p:spPr>
            <a:xfrm>
              <a:off x="7620792" y="5506297"/>
              <a:ext cx="346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EA4B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إقليم النباتات الشوكية الحارة والجافة</a:t>
              </a:r>
              <a:endParaRPr lang="en-US" sz="2000" b="1" dirty="0">
                <a:solidFill>
                  <a:srgbClr val="EA4B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A30ECD-F286-4193-BB04-565C206EDE72}"/>
              </a:ext>
            </a:extLst>
          </p:cNvPr>
          <p:cNvGrpSpPr/>
          <p:nvPr/>
        </p:nvGrpSpPr>
        <p:grpSpPr>
          <a:xfrm>
            <a:off x="394751" y="4915427"/>
            <a:ext cx="3901222" cy="1873392"/>
            <a:chOff x="1384181" y="5917008"/>
            <a:chExt cx="3901222" cy="187339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B458AE-8840-43F5-8CFB-63945451E2E2}"/>
                </a:ext>
              </a:extLst>
            </p:cNvPr>
            <p:cNvSpPr txBox="1"/>
            <p:nvPr/>
          </p:nvSpPr>
          <p:spPr>
            <a:xfrm>
              <a:off x="4441137" y="7106796"/>
              <a:ext cx="84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CB42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A30823-F94B-4048-ADEA-AA9A259BDED0}"/>
                </a:ext>
              </a:extLst>
            </p:cNvPr>
            <p:cNvSpPr txBox="1"/>
            <p:nvPr/>
          </p:nvSpPr>
          <p:spPr>
            <a:xfrm>
              <a:off x="1384181" y="6313072"/>
              <a:ext cx="28714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أ- النباتات الشوكية في جوانب الصحاري الحارة الجافة.</a:t>
              </a:r>
            </a:p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ب- الأعشاب الصحراوية الجافة القليلة  داخل نطاق الصحاري</a:t>
              </a:r>
            </a:p>
            <a:p>
              <a:pPr algn="r"/>
              <a:r>
                <a:rPr lang="ar-SY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الحارة الجافة.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2CDE50B-8C6D-4D49-802B-B17D0AFB7A3D}"/>
                </a:ext>
              </a:extLst>
            </p:cNvPr>
            <p:cNvSpPr txBox="1"/>
            <p:nvPr/>
          </p:nvSpPr>
          <p:spPr>
            <a:xfrm>
              <a:off x="2226890" y="5917008"/>
              <a:ext cx="1544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CB42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إقليم الحشائش</a:t>
              </a:r>
              <a:endParaRPr lang="en-US" b="1" dirty="0">
                <a:solidFill>
                  <a:srgbClr val="FCB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5167346" y="3198167"/>
            <a:ext cx="1942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أصناف الأقاليم النباتية وفقا لمجموعات النباتات الطبيعية </a:t>
            </a:r>
            <a:endParaRPr lang="en-US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dirty="0"/>
          </a:p>
        </p:txBody>
      </p:sp>
      <p:grpSp>
        <p:nvGrpSpPr>
          <p:cNvPr id="43" name="مجموعة 4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6" name="مجموعة 45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71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</a:p>
            </p:txBody>
          </p:sp>
        </p:grpSp>
        <p:grpSp>
          <p:nvGrpSpPr>
            <p:cNvPr id="47" name="مجموعة 46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6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7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8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69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70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62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63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0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5B75D8-FEAF-47DD-AF45-DB4665E292BB}"/>
              </a:ext>
            </a:extLst>
          </p:cNvPr>
          <p:cNvSpPr/>
          <p:nvPr/>
        </p:nvSpPr>
        <p:spPr>
          <a:xfrm>
            <a:off x="970669" y="1113636"/>
            <a:ext cx="4037428" cy="5711483"/>
          </a:xfrm>
          <a:prstGeom prst="roundRect">
            <a:avLst>
              <a:gd name="adj" fmla="val 5866"/>
            </a:avLst>
          </a:prstGeom>
          <a:solidFill>
            <a:srgbClr val="124F74"/>
          </a:solidFill>
          <a:ln>
            <a:solidFill>
              <a:schemeClr val="bg1"/>
            </a:solidFill>
          </a:ln>
          <a:effectLst>
            <a:outerShdw blurRad="1524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D56531-DEBF-452E-8E2E-3CF5FE9F7262}"/>
              </a:ext>
            </a:extLst>
          </p:cNvPr>
          <p:cNvGrpSpPr/>
          <p:nvPr/>
        </p:nvGrpSpPr>
        <p:grpSpPr>
          <a:xfrm>
            <a:off x="1146629" y="1677292"/>
            <a:ext cx="3701142" cy="4457982"/>
            <a:chOff x="1146629" y="1379582"/>
            <a:chExt cx="3701142" cy="44579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03D1E0-4435-45E0-A062-75CE0BD76621}"/>
                </a:ext>
              </a:extLst>
            </p:cNvPr>
            <p:cNvSpPr/>
            <p:nvPr/>
          </p:nvSpPr>
          <p:spPr>
            <a:xfrm>
              <a:off x="1146629" y="1379582"/>
              <a:ext cx="3701142" cy="4457982"/>
            </a:xfrm>
            <a:prstGeom prst="rect">
              <a:avLst/>
            </a:prstGeom>
            <a:pattFill prst="lg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9E3C76-C579-495F-AA2D-6DCE36A2613C}"/>
                </a:ext>
              </a:extLst>
            </p:cNvPr>
            <p:cNvSpPr txBox="1"/>
            <p:nvPr/>
          </p:nvSpPr>
          <p:spPr>
            <a:xfrm>
              <a:off x="1351389" y="3914166"/>
              <a:ext cx="332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وهي تشمل ثلاثة أقاليم مناخية:</a:t>
              </a:r>
              <a:endParaRPr lang="en-US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98D942-99E1-4AA1-A791-93AC54FAC3DD}"/>
                </a:ext>
              </a:extLst>
            </p:cNvPr>
            <p:cNvSpPr txBox="1"/>
            <p:nvPr/>
          </p:nvSpPr>
          <p:spPr>
            <a:xfrm>
              <a:off x="1884401" y="5243877"/>
              <a:ext cx="2142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/>
                <a:t>إقليم الغابات: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A5349C-D9DB-4D2B-8B85-17000EA188E7}"/>
              </a:ext>
            </a:extLst>
          </p:cNvPr>
          <p:cNvSpPr/>
          <p:nvPr/>
        </p:nvSpPr>
        <p:spPr>
          <a:xfrm>
            <a:off x="1336429" y="744416"/>
            <a:ext cx="3305908" cy="1259058"/>
          </a:xfrm>
          <a:custGeom>
            <a:avLst/>
            <a:gdLst>
              <a:gd name="connsiteX0" fmla="*/ 356362 w 3305908"/>
              <a:gd name="connsiteY0" fmla="*/ 116133 h 1266093"/>
              <a:gd name="connsiteX1" fmla="*/ 184054 w 3305908"/>
              <a:gd name="connsiteY1" fmla="*/ 288441 h 1266093"/>
              <a:gd name="connsiteX2" fmla="*/ 184054 w 3305908"/>
              <a:gd name="connsiteY2" fmla="*/ 977651 h 1266093"/>
              <a:gd name="connsiteX3" fmla="*/ 356362 w 3305908"/>
              <a:gd name="connsiteY3" fmla="*/ 1149959 h 1266093"/>
              <a:gd name="connsiteX4" fmla="*/ 2949547 w 3305908"/>
              <a:gd name="connsiteY4" fmla="*/ 1149959 h 1266093"/>
              <a:gd name="connsiteX5" fmla="*/ 3121855 w 3305908"/>
              <a:gd name="connsiteY5" fmla="*/ 977651 h 1266093"/>
              <a:gd name="connsiteX6" fmla="*/ 3121855 w 3305908"/>
              <a:gd name="connsiteY6" fmla="*/ 288441 h 1266093"/>
              <a:gd name="connsiteX7" fmla="*/ 2949547 w 3305908"/>
              <a:gd name="connsiteY7" fmla="*/ 116133 h 1266093"/>
              <a:gd name="connsiteX8" fmla="*/ 211020 w 3305908"/>
              <a:gd name="connsiteY8" fmla="*/ 0 h 1266093"/>
              <a:gd name="connsiteX9" fmla="*/ 3094888 w 3305908"/>
              <a:gd name="connsiteY9" fmla="*/ 0 h 1266093"/>
              <a:gd name="connsiteX10" fmla="*/ 3305908 w 3305908"/>
              <a:gd name="connsiteY10" fmla="*/ 211020 h 1266093"/>
              <a:gd name="connsiteX11" fmla="*/ 3305908 w 3305908"/>
              <a:gd name="connsiteY11" fmla="*/ 1055073 h 1266093"/>
              <a:gd name="connsiteX12" fmla="*/ 3094888 w 3305908"/>
              <a:gd name="connsiteY12" fmla="*/ 1266093 h 1266093"/>
              <a:gd name="connsiteX13" fmla="*/ 211020 w 3305908"/>
              <a:gd name="connsiteY13" fmla="*/ 1266093 h 1266093"/>
              <a:gd name="connsiteX14" fmla="*/ 0 w 3305908"/>
              <a:gd name="connsiteY14" fmla="*/ 1055073 h 1266093"/>
              <a:gd name="connsiteX15" fmla="*/ 0 w 3305908"/>
              <a:gd name="connsiteY15" fmla="*/ 211020 h 1266093"/>
              <a:gd name="connsiteX16" fmla="*/ 211020 w 3305908"/>
              <a:gd name="connsiteY16" fmla="*/ 0 h 12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5908" h="1266093">
                <a:moveTo>
                  <a:pt x="356362" y="116133"/>
                </a:moveTo>
                <a:cubicBezTo>
                  <a:pt x="261199" y="116133"/>
                  <a:pt x="184054" y="193278"/>
                  <a:pt x="184054" y="288441"/>
                </a:cubicBezTo>
                <a:lnTo>
                  <a:pt x="184054" y="977651"/>
                </a:lnTo>
                <a:cubicBezTo>
                  <a:pt x="184054" y="1072814"/>
                  <a:pt x="261199" y="1149959"/>
                  <a:pt x="356362" y="1149959"/>
                </a:cubicBezTo>
                <a:lnTo>
                  <a:pt x="2949547" y="1149959"/>
                </a:lnTo>
                <a:cubicBezTo>
                  <a:pt x="3044710" y="1149959"/>
                  <a:pt x="3121855" y="1072814"/>
                  <a:pt x="3121855" y="977651"/>
                </a:cubicBezTo>
                <a:lnTo>
                  <a:pt x="3121855" y="288441"/>
                </a:lnTo>
                <a:cubicBezTo>
                  <a:pt x="3121855" y="193278"/>
                  <a:pt x="3044710" y="116133"/>
                  <a:pt x="2949547" y="116133"/>
                </a:cubicBezTo>
                <a:close/>
                <a:moveTo>
                  <a:pt x="211020" y="0"/>
                </a:moveTo>
                <a:lnTo>
                  <a:pt x="3094888" y="0"/>
                </a:lnTo>
                <a:cubicBezTo>
                  <a:pt x="3211431" y="0"/>
                  <a:pt x="3305908" y="94477"/>
                  <a:pt x="3305908" y="211020"/>
                </a:cubicBezTo>
                <a:lnTo>
                  <a:pt x="3305908" y="1055073"/>
                </a:lnTo>
                <a:cubicBezTo>
                  <a:pt x="3305908" y="1171616"/>
                  <a:pt x="3211431" y="1266093"/>
                  <a:pt x="3094888" y="1266093"/>
                </a:cubicBezTo>
                <a:lnTo>
                  <a:pt x="211020" y="1266093"/>
                </a:lnTo>
                <a:cubicBezTo>
                  <a:pt x="94477" y="1266093"/>
                  <a:pt x="0" y="1171616"/>
                  <a:pt x="0" y="1055073"/>
                </a:cubicBezTo>
                <a:lnTo>
                  <a:pt x="0" y="211020"/>
                </a:lnTo>
                <a:cubicBezTo>
                  <a:pt x="0" y="94477"/>
                  <a:pt x="94477" y="0"/>
                  <a:pt x="2110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6000">
                <a:schemeClr val="bg1"/>
              </a:gs>
              <a:gs pos="84000">
                <a:schemeClr val="tx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72FBB-5B25-4493-A5A0-BC56A551DF89}"/>
              </a:ext>
            </a:extLst>
          </p:cNvPr>
          <p:cNvSpPr/>
          <p:nvPr/>
        </p:nvSpPr>
        <p:spPr>
          <a:xfrm>
            <a:off x="1553029" y="907310"/>
            <a:ext cx="2830285" cy="5604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3EB8CF-1C25-4C36-8D4A-1EED8AD68B3E}"/>
              </a:ext>
            </a:extLst>
          </p:cNvPr>
          <p:cNvSpPr/>
          <p:nvPr/>
        </p:nvSpPr>
        <p:spPr>
          <a:xfrm>
            <a:off x="1654629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1F6C2E-F6B6-4D2C-B4FD-A2447A1B3732}"/>
              </a:ext>
            </a:extLst>
          </p:cNvPr>
          <p:cNvSpPr/>
          <p:nvPr/>
        </p:nvSpPr>
        <p:spPr>
          <a:xfrm>
            <a:off x="4013200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538B3B-8284-4E5C-B3DC-805FCBDBC58D}"/>
              </a:ext>
            </a:extLst>
          </p:cNvPr>
          <p:cNvSpPr/>
          <p:nvPr/>
        </p:nvSpPr>
        <p:spPr>
          <a:xfrm>
            <a:off x="1574240" y="678054"/>
            <a:ext cx="2830285" cy="27543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F05119-6E16-4D16-9AAE-C4AE2A2AF25E}"/>
              </a:ext>
            </a:extLst>
          </p:cNvPr>
          <p:cNvGrpSpPr/>
          <p:nvPr/>
        </p:nvGrpSpPr>
        <p:grpSpPr>
          <a:xfrm>
            <a:off x="4771732" y="857976"/>
            <a:ext cx="2491521" cy="6109856"/>
            <a:chOff x="4771732" y="518062"/>
            <a:chExt cx="2491521" cy="610985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7568C9-A5DE-45FC-8763-7543783A9D1F}"/>
                </a:ext>
              </a:extLst>
            </p:cNvPr>
            <p:cNvSpPr/>
            <p:nvPr/>
          </p:nvSpPr>
          <p:spPr>
            <a:xfrm flipH="1" flipV="1">
              <a:off x="4832137" y="518062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D8405D-94AE-4783-958F-8377DAFA6832}"/>
                </a:ext>
              </a:extLst>
            </p:cNvPr>
            <p:cNvSpPr txBox="1"/>
            <p:nvPr/>
          </p:nvSpPr>
          <p:spPr>
            <a:xfrm>
              <a:off x="4771732" y="1902822"/>
              <a:ext cx="238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dirty="0"/>
                <a:t>مثل حوض الأمازون وحوض الكونغو</a:t>
              </a:r>
            </a:p>
            <a:p>
              <a:pPr algn="r" rtl="1"/>
              <a:r>
                <a:rPr lang="ar-SY" dirty="0"/>
                <a:t>وبعض أجزاء من جزر الهند الشرقية.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E522E8-96A8-4BAE-AE8B-5187E8E15D66}"/>
                </a:ext>
              </a:extLst>
            </p:cNvPr>
            <p:cNvSpPr txBox="1"/>
            <p:nvPr/>
          </p:nvSpPr>
          <p:spPr>
            <a:xfrm>
              <a:off x="4855722" y="5168101"/>
              <a:ext cx="240753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CC3300"/>
                  </a:solidFill>
                </a:rPr>
                <a:t>الغابات الاستوائية والغابات شبه المدارية</a:t>
              </a:r>
              <a:endParaRPr lang="en-US" sz="28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85DB74-C7A9-4BAF-B767-FFD71A8E94EA}"/>
              </a:ext>
            </a:extLst>
          </p:cNvPr>
          <p:cNvGrpSpPr/>
          <p:nvPr/>
        </p:nvGrpSpPr>
        <p:grpSpPr>
          <a:xfrm>
            <a:off x="7159332" y="861899"/>
            <a:ext cx="2336134" cy="6109856"/>
            <a:chOff x="7145264" y="550121"/>
            <a:chExt cx="2336134" cy="610985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05FC5E-AF50-46F9-95B9-604935633C83}"/>
                </a:ext>
              </a:extLst>
            </p:cNvPr>
            <p:cNvSpPr/>
            <p:nvPr/>
          </p:nvSpPr>
          <p:spPr>
            <a:xfrm flipV="1">
              <a:off x="7145264" y="550121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DE73E-CA36-40D0-9AD8-1960F4915D73}"/>
                </a:ext>
              </a:extLst>
            </p:cNvPr>
            <p:cNvSpPr txBox="1"/>
            <p:nvPr/>
          </p:nvSpPr>
          <p:spPr>
            <a:xfrm>
              <a:off x="7145265" y="1839770"/>
              <a:ext cx="23256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dirty="0"/>
                <a:t>وهي ذات أشجار دائمة الخضرة، مثل أشجار الزيتون</a:t>
              </a:r>
            </a:p>
            <a:p>
              <a:pPr algn="r" rtl="1"/>
              <a:r>
                <a:rPr lang="ar-SY" dirty="0"/>
                <a:t>والأعناب والتوت، وتتمثل في غابات البحر الأبيض المتوسط.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47F464-7FB4-4EE7-8A65-239B55219E71}"/>
                </a:ext>
              </a:extLst>
            </p:cNvPr>
            <p:cNvSpPr txBox="1"/>
            <p:nvPr/>
          </p:nvSpPr>
          <p:spPr>
            <a:xfrm>
              <a:off x="7328711" y="5196237"/>
              <a:ext cx="21421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0070C0"/>
                  </a:solidFill>
                </a:rPr>
                <a:t>غابات العروض المعتدلة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FBC155-84C1-4E02-9335-7F62B2D644E4}"/>
              </a:ext>
            </a:extLst>
          </p:cNvPr>
          <p:cNvGrpSpPr/>
          <p:nvPr/>
        </p:nvGrpSpPr>
        <p:grpSpPr>
          <a:xfrm>
            <a:off x="9484972" y="861899"/>
            <a:ext cx="2554628" cy="6109856"/>
            <a:chOff x="9470904" y="550121"/>
            <a:chExt cx="2554628" cy="610985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80E3BC-EE70-451A-85BD-BE163695C46A}"/>
                </a:ext>
              </a:extLst>
            </p:cNvPr>
            <p:cNvSpPr/>
            <p:nvPr/>
          </p:nvSpPr>
          <p:spPr>
            <a:xfrm flipH="1" flipV="1">
              <a:off x="9470904" y="550121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6E46F5-760C-472C-ACDC-C29A2F5B9307}"/>
                </a:ext>
              </a:extLst>
            </p:cNvPr>
            <p:cNvSpPr txBox="1"/>
            <p:nvPr/>
          </p:nvSpPr>
          <p:spPr>
            <a:xfrm>
              <a:off x="9602430" y="1978269"/>
              <a:ext cx="2287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dirty="0"/>
                <a:t>ومن أهم أشجارها البَلُّوط والزّان والصَّنَوْبَر، وتتمثل في الغابات الصَّنَوْبَرِيَّة والغابات النَّفْضِيَّة</a:t>
              </a: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1C74D1-BE6E-4D55-BF75-E75F919F7AB5}"/>
                </a:ext>
              </a:extLst>
            </p:cNvPr>
            <p:cNvSpPr txBox="1"/>
            <p:nvPr/>
          </p:nvSpPr>
          <p:spPr>
            <a:xfrm>
              <a:off x="9602430" y="4874797"/>
              <a:ext cx="24231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FF9900"/>
                  </a:solidFill>
                </a:rPr>
                <a:t>غابات العروض الباردة</a:t>
              </a:r>
              <a:endParaRPr lang="en-US" sz="2800" dirty="0">
                <a:solidFill>
                  <a:srgbClr val="FF9900"/>
                </a:solidFill>
              </a:endParaRPr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A0BE4559-CA02-49B7-926F-1EFAAE7D881C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مجموعة 83">
            <a:extLst>
              <a:ext uri="{FF2B5EF4-FFF2-40B4-BE49-F238E27FC236}">
                <a16:creationId xmlns:a16="http://schemas.microsoft.com/office/drawing/2014/main" id="{A8CCF84D-C6C5-409D-BDC0-A3F8CCA39DFF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26" name="مجموعة 84">
              <a:extLst>
                <a:ext uri="{FF2B5EF4-FFF2-40B4-BE49-F238E27FC236}">
                  <a16:creationId xmlns:a16="http://schemas.microsoft.com/office/drawing/2014/main" id="{CF9C3191-494E-473F-934C-5B7BF75ECDE1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40" name="Rectangle: Top Corners Rounded 29">
                <a:extLst>
                  <a:ext uri="{FF2B5EF4-FFF2-40B4-BE49-F238E27FC236}">
                    <a16:creationId xmlns:a16="http://schemas.microsoft.com/office/drawing/2014/main" id="{5A88D055-C55A-46C4-9A83-7D2EA62E12BD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18B8B9DE-87E2-46C8-AFBB-0668F1676ADA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7" name="مجموعة 85">
              <a:extLst>
                <a:ext uri="{FF2B5EF4-FFF2-40B4-BE49-F238E27FC236}">
                  <a16:creationId xmlns:a16="http://schemas.microsoft.com/office/drawing/2014/main" id="{93B802B2-1887-4B0C-AE0C-927A0B452C66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35" name="Rectangle: Top Corners Rounded 30">
                <a:extLst>
                  <a:ext uri="{FF2B5EF4-FFF2-40B4-BE49-F238E27FC236}">
                    <a16:creationId xmlns:a16="http://schemas.microsoft.com/office/drawing/2014/main" id="{C990B410-8623-4C05-B62A-C063E766BE3B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2" descr="Thought bubble">
                <a:extLst>
                  <a:ext uri="{FF2B5EF4-FFF2-40B4-BE49-F238E27FC236}">
                    <a16:creationId xmlns:a16="http://schemas.microsoft.com/office/drawing/2014/main" id="{38373DB9-B5F1-419F-AA42-B6ADAA9CB5EE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37" name="Group 52">
                <a:extLst>
                  <a:ext uri="{FF2B5EF4-FFF2-40B4-BE49-F238E27FC236}">
                    <a16:creationId xmlns:a16="http://schemas.microsoft.com/office/drawing/2014/main" id="{C8E436B4-570D-4339-B7EA-73F3B39553C8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38" name="TextBox 53">
                  <a:extLst>
                    <a:ext uri="{FF2B5EF4-FFF2-40B4-BE49-F238E27FC236}">
                      <a16:creationId xmlns:a16="http://schemas.microsoft.com/office/drawing/2014/main" id="{6670C6E1-3D4C-4E6E-9FA7-138C237A3C0B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9" name="TextBox 54">
                  <a:extLst>
                    <a:ext uri="{FF2B5EF4-FFF2-40B4-BE49-F238E27FC236}">
                      <a16:creationId xmlns:a16="http://schemas.microsoft.com/office/drawing/2014/main" id="{5188D6CA-393C-4F8F-96C7-1B380499FF53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DE0071B3-C68E-457A-AF9E-5D027CB32EB6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29" name="Oval 32">
                <a:extLst>
                  <a:ext uri="{FF2B5EF4-FFF2-40B4-BE49-F238E27FC236}">
                    <a16:creationId xmlns:a16="http://schemas.microsoft.com/office/drawing/2014/main" id="{A32FFE96-3DFA-466C-8E3A-E34B3A606E58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C60451FC-7B98-4724-AA9A-BC11CAE20AB8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4">
                <a:extLst>
                  <a:ext uri="{FF2B5EF4-FFF2-40B4-BE49-F238E27FC236}">
                    <a16:creationId xmlns:a16="http://schemas.microsoft.com/office/drawing/2014/main" id="{49AB6ED2-00A7-4BCB-B90D-1A6FD0311E65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Rectangle 5">
            <a:extLst>
              <a:ext uri="{FF2B5EF4-FFF2-40B4-BE49-F238E27FC236}">
                <a16:creationId xmlns:a16="http://schemas.microsoft.com/office/drawing/2014/main" id="{C99B4C41-3D20-4FDB-ADBE-E95869229F57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صحراء الربع الخالي و يوجد بها النباتات الشوكية و الأعشاب الصحراوية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1176623" y="1379603"/>
            <a:ext cx="10728261" cy="1193406"/>
            <a:chOff x="1289969" y="3294128"/>
            <a:chExt cx="10728261" cy="1193406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153200" y="-351302"/>
              <a:ext cx="1193403" cy="84842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289969" y="3536890"/>
              <a:ext cx="7693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يحدد الطلبة منطقة من مناطق انتشار النباتات الصحراوية الحارة الجافة في وطني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المملكة العربية السعودية، ثم يذكرون بعض أنواع الأشجار فيها.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9677604E-00D4-4553-9003-C8BA8E8D77E4}"/>
              </a:ext>
            </a:extLst>
          </p:cNvPr>
          <p:cNvGrpSpPr/>
          <p:nvPr/>
        </p:nvGrpSpPr>
        <p:grpSpPr>
          <a:xfrm>
            <a:off x="1071234" y="1570847"/>
            <a:ext cx="4690753" cy="4774219"/>
            <a:chOff x="3750624" y="996692"/>
            <a:chExt cx="4690753" cy="477421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9C4469C-F368-457E-A2DA-934902AA6036}"/>
                </a:ext>
              </a:extLst>
            </p:cNvPr>
            <p:cNvSpPr/>
            <p:nvPr/>
          </p:nvSpPr>
          <p:spPr>
            <a:xfrm>
              <a:off x="3750624" y="1080158"/>
              <a:ext cx="4690753" cy="4690753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9A8CB0B-2E5B-4C91-9DE6-B342F3AC57F1}"/>
                </a:ext>
              </a:extLst>
            </p:cNvPr>
            <p:cNvSpPr/>
            <p:nvPr/>
          </p:nvSpPr>
          <p:spPr>
            <a:xfrm rot="20870200">
              <a:off x="5407530" y="996692"/>
              <a:ext cx="284769" cy="306661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Arrow: Chevron 86">
              <a:extLst>
                <a:ext uri="{FF2B5EF4-FFF2-40B4-BE49-F238E27FC236}">
                  <a16:creationId xmlns:a16="http://schemas.microsoft.com/office/drawing/2014/main" id="{7838E0C2-FF34-4063-9665-D8DB9B2C04DA}"/>
                </a:ext>
              </a:extLst>
            </p:cNvPr>
            <p:cNvSpPr/>
            <p:nvPr/>
          </p:nvSpPr>
          <p:spPr>
            <a:xfrm rot="20870200">
              <a:off x="5176294" y="1047529"/>
              <a:ext cx="284769" cy="306661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B4DC1F6-2E99-4B3F-91FB-20851F49EAAC}"/>
              </a:ext>
            </a:extLst>
          </p:cNvPr>
          <p:cNvSpPr/>
          <p:nvPr/>
        </p:nvSpPr>
        <p:spPr>
          <a:xfrm rot="5400000">
            <a:off x="2684593" y="2513945"/>
            <a:ext cx="1447282" cy="1451423"/>
          </a:xfrm>
          <a:custGeom>
            <a:avLst/>
            <a:gdLst>
              <a:gd name="connsiteX0" fmla="*/ 0 w 1846659"/>
              <a:gd name="connsiteY0" fmla="*/ 915284 h 1851942"/>
              <a:gd name="connsiteX1" fmla="*/ 228486 w 1846659"/>
              <a:gd name="connsiteY1" fmla="*/ 12923 h 1851942"/>
              <a:gd name="connsiteX2" fmla="*/ 236337 w 1846659"/>
              <a:gd name="connsiteY2" fmla="*/ 0 h 1851942"/>
              <a:gd name="connsiteX3" fmla="*/ 1846659 w 1846659"/>
              <a:gd name="connsiteY3" fmla="*/ 929720 h 1851942"/>
              <a:gd name="connsiteX4" fmla="*/ 249323 w 1846659"/>
              <a:gd name="connsiteY4" fmla="*/ 1851942 h 1851942"/>
              <a:gd name="connsiteX5" fmla="*/ 228486 w 1846659"/>
              <a:gd name="connsiteY5" fmla="*/ 1817645 h 1851942"/>
              <a:gd name="connsiteX6" fmla="*/ 0 w 1846659"/>
              <a:gd name="connsiteY6" fmla="*/ 915284 h 18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659" h="1851942">
                <a:moveTo>
                  <a:pt x="0" y="915284"/>
                </a:moveTo>
                <a:cubicBezTo>
                  <a:pt x="0" y="588557"/>
                  <a:pt x="82771" y="281161"/>
                  <a:pt x="228486" y="12923"/>
                </a:cubicBezTo>
                <a:lnTo>
                  <a:pt x="236337" y="0"/>
                </a:lnTo>
                <a:lnTo>
                  <a:pt x="1846659" y="929720"/>
                </a:lnTo>
                <a:lnTo>
                  <a:pt x="249323" y="1851942"/>
                </a:lnTo>
                <a:lnTo>
                  <a:pt x="228486" y="1817645"/>
                </a:lnTo>
                <a:cubicBezTo>
                  <a:pt x="82771" y="1549406"/>
                  <a:pt x="0" y="1242011"/>
                  <a:pt x="0" y="91528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BCFE34-92D9-4DDF-81BA-2D85D9378D13}"/>
              </a:ext>
            </a:extLst>
          </p:cNvPr>
          <p:cNvSpPr/>
          <p:nvPr/>
        </p:nvSpPr>
        <p:spPr>
          <a:xfrm rot="5400000">
            <a:off x="3561295" y="2634119"/>
            <a:ext cx="1241379" cy="1433775"/>
          </a:xfrm>
          <a:custGeom>
            <a:avLst/>
            <a:gdLst>
              <a:gd name="connsiteX0" fmla="*/ 0 w 1583937"/>
              <a:gd name="connsiteY0" fmla="*/ 914938 h 1829424"/>
              <a:gd name="connsiteX1" fmla="*/ 49873 w 1583937"/>
              <a:gd name="connsiteY1" fmla="*/ 832844 h 1829424"/>
              <a:gd name="connsiteX2" fmla="*/ 1426098 w 1583937"/>
              <a:gd name="connsiteY2" fmla="*/ 7971 h 1829424"/>
              <a:gd name="connsiteX3" fmla="*/ 1583937 w 1583937"/>
              <a:gd name="connsiteY3" fmla="*/ 0 h 1829424"/>
              <a:gd name="connsiteX4" fmla="*/ 1583937 w 1583937"/>
              <a:gd name="connsiteY4" fmla="*/ 1829424 h 1829424"/>
              <a:gd name="connsiteX5" fmla="*/ 0 w 1583937"/>
              <a:gd name="connsiteY5" fmla="*/ 914938 h 182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937" h="1829424">
                <a:moveTo>
                  <a:pt x="0" y="914938"/>
                </a:moveTo>
                <a:lnTo>
                  <a:pt x="49873" y="832844"/>
                </a:lnTo>
                <a:cubicBezTo>
                  <a:pt x="356055" y="379634"/>
                  <a:pt x="853336" y="66138"/>
                  <a:pt x="1426098" y="7971"/>
                </a:cubicBezTo>
                <a:lnTo>
                  <a:pt x="1583937" y="0"/>
                </a:lnTo>
                <a:lnTo>
                  <a:pt x="1583937" y="1829424"/>
                </a:lnTo>
                <a:lnTo>
                  <a:pt x="0" y="9149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0C61AA-5BF9-47A2-BA46-84AED3C1C755}"/>
              </a:ext>
            </a:extLst>
          </p:cNvPr>
          <p:cNvSpPr/>
          <p:nvPr/>
        </p:nvSpPr>
        <p:spPr>
          <a:xfrm rot="5400000">
            <a:off x="2024322" y="2650523"/>
            <a:ext cx="1231202" cy="1411146"/>
          </a:xfrm>
          <a:custGeom>
            <a:avLst/>
            <a:gdLst>
              <a:gd name="connsiteX0" fmla="*/ 0 w 1570951"/>
              <a:gd name="connsiteY0" fmla="*/ 906989 h 1800551"/>
              <a:gd name="connsiteX1" fmla="*/ 1570951 w 1570951"/>
              <a:gd name="connsiteY1" fmla="*/ 0 h 1800551"/>
              <a:gd name="connsiteX2" fmla="*/ 1570951 w 1570951"/>
              <a:gd name="connsiteY2" fmla="*/ 1800551 h 1800551"/>
              <a:gd name="connsiteX3" fmla="*/ 1413112 w 1570951"/>
              <a:gd name="connsiteY3" fmla="*/ 1792581 h 1800551"/>
              <a:gd name="connsiteX4" fmla="*/ 36887 w 1570951"/>
              <a:gd name="connsiteY4" fmla="*/ 967708 h 1800551"/>
              <a:gd name="connsiteX5" fmla="*/ 0 w 1570951"/>
              <a:gd name="connsiteY5" fmla="*/ 906989 h 18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0951" h="1800551">
                <a:moveTo>
                  <a:pt x="0" y="906989"/>
                </a:moveTo>
                <a:lnTo>
                  <a:pt x="1570951" y="0"/>
                </a:lnTo>
                <a:lnTo>
                  <a:pt x="1570951" y="1800551"/>
                </a:lnTo>
                <a:lnTo>
                  <a:pt x="1413112" y="1792581"/>
                </a:lnTo>
                <a:cubicBezTo>
                  <a:pt x="840350" y="1734414"/>
                  <a:pt x="343069" y="1420917"/>
                  <a:pt x="36887" y="967708"/>
                </a:cubicBezTo>
                <a:lnTo>
                  <a:pt x="0" y="906989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C4D081-D22A-4693-8DBA-CED789740EE1}"/>
              </a:ext>
            </a:extLst>
          </p:cNvPr>
          <p:cNvSpPr/>
          <p:nvPr/>
        </p:nvSpPr>
        <p:spPr>
          <a:xfrm rot="5400000">
            <a:off x="2030546" y="3931487"/>
            <a:ext cx="1241379" cy="1433773"/>
          </a:xfrm>
          <a:custGeom>
            <a:avLst/>
            <a:gdLst>
              <a:gd name="connsiteX0" fmla="*/ 0 w 1583937"/>
              <a:gd name="connsiteY0" fmla="*/ 1829422 h 1829422"/>
              <a:gd name="connsiteX1" fmla="*/ 0 w 1583937"/>
              <a:gd name="connsiteY1" fmla="*/ 0 h 1829422"/>
              <a:gd name="connsiteX2" fmla="*/ 1583937 w 1583937"/>
              <a:gd name="connsiteY2" fmla="*/ 914486 h 1829422"/>
              <a:gd name="connsiteX3" fmla="*/ 1534064 w 1583937"/>
              <a:gd name="connsiteY3" fmla="*/ 996579 h 1829422"/>
              <a:gd name="connsiteX4" fmla="*/ 157840 w 1583937"/>
              <a:gd name="connsiteY4" fmla="*/ 1821452 h 1829422"/>
              <a:gd name="connsiteX5" fmla="*/ 0 w 1583937"/>
              <a:gd name="connsiteY5" fmla="*/ 1829422 h 182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937" h="1829422">
                <a:moveTo>
                  <a:pt x="0" y="1829422"/>
                </a:moveTo>
                <a:lnTo>
                  <a:pt x="0" y="0"/>
                </a:lnTo>
                <a:lnTo>
                  <a:pt x="1583937" y="914486"/>
                </a:lnTo>
                <a:lnTo>
                  <a:pt x="1534064" y="996579"/>
                </a:lnTo>
                <a:cubicBezTo>
                  <a:pt x="1227882" y="1449788"/>
                  <a:pt x="730602" y="1763285"/>
                  <a:pt x="157840" y="1821452"/>
                </a:cubicBezTo>
                <a:lnTo>
                  <a:pt x="0" y="1829422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3749CD2-C32E-4FEC-8CD8-8FFD49544CC4}"/>
              </a:ext>
            </a:extLst>
          </p:cNvPr>
          <p:cNvSpPr/>
          <p:nvPr/>
        </p:nvSpPr>
        <p:spPr>
          <a:xfrm rot="5400000">
            <a:off x="3544893" y="3925262"/>
            <a:ext cx="1251557" cy="1456402"/>
          </a:xfrm>
          <a:custGeom>
            <a:avLst/>
            <a:gdLst>
              <a:gd name="connsiteX0" fmla="*/ 0 w 1596923"/>
              <a:gd name="connsiteY0" fmla="*/ 1858295 h 1858295"/>
              <a:gd name="connsiteX1" fmla="*/ 0 w 1596923"/>
              <a:gd name="connsiteY1" fmla="*/ 0 h 1858295"/>
              <a:gd name="connsiteX2" fmla="*/ 157840 w 1596923"/>
              <a:gd name="connsiteY2" fmla="*/ 7971 h 1858295"/>
              <a:gd name="connsiteX3" fmla="*/ 1534064 w 1596923"/>
              <a:gd name="connsiteY3" fmla="*/ 832844 h 1858295"/>
              <a:gd name="connsiteX4" fmla="*/ 1596923 w 1596923"/>
              <a:gd name="connsiteY4" fmla="*/ 936312 h 1858295"/>
              <a:gd name="connsiteX5" fmla="*/ 0 w 1596923"/>
              <a:gd name="connsiteY5" fmla="*/ 1858295 h 185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923" h="1858295">
                <a:moveTo>
                  <a:pt x="0" y="1858295"/>
                </a:moveTo>
                <a:lnTo>
                  <a:pt x="0" y="0"/>
                </a:lnTo>
                <a:lnTo>
                  <a:pt x="157840" y="7971"/>
                </a:lnTo>
                <a:cubicBezTo>
                  <a:pt x="730602" y="66138"/>
                  <a:pt x="1227883" y="379634"/>
                  <a:pt x="1534064" y="832844"/>
                </a:cubicBezTo>
                <a:lnTo>
                  <a:pt x="1596923" y="936312"/>
                </a:lnTo>
                <a:lnTo>
                  <a:pt x="0" y="18582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EE1EB08-F3FB-4059-AB4D-0ABE025DED52}"/>
              </a:ext>
            </a:extLst>
          </p:cNvPr>
          <p:cNvSpPr/>
          <p:nvPr/>
        </p:nvSpPr>
        <p:spPr>
          <a:xfrm rot="5400000">
            <a:off x="2704001" y="4070548"/>
            <a:ext cx="1408091" cy="1417544"/>
          </a:xfrm>
          <a:custGeom>
            <a:avLst/>
            <a:gdLst>
              <a:gd name="connsiteX0" fmla="*/ 0 w 1796653"/>
              <a:gd name="connsiteY0" fmla="*/ 907866 h 1808714"/>
              <a:gd name="connsiteX1" fmla="*/ 1572470 w 1796653"/>
              <a:gd name="connsiteY1" fmla="*/ 0 h 1808714"/>
              <a:gd name="connsiteX2" fmla="*/ 1647884 w 1796653"/>
              <a:gd name="connsiteY2" fmla="*/ 156552 h 1808714"/>
              <a:gd name="connsiteX3" fmla="*/ 1796653 w 1796653"/>
              <a:gd name="connsiteY3" fmla="*/ 893430 h 1808714"/>
              <a:gd name="connsiteX4" fmla="*/ 1568167 w 1796653"/>
              <a:gd name="connsiteY4" fmla="*/ 1795791 h 1808714"/>
              <a:gd name="connsiteX5" fmla="*/ 1560316 w 1796653"/>
              <a:gd name="connsiteY5" fmla="*/ 1808714 h 1808714"/>
              <a:gd name="connsiteX6" fmla="*/ 0 w 1796653"/>
              <a:gd name="connsiteY6" fmla="*/ 907866 h 180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53" h="1808714">
                <a:moveTo>
                  <a:pt x="0" y="907866"/>
                </a:moveTo>
                <a:lnTo>
                  <a:pt x="1572470" y="0"/>
                </a:lnTo>
                <a:lnTo>
                  <a:pt x="1647884" y="156552"/>
                </a:lnTo>
                <a:cubicBezTo>
                  <a:pt x="1743680" y="383039"/>
                  <a:pt x="1796653" y="632048"/>
                  <a:pt x="1796653" y="893430"/>
                </a:cubicBezTo>
                <a:cubicBezTo>
                  <a:pt x="1796653" y="1220157"/>
                  <a:pt x="1713883" y="1527552"/>
                  <a:pt x="1568167" y="1795791"/>
                </a:cubicBezTo>
                <a:lnTo>
                  <a:pt x="1560316" y="1808714"/>
                </a:lnTo>
                <a:lnTo>
                  <a:pt x="0" y="90786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2FB7DE-063F-4771-9924-28E03C93B6B4}"/>
              </a:ext>
            </a:extLst>
          </p:cNvPr>
          <p:cNvSpPr/>
          <p:nvPr/>
        </p:nvSpPr>
        <p:spPr>
          <a:xfrm>
            <a:off x="2102765" y="2685845"/>
            <a:ext cx="2627690" cy="2627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08289F-6469-4730-BC6E-2F84DC3664D2}"/>
              </a:ext>
            </a:extLst>
          </p:cNvPr>
          <p:cNvGrpSpPr/>
          <p:nvPr/>
        </p:nvGrpSpPr>
        <p:grpSpPr>
          <a:xfrm>
            <a:off x="2455658" y="3038737"/>
            <a:ext cx="1921905" cy="1921905"/>
            <a:chOff x="3900056" y="1233056"/>
            <a:chExt cx="4391890" cy="4391890"/>
          </a:xfrm>
          <a:solidFill>
            <a:schemeClr val="bg1">
              <a:lumMod val="8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2EF74A-22D0-4A47-8E24-0449A1D6DC5F}"/>
                </a:ext>
              </a:extLst>
            </p:cNvPr>
            <p:cNvSpPr/>
            <p:nvPr/>
          </p:nvSpPr>
          <p:spPr>
            <a:xfrm>
              <a:off x="6061365" y="1233056"/>
              <a:ext cx="69273" cy="396603"/>
            </a:xfrm>
            <a:custGeom>
              <a:avLst/>
              <a:gdLst>
                <a:gd name="connsiteX0" fmla="*/ 0 w 69273"/>
                <a:gd name="connsiteY0" fmla="*/ 0 h 396603"/>
                <a:gd name="connsiteX1" fmla="*/ 69273 w 69273"/>
                <a:gd name="connsiteY1" fmla="*/ 0 h 396603"/>
                <a:gd name="connsiteX2" fmla="*/ 69273 w 69273"/>
                <a:gd name="connsiteY2" fmla="*/ 396603 h 396603"/>
                <a:gd name="connsiteX3" fmla="*/ 34636 w 69273"/>
                <a:gd name="connsiteY3" fmla="*/ 394854 h 396603"/>
                <a:gd name="connsiteX4" fmla="*/ 0 w 69273"/>
                <a:gd name="connsiteY4" fmla="*/ 396603 h 396603"/>
                <a:gd name="connsiteX5" fmla="*/ 0 w 69273"/>
                <a:gd name="connsiteY5" fmla="*/ 0 h 39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73" h="396603">
                  <a:moveTo>
                    <a:pt x="0" y="0"/>
                  </a:moveTo>
                  <a:lnTo>
                    <a:pt x="69273" y="0"/>
                  </a:lnTo>
                  <a:lnTo>
                    <a:pt x="69273" y="396603"/>
                  </a:lnTo>
                  <a:lnTo>
                    <a:pt x="34636" y="394854"/>
                  </a:lnTo>
                  <a:lnTo>
                    <a:pt x="0" y="3966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F359B7-0EC7-468B-B68E-525C36C85640}"/>
                </a:ext>
              </a:extLst>
            </p:cNvPr>
            <p:cNvSpPr/>
            <p:nvPr/>
          </p:nvSpPr>
          <p:spPr>
            <a:xfrm>
              <a:off x="5494192" y="1298916"/>
              <a:ext cx="169638" cy="400626"/>
            </a:xfrm>
            <a:custGeom>
              <a:avLst/>
              <a:gdLst>
                <a:gd name="connsiteX0" fmla="*/ 66913 w 169638"/>
                <a:gd name="connsiteY0" fmla="*/ 0 h 400626"/>
                <a:gd name="connsiteX1" fmla="*/ 169638 w 169638"/>
                <a:gd name="connsiteY1" fmla="*/ 383375 h 400626"/>
                <a:gd name="connsiteX2" fmla="*/ 102544 w 169638"/>
                <a:gd name="connsiteY2" fmla="*/ 400626 h 400626"/>
                <a:gd name="connsiteX3" fmla="*/ 0 w 169638"/>
                <a:gd name="connsiteY3" fmla="*/ 17929 h 400626"/>
                <a:gd name="connsiteX4" fmla="*/ 66913 w 169638"/>
                <a:gd name="connsiteY4" fmla="*/ 0 h 40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38" h="400626">
                  <a:moveTo>
                    <a:pt x="66913" y="0"/>
                  </a:moveTo>
                  <a:lnTo>
                    <a:pt x="169638" y="383375"/>
                  </a:lnTo>
                  <a:lnTo>
                    <a:pt x="102544" y="400626"/>
                  </a:lnTo>
                  <a:lnTo>
                    <a:pt x="0" y="17929"/>
                  </a:lnTo>
                  <a:lnTo>
                    <a:pt x="6691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40190C-F1D2-4E25-8A6B-1D9009B6394D}"/>
                </a:ext>
              </a:extLst>
            </p:cNvPr>
            <p:cNvSpPr/>
            <p:nvPr/>
          </p:nvSpPr>
          <p:spPr>
            <a:xfrm>
              <a:off x="6528172" y="1298917"/>
              <a:ext cx="169638" cy="400627"/>
            </a:xfrm>
            <a:custGeom>
              <a:avLst/>
              <a:gdLst>
                <a:gd name="connsiteX0" fmla="*/ 102725 w 169638"/>
                <a:gd name="connsiteY0" fmla="*/ 0 h 400627"/>
                <a:gd name="connsiteX1" fmla="*/ 169638 w 169638"/>
                <a:gd name="connsiteY1" fmla="*/ 17929 h 400627"/>
                <a:gd name="connsiteX2" fmla="*/ 67095 w 169638"/>
                <a:gd name="connsiteY2" fmla="*/ 400627 h 400627"/>
                <a:gd name="connsiteX3" fmla="*/ 0 w 169638"/>
                <a:gd name="connsiteY3" fmla="*/ 383375 h 400627"/>
                <a:gd name="connsiteX4" fmla="*/ 102725 w 169638"/>
                <a:gd name="connsiteY4" fmla="*/ 0 h 40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38" h="400627">
                  <a:moveTo>
                    <a:pt x="102725" y="0"/>
                  </a:moveTo>
                  <a:lnTo>
                    <a:pt x="169638" y="17929"/>
                  </a:lnTo>
                  <a:lnTo>
                    <a:pt x="67095" y="400627"/>
                  </a:lnTo>
                  <a:lnTo>
                    <a:pt x="0" y="383375"/>
                  </a:lnTo>
                  <a:lnTo>
                    <a:pt x="10272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AD12D4-9A8E-4E3A-8D67-0FDC4A40681A}"/>
                </a:ext>
              </a:extLst>
            </p:cNvPr>
            <p:cNvSpPr/>
            <p:nvPr/>
          </p:nvSpPr>
          <p:spPr>
            <a:xfrm>
              <a:off x="4968033" y="1509939"/>
              <a:ext cx="257725" cy="378459"/>
            </a:xfrm>
            <a:custGeom>
              <a:avLst/>
              <a:gdLst>
                <a:gd name="connsiteX0" fmla="*/ 59992 w 257725"/>
                <a:gd name="connsiteY0" fmla="*/ 0 h 378459"/>
                <a:gd name="connsiteX1" fmla="*/ 257725 w 257725"/>
                <a:gd name="connsiteY1" fmla="*/ 342483 h 378459"/>
                <a:gd name="connsiteX2" fmla="*/ 198507 w 257725"/>
                <a:gd name="connsiteY2" fmla="*/ 378459 h 378459"/>
                <a:gd name="connsiteX3" fmla="*/ 0 w 257725"/>
                <a:gd name="connsiteY3" fmla="*/ 34636 h 378459"/>
                <a:gd name="connsiteX4" fmla="*/ 59992 w 257725"/>
                <a:gd name="connsiteY4" fmla="*/ 0 h 378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25" h="378459">
                  <a:moveTo>
                    <a:pt x="59992" y="0"/>
                  </a:moveTo>
                  <a:lnTo>
                    <a:pt x="257725" y="342483"/>
                  </a:lnTo>
                  <a:lnTo>
                    <a:pt x="198507" y="378459"/>
                  </a:lnTo>
                  <a:lnTo>
                    <a:pt x="0" y="34636"/>
                  </a:lnTo>
                  <a:lnTo>
                    <a:pt x="599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FE4C51-20FB-44D9-A178-809F533606B3}"/>
                </a:ext>
              </a:extLst>
            </p:cNvPr>
            <p:cNvSpPr/>
            <p:nvPr/>
          </p:nvSpPr>
          <p:spPr>
            <a:xfrm>
              <a:off x="6966244" y="1509938"/>
              <a:ext cx="257726" cy="378460"/>
            </a:xfrm>
            <a:custGeom>
              <a:avLst/>
              <a:gdLst>
                <a:gd name="connsiteX0" fmla="*/ 197733 w 257726"/>
                <a:gd name="connsiteY0" fmla="*/ 0 h 378460"/>
                <a:gd name="connsiteX1" fmla="*/ 257726 w 257726"/>
                <a:gd name="connsiteY1" fmla="*/ 34636 h 378460"/>
                <a:gd name="connsiteX2" fmla="*/ 59219 w 257726"/>
                <a:gd name="connsiteY2" fmla="*/ 378460 h 378460"/>
                <a:gd name="connsiteX3" fmla="*/ 0 w 257726"/>
                <a:gd name="connsiteY3" fmla="*/ 342484 h 378460"/>
                <a:gd name="connsiteX4" fmla="*/ 197733 w 257726"/>
                <a:gd name="connsiteY4" fmla="*/ 0 h 37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26" h="378460">
                  <a:moveTo>
                    <a:pt x="197733" y="0"/>
                  </a:moveTo>
                  <a:lnTo>
                    <a:pt x="257726" y="34636"/>
                  </a:lnTo>
                  <a:lnTo>
                    <a:pt x="59219" y="378460"/>
                  </a:lnTo>
                  <a:lnTo>
                    <a:pt x="0" y="342484"/>
                  </a:lnTo>
                  <a:lnTo>
                    <a:pt x="19773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C8AEEF-1599-4F18-98F2-FD488A4E1E94}"/>
                </a:ext>
              </a:extLst>
            </p:cNvPr>
            <p:cNvSpPr/>
            <p:nvPr/>
          </p:nvSpPr>
          <p:spPr>
            <a:xfrm>
              <a:off x="4518741" y="1851741"/>
              <a:ext cx="329356" cy="329356"/>
            </a:xfrm>
            <a:custGeom>
              <a:avLst/>
              <a:gdLst>
                <a:gd name="connsiteX0" fmla="*/ 48983 w 329356"/>
                <a:gd name="connsiteY0" fmla="*/ 0 h 329356"/>
                <a:gd name="connsiteX1" fmla="*/ 329356 w 329356"/>
                <a:gd name="connsiteY1" fmla="*/ 280373 h 329356"/>
                <a:gd name="connsiteX2" fmla="*/ 303695 w 329356"/>
                <a:gd name="connsiteY2" fmla="*/ 303695 h 329356"/>
                <a:gd name="connsiteX3" fmla="*/ 280373 w 329356"/>
                <a:gd name="connsiteY3" fmla="*/ 329356 h 329356"/>
                <a:gd name="connsiteX4" fmla="*/ 0 w 329356"/>
                <a:gd name="connsiteY4" fmla="*/ 48983 h 329356"/>
                <a:gd name="connsiteX5" fmla="*/ 48983 w 329356"/>
                <a:gd name="connsiteY5" fmla="*/ 0 h 3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356" h="329356">
                  <a:moveTo>
                    <a:pt x="48983" y="0"/>
                  </a:moveTo>
                  <a:lnTo>
                    <a:pt x="329356" y="280373"/>
                  </a:lnTo>
                  <a:lnTo>
                    <a:pt x="303695" y="303695"/>
                  </a:lnTo>
                  <a:lnTo>
                    <a:pt x="280373" y="329356"/>
                  </a:lnTo>
                  <a:lnTo>
                    <a:pt x="0" y="48983"/>
                  </a:lnTo>
                  <a:lnTo>
                    <a:pt x="4898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305DD0-1D71-40A0-B847-BAF52728921E}"/>
                </a:ext>
              </a:extLst>
            </p:cNvPr>
            <p:cNvSpPr/>
            <p:nvPr/>
          </p:nvSpPr>
          <p:spPr>
            <a:xfrm>
              <a:off x="7343904" y="1851742"/>
              <a:ext cx="329356" cy="329357"/>
            </a:xfrm>
            <a:custGeom>
              <a:avLst/>
              <a:gdLst>
                <a:gd name="connsiteX0" fmla="*/ 280373 w 329356"/>
                <a:gd name="connsiteY0" fmla="*/ 0 h 329357"/>
                <a:gd name="connsiteX1" fmla="*/ 329356 w 329356"/>
                <a:gd name="connsiteY1" fmla="*/ 48983 h 329357"/>
                <a:gd name="connsiteX2" fmla="*/ 48983 w 329356"/>
                <a:gd name="connsiteY2" fmla="*/ 329357 h 329357"/>
                <a:gd name="connsiteX3" fmla="*/ 25660 w 329356"/>
                <a:gd name="connsiteY3" fmla="*/ 303695 h 329357"/>
                <a:gd name="connsiteX4" fmla="*/ 0 w 329356"/>
                <a:gd name="connsiteY4" fmla="*/ 280374 h 329357"/>
                <a:gd name="connsiteX5" fmla="*/ 280373 w 329356"/>
                <a:gd name="connsiteY5" fmla="*/ 0 h 32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356" h="329357">
                  <a:moveTo>
                    <a:pt x="280373" y="0"/>
                  </a:moveTo>
                  <a:lnTo>
                    <a:pt x="329356" y="48983"/>
                  </a:lnTo>
                  <a:lnTo>
                    <a:pt x="48983" y="329357"/>
                  </a:lnTo>
                  <a:lnTo>
                    <a:pt x="25660" y="303695"/>
                  </a:lnTo>
                  <a:lnTo>
                    <a:pt x="0" y="280374"/>
                  </a:lnTo>
                  <a:lnTo>
                    <a:pt x="28037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E4F2D4-C4AD-4F05-A9FC-7DC1E745739A}"/>
                </a:ext>
              </a:extLst>
            </p:cNvPr>
            <p:cNvSpPr/>
            <p:nvPr/>
          </p:nvSpPr>
          <p:spPr>
            <a:xfrm>
              <a:off x="4176939" y="2301033"/>
              <a:ext cx="378459" cy="257725"/>
            </a:xfrm>
            <a:custGeom>
              <a:avLst/>
              <a:gdLst>
                <a:gd name="connsiteX0" fmla="*/ 34636 w 378459"/>
                <a:gd name="connsiteY0" fmla="*/ 0 h 257725"/>
                <a:gd name="connsiteX1" fmla="*/ 378459 w 378459"/>
                <a:gd name="connsiteY1" fmla="*/ 198506 h 257725"/>
                <a:gd name="connsiteX2" fmla="*/ 342483 w 378459"/>
                <a:gd name="connsiteY2" fmla="*/ 257725 h 257725"/>
                <a:gd name="connsiteX3" fmla="*/ 0 w 378459"/>
                <a:gd name="connsiteY3" fmla="*/ 59992 h 257725"/>
                <a:gd name="connsiteX4" fmla="*/ 34636 w 378459"/>
                <a:gd name="connsiteY4" fmla="*/ 0 h 2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59" h="257725">
                  <a:moveTo>
                    <a:pt x="34636" y="0"/>
                  </a:moveTo>
                  <a:lnTo>
                    <a:pt x="378459" y="198506"/>
                  </a:lnTo>
                  <a:lnTo>
                    <a:pt x="342483" y="257725"/>
                  </a:lnTo>
                  <a:lnTo>
                    <a:pt x="0" y="59992"/>
                  </a:lnTo>
                  <a:lnTo>
                    <a:pt x="3463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92B74B-9ADE-43A5-9345-4CA968308476}"/>
                </a:ext>
              </a:extLst>
            </p:cNvPr>
            <p:cNvSpPr/>
            <p:nvPr/>
          </p:nvSpPr>
          <p:spPr>
            <a:xfrm>
              <a:off x="7636604" y="2301032"/>
              <a:ext cx="378461" cy="257726"/>
            </a:xfrm>
            <a:custGeom>
              <a:avLst/>
              <a:gdLst>
                <a:gd name="connsiteX0" fmla="*/ 343824 w 378461"/>
                <a:gd name="connsiteY0" fmla="*/ 0 h 257726"/>
                <a:gd name="connsiteX1" fmla="*/ 378461 w 378461"/>
                <a:gd name="connsiteY1" fmla="*/ 59992 h 257726"/>
                <a:gd name="connsiteX2" fmla="*/ 35977 w 378461"/>
                <a:gd name="connsiteY2" fmla="*/ 257726 h 257726"/>
                <a:gd name="connsiteX3" fmla="*/ 0 w 378461"/>
                <a:gd name="connsiteY3" fmla="*/ 198507 h 257726"/>
                <a:gd name="connsiteX4" fmla="*/ 343824 w 378461"/>
                <a:gd name="connsiteY4" fmla="*/ 0 h 2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61" h="257726">
                  <a:moveTo>
                    <a:pt x="343824" y="0"/>
                  </a:moveTo>
                  <a:lnTo>
                    <a:pt x="378461" y="59992"/>
                  </a:lnTo>
                  <a:lnTo>
                    <a:pt x="35977" y="257726"/>
                  </a:lnTo>
                  <a:lnTo>
                    <a:pt x="0" y="198507"/>
                  </a:lnTo>
                  <a:lnTo>
                    <a:pt x="3438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2EEEC7-C115-4280-8BC4-19F756F3BAC1}"/>
                </a:ext>
              </a:extLst>
            </p:cNvPr>
            <p:cNvSpPr/>
            <p:nvPr/>
          </p:nvSpPr>
          <p:spPr>
            <a:xfrm>
              <a:off x="3965916" y="2827193"/>
              <a:ext cx="400626" cy="169637"/>
            </a:xfrm>
            <a:custGeom>
              <a:avLst/>
              <a:gdLst>
                <a:gd name="connsiteX0" fmla="*/ 17929 w 400626"/>
                <a:gd name="connsiteY0" fmla="*/ 0 h 169637"/>
                <a:gd name="connsiteX1" fmla="*/ 400626 w 400626"/>
                <a:gd name="connsiteY1" fmla="*/ 102544 h 169637"/>
                <a:gd name="connsiteX2" fmla="*/ 383375 w 400626"/>
                <a:gd name="connsiteY2" fmla="*/ 169637 h 169637"/>
                <a:gd name="connsiteX3" fmla="*/ 0 w 400626"/>
                <a:gd name="connsiteY3" fmla="*/ 66912 h 169637"/>
                <a:gd name="connsiteX4" fmla="*/ 17929 w 400626"/>
                <a:gd name="connsiteY4" fmla="*/ 0 h 16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26" h="169637">
                  <a:moveTo>
                    <a:pt x="17929" y="0"/>
                  </a:moveTo>
                  <a:lnTo>
                    <a:pt x="400626" y="102544"/>
                  </a:lnTo>
                  <a:lnTo>
                    <a:pt x="383375" y="169637"/>
                  </a:lnTo>
                  <a:lnTo>
                    <a:pt x="0" y="66912"/>
                  </a:lnTo>
                  <a:lnTo>
                    <a:pt x="179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F1CDA5-D9A2-4D2E-B3C3-B34B15E686B6}"/>
                </a:ext>
              </a:extLst>
            </p:cNvPr>
            <p:cNvSpPr/>
            <p:nvPr/>
          </p:nvSpPr>
          <p:spPr>
            <a:xfrm>
              <a:off x="7825458" y="2827192"/>
              <a:ext cx="400628" cy="169638"/>
            </a:xfrm>
            <a:custGeom>
              <a:avLst/>
              <a:gdLst>
                <a:gd name="connsiteX0" fmla="*/ 382699 w 400628"/>
                <a:gd name="connsiteY0" fmla="*/ 0 h 169638"/>
                <a:gd name="connsiteX1" fmla="*/ 400628 w 400628"/>
                <a:gd name="connsiteY1" fmla="*/ 66912 h 169638"/>
                <a:gd name="connsiteX2" fmla="*/ 17252 w 400628"/>
                <a:gd name="connsiteY2" fmla="*/ 169638 h 169638"/>
                <a:gd name="connsiteX3" fmla="*/ 0 w 400628"/>
                <a:gd name="connsiteY3" fmla="*/ 102544 h 169638"/>
                <a:gd name="connsiteX4" fmla="*/ 382699 w 400628"/>
                <a:gd name="connsiteY4" fmla="*/ 0 h 16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28" h="169638">
                  <a:moveTo>
                    <a:pt x="382699" y="0"/>
                  </a:moveTo>
                  <a:lnTo>
                    <a:pt x="400628" y="66912"/>
                  </a:lnTo>
                  <a:lnTo>
                    <a:pt x="17252" y="169638"/>
                  </a:lnTo>
                  <a:lnTo>
                    <a:pt x="0" y="102544"/>
                  </a:lnTo>
                  <a:lnTo>
                    <a:pt x="38269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C78D0DC-B3CC-40B9-93F8-B16A88062387}"/>
                </a:ext>
              </a:extLst>
            </p:cNvPr>
            <p:cNvSpPr/>
            <p:nvPr/>
          </p:nvSpPr>
          <p:spPr>
            <a:xfrm>
              <a:off x="3900056" y="3394365"/>
              <a:ext cx="396603" cy="69273"/>
            </a:xfrm>
            <a:custGeom>
              <a:avLst/>
              <a:gdLst>
                <a:gd name="connsiteX0" fmla="*/ 0 w 396603"/>
                <a:gd name="connsiteY0" fmla="*/ 0 h 69273"/>
                <a:gd name="connsiteX1" fmla="*/ 396603 w 396603"/>
                <a:gd name="connsiteY1" fmla="*/ 0 h 69273"/>
                <a:gd name="connsiteX2" fmla="*/ 394854 w 396603"/>
                <a:gd name="connsiteY2" fmla="*/ 34636 h 69273"/>
                <a:gd name="connsiteX3" fmla="*/ 396603 w 396603"/>
                <a:gd name="connsiteY3" fmla="*/ 69273 h 69273"/>
                <a:gd name="connsiteX4" fmla="*/ 0 w 396603"/>
                <a:gd name="connsiteY4" fmla="*/ 69273 h 69273"/>
                <a:gd name="connsiteX5" fmla="*/ 0 w 396603"/>
                <a:gd name="connsiteY5" fmla="*/ 0 h 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603" h="69273">
                  <a:moveTo>
                    <a:pt x="0" y="0"/>
                  </a:moveTo>
                  <a:lnTo>
                    <a:pt x="396603" y="0"/>
                  </a:lnTo>
                  <a:lnTo>
                    <a:pt x="394854" y="34636"/>
                  </a:lnTo>
                  <a:lnTo>
                    <a:pt x="396603" y="69273"/>
                  </a:lnTo>
                  <a:lnTo>
                    <a:pt x="0" y="6927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6E2B607-38E1-444E-BC06-8BF73C2767A4}"/>
                </a:ext>
              </a:extLst>
            </p:cNvPr>
            <p:cNvSpPr/>
            <p:nvPr/>
          </p:nvSpPr>
          <p:spPr>
            <a:xfrm>
              <a:off x="7895342" y="3394365"/>
              <a:ext cx="396604" cy="69273"/>
            </a:xfrm>
            <a:custGeom>
              <a:avLst/>
              <a:gdLst>
                <a:gd name="connsiteX0" fmla="*/ 0 w 396604"/>
                <a:gd name="connsiteY0" fmla="*/ 0 h 69273"/>
                <a:gd name="connsiteX1" fmla="*/ 396604 w 396604"/>
                <a:gd name="connsiteY1" fmla="*/ 0 h 69273"/>
                <a:gd name="connsiteX2" fmla="*/ 396604 w 396604"/>
                <a:gd name="connsiteY2" fmla="*/ 69273 h 69273"/>
                <a:gd name="connsiteX3" fmla="*/ 0 w 396604"/>
                <a:gd name="connsiteY3" fmla="*/ 69273 h 69273"/>
                <a:gd name="connsiteX4" fmla="*/ 1749 w 396604"/>
                <a:gd name="connsiteY4" fmla="*/ 34636 h 69273"/>
                <a:gd name="connsiteX5" fmla="*/ 0 w 396604"/>
                <a:gd name="connsiteY5" fmla="*/ 0 h 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604" h="69273">
                  <a:moveTo>
                    <a:pt x="0" y="0"/>
                  </a:moveTo>
                  <a:lnTo>
                    <a:pt x="396604" y="0"/>
                  </a:lnTo>
                  <a:lnTo>
                    <a:pt x="396604" y="69273"/>
                  </a:lnTo>
                  <a:lnTo>
                    <a:pt x="0" y="69273"/>
                  </a:lnTo>
                  <a:lnTo>
                    <a:pt x="1749" y="346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403F193-98D1-4F2F-9DC0-F1F67B9DDB4C}"/>
                </a:ext>
              </a:extLst>
            </p:cNvPr>
            <p:cNvSpPr/>
            <p:nvPr/>
          </p:nvSpPr>
          <p:spPr>
            <a:xfrm>
              <a:off x="7825458" y="3861173"/>
              <a:ext cx="400628" cy="169637"/>
            </a:xfrm>
            <a:custGeom>
              <a:avLst/>
              <a:gdLst>
                <a:gd name="connsiteX0" fmla="*/ 17251 w 400628"/>
                <a:gd name="connsiteY0" fmla="*/ 0 h 169637"/>
                <a:gd name="connsiteX1" fmla="*/ 400628 w 400628"/>
                <a:gd name="connsiteY1" fmla="*/ 102725 h 169637"/>
                <a:gd name="connsiteX2" fmla="*/ 382699 w 400628"/>
                <a:gd name="connsiteY2" fmla="*/ 169637 h 169637"/>
                <a:gd name="connsiteX3" fmla="*/ 0 w 400628"/>
                <a:gd name="connsiteY3" fmla="*/ 67093 h 169637"/>
                <a:gd name="connsiteX4" fmla="*/ 17251 w 400628"/>
                <a:gd name="connsiteY4" fmla="*/ 0 h 16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28" h="169637">
                  <a:moveTo>
                    <a:pt x="17251" y="0"/>
                  </a:moveTo>
                  <a:lnTo>
                    <a:pt x="400628" y="102725"/>
                  </a:lnTo>
                  <a:lnTo>
                    <a:pt x="382699" y="169637"/>
                  </a:lnTo>
                  <a:lnTo>
                    <a:pt x="0" y="67093"/>
                  </a:lnTo>
                  <a:lnTo>
                    <a:pt x="172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4DBCEB1-DAA8-42CD-A7EE-9F3FFD59B878}"/>
                </a:ext>
              </a:extLst>
            </p:cNvPr>
            <p:cNvSpPr/>
            <p:nvPr/>
          </p:nvSpPr>
          <p:spPr>
            <a:xfrm>
              <a:off x="3965917" y="3861173"/>
              <a:ext cx="400627" cy="169637"/>
            </a:xfrm>
            <a:custGeom>
              <a:avLst/>
              <a:gdLst>
                <a:gd name="connsiteX0" fmla="*/ 383375 w 400627"/>
                <a:gd name="connsiteY0" fmla="*/ 0 h 169637"/>
                <a:gd name="connsiteX1" fmla="*/ 400627 w 400627"/>
                <a:gd name="connsiteY1" fmla="*/ 67094 h 169637"/>
                <a:gd name="connsiteX2" fmla="*/ 17929 w 400627"/>
                <a:gd name="connsiteY2" fmla="*/ 169637 h 169637"/>
                <a:gd name="connsiteX3" fmla="*/ 0 w 400627"/>
                <a:gd name="connsiteY3" fmla="*/ 102725 h 169637"/>
                <a:gd name="connsiteX4" fmla="*/ 383375 w 400627"/>
                <a:gd name="connsiteY4" fmla="*/ 0 h 16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27" h="169637">
                  <a:moveTo>
                    <a:pt x="383375" y="0"/>
                  </a:moveTo>
                  <a:lnTo>
                    <a:pt x="400627" y="67094"/>
                  </a:lnTo>
                  <a:lnTo>
                    <a:pt x="17929" y="169637"/>
                  </a:lnTo>
                  <a:lnTo>
                    <a:pt x="0" y="102725"/>
                  </a:lnTo>
                  <a:lnTo>
                    <a:pt x="38337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138AF7A-6B0E-40A4-B045-884B175C16AA}"/>
                </a:ext>
              </a:extLst>
            </p:cNvPr>
            <p:cNvSpPr/>
            <p:nvPr/>
          </p:nvSpPr>
          <p:spPr>
            <a:xfrm>
              <a:off x="7636604" y="4299244"/>
              <a:ext cx="378461" cy="257726"/>
            </a:xfrm>
            <a:custGeom>
              <a:avLst/>
              <a:gdLst>
                <a:gd name="connsiteX0" fmla="*/ 35976 w 378461"/>
                <a:gd name="connsiteY0" fmla="*/ 0 h 257726"/>
                <a:gd name="connsiteX1" fmla="*/ 378461 w 378461"/>
                <a:gd name="connsiteY1" fmla="*/ 197733 h 257726"/>
                <a:gd name="connsiteX2" fmla="*/ 343824 w 378461"/>
                <a:gd name="connsiteY2" fmla="*/ 257726 h 257726"/>
                <a:gd name="connsiteX3" fmla="*/ 0 w 378461"/>
                <a:gd name="connsiteY3" fmla="*/ 59219 h 257726"/>
                <a:gd name="connsiteX4" fmla="*/ 35976 w 378461"/>
                <a:gd name="connsiteY4" fmla="*/ 0 h 2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61" h="257726">
                  <a:moveTo>
                    <a:pt x="35976" y="0"/>
                  </a:moveTo>
                  <a:lnTo>
                    <a:pt x="378461" y="197733"/>
                  </a:lnTo>
                  <a:lnTo>
                    <a:pt x="343824" y="257726"/>
                  </a:lnTo>
                  <a:lnTo>
                    <a:pt x="0" y="59219"/>
                  </a:lnTo>
                  <a:lnTo>
                    <a:pt x="359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2A66D1-22EA-4241-BEF5-592F0912C8BC}"/>
                </a:ext>
              </a:extLst>
            </p:cNvPr>
            <p:cNvSpPr/>
            <p:nvPr/>
          </p:nvSpPr>
          <p:spPr>
            <a:xfrm>
              <a:off x="4176938" y="4299244"/>
              <a:ext cx="378460" cy="257726"/>
            </a:xfrm>
            <a:custGeom>
              <a:avLst/>
              <a:gdLst>
                <a:gd name="connsiteX0" fmla="*/ 342484 w 378460"/>
                <a:gd name="connsiteY0" fmla="*/ 0 h 257726"/>
                <a:gd name="connsiteX1" fmla="*/ 378460 w 378460"/>
                <a:gd name="connsiteY1" fmla="*/ 59219 h 257726"/>
                <a:gd name="connsiteX2" fmla="*/ 34636 w 378460"/>
                <a:gd name="connsiteY2" fmla="*/ 257726 h 257726"/>
                <a:gd name="connsiteX3" fmla="*/ 0 w 378460"/>
                <a:gd name="connsiteY3" fmla="*/ 197733 h 257726"/>
                <a:gd name="connsiteX4" fmla="*/ 342484 w 378460"/>
                <a:gd name="connsiteY4" fmla="*/ 0 h 2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60" h="257726">
                  <a:moveTo>
                    <a:pt x="342484" y="0"/>
                  </a:moveTo>
                  <a:lnTo>
                    <a:pt x="378460" y="59219"/>
                  </a:lnTo>
                  <a:lnTo>
                    <a:pt x="34636" y="257726"/>
                  </a:lnTo>
                  <a:lnTo>
                    <a:pt x="0" y="197733"/>
                  </a:lnTo>
                  <a:lnTo>
                    <a:pt x="34248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537CF47-402C-4508-A94C-19C58B2E7B34}"/>
                </a:ext>
              </a:extLst>
            </p:cNvPr>
            <p:cNvSpPr/>
            <p:nvPr/>
          </p:nvSpPr>
          <p:spPr>
            <a:xfrm>
              <a:off x="7343904" y="4676904"/>
              <a:ext cx="329357" cy="329357"/>
            </a:xfrm>
            <a:custGeom>
              <a:avLst/>
              <a:gdLst>
                <a:gd name="connsiteX0" fmla="*/ 48983 w 329357"/>
                <a:gd name="connsiteY0" fmla="*/ 0 h 329357"/>
                <a:gd name="connsiteX1" fmla="*/ 329357 w 329357"/>
                <a:gd name="connsiteY1" fmla="*/ 280374 h 329357"/>
                <a:gd name="connsiteX2" fmla="*/ 280374 w 329357"/>
                <a:gd name="connsiteY2" fmla="*/ 329357 h 329357"/>
                <a:gd name="connsiteX3" fmla="*/ 0 w 329357"/>
                <a:gd name="connsiteY3" fmla="*/ 48983 h 329357"/>
                <a:gd name="connsiteX4" fmla="*/ 25661 w 329357"/>
                <a:gd name="connsiteY4" fmla="*/ 25661 h 329357"/>
                <a:gd name="connsiteX5" fmla="*/ 48983 w 329357"/>
                <a:gd name="connsiteY5" fmla="*/ 0 h 32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357" h="329357">
                  <a:moveTo>
                    <a:pt x="48983" y="0"/>
                  </a:moveTo>
                  <a:lnTo>
                    <a:pt x="329357" y="280374"/>
                  </a:lnTo>
                  <a:lnTo>
                    <a:pt x="280374" y="329357"/>
                  </a:lnTo>
                  <a:lnTo>
                    <a:pt x="0" y="48983"/>
                  </a:lnTo>
                  <a:lnTo>
                    <a:pt x="25661" y="25661"/>
                  </a:lnTo>
                  <a:lnTo>
                    <a:pt x="4898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C416815-8C62-454A-A308-BBC8ED0AC257}"/>
                </a:ext>
              </a:extLst>
            </p:cNvPr>
            <p:cNvSpPr/>
            <p:nvPr/>
          </p:nvSpPr>
          <p:spPr>
            <a:xfrm>
              <a:off x="4518742" y="4676904"/>
              <a:ext cx="329357" cy="329356"/>
            </a:xfrm>
            <a:custGeom>
              <a:avLst/>
              <a:gdLst>
                <a:gd name="connsiteX0" fmla="*/ 280374 w 329357"/>
                <a:gd name="connsiteY0" fmla="*/ 0 h 329356"/>
                <a:gd name="connsiteX1" fmla="*/ 303695 w 329357"/>
                <a:gd name="connsiteY1" fmla="*/ 25660 h 329356"/>
                <a:gd name="connsiteX2" fmla="*/ 329357 w 329357"/>
                <a:gd name="connsiteY2" fmla="*/ 48983 h 329356"/>
                <a:gd name="connsiteX3" fmla="*/ 48983 w 329357"/>
                <a:gd name="connsiteY3" fmla="*/ 329356 h 329356"/>
                <a:gd name="connsiteX4" fmla="*/ 0 w 329357"/>
                <a:gd name="connsiteY4" fmla="*/ 280373 h 329356"/>
                <a:gd name="connsiteX5" fmla="*/ 280374 w 329357"/>
                <a:gd name="connsiteY5" fmla="*/ 0 h 32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357" h="329356">
                  <a:moveTo>
                    <a:pt x="280374" y="0"/>
                  </a:moveTo>
                  <a:lnTo>
                    <a:pt x="303695" y="25660"/>
                  </a:lnTo>
                  <a:lnTo>
                    <a:pt x="329357" y="48983"/>
                  </a:lnTo>
                  <a:lnTo>
                    <a:pt x="48983" y="329356"/>
                  </a:lnTo>
                  <a:lnTo>
                    <a:pt x="0" y="280373"/>
                  </a:lnTo>
                  <a:lnTo>
                    <a:pt x="28037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3136869-9425-4862-8C46-F91D5F0B15D3}"/>
                </a:ext>
              </a:extLst>
            </p:cNvPr>
            <p:cNvSpPr/>
            <p:nvPr/>
          </p:nvSpPr>
          <p:spPr>
            <a:xfrm>
              <a:off x="6966244" y="4969604"/>
              <a:ext cx="257726" cy="378461"/>
            </a:xfrm>
            <a:custGeom>
              <a:avLst/>
              <a:gdLst>
                <a:gd name="connsiteX0" fmla="*/ 59219 w 257726"/>
                <a:gd name="connsiteY0" fmla="*/ 0 h 378461"/>
                <a:gd name="connsiteX1" fmla="*/ 257726 w 257726"/>
                <a:gd name="connsiteY1" fmla="*/ 343824 h 378461"/>
                <a:gd name="connsiteX2" fmla="*/ 197733 w 257726"/>
                <a:gd name="connsiteY2" fmla="*/ 378461 h 378461"/>
                <a:gd name="connsiteX3" fmla="*/ 0 w 257726"/>
                <a:gd name="connsiteY3" fmla="*/ 35976 h 378461"/>
                <a:gd name="connsiteX4" fmla="*/ 59219 w 257726"/>
                <a:gd name="connsiteY4" fmla="*/ 0 h 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26" h="378461">
                  <a:moveTo>
                    <a:pt x="59219" y="0"/>
                  </a:moveTo>
                  <a:lnTo>
                    <a:pt x="257726" y="343824"/>
                  </a:lnTo>
                  <a:lnTo>
                    <a:pt x="197733" y="378461"/>
                  </a:lnTo>
                  <a:lnTo>
                    <a:pt x="0" y="35976"/>
                  </a:lnTo>
                  <a:lnTo>
                    <a:pt x="592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07CC3F-86C1-4139-9C53-882A0C22F7C4}"/>
                </a:ext>
              </a:extLst>
            </p:cNvPr>
            <p:cNvSpPr/>
            <p:nvPr/>
          </p:nvSpPr>
          <p:spPr>
            <a:xfrm>
              <a:off x="4968032" y="4969604"/>
              <a:ext cx="257726" cy="378461"/>
            </a:xfrm>
            <a:custGeom>
              <a:avLst/>
              <a:gdLst>
                <a:gd name="connsiteX0" fmla="*/ 198507 w 257726"/>
                <a:gd name="connsiteY0" fmla="*/ 0 h 378461"/>
                <a:gd name="connsiteX1" fmla="*/ 257726 w 257726"/>
                <a:gd name="connsiteY1" fmla="*/ 35977 h 378461"/>
                <a:gd name="connsiteX2" fmla="*/ 59992 w 257726"/>
                <a:gd name="connsiteY2" fmla="*/ 378461 h 378461"/>
                <a:gd name="connsiteX3" fmla="*/ 0 w 257726"/>
                <a:gd name="connsiteY3" fmla="*/ 343824 h 378461"/>
                <a:gd name="connsiteX4" fmla="*/ 198507 w 257726"/>
                <a:gd name="connsiteY4" fmla="*/ 0 h 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26" h="378461">
                  <a:moveTo>
                    <a:pt x="198507" y="0"/>
                  </a:moveTo>
                  <a:lnTo>
                    <a:pt x="257726" y="35977"/>
                  </a:lnTo>
                  <a:lnTo>
                    <a:pt x="59992" y="378461"/>
                  </a:lnTo>
                  <a:lnTo>
                    <a:pt x="0" y="343824"/>
                  </a:lnTo>
                  <a:lnTo>
                    <a:pt x="198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6B30DA-D952-415F-A723-B07E8BCF8BC7}"/>
                </a:ext>
              </a:extLst>
            </p:cNvPr>
            <p:cNvSpPr/>
            <p:nvPr/>
          </p:nvSpPr>
          <p:spPr>
            <a:xfrm>
              <a:off x="6528172" y="5158458"/>
              <a:ext cx="169638" cy="400628"/>
            </a:xfrm>
            <a:custGeom>
              <a:avLst/>
              <a:gdLst>
                <a:gd name="connsiteX0" fmla="*/ 67094 w 169638"/>
                <a:gd name="connsiteY0" fmla="*/ 0 h 400628"/>
                <a:gd name="connsiteX1" fmla="*/ 169638 w 169638"/>
                <a:gd name="connsiteY1" fmla="*/ 382699 h 400628"/>
                <a:gd name="connsiteX2" fmla="*/ 102725 w 169638"/>
                <a:gd name="connsiteY2" fmla="*/ 400628 h 400628"/>
                <a:gd name="connsiteX3" fmla="*/ 0 w 169638"/>
                <a:gd name="connsiteY3" fmla="*/ 17251 h 400628"/>
                <a:gd name="connsiteX4" fmla="*/ 67094 w 169638"/>
                <a:gd name="connsiteY4" fmla="*/ 0 h 40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38" h="400628">
                  <a:moveTo>
                    <a:pt x="67094" y="0"/>
                  </a:moveTo>
                  <a:lnTo>
                    <a:pt x="169638" y="382699"/>
                  </a:lnTo>
                  <a:lnTo>
                    <a:pt x="102725" y="400628"/>
                  </a:lnTo>
                  <a:lnTo>
                    <a:pt x="0" y="17251"/>
                  </a:lnTo>
                  <a:lnTo>
                    <a:pt x="670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D62A37-54A9-44B0-A55A-EB619294AF12}"/>
                </a:ext>
              </a:extLst>
            </p:cNvPr>
            <p:cNvSpPr/>
            <p:nvPr/>
          </p:nvSpPr>
          <p:spPr>
            <a:xfrm>
              <a:off x="5494193" y="5158458"/>
              <a:ext cx="169639" cy="400628"/>
            </a:xfrm>
            <a:custGeom>
              <a:avLst/>
              <a:gdLst>
                <a:gd name="connsiteX0" fmla="*/ 102544 w 169639"/>
                <a:gd name="connsiteY0" fmla="*/ 0 h 400628"/>
                <a:gd name="connsiteX1" fmla="*/ 169639 w 169639"/>
                <a:gd name="connsiteY1" fmla="*/ 17252 h 400628"/>
                <a:gd name="connsiteX2" fmla="*/ 66913 w 169639"/>
                <a:gd name="connsiteY2" fmla="*/ 400628 h 400628"/>
                <a:gd name="connsiteX3" fmla="*/ 0 w 169639"/>
                <a:gd name="connsiteY3" fmla="*/ 382699 h 400628"/>
                <a:gd name="connsiteX4" fmla="*/ 102544 w 169639"/>
                <a:gd name="connsiteY4" fmla="*/ 0 h 40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39" h="400628">
                  <a:moveTo>
                    <a:pt x="102544" y="0"/>
                  </a:moveTo>
                  <a:lnTo>
                    <a:pt x="169639" y="17252"/>
                  </a:lnTo>
                  <a:lnTo>
                    <a:pt x="66913" y="400628"/>
                  </a:lnTo>
                  <a:lnTo>
                    <a:pt x="0" y="382699"/>
                  </a:lnTo>
                  <a:lnTo>
                    <a:pt x="10254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89F661-AE02-4494-A23E-A8556B9DE8CB}"/>
                </a:ext>
              </a:extLst>
            </p:cNvPr>
            <p:cNvSpPr/>
            <p:nvPr/>
          </p:nvSpPr>
          <p:spPr>
            <a:xfrm>
              <a:off x="6061365" y="5228342"/>
              <a:ext cx="69273" cy="396604"/>
            </a:xfrm>
            <a:custGeom>
              <a:avLst/>
              <a:gdLst>
                <a:gd name="connsiteX0" fmla="*/ 69273 w 69273"/>
                <a:gd name="connsiteY0" fmla="*/ 0 h 396604"/>
                <a:gd name="connsiteX1" fmla="*/ 69273 w 69273"/>
                <a:gd name="connsiteY1" fmla="*/ 396604 h 396604"/>
                <a:gd name="connsiteX2" fmla="*/ 0 w 69273"/>
                <a:gd name="connsiteY2" fmla="*/ 396604 h 396604"/>
                <a:gd name="connsiteX3" fmla="*/ 0 w 69273"/>
                <a:gd name="connsiteY3" fmla="*/ 0 h 396604"/>
                <a:gd name="connsiteX4" fmla="*/ 34636 w 69273"/>
                <a:gd name="connsiteY4" fmla="*/ 1749 h 396604"/>
                <a:gd name="connsiteX5" fmla="*/ 69273 w 69273"/>
                <a:gd name="connsiteY5" fmla="*/ 0 h 39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73" h="396604">
                  <a:moveTo>
                    <a:pt x="69273" y="0"/>
                  </a:moveTo>
                  <a:lnTo>
                    <a:pt x="69273" y="396604"/>
                  </a:lnTo>
                  <a:lnTo>
                    <a:pt x="0" y="396604"/>
                  </a:lnTo>
                  <a:lnTo>
                    <a:pt x="0" y="0"/>
                  </a:lnTo>
                  <a:lnTo>
                    <a:pt x="34636" y="1749"/>
                  </a:lnTo>
                  <a:lnTo>
                    <a:pt x="6927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F854C2B-F10E-410D-9D26-4FA3CEEC7508}"/>
              </a:ext>
            </a:extLst>
          </p:cNvPr>
          <p:cNvGrpSpPr/>
          <p:nvPr/>
        </p:nvGrpSpPr>
        <p:grpSpPr>
          <a:xfrm>
            <a:off x="1674257" y="2019164"/>
            <a:ext cx="3484708" cy="3961052"/>
            <a:chOff x="3886904" y="900587"/>
            <a:chExt cx="4446311" cy="505410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AD91300-0D08-4FFF-8B94-88F005987598}"/>
                </a:ext>
              </a:extLst>
            </p:cNvPr>
            <p:cNvSpPr/>
            <p:nvPr/>
          </p:nvSpPr>
          <p:spPr>
            <a:xfrm rot="1799661">
              <a:off x="7988094" y="2059030"/>
              <a:ext cx="259538" cy="372290"/>
            </a:xfrm>
            <a:custGeom>
              <a:avLst/>
              <a:gdLst>
                <a:gd name="connsiteX0" fmla="*/ 190848 w 259538"/>
                <a:gd name="connsiteY0" fmla="*/ 0 h 372290"/>
                <a:gd name="connsiteX1" fmla="*/ 259538 w 259538"/>
                <a:gd name="connsiteY1" fmla="*/ 41731 h 372290"/>
                <a:gd name="connsiteX2" fmla="*/ 68690 w 259538"/>
                <a:gd name="connsiteY2" fmla="*/ 372290 h 372290"/>
                <a:gd name="connsiteX3" fmla="*/ 0 w 259538"/>
                <a:gd name="connsiteY3" fmla="*/ 330559 h 372290"/>
                <a:gd name="connsiteX4" fmla="*/ 190848 w 259538"/>
                <a:gd name="connsiteY4" fmla="*/ 0 h 37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38" h="372290">
                  <a:moveTo>
                    <a:pt x="190848" y="0"/>
                  </a:moveTo>
                  <a:lnTo>
                    <a:pt x="259538" y="41731"/>
                  </a:lnTo>
                  <a:lnTo>
                    <a:pt x="68690" y="372290"/>
                  </a:lnTo>
                  <a:lnTo>
                    <a:pt x="0" y="330559"/>
                  </a:lnTo>
                  <a:lnTo>
                    <a:pt x="19084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F8D09B-EEEF-47F3-85DF-FC284FB2E5AA}"/>
                </a:ext>
              </a:extLst>
            </p:cNvPr>
            <p:cNvSpPr/>
            <p:nvPr/>
          </p:nvSpPr>
          <p:spPr>
            <a:xfrm rot="1799661">
              <a:off x="5951939" y="900587"/>
              <a:ext cx="259539" cy="372290"/>
            </a:xfrm>
            <a:custGeom>
              <a:avLst/>
              <a:gdLst>
                <a:gd name="connsiteX0" fmla="*/ 68691 w 259539"/>
                <a:gd name="connsiteY0" fmla="*/ 0 h 372290"/>
                <a:gd name="connsiteX1" fmla="*/ 259539 w 259539"/>
                <a:gd name="connsiteY1" fmla="*/ 330559 h 372290"/>
                <a:gd name="connsiteX2" fmla="*/ 190848 w 259539"/>
                <a:gd name="connsiteY2" fmla="*/ 372290 h 372290"/>
                <a:gd name="connsiteX3" fmla="*/ 0 w 259539"/>
                <a:gd name="connsiteY3" fmla="*/ 41731 h 372290"/>
                <a:gd name="connsiteX4" fmla="*/ 68691 w 259539"/>
                <a:gd name="connsiteY4" fmla="*/ 0 h 37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39" h="372290">
                  <a:moveTo>
                    <a:pt x="68691" y="0"/>
                  </a:moveTo>
                  <a:lnTo>
                    <a:pt x="259539" y="330559"/>
                  </a:lnTo>
                  <a:lnTo>
                    <a:pt x="190848" y="372290"/>
                  </a:lnTo>
                  <a:lnTo>
                    <a:pt x="0" y="41731"/>
                  </a:lnTo>
                  <a:lnTo>
                    <a:pt x="68691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996D91A-4670-4B0A-939E-E91FDB483AA8}"/>
                </a:ext>
              </a:extLst>
            </p:cNvPr>
            <p:cNvSpPr/>
            <p:nvPr/>
          </p:nvSpPr>
          <p:spPr>
            <a:xfrm rot="1799661">
              <a:off x="3886904" y="2198994"/>
              <a:ext cx="408079" cy="80354"/>
            </a:xfrm>
            <a:custGeom>
              <a:avLst/>
              <a:gdLst>
                <a:gd name="connsiteX0" fmla="*/ 3449 w 408079"/>
                <a:gd name="connsiteY0" fmla="*/ 0 h 80354"/>
                <a:gd name="connsiteX1" fmla="*/ 408079 w 408079"/>
                <a:gd name="connsiteY1" fmla="*/ 1 h 80354"/>
                <a:gd name="connsiteX2" fmla="*/ 406050 w 408079"/>
                <a:gd name="connsiteY2" fmla="*/ 40179 h 80354"/>
                <a:gd name="connsiteX3" fmla="*/ 408079 w 408079"/>
                <a:gd name="connsiteY3" fmla="*/ 80354 h 80354"/>
                <a:gd name="connsiteX4" fmla="*/ 609 w 408079"/>
                <a:gd name="connsiteY4" fmla="*/ 80353 h 80354"/>
                <a:gd name="connsiteX5" fmla="*/ 0 w 408079"/>
                <a:gd name="connsiteY5" fmla="*/ 68300 h 80354"/>
                <a:gd name="connsiteX6" fmla="*/ 3449 w 408079"/>
                <a:gd name="connsiteY6" fmla="*/ 0 h 8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079" h="80354">
                  <a:moveTo>
                    <a:pt x="3449" y="0"/>
                  </a:moveTo>
                  <a:lnTo>
                    <a:pt x="408079" y="1"/>
                  </a:lnTo>
                  <a:lnTo>
                    <a:pt x="406050" y="40179"/>
                  </a:lnTo>
                  <a:lnTo>
                    <a:pt x="408079" y="80354"/>
                  </a:lnTo>
                  <a:lnTo>
                    <a:pt x="609" y="80353"/>
                  </a:lnTo>
                  <a:lnTo>
                    <a:pt x="0" y="68300"/>
                  </a:lnTo>
                  <a:lnTo>
                    <a:pt x="3449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0AA6F0-8610-4E67-832D-2B6191C8B258}"/>
                </a:ext>
              </a:extLst>
            </p:cNvPr>
            <p:cNvSpPr/>
            <p:nvPr/>
          </p:nvSpPr>
          <p:spPr>
            <a:xfrm rot="1799661">
              <a:off x="7925140" y="4529943"/>
              <a:ext cx="408075" cy="80353"/>
            </a:xfrm>
            <a:custGeom>
              <a:avLst/>
              <a:gdLst>
                <a:gd name="connsiteX0" fmla="*/ 0 w 408075"/>
                <a:gd name="connsiteY0" fmla="*/ 0 h 80353"/>
                <a:gd name="connsiteX1" fmla="*/ 404626 w 408075"/>
                <a:gd name="connsiteY1" fmla="*/ 0 h 80353"/>
                <a:gd name="connsiteX2" fmla="*/ 408075 w 408075"/>
                <a:gd name="connsiteY2" fmla="*/ 68297 h 80353"/>
                <a:gd name="connsiteX3" fmla="*/ 407466 w 408075"/>
                <a:gd name="connsiteY3" fmla="*/ 80353 h 80353"/>
                <a:gd name="connsiteX4" fmla="*/ 0 w 408075"/>
                <a:gd name="connsiteY4" fmla="*/ 80353 h 80353"/>
                <a:gd name="connsiteX5" fmla="*/ 2028 w 408075"/>
                <a:gd name="connsiteY5" fmla="*/ 40178 h 80353"/>
                <a:gd name="connsiteX6" fmla="*/ 0 w 408075"/>
                <a:gd name="connsiteY6" fmla="*/ 0 h 8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075" h="80353">
                  <a:moveTo>
                    <a:pt x="0" y="0"/>
                  </a:moveTo>
                  <a:lnTo>
                    <a:pt x="404626" y="0"/>
                  </a:lnTo>
                  <a:lnTo>
                    <a:pt x="408075" y="68297"/>
                  </a:lnTo>
                  <a:lnTo>
                    <a:pt x="407466" y="80353"/>
                  </a:lnTo>
                  <a:lnTo>
                    <a:pt x="0" y="80353"/>
                  </a:lnTo>
                  <a:lnTo>
                    <a:pt x="2028" y="4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B39AD2-0F12-4446-9B00-A8A3D9CB94BA}"/>
                </a:ext>
              </a:extLst>
            </p:cNvPr>
            <p:cNvSpPr/>
            <p:nvPr/>
          </p:nvSpPr>
          <p:spPr>
            <a:xfrm rot="1799661">
              <a:off x="3939648" y="4369173"/>
              <a:ext cx="283580" cy="413929"/>
            </a:xfrm>
            <a:custGeom>
              <a:avLst/>
              <a:gdLst>
                <a:gd name="connsiteX0" fmla="*/ 214889 w 283580"/>
                <a:gd name="connsiteY0" fmla="*/ 0 h 413929"/>
                <a:gd name="connsiteX1" fmla="*/ 283580 w 283580"/>
                <a:gd name="connsiteY1" fmla="*/ 41731 h 413929"/>
                <a:gd name="connsiteX2" fmla="*/ 68691 w 283580"/>
                <a:gd name="connsiteY2" fmla="*/ 413929 h 413929"/>
                <a:gd name="connsiteX3" fmla="*/ 0 w 283580"/>
                <a:gd name="connsiteY3" fmla="*/ 372198 h 413929"/>
                <a:gd name="connsiteX4" fmla="*/ 214889 w 283580"/>
                <a:gd name="connsiteY4" fmla="*/ 0 h 4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80" h="413929">
                  <a:moveTo>
                    <a:pt x="214889" y="0"/>
                  </a:moveTo>
                  <a:lnTo>
                    <a:pt x="283580" y="41731"/>
                  </a:lnTo>
                  <a:lnTo>
                    <a:pt x="68691" y="413929"/>
                  </a:lnTo>
                  <a:lnTo>
                    <a:pt x="0" y="372198"/>
                  </a:lnTo>
                  <a:lnTo>
                    <a:pt x="214889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1EEC223-75C7-4EA0-8FF7-22A1509D8E5A}"/>
                </a:ext>
              </a:extLst>
            </p:cNvPr>
            <p:cNvSpPr/>
            <p:nvPr/>
          </p:nvSpPr>
          <p:spPr>
            <a:xfrm rot="1799661">
              <a:off x="5939875" y="5540762"/>
              <a:ext cx="284118" cy="413927"/>
            </a:xfrm>
            <a:custGeom>
              <a:avLst/>
              <a:gdLst>
                <a:gd name="connsiteX0" fmla="*/ 69229 w 284118"/>
                <a:gd name="connsiteY0" fmla="*/ 0 h 413927"/>
                <a:gd name="connsiteX1" fmla="*/ 284118 w 284118"/>
                <a:gd name="connsiteY1" fmla="*/ 372196 h 413927"/>
                <a:gd name="connsiteX2" fmla="*/ 215427 w 284118"/>
                <a:gd name="connsiteY2" fmla="*/ 413927 h 413927"/>
                <a:gd name="connsiteX3" fmla="*/ 0 w 284118"/>
                <a:gd name="connsiteY3" fmla="*/ 40795 h 413927"/>
                <a:gd name="connsiteX4" fmla="*/ 10045 w 284118"/>
                <a:gd name="connsiteY4" fmla="*/ 35955 h 413927"/>
                <a:gd name="connsiteX5" fmla="*/ 69229 w 284118"/>
                <a:gd name="connsiteY5" fmla="*/ 0 h 413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118" h="413927">
                  <a:moveTo>
                    <a:pt x="69229" y="0"/>
                  </a:moveTo>
                  <a:lnTo>
                    <a:pt x="284118" y="372196"/>
                  </a:lnTo>
                  <a:lnTo>
                    <a:pt x="215427" y="413927"/>
                  </a:lnTo>
                  <a:lnTo>
                    <a:pt x="0" y="40795"/>
                  </a:lnTo>
                  <a:lnTo>
                    <a:pt x="10045" y="35955"/>
                  </a:lnTo>
                  <a:lnTo>
                    <a:pt x="69229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71804B-44DD-42A2-A4B4-6FE0B44FA3D3}"/>
              </a:ext>
            </a:extLst>
          </p:cNvPr>
          <p:cNvGrpSpPr/>
          <p:nvPr/>
        </p:nvGrpSpPr>
        <p:grpSpPr>
          <a:xfrm rot="19696411">
            <a:off x="1529759" y="1835503"/>
            <a:ext cx="3773703" cy="4328375"/>
            <a:chOff x="3702430" y="690414"/>
            <a:chExt cx="4815055" cy="5522787"/>
          </a:xfrm>
          <a:solidFill>
            <a:schemeClr val="bg1">
              <a:lumMod val="75000"/>
            </a:schemeClr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E9AEDE-5AC9-4158-9F4B-512D4A172E9E}"/>
                </a:ext>
              </a:extLst>
            </p:cNvPr>
            <p:cNvSpPr/>
            <p:nvPr/>
          </p:nvSpPr>
          <p:spPr>
            <a:xfrm rot="1785184">
              <a:off x="8288041" y="1951557"/>
              <a:ext cx="192483" cy="254593"/>
            </a:xfrm>
            <a:custGeom>
              <a:avLst/>
              <a:gdLst>
                <a:gd name="connsiteX0" fmla="*/ 122895 w 192483"/>
                <a:gd name="connsiteY0" fmla="*/ 0 h 254593"/>
                <a:gd name="connsiteX1" fmla="*/ 192483 w 192483"/>
                <a:gd name="connsiteY1" fmla="*/ 40176 h 254593"/>
                <a:gd name="connsiteX2" fmla="*/ 68690 w 192483"/>
                <a:gd name="connsiteY2" fmla="*/ 254593 h 254593"/>
                <a:gd name="connsiteX3" fmla="*/ 0 w 192483"/>
                <a:gd name="connsiteY3" fmla="*/ 212862 h 254593"/>
                <a:gd name="connsiteX4" fmla="*/ 122895 w 192483"/>
                <a:gd name="connsiteY4" fmla="*/ 0 h 2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83" h="254593">
                  <a:moveTo>
                    <a:pt x="122895" y="0"/>
                  </a:moveTo>
                  <a:lnTo>
                    <a:pt x="192483" y="40176"/>
                  </a:lnTo>
                  <a:lnTo>
                    <a:pt x="68690" y="254593"/>
                  </a:lnTo>
                  <a:lnTo>
                    <a:pt x="0" y="212862"/>
                  </a:lnTo>
                  <a:lnTo>
                    <a:pt x="12289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62F167-8398-4144-B66D-0D8E7319A7E5}"/>
                </a:ext>
              </a:extLst>
            </p:cNvPr>
            <p:cNvSpPr/>
            <p:nvPr/>
          </p:nvSpPr>
          <p:spPr>
            <a:xfrm rot="1785184">
              <a:off x="5985984" y="690414"/>
              <a:ext cx="168444" cy="212953"/>
            </a:xfrm>
            <a:custGeom>
              <a:avLst/>
              <a:gdLst>
                <a:gd name="connsiteX0" fmla="*/ 69589 w 168444"/>
                <a:gd name="connsiteY0" fmla="*/ 0 h 212953"/>
                <a:gd name="connsiteX1" fmla="*/ 168444 w 168444"/>
                <a:gd name="connsiteY1" fmla="*/ 171222 h 212953"/>
                <a:gd name="connsiteX2" fmla="*/ 99753 w 168444"/>
                <a:gd name="connsiteY2" fmla="*/ 212953 h 212953"/>
                <a:gd name="connsiteX3" fmla="*/ 0 w 168444"/>
                <a:gd name="connsiteY3" fmla="*/ 40176 h 212953"/>
                <a:gd name="connsiteX4" fmla="*/ 69589 w 168444"/>
                <a:gd name="connsiteY4" fmla="*/ 0 h 2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44" h="212953">
                  <a:moveTo>
                    <a:pt x="69589" y="0"/>
                  </a:moveTo>
                  <a:lnTo>
                    <a:pt x="168444" y="171222"/>
                  </a:lnTo>
                  <a:lnTo>
                    <a:pt x="99753" y="212953"/>
                  </a:lnTo>
                  <a:lnTo>
                    <a:pt x="0" y="40176"/>
                  </a:lnTo>
                  <a:lnTo>
                    <a:pt x="695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32BBFB6-0B75-45CF-A676-5AF02D8B7E4D}"/>
                </a:ext>
              </a:extLst>
            </p:cNvPr>
            <p:cNvSpPr/>
            <p:nvPr/>
          </p:nvSpPr>
          <p:spPr>
            <a:xfrm rot="1785184">
              <a:off x="3702430" y="2052285"/>
              <a:ext cx="224148" cy="80353"/>
            </a:xfrm>
            <a:custGeom>
              <a:avLst/>
              <a:gdLst>
                <a:gd name="connsiteX0" fmla="*/ 0 w 224148"/>
                <a:gd name="connsiteY0" fmla="*/ 0 h 80353"/>
                <a:gd name="connsiteX1" fmla="*/ 224148 w 224148"/>
                <a:gd name="connsiteY1" fmla="*/ 0 h 80353"/>
                <a:gd name="connsiteX2" fmla="*/ 220699 w 224148"/>
                <a:gd name="connsiteY2" fmla="*/ 68300 h 80353"/>
                <a:gd name="connsiteX3" fmla="*/ 221308 w 224148"/>
                <a:gd name="connsiteY3" fmla="*/ 80353 h 80353"/>
                <a:gd name="connsiteX4" fmla="*/ 0 w 224148"/>
                <a:gd name="connsiteY4" fmla="*/ 80353 h 80353"/>
                <a:gd name="connsiteX5" fmla="*/ 0 w 224148"/>
                <a:gd name="connsiteY5" fmla="*/ 0 h 8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148" h="80353">
                  <a:moveTo>
                    <a:pt x="0" y="0"/>
                  </a:moveTo>
                  <a:lnTo>
                    <a:pt x="224148" y="0"/>
                  </a:lnTo>
                  <a:lnTo>
                    <a:pt x="220699" y="68300"/>
                  </a:lnTo>
                  <a:lnTo>
                    <a:pt x="221308" y="80353"/>
                  </a:lnTo>
                  <a:lnTo>
                    <a:pt x="0" y="8035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88F285E-445F-4562-9C24-49DC32EE1EF5}"/>
                </a:ext>
              </a:extLst>
            </p:cNvPr>
            <p:cNvSpPr/>
            <p:nvPr/>
          </p:nvSpPr>
          <p:spPr>
            <a:xfrm rot="1785184">
              <a:off x="8293336" y="4676534"/>
              <a:ext cx="224149" cy="80353"/>
            </a:xfrm>
            <a:custGeom>
              <a:avLst/>
              <a:gdLst>
                <a:gd name="connsiteX0" fmla="*/ 0 w 224149"/>
                <a:gd name="connsiteY0" fmla="*/ 0 h 80353"/>
                <a:gd name="connsiteX1" fmla="*/ 224149 w 224149"/>
                <a:gd name="connsiteY1" fmla="*/ 0 h 80353"/>
                <a:gd name="connsiteX2" fmla="*/ 224149 w 224149"/>
                <a:gd name="connsiteY2" fmla="*/ 80353 h 80353"/>
                <a:gd name="connsiteX3" fmla="*/ 2840 w 224149"/>
                <a:gd name="connsiteY3" fmla="*/ 80353 h 80353"/>
                <a:gd name="connsiteX4" fmla="*/ 3449 w 224149"/>
                <a:gd name="connsiteY4" fmla="*/ 68297 h 80353"/>
                <a:gd name="connsiteX5" fmla="*/ 0 w 224149"/>
                <a:gd name="connsiteY5" fmla="*/ 0 h 8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149" h="80353">
                  <a:moveTo>
                    <a:pt x="0" y="0"/>
                  </a:moveTo>
                  <a:lnTo>
                    <a:pt x="224149" y="0"/>
                  </a:lnTo>
                  <a:lnTo>
                    <a:pt x="224149" y="80353"/>
                  </a:lnTo>
                  <a:lnTo>
                    <a:pt x="2840" y="80353"/>
                  </a:lnTo>
                  <a:lnTo>
                    <a:pt x="3449" y="682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04D8FE2-0D5C-4164-BA3B-8B07682502C3}"/>
                </a:ext>
              </a:extLst>
            </p:cNvPr>
            <p:cNvSpPr/>
            <p:nvPr/>
          </p:nvSpPr>
          <p:spPr>
            <a:xfrm rot="1785184">
              <a:off x="3730644" y="4635953"/>
              <a:ext cx="168444" cy="212953"/>
            </a:xfrm>
            <a:custGeom>
              <a:avLst/>
              <a:gdLst>
                <a:gd name="connsiteX0" fmla="*/ 99753 w 168444"/>
                <a:gd name="connsiteY0" fmla="*/ 0 h 212953"/>
                <a:gd name="connsiteX1" fmla="*/ 168444 w 168444"/>
                <a:gd name="connsiteY1" fmla="*/ 41731 h 212953"/>
                <a:gd name="connsiteX2" fmla="*/ 69589 w 168444"/>
                <a:gd name="connsiteY2" fmla="*/ 212953 h 212953"/>
                <a:gd name="connsiteX3" fmla="*/ 0 w 168444"/>
                <a:gd name="connsiteY3" fmla="*/ 172777 h 212953"/>
                <a:gd name="connsiteX4" fmla="*/ 99753 w 168444"/>
                <a:gd name="connsiteY4" fmla="*/ 0 h 2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44" h="212953">
                  <a:moveTo>
                    <a:pt x="99753" y="0"/>
                  </a:moveTo>
                  <a:lnTo>
                    <a:pt x="168444" y="41731"/>
                  </a:lnTo>
                  <a:lnTo>
                    <a:pt x="69589" y="212953"/>
                  </a:lnTo>
                  <a:lnTo>
                    <a:pt x="0" y="172777"/>
                  </a:lnTo>
                  <a:lnTo>
                    <a:pt x="997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4226A5E-E40C-4C6C-99A9-C5CE7BB3D1DE}"/>
                </a:ext>
              </a:extLst>
            </p:cNvPr>
            <p:cNvSpPr/>
            <p:nvPr/>
          </p:nvSpPr>
          <p:spPr>
            <a:xfrm rot="1785184">
              <a:off x="5997537" y="5958606"/>
              <a:ext cx="192485" cy="254595"/>
            </a:xfrm>
            <a:custGeom>
              <a:avLst/>
              <a:gdLst>
                <a:gd name="connsiteX0" fmla="*/ 68691 w 192485"/>
                <a:gd name="connsiteY0" fmla="*/ 0 h 254595"/>
                <a:gd name="connsiteX1" fmla="*/ 192485 w 192485"/>
                <a:gd name="connsiteY1" fmla="*/ 214418 h 254595"/>
                <a:gd name="connsiteX2" fmla="*/ 122897 w 192485"/>
                <a:gd name="connsiteY2" fmla="*/ 254595 h 254595"/>
                <a:gd name="connsiteX3" fmla="*/ 0 w 192485"/>
                <a:gd name="connsiteY3" fmla="*/ 41731 h 254595"/>
                <a:gd name="connsiteX4" fmla="*/ 68691 w 192485"/>
                <a:gd name="connsiteY4" fmla="*/ 0 h 25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85" h="254595">
                  <a:moveTo>
                    <a:pt x="68691" y="0"/>
                  </a:moveTo>
                  <a:lnTo>
                    <a:pt x="192485" y="214418"/>
                  </a:lnTo>
                  <a:lnTo>
                    <a:pt x="122897" y="254595"/>
                  </a:lnTo>
                  <a:lnTo>
                    <a:pt x="0" y="41731"/>
                  </a:lnTo>
                  <a:lnTo>
                    <a:pt x="6869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B53B12-9AE6-468E-9605-6C9E9AC75F7A}"/>
              </a:ext>
            </a:extLst>
          </p:cNvPr>
          <p:cNvGrpSpPr/>
          <p:nvPr/>
        </p:nvGrpSpPr>
        <p:grpSpPr>
          <a:xfrm>
            <a:off x="3273254" y="1501822"/>
            <a:ext cx="293171" cy="293171"/>
            <a:chOff x="1233055" y="436418"/>
            <a:chExt cx="374072" cy="37407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28E0939-5ACA-4AB2-A120-44FAD5E3C246}"/>
                </a:ext>
              </a:extLst>
            </p:cNvPr>
            <p:cNvSpPr/>
            <p:nvPr/>
          </p:nvSpPr>
          <p:spPr>
            <a:xfrm>
              <a:off x="1233055" y="436418"/>
              <a:ext cx="374072" cy="3740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A7471D9-A111-4C00-87AD-4632D84C7894}"/>
                </a:ext>
              </a:extLst>
            </p:cNvPr>
            <p:cNvSpPr/>
            <p:nvPr/>
          </p:nvSpPr>
          <p:spPr>
            <a:xfrm>
              <a:off x="1313338" y="516701"/>
              <a:ext cx="213506" cy="213506"/>
            </a:xfrm>
            <a:prstGeom prst="ellipse">
              <a:avLst/>
            </a:prstGeom>
            <a:solidFill>
              <a:srgbClr val="00B05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EA6E1E0-E677-4040-9E07-2EA1512BC25C}"/>
              </a:ext>
            </a:extLst>
          </p:cNvPr>
          <p:cNvGrpSpPr/>
          <p:nvPr/>
        </p:nvGrpSpPr>
        <p:grpSpPr>
          <a:xfrm>
            <a:off x="5271577" y="2667867"/>
            <a:ext cx="293171" cy="293171"/>
            <a:chOff x="1233055" y="436418"/>
            <a:chExt cx="374072" cy="37407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6210EC0-485D-459D-A9CF-BC2CB6246C09}"/>
                </a:ext>
              </a:extLst>
            </p:cNvPr>
            <p:cNvSpPr/>
            <p:nvPr/>
          </p:nvSpPr>
          <p:spPr>
            <a:xfrm>
              <a:off x="1233055" y="436418"/>
              <a:ext cx="374072" cy="3740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2F4B1B6-E847-4FF4-9DE8-04AA2FEDBF28}"/>
                </a:ext>
              </a:extLst>
            </p:cNvPr>
            <p:cNvSpPr/>
            <p:nvPr/>
          </p:nvSpPr>
          <p:spPr>
            <a:xfrm>
              <a:off x="1313338" y="516701"/>
              <a:ext cx="213506" cy="213506"/>
            </a:xfrm>
            <a:prstGeom prst="ellipse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8716BB4-1D00-4BBC-BC12-E7993B2050CE}"/>
              </a:ext>
            </a:extLst>
          </p:cNvPr>
          <p:cNvGrpSpPr/>
          <p:nvPr/>
        </p:nvGrpSpPr>
        <p:grpSpPr>
          <a:xfrm>
            <a:off x="5323689" y="5020364"/>
            <a:ext cx="293171" cy="293171"/>
            <a:chOff x="1233055" y="436418"/>
            <a:chExt cx="374072" cy="37407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3C01406-64B7-449D-9351-CAAD905DEE58}"/>
                </a:ext>
              </a:extLst>
            </p:cNvPr>
            <p:cNvSpPr/>
            <p:nvPr/>
          </p:nvSpPr>
          <p:spPr>
            <a:xfrm>
              <a:off x="1233055" y="436418"/>
              <a:ext cx="374072" cy="3740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3782712-1C03-4AA1-A6FD-F279FE2DAB0E}"/>
                </a:ext>
              </a:extLst>
            </p:cNvPr>
            <p:cNvSpPr/>
            <p:nvPr/>
          </p:nvSpPr>
          <p:spPr>
            <a:xfrm>
              <a:off x="1313338" y="516701"/>
              <a:ext cx="213506" cy="213506"/>
            </a:xfrm>
            <a:prstGeom prst="ellipse">
              <a:avLst/>
            </a:prstGeom>
            <a:solidFill>
              <a:srgbClr val="C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078FF5C-7CB9-4613-8537-A6A60801126F}"/>
              </a:ext>
            </a:extLst>
          </p:cNvPr>
          <p:cNvGrpSpPr/>
          <p:nvPr/>
        </p:nvGrpSpPr>
        <p:grpSpPr>
          <a:xfrm>
            <a:off x="3273254" y="6180322"/>
            <a:ext cx="293171" cy="293171"/>
            <a:chOff x="1233055" y="436418"/>
            <a:chExt cx="374072" cy="37407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D6E31AE-33EF-4D3D-81CA-2671984813D8}"/>
                </a:ext>
              </a:extLst>
            </p:cNvPr>
            <p:cNvSpPr/>
            <p:nvPr/>
          </p:nvSpPr>
          <p:spPr>
            <a:xfrm>
              <a:off x="1233055" y="436418"/>
              <a:ext cx="374072" cy="3740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D8C1546-3B1C-482A-931B-50C386B140BE}"/>
                </a:ext>
              </a:extLst>
            </p:cNvPr>
            <p:cNvSpPr/>
            <p:nvPr/>
          </p:nvSpPr>
          <p:spPr>
            <a:xfrm>
              <a:off x="1313338" y="516701"/>
              <a:ext cx="213506" cy="213506"/>
            </a:xfrm>
            <a:prstGeom prst="ellipse">
              <a:avLst/>
            </a:prstGeom>
            <a:solidFill>
              <a:srgbClr val="7030A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87C79F-ABA4-49C0-8BB5-34739F6236D0}"/>
              </a:ext>
            </a:extLst>
          </p:cNvPr>
          <p:cNvSpPr txBox="1"/>
          <p:nvPr/>
        </p:nvSpPr>
        <p:spPr>
          <a:xfrm>
            <a:off x="2841873" y="3588153"/>
            <a:ext cx="111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BUSINESS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CONCEPT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8B7AC-F237-457B-B8E2-9F20CDED427F}"/>
              </a:ext>
            </a:extLst>
          </p:cNvPr>
          <p:cNvSpPr txBox="1"/>
          <p:nvPr/>
        </p:nvSpPr>
        <p:spPr>
          <a:xfrm>
            <a:off x="4162095" y="1257437"/>
            <a:ext cx="327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sz="2400" dirty="0">
                <a:solidFill>
                  <a:srgbClr val="00B050"/>
                </a:solidFill>
                <a:latin typeface="Oswald" panose="02000503000000000000" pitchFamily="2" charset="0"/>
              </a:rPr>
              <a:t>المناخ المناسب المعتدل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2E88C4-3CFD-49AD-BD40-322B0BAB0B52}"/>
              </a:ext>
            </a:extLst>
          </p:cNvPr>
          <p:cNvSpPr txBox="1"/>
          <p:nvPr/>
        </p:nvSpPr>
        <p:spPr>
          <a:xfrm>
            <a:off x="5616860" y="2516015"/>
            <a:ext cx="310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sz="2400" dirty="0">
                <a:solidFill>
                  <a:srgbClr val="0070C0"/>
                </a:solidFill>
                <a:latin typeface="Oswald" panose="02000503000000000000" pitchFamily="2" charset="0"/>
              </a:rPr>
              <a:t>الأرض السهلية المستوية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A768F86-DE16-40D6-8E29-F1DE9D2799DA}"/>
              </a:ext>
            </a:extLst>
          </p:cNvPr>
          <p:cNvSpPr txBox="1"/>
          <p:nvPr/>
        </p:nvSpPr>
        <p:spPr>
          <a:xfrm>
            <a:off x="5668890" y="5038230"/>
            <a:ext cx="423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sz="2400" dirty="0">
                <a:solidFill>
                  <a:srgbClr val="C00000"/>
                </a:solidFill>
                <a:latin typeface="Oswald" panose="02000503000000000000" pitchFamily="2" charset="0"/>
              </a:rPr>
              <a:t>التربة الجيدة والصالحة للإنتاج الزراعي، إضافةً إلى توافر المياه فيها.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E8C96FF-713F-4C55-B366-E07198FBF71F}"/>
              </a:ext>
            </a:extLst>
          </p:cNvPr>
          <p:cNvSpPr txBox="1"/>
          <p:nvPr/>
        </p:nvSpPr>
        <p:spPr>
          <a:xfrm>
            <a:off x="4122834" y="6189515"/>
            <a:ext cx="353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sz="2400" dirty="0">
                <a:solidFill>
                  <a:srgbClr val="7030A0"/>
                </a:solidFill>
                <a:latin typeface="Oswald" panose="02000503000000000000" pitchFamily="2" charset="0"/>
              </a:rPr>
              <a:t>توافر الموارد الطبيعية مثل: النفط والمعادن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4772946-9B02-4820-9006-1A2DA75BF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14" y="1162501"/>
            <a:ext cx="479093" cy="4918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950EBA-A8AC-4639-9758-CB3849D85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4950" r="8182" b="21053"/>
          <a:stretch/>
        </p:blipFill>
        <p:spPr>
          <a:xfrm>
            <a:off x="5418162" y="5491325"/>
            <a:ext cx="522514" cy="4578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C47BC13-6D4B-4003-8F24-2ED4189B6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0" t="1818" r="25827" b="17801"/>
          <a:stretch/>
        </p:blipFill>
        <p:spPr>
          <a:xfrm>
            <a:off x="5881188" y="2855923"/>
            <a:ext cx="356599" cy="55449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717A482-2B5D-4294-98A7-FB290E11D1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3564" r="21274" b="20677"/>
          <a:stretch/>
        </p:blipFill>
        <p:spPr>
          <a:xfrm>
            <a:off x="3691675" y="6386173"/>
            <a:ext cx="355028" cy="471827"/>
          </a:xfrm>
          <a:prstGeom prst="rect">
            <a:avLst/>
          </a:prstGeom>
        </p:spPr>
      </p:pic>
      <p:sp>
        <p:nvSpPr>
          <p:cNvPr id="79" name="Rectangle 4">
            <a:extLst>
              <a:ext uri="{FF2B5EF4-FFF2-40B4-BE49-F238E27FC236}">
                <a16:creationId xmlns:a16="http://schemas.microsoft.com/office/drawing/2014/main" id="{5969C8E1-5421-4F9C-A0E4-FC0EBEDC3821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مجموعة 83">
            <a:extLst>
              <a:ext uri="{FF2B5EF4-FFF2-40B4-BE49-F238E27FC236}">
                <a16:creationId xmlns:a16="http://schemas.microsoft.com/office/drawing/2014/main" id="{86245024-0216-4437-9081-553358739A72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4" name="مجموعة 84">
              <a:extLst>
                <a:ext uri="{FF2B5EF4-FFF2-40B4-BE49-F238E27FC236}">
                  <a16:creationId xmlns:a16="http://schemas.microsoft.com/office/drawing/2014/main" id="{2ECBE4A7-87AA-4811-9317-1001048EDBE7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7" name="Rectangle: Top Corners Rounded 29">
                <a:extLst>
                  <a:ext uri="{FF2B5EF4-FFF2-40B4-BE49-F238E27FC236}">
                    <a16:creationId xmlns:a16="http://schemas.microsoft.com/office/drawing/2014/main" id="{CED174C3-03F4-4C14-A7EA-2788618238D8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37">
                <a:extLst>
                  <a:ext uri="{FF2B5EF4-FFF2-40B4-BE49-F238E27FC236}">
                    <a16:creationId xmlns:a16="http://schemas.microsoft.com/office/drawing/2014/main" id="{6CFC22C8-16B6-4B76-B8CE-927E9D6B3DFF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5" name="مجموعة 85">
              <a:extLst>
                <a:ext uri="{FF2B5EF4-FFF2-40B4-BE49-F238E27FC236}">
                  <a16:creationId xmlns:a16="http://schemas.microsoft.com/office/drawing/2014/main" id="{F90E35AB-738C-4787-B881-24B760957461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2" name="Rectangle: Top Corners Rounded 30">
                <a:extLst>
                  <a:ext uri="{FF2B5EF4-FFF2-40B4-BE49-F238E27FC236}">
                    <a16:creationId xmlns:a16="http://schemas.microsoft.com/office/drawing/2014/main" id="{523E3CB3-3330-4D62-B028-221AA435A23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Graphic 2" descr="Thought bubble">
                <a:extLst>
                  <a:ext uri="{FF2B5EF4-FFF2-40B4-BE49-F238E27FC236}">
                    <a16:creationId xmlns:a16="http://schemas.microsoft.com/office/drawing/2014/main" id="{15CBEA1E-63EB-48A3-8372-37D43DD498CD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4" name="Group 52">
                <a:extLst>
                  <a:ext uri="{FF2B5EF4-FFF2-40B4-BE49-F238E27FC236}">
                    <a16:creationId xmlns:a16="http://schemas.microsoft.com/office/drawing/2014/main" id="{990CAFF8-0CD8-47E1-81B0-B0FABCC65E18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95" name="TextBox 53">
                  <a:extLst>
                    <a:ext uri="{FF2B5EF4-FFF2-40B4-BE49-F238E27FC236}">
                      <a16:creationId xmlns:a16="http://schemas.microsoft.com/office/drawing/2014/main" id="{B1C020E8-5377-4CC8-8FBE-A081D7F03A2F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6" name="TextBox 54">
                  <a:extLst>
                    <a:ext uri="{FF2B5EF4-FFF2-40B4-BE49-F238E27FC236}">
                      <a16:creationId xmlns:a16="http://schemas.microsoft.com/office/drawing/2014/main" id="{D8CDC3F3-8383-4A3F-AB45-12A574D5090D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28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88" name="Group 31">
              <a:extLst>
                <a:ext uri="{FF2B5EF4-FFF2-40B4-BE49-F238E27FC236}">
                  <a16:creationId xmlns:a16="http://schemas.microsoft.com/office/drawing/2014/main" id="{7E68B92F-584E-41FE-A49B-69255B0A0879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9" name="Oval 32">
                <a:extLst>
                  <a:ext uri="{FF2B5EF4-FFF2-40B4-BE49-F238E27FC236}">
                    <a16:creationId xmlns:a16="http://schemas.microsoft.com/office/drawing/2014/main" id="{E7A0D340-B37C-415E-A0F9-CEE5400889A3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33">
                <a:extLst>
                  <a:ext uri="{FF2B5EF4-FFF2-40B4-BE49-F238E27FC236}">
                    <a16:creationId xmlns:a16="http://schemas.microsoft.com/office/drawing/2014/main" id="{AB4AAD52-527A-476B-8928-57DB6F75004C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34">
                <a:extLst>
                  <a:ext uri="{FF2B5EF4-FFF2-40B4-BE49-F238E27FC236}">
                    <a16:creationId xmlns:a16="http://schemas.microsoft.com/office/drawing/2014/main" id="{42EFC491-A5AD-484F-A601-3B6E7CCB139F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Rectangle 5">
            <a:extLst>
              <a:ext uri="{FF2B5EF4-FFF2-40B4-BE49-F238E27FC236}">
                <a16:creationId xmlns:a16="http://schemas.microsoft.com/office/drawing/2014/main" id="{BB661301-2263-4E19-8863-CE8491FB2E64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6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1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2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3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4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4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4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accel="40000" de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2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accel="43000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accel="34000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4" dur="20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50000">
                                          <p:cBhvr>
                                            <p:cTn id="56" dur="2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81" grpId="0"/>
          <p:bldP spid="82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6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1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2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3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45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4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4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accel="40000" de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2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accel="43000" de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accel="34000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4" dur="20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20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81" grpId="0"/>
          <p:bldP spid="82" grpId="0"/>
          <p:bldP spid="8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1D5DD3E8-4D41-4C82-92BC-111179778616}"/>
              </a:ext>
            </a:extLst>
          </p:cNvPr>
          <p:cNvSpPr/>
          <p:nvPr/>
        </p:nvSpPr>
        <p:spPr>
          <a:xfrm rot="20377022">
            <a:off x="2926581" y="3964255"/>
            <a:ext cx="2743200" cy="2743200"/>
          </a:xfrm>
          <a:prstGeom prst="rect">
            <a:avLst/>
          </a:prstGeom>
          <a:gradFill flip="none" rotWithShape="1">
            <a:gsLst>
              <a:gs pos="49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F14DB152-97B4-4CD6-84BD-81D918C9749C}"/>
              </a:ext>
            </a:extLst>
          </p:cNvPr>
          <p:cNvSpPr/>
          <p:nvPr/>
        </p:nvSpPr>
        <p:spPr>
          <a:xfrm rot="20377022">
            <a:off x="3109859" y="4201003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واحة الأحساء</a:t>
            </a:r>
            <a:endParaRPr lang="en-US" sz="2000" dirty="0"/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B0E8FB49-C81C-47ED-9C61-E2AF2A5375ED}"/>
              </a:ext>
            </a:extLst>
          </p:cNvPr>
          <p:cNvSpPr/>
          <p:nvPr/>
        </p:nvSpPr>
        <p:spPr>
          <a:xfrm rot="20377022">
            <a:off x="3105097" y="4197411"/>
            <a:ext cx="2286000" cy="20257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21">
            <a:extLst>
              <a:ext uri="{FF2B5EF4-FFF2-40B4-BE49-F238E27FC236}">
                <a16:creationId xmlns:a16="http://schemas.microsoft.com/office/drawing/2014/main" id="{ED0A773F-A935-487C-93C3-2A04E9B62035}"/>
              </a:ext>
            </a:extLst>
          </p:cNvPr>
          <p:cNvSpPr/>
          <p:nvPr/>
        </p:nvSpPr>
        <p:spPr>
          <a:xfrm rot="17676882">
            <a:off x="5349479" y="569788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28">
            <a:extLst>
              <a:ext uri="{FF2B5EF4-FFF2-40B4-BE49-F238E27FC236}">
                <a16:creationId xmlns:a16="http://schemas.microsoft.com/office/drawing/2014/main" id="{9AD525B9-54B3-454C-8D2E-994421E564BC}"/>
              </a:ext>
            </a:extLst>
          </p:cNvPr>
          <p:cNvSpPr/>
          <p:nvPr/>
        </p:nvSpPr>
        <p:spPr>
          <a:xfrm rot="21050236">
            <a:off x="7550940" y="981018"/>
            <a:ext cx="2743200" cy="2743200"/>
          </a:xfrm>
          <a:prstGeom prst="rect">
            <a:avLst/>
          </a:prstGeom>
          <a:gradFill flip="none" rotWithShape="1">
            <a:gsLst>
              <a:gs pos="5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id="{4497BFB5-0165-48CD-8B1E-F7C62FBAC0BD}"/>
              </a:ext>
            </a:extLst>
          </p:cNvPr>
          <p:cNvSpPr/>
          <p:nvPr/>
        </p:nvSpPr>
        <p:spPr>
          <a:xfrm rot="21050236">
            <a:off x="7758819" y="1211278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وادي الديسة</a:t>
            </a:r>
          </a:p>
          <a:p>
            <a:pPr algn="ctr"/>
            <a:r>
              <a:rPr lang="ar-SY" sz="2000" dirty="0"/>
              <a:t> بمنطقة تبوك</a:t>
            </a:r>
            <a:endParaRPr lang="en-US" sz="2000" dirty="0"/>
          </a:p>
        </p:txBody>
      </p:sp>
      <p:sp>
        <p:nvSpPr>
          <p:cNvPr id="90" name="Rectangle 30">
            <a:extLst>
              <a:ext uri="{FF2B5EF4-FFF2-40B4-BE49-F238E27FC236}">
                <a16:creationId xmlns:a16="http://schemas.microsoft.com/office/drawing/2014/main" id="{529EF391-C505-4F0F-A048-4AF11DA78ED7}"/>
              </a:ext>
            </a:extLst>
          </p:cNvPr>
          <p:cNvSpPr/>
          <p:nvPr/>
        </p:nvSpPr>
        <p:spPr>
          <a:xfrm rot="21050236">
            <a:off x="7784611" y="1203870"/>
            <a:ext cx="2286000" cy="20257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31">
            <a:extLst>
              <a:ext uri="{FF2B5EF4-FFF2-40B4-BE49-F238E27FC236}">
                <a16:creationId xmlns:a16="http://schemas.microsoft.com/office/drawing/2014/main" id="{5BFA0E05-C65E-4DCE-80CD-9419F1A8E039}"/>
              </a:ext>
            </a:extLst>
          </p:cNvPr>
          <p:cNvSpPr/>
          <p:nvPr/>
        </p:nvSpPr>
        <p:spPr>
          <a:xfrm rot="1461957">
            <a:off x="8261019" y="36899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12089269-6E74-4121-A63D-523F95FD824D}"/>
              </a:ext>
            </a:extLst>
          </p:cNvPr>
          <p:cNvSpPr/>
          <p:nvPr/>
        </p:nvSpPr>
        <p:spPr>
          <a:xfrm rot="20766129">
            <a:off x="1411518" y="1061777"/>
            <a:ext cx="2743200" cy="2743200"/>
          </a:xfrm>
          <a:prstGeom prst="rect">
            <a:avLst/>
          </a:prstGeom>
          <a:gradFill flip="none" rotWithShape="1">
            <a:gsLst>
              <a:gs pos="56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B882ECDA-87BB-411D-82D6-B9BAA22DADEE}"/>
              </a:ext>
            </a:extLst>
          </p:cNvPr>
          <p:cNvSpPr/>
          <p:nvPr/>
        </p:nvSpPr>
        <p:spPr>
          <a:xfrm rot="20766129">
            <a:off x="1608862" y="1294186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جبال الطائف</a:t>
            </a:r>
            <a:endParaRPr lang="en-US" sz="2000" dirty="0"/>
          </a:p>
        </p:txBody>
      </p:sp>
      <p:sp>
        <p:nvSpPr>
          <p:cNvPr id="94" name="Rectangle 8">
            <a:extLst>
              <a:ext uri="{FF2B5EF4-FFF2-40B4-BE49-F238E27FC236}">
                <a16:creationId xmlns:a16="http://schemas.microsoft.com/office/drawing/2014/main" id="{35451835-C4BF-41E7-BB84-AEEA2AD2B7CC}"/>
              </a:ext>
            </a:extLst>
          </p:cNvPr>
          <p:cNvSpPr/>
          <p:nvPr/>
        </p:nvSpPr>
        <p:spPr>
          <a:xfrm rot="20766129">
            <a:off x="1611374" y="1310715"/>
            <a:ext cx="2286000" cy="20257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7">
            <a:extLst>
              <a:ext uri="{FF2B5EF4-FFF2-40B4-BE49-F238E27FC236}">
                <a16:creationId xmlns:a16="http://schemas.microsoft.com/office/drawing/2014/main" id="{C63148D4-DD45-4663-8968-5E3297134470}"/>
              </a:ext>
            </a:extLst>
          </p:cNvPr>
          <p:cNvSpPr/>
          <p:nvPr/>
        </p:nvSpPr>
        <p:spPr>
          <a:xfrm rot="18065989">
            <a:off x="2188944" y="501886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3">
            <a:extLst>
              <a:ext uri="{FF2B5EF4-FFF2-40B4-BE49-F238E27FC236}">
                <a16:creationId xmlns:a16="http://schemas.microsoft.com/office/drawing/2014/main" id="{1DD4EC58-E254-49D4-B2F9-AD1E42EBE4D5}"/>
              </a:ext>
            </a:extLst>
          </p:cNvPr>
          <p:cNvSpPr/>
          <p:nvPr/>
        </p:nvSpPr>
        <p:spPr>
          <a:xfrm>
            <a:off x="4399474" y="1181930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14">
            <a:extLst>
              <a:ext uri="{FF2B5EF4-FFF2-40B4-BE49-F238E27FC236}">
                <a16:creationId xmlns:a16="http://schemas.microsoft.com/office/drawing/2014/main" id="{E45763EA-A450-45DF-A6A2-FA16627F7042}"/>
              </a:ext>
            </a:extLst>
          </p:cNvPr>
          <p:cNvSpPr/>
          <p:nvPr/>
        </p:nvSpPr>
        <p:spPr>
          <a:xfrm>
            <a:off x="4628074" y="1410530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dirty="0"/>
              <a:t>صحراء الربع الخالي</a:t>
            </a:r>
            <a:endParaRPr lang="en-US" sz="2000" dirty="0"/>
          </a:p>
        </p:txBody>
      </p:sp>
      <p:sp>
        <p:nvSpPr>
          <p:cNvPr id="98" name="Rectangle 15">
            <a:extLst>
              <a:ext uri="{FF2B5EF4-FFF2-40B4-BE49-F238E27FC236}">
                <a16:creationId xmlns:a16="http://schemas.microsoft.com/office/drawing/2014/main" id="{99107C45-EA82-4D96-84BC-8FB812F688AD}"/>
              </a:ext>
            </a:extLst>
          </p:cNvPr>
          <p:cNvSpPr/>
          <p:nvPr/>
        </p:nvSpPr>
        <p:spPr>
          <a:xfrm>
            <a:off x="4639828" y="1416789"/>
            <a:ext cx="2286000" cy="2025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16">
            <a:extLst>
              <a:ext uri="{FF2B5EF4-FFF2-40B4-BE49-F238E27FC236}">
                <a16:creationId xmlns:a16="http://schemas.microsoft.com/office/drawing/2014/main" id="{75E8437F-3EEB-4A33-9F7E-AF5E29AF1E23}"/>
              </a:ext>
            </a:extLst>
          </p:cNvPr>
          <p:cNvSpPr/>
          <p:nvPr/>
        </p:nvSpPr>
        <p:spPr>
          <a:xfrm rot="18899860">
            <a:off x="5506347" y="581886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23">
            <a:extLst>
              <a:ext uri="{FF2B5EF4-FFF2-40B4-BE49-F238E27FC236}">
                <a16:creationId xmlns:a16="http://schemas.microsoft.com/office/drawing/2014/main" id="{E38FDFCE-6EE5-4CD7-8208-23486633C977}"/>
              </a:ext>
            </a:extLst>
          </p:cNvPr>
          <p:cNvSpPr/>
          <p:nvPr/>
        </p:nvSpPr>
        <p:spPr>
          <a:xfrm rot="465191">
            <a:off x="6248752" y="3759672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24">
            <a:extLst>
              <a:ext uri="{FF2B5EF4-FFF2-40B4-BE49-F238E27FC236}">
                <a16:creationId xmlns:a16="http://schemas.microsoft.com/office/drawing/2014/main" id="{3015E742-167E-4910-B60B-16E1B25CD471}"/>
              </a:ext>
            </a:extLst>
          </p:cNvPr>
          <p:cNvSpPr/>
          <p:nvPr/>
        </p:nvSpPr>
        <p:spPr>
          <a:xfrm rot="465191">
            <a:off x="6494907" y="3989462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وادي لجب بجازان</a:t>
            </a:r>
            <a:endParaRPr lang="en-US" sz="2400" dirty="0"/>
          </a:p>
        </p:txBody>
      </p:sp>
      <p:sp>
        <p:nvSpPr>
          <p:cNvPr id="102" name="Rectangle 25">
            <a:extLst>
              <a:ext uri="{FF2B5EF4-FFF2-40B4-BE49-F238E27FC236}">
                <a16:creationId xmlns:a16="http://schemas.microsoft.com/office/drawing/2014/main" id="{D37BC901-5068-44C7-BED8-F296A7D0C230}"/>
              </a:ext>
            </a:extLst>
          </p:cNvPr>
          <p:cNvSpPr/>
          <p:nvPr/>
        </p:nvSpPr>
        <p:spPr>
          <a:xfrm rot="465191">
            <a:off x="6494906" y="3982234"/>
            <a:ext cx="2286000" cy="20257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26">
            <a:extLst>
              <a:ext uri="{FF2B5EF4-FFF2-40B4-BE49-F238E27FC236}">
                <a16:creationId xmlns:a16="http://schemas.microsoft.com/office/drawing/2014/main" id="{40556493-1124-4114-A60F-DEA3BEB1F53B}"/>
              </a:ext>
            </a:extLst>
          </p:cNvPr>
          <p:cNvSpPr/>
          <p:nvPr/>
        </p:nvSpPr>
        <p:spPr>
          <a:xfrm rot="19365051">
            <a:off x="7540662" y="317216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8651F471-818B-48A6-AAE4-BE0B12333EFC}"/>
              </a:ext>
            </a:extLst>
          </p:cNvPr>
          <p:cNvSpPr/>
          <p:nvPr/>
        </p:nvSpPr>
        <p:spPr>
          <a:xfrm rot="20522689">
            <a:off x="9182081" y="4033720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F8F83992-5BA2-42D6-B0CA-99869F6D97B9}"/>
              </a:ext>
            </a:extLst>
          </p:cNvPr>
          <p:cNvSpPr/>
          <p:nvPr/>
        </p:nvSpPr>
        <p:spPr>
          <a:xfrm rot="20522689">
            <a:off x="9428236" y="4263510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نباتات برية - عرعر</a:t>
            </a:r>
            <a:endParaRPr lang="en-US" sz="2400" dirty="0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4850EF79-20A6-4FF6-984D-D22F3444FE01}"/>
              </a:ext>
            </a:extLst>
          </p:cNvPr>
          <p:cNvSpPr/>
          <p:nvPr/>
        </p:nvSpPr>
        <p:spPr>
          <a:xfrm rot="20522689">
            <a:off x="9423381" y="4263074"/>
            <a:ext cx="2286000" cy="202574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6">
            <a:extLst>
              <a:ext uri="{FF2B5EF4-FFF2-40B4-BE49-F238E27FC236}">
                <a16:creationId xmlns:a16="http://schemas.microsoft.com/office/drawing/2014/main" id="{98DDC4DD-D10D-48CB-B8A1-BAE96DA2D30D}"/>
              </a:ext>
            </a:extLst>
          </p:cNvPr>
          <p:cNvSpPr/>
          <p:nvPr/>
        </p:nvSpPr>
        <p:spPr>
          <a:xfrm rot="17822549">
            <a:off x="10473991" y="3446215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0" grpId="0" animBg="1"/>
      <p:bldP spid="94" grpId="0" animBg="1"/>
      <p:bldP spid="98" grpId="0" animBg="1"/>
      <p:bldP spid="102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مفهوم الإقليم: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هو مساحة من سطح الأرض تتسم بخصائص محددة تميزه عن غيره من الأقاليم الأخرى.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446688" y="3547150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مفهوم الإقليم: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746601" y="3504028"/>
            <a:ext cx="561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وقد يكون الإقليم جزءاً من دولة، وقد يشغل مساحة واسعة من أراضي عدة دول مختلفة،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362698" y="5315629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مفهوم الإقليم: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412038" y="5129375"/>
            <a:ext cx="59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كما قد يمثل جزءاً من قارة، وأحياناً قد تشغل أبعاده مناطق مختلفة في أكثر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من قارة، ومن هنا فإن مساحة الأقاليم تتفاوت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  <a:endParaRPr lang="en-US" sz="3200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Freeform: Shape 10">
            <a:extLst>
              <a:ext uri="{FF2B5EF4-FFF2-40B4-BE49-F238E27FC236}">
                <a16:creationId xmlns:a16="http://schemas.microsoft.com/office/drawing/2014/main" id="{31D52F77-7E88-48B7-9F4E-B60345EE796C}"/>
              </a:ext>
            </a:extLst>
          </p:cNvPr>
          <p:cNvSpPr/>
          <p:nvPr/>
        </p:nvSpPr>
        <p:spPr>
          <a:xfrm>
            <a:off x="-149355" y="2544064"/>
            <a:ext cx="12163283" cy="4926075"/>
          </a:xfrm>
          <a:custGeom>
            <a:avLst/>
            <a:gdLst>
              <a:gd name="connsiteX0" fmla="*/ 6112039 w 12163283"/>
              <a:gd name="connsiteY0" fmla="*/ 63 h 4926075"/>
              <a:gd name="connsiteX1" fmla="*/ 7545934 w 12163283"/>
              <a:gd name="connsiteY1" fmla="*/ 607289 h 4926075"/>
              <a:gd name="connsiteX2" fmla="*/ 7523250 w 12163283"/>
              <a:gd name="connsiteY2" fmla="*/ 3484473 h 4926075"/>
              <a:gd name="connsiteX3" fmla="*/ 7520054 w 12163283"/>
              <a:gd name="connsiteY3" fmla="*/ 3481227 h 4926075"/>
              <a:gd name="connsiteX4" fmla="*/ 7481408 w 12163283"/>
              <a:gd name="connsiteY4" fmla="*/ 3536996 h 4926075"/>
              <a:gd name="connsiteX5" fmla="*/ 7367620 w 12163283"/>
              <a:gd name="connsiteY5" fmla="*/ 3964495 h 4926075"/>
              <a:gd name="connsiteX6" fmla="*/ 8053383 w 12163283"/>
              <a:gd name="connsiteY6" fmla="*/ 4805898 h 4926075"/>
              <a:gd name="connsiteX7" fmla="*/ 8122910 w 12163283"/>
              <a:gd name="connsiteY7" fmla="*/ 4816509 h 4926075"/>
              <a:gd name="connsiteX8" fmla="*/ 8122910 w 12163283"/>
              <a:gd name="connsiteY8" fmla="*/ 4811430 h 4926075"/>
              <a:gd name="connsiteX9" fmla="*/ 12163283 w 12163283"/>
              <a:gd name="connsiteY9" fmla="*/ 4811430 h 4926075"/>
              <a:gd name="connsiteX10" fmla="*/ 12163283 w 12163283"/>
              <a:gd name="connsiteY10" fmla="*/ 4925120 h 4926075"/>
              <a:gd name="connsiteX11" fmla="*/ 8122910 w 12163283"/>
              <a:gd name="connsiteY11" fmla="*/ 4925120 h 4926075"/>
              <a:gd name="connsiteX12" fmla="*/ 8122910 w 12163283"/>
              <a:gd name="connsiteY12" fmla="*/ 4926075 h 4926075"/>
              <a:gd name="connsiteX13" fmla="*/ 8031530 w 12163283"/>
              <a:gd name="connsiteY13" fmla="*/ 4912128 h 4926075"/>
              <a:gd name="connsiteX14" fmla="*/ 7259187 w 12163283"/>
              <a:gd name="connsiteY14" fmla="*/ 3964495 h 4926075"/>
              <a:gd name="connsiteX15" fmla="*/ 7387341 w 12163283"/>
              <a:gd name="connsiteY15" fmla="*/ 3483022 h 4926075"/>
              <a:gd name="connsiteX16" fmla="*/ 7442770 w 12163283"/>
              <a:gd name="connsiteY16" fmla="*/ 3403034 h 4926075"/>
              <a:gd name="connsiteX17" fmla="*/ 7446137 w 12163283"/>
              <a:gd name="connsiteY17" fmla="*/ 3406135 h 4926075"/>
              <a:gd name="connsiteX18" fmla="*/ 7443780 w 12163283"/>
              <a:gd name="connsiteY18" fmla="*/ 3403741 h 4926075"/>
              <a:gd name="connsiteX19" fmla="*/ 7465201 w 12163283"/>
              <a:gd name="connsiteY19" fmla="*/ 686758 h 4926075"/>
              <a:gd name="connsiteX20" fmla="*/ 4748218 w 12163283"/>
              <a:gd name="connsiteY20" fmla="*/ 665337 h 4926075"/>
              <a:gd name="connsiteX21" fmla="*/ 4726797 w 12163283"/>
              <a:gd name="connsiteY21" fmla="*/ 3382320 h 4926075"/>
              <a:gd name="connsiteX22" fmla="*/ 4722790 w 12163283"/>
              <a:gd name="connsiteY22" fmla="*/ 3386265 h 4926075"/>
              <a:gd name="connsiteX23" fmla="*/ 4775941 w 12163283"/>
              <a:gd name="connsiteY23" fmla="*/ 3462967 h 4926075"/>
              <a:gd name="connsiteX24" fmla="*/ 4904095 w 12163283"/>
              <a:gd name="connsiteY24" fmla="*/ 3944440 h 4926075"/>
              <a:gd name="connsiteX25" fmla="*/ 4131752 w 12163283"/>
              <a:gd name="connsiteY25" fmla="*/ 4892073 h 4926075"/>
              <a:gd name="connsiteX26" fmla="*/ 4040373 w 12163283"/>
              <a:gd name="connsiteY26" fmla="*/ 4906020 h 4926075"/>
              <a:gd name="connsiteX27" fmla="*/ 0 w 12163283"/>
              <a:gd name="connsiteY27" fmla="*/ 4906020 h 4926075"/>
              <a:gd name="connsiteX28" fmla="*/ 0 w 12163283"/>
              <a:gd name="connsiteY28" fmla="*/ 4792330 h 4926075"/>
              <a:gd name="connsiteX29" fmla="*/ 4040373 w 12163283"/>
              <a:gd name="connsiteY29" fmla="*/ 4792330 h 4926075"/>
              <a:gd name="connsiteX30" fmla="*/ 4040373 w 12163283"/>
              <a:gd name="connsiteY30" fmla="*/ 4796454 h 4926075"/>
              <a:gd name="connsiteX31" fmla="*/ 4109899 w 12163283"/>
              <a:gd name="connsiteY31" fmla="*/ 4785843 h 4926075"/>
              <a:gd name="connsiteX32" fmla="*/ 4795662 w 12163283"/>
              <a:gd name="connsiteY32" fmla="*/ 3944440 h 4926075"/>
              <a:gd name="connsiteX33" fmla="*/ 4681874 w 12163283"/>
              <a:gd name="connsiteY33" fmla="*/ 3516941 h 4926075"/>
              <a:gd name="connsiteX34" fmla="*/ 4640265 w 12163283"/>
              <a:gd name="connsiteY34" fmla="*/ 3456897 h 4926075"/>
              <a:gd name="connsiteX35" fmla="*/ 4641061 w 12163283"/>
              <a:gd name="connsiteY35" fmla="*/ 3456164 h 4926075"/>
              <a:gd name="connsiteX36" fmla="*/ 4507623 w 12163283"/>
              <a:gd name="connsiteY36" fmla="*/ 3306173 h 4926075"/>
              <a:gd name="connsiteX37" fmla="*/ 4668749 w 12163283"/>
              <a:gd name="connsiteY37" fmla="*/ 584605 h 4926075"/>
              <a:gd name="connsiteX38" fmla="*/ 6112039 w 12163283"/>
              <a:gd name="connsiteY38" fmla="*/ 63 h 492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63283" h="4926075">
                <a:moveTo>
                  <a:pt x="6112039" y="63"/>
                </a:moveTo>
                <a:cubicBezTo>
                  <a:pt x="6632707" y="4168"/>
                  <a:pt x="7151809" y="206901"/>
                  <a:pt x="7545934" y="607289"/>
                </a:cubicBezTo>
                <a:cubicBezTo>
                  <a:pt x="8334182" y="1408065"/>
                  <a:pt x="8324026" y="2696225"/>
                  <a:pt x="7523250" y="3484473"/>
                </a:cubicBezTo>
                <a:lnTo>
                  <a:pt x="7520054" y="3481227"/>
                </a:lnTo>
                <a:lnTo>
                  <a:pt x="7481408" y="3536996"/>
                </a:lnTo>
                <a:cubicBezTo>
                  <a:pt x="7409020" y="3662885"/>
                  <a:pt x="7367620" y="3808856"/>
                  <a:pt x="7367620" y="3964495"/>
                </a:cubicBezTo>
                <a:cubicBezTo>
                  <a:pt x="7367620" y="4379535"/>
                  <a:pt x="7662019" y="4725814"/>
                  <a:pt x="8053383" y="4805898"/>
                </a:cubicBezTo>
                <a:lnTo>
                  <a:pt x="8122910" y="4816509"/>
                </a:lnTo>
                <a:lnTo>
                  <a:pt x="8122910" y="4811430"/>
                </a:lnTo>
                <a:lnTo>
                  <a:pt x="12163283" y="4811430"/>
                </a:lnTo>
                <a:lnTo>
                  <a:pt x="12163283" y="4925120"/>
                </a:lnTo>
                <a:lnTo>
                  <a:pt x="8122910" y="4925120"/>
                </a:lnTo>
                <a:lnTo>
                  <a:pt x="8122910" y="4926075"/>
                </a:lnTo>
                <a:lnTo>
                  <a:pt x="8031530" y="4912128"/>
                </a:lnTo>
                <a:cubicBezTo>
                  <a:pt x="7590754" y="4821933"/>
                  <a:pt x="7259187" y="4431935"/>
                  <a:pt x="7259187" y="3964495"/>
                </a:cubicBezTo>
                <a:cubicBezTo>
                  <a:pt x="7259187" y="3789205"/>
                  <a:pt x="7305813" y="3624806"/>
                  <a:pt x="7387341" y="3483022"/>
                </a:cubicBezTo>
                <a:lnTo>
                  <a:pt x="7442770" y="3403034"/>
                </a:lnTo>
                <a:lnTo>
                  <a:pt x="7446137" y="3406135"/>
                </a:lnTo>
                <a:lnTo>
                  <a:pt x="7443780" y="3403741"/>
                </a:lnTo>
                <a:cubicBezTo>
                  <a:pt x="8199970" y="2659382"/>
                  <a:pt x="8209560" y="1442947"/>
                  <a:pt x="7465201" y="686758"/>
                </a:cubicBezTo>
                <a:cubicBezTo>
                  <a:pt x="6720842" y="-69431"/>
                  <a:pt x="5504408" y="-79022"/>
                  <a:pt x="4748218" y="665337"/>
                </a:cubicBezTo>
                <a:cubicBezTo>
                  <a:pt x="3992029" y="1409696"/>
                  <a:pt x="3982439" y="2626131"/>
                  <a:pt x="4726797" y="3382320"/>
                </a:cubicBezTo>
                <a:lnTo>
                  <a:pt x="4722790" y="3386265"/>
                </a:lnTo>
                <a:lnTo>
                  <a:pt x="4775941" y="3462967"/>
                </a:lnTo>
                <a:cubicBezTo>
                  <a:pt x="4857469" y="3604751"/>
                  <a:pt x="4904095" y="3769150"/>
                  <a:pt x="4904095" y="3944440"/>
                </a:cubicBezTo>
                <a:cubicBezTo>
                  <a:pt x="4904095" y="4411880"/>
                  <a:pt x="4572528" y="4801878"/>
                  <a:pt x="4131752" y="4892073"/>
                </a:cubicBezTo>
                <a:lnTo>
                  <a:pt x="4040373" y="4906020"/>
                </a:lnTo>
                <a:lnTo>
                  <a:pt x="0" y="4906020"/>
                </a:lnTo>
                <a:lnTo>
                  <a:pt x="0" y="4792330"/>
                </a:lnTo>
                <a:lnTo>
                  <a:pt x="4040373" y="4792330"/>
                </a:lnTo>
                <a:lnTo>
                  <a:pt x="4040373" y="4796454"/>
                </a:lnTo>
                <a:lnTo>
                  <a:pt x="4109899" y="4785843"/>
                </a:lnTo>
                <a:cubicBezTo>
                  <a:pt x="4501263" y="4705759"/>
                  <a:pt x="4795662" y="4359480"/>
                  <a:pt x="4795662" y="3944440"/>
                </a:cubicBezTo>
                <a:cubicBezTo>
                  <a:pt x="4795662" y="3788801"/>
                  <a:pt x="4754262" y="3642830"/>
                  <a:pt x="4681874" y="3516941"/>
                </a:cubicBezTo>
                <a:lnTo>
                  <a:pt x="4640265" y="3456897"/>
                </a:lnTo>
                <a:lnTo>
                  <a:pt x="4641061" y="3456164"/>
                </a:lnTo>
                <a:lnTo>
                  <a:pt x="4507623" y="3306173"/>
                </a:lnTo>
                <a:cubicBezTo>
                  <a:pt x="3862175" y="2501946"/>
                  <a:pt x="3918021" y="1323587"/>
                  <a:pt x="4668749" y="584605"/>
                </a:cubicBezTo>
                <a:cubicBezTo>
                  <a:pt x="5069137" y="190481"/>
                  <a:pt x="5591371" y="-4042"/>
                  <a:pt x="6112039" y="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3">
            <a:extLst>
              <a:ext uri="{FF2B5EF4-FFF2-40B4-BE49-F238E27FC236}">
                <a16:creationId xmlns:a16="http://schemas.microsoft.com/office/drawing/2014/main" id="{164B350D-7F4A-408B-B262-294E4C573E9B}"/>
              </a:ext>
            </a:extLst>
          </p:cNvPr>
          <p:cNvSpPr/>
          <p:nvPr/>
        </p:nvSpPr>
        <p:spPr>
          <a:xfrm>
            <a:off x="3863959" y="4392283"/>
            <a:ext cx="254833" cy="2548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">
            <a:extLst>
              <a:ext uri="{FF2B5EF4-FFF2-40B4-BE49-F238E27FC236}">
                <a16:creationId xmlns:a16="http://schemas.microsoft.com/office/drawing/2014/main" id="{0CA63F34-FEB1-4F33-8D55-359760AF78C6}"/>
              </a:ext>
            </a:extLst>
          </p:cNvPr>
          <p:cNvSpPr/>
          <p:nvPr/>
        </p:nvSpPr>
        <p:spPr>
          <a:xfrm>
            <a:off x="5819226" y="2460695"/>
            <a:ext cx="254833" cy="2548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4">
            <a:extLst>
              <a:ext uri="{FF2B5EF4-FFF2-40B4-BE49-F238E27FC236}">
                <a16:creationId xmlns:a16="http://schemas.microsoft.com/office/drawing/2014/main" id="{517522D0-7693-4FBE-A6E3-650883A121C8}"/>
              </a:ext>
            </a:extLst>
          </p:cNvPr>
          <p:cNvSpPr/>
          <p:nvPr/>
        </p:nvSpPr>
        <p:spPr>
          <a:xfrm>
            <a:off x="7815065" y="4439704"/>
            <a:ext cx="254833" cy="2548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4" name="Group 16">
            <a:extLst>
              <a:ext uri="{FF2B5EF4-FFF2-40B4-BE49-F238E27FC236}">
                <a16:creationId xmlns:a16="http://schemas.microsoft.com/office/drawing/2014/main" id="{E1A20E84-4193-4F11-8E83-E8FB5E9C8515}"/>
              </a:ext>
            </a:extLst>
          </p:cNvPr>
          <p:cNvGrpSpPr/>
          <p:nvPr/>
        </p:nvGrpSpPr>
        <p:grpSpPr>
          <a:xfrm>
            <a:off x="4341131" y="2973090"/>
            <a:ext cx="3211025" cy="3211025"/>
            <a:chOff x="4490487" y="1823487"/>
            <a:chExt cx="3211025" cy="3211025"/>
          </a:xfrm>
        </p:grpSpPr>
        <p:sp>
          <p:nvSpPr>
            <p:cNvPr id="135" name="Oval 1">
              <a:extLst>
                <a:ext uri="{FF2B5EF4-FFF2-40B4-BE49-F238E27FC236}">
                  <a16:creationId xmlns:a16="http://schemas.microsoft.com/office/drawing/2014/main" id="{F28379F3-C6AE-4BE8-B37E-D0B1A7CAECB0}"/>
                </a:ext>
              </a:extLst>
            </p:cNvPr>
            <p:cNvSpPr/>
            <p:nvPr/>
          </p:nvSpPr>
          <p:spPr>
            <a:xfrm>
              <a:off x="4490487" y="1823487"/>
              <a:ext cx="3211025" cy="3211025"/>
            </a:xfrm>
            <a:prstGeom prst="ellipse">
              <a:avLst/>
            </a:prstGeom>
            <a:solidFill>
              <a:srgbClr val="F6F7F6"/>
            </a:solidFill>
            <a:ln>
              <a:noFill/>
            </a:ln>
            <a:effectLst>
              <a:outerShdw blurRad="279400" dist="190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1">
              <a:extLst>
                <a:ext uri="{FF2B5EF4-FFF2-40B4-BE49-F238E27FC236}">
                  <a16:creationId xmlns:a16="http://schemas.microsoft.com/office/drawing/2014/main" id="{02C7485E-88D9-4613-B9CD-31B72A95673C}"/>
                </a:ext>
              </a:extLst>
            </p:cNvPr>
            <p:cNvSpPr/>
            <p:nvPr/>
          </p:nvSpPr>
          <p:spPr>
            <a:xfrm>
              <a:off x="4596826" y="1929826"/>
              <a:ext cx="2998348" cy="2998348"/>
            </a:xfrm>
            <a:prstGeom prst="ellipse">
              <a:avLst/>
            </a:prstGeom>
            <a:solidFill>
              <a:srgbClr val="F6F6F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TextBox 5">
              <a:extLst>
                <a:ext uri="{FF2B5EF4-FFF2-40B4-BE49-F238E27FC236}">
                  <a16:creationId xmlns:a16="http://schemas.microsoft.com/office/drawing/2014/main" id="{072C5E3F-B9AC-416D-929D-0BE76FA5D063}"/>
                </a:ext>
              </a:extLst>
            </p:cNvPr>
            <p:cNvSpPr txBox="1"/>
            <p:nvPr/>
          </p:nvSpPr>
          <p:spPr>
            <a:xfrm>
              <a:off x="4672941" y="2835793"/>
              <a:ext cx="2863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>
                  <a:solidFill>
                    <a:prstClr val="black"/>
                  </a:solidFill>
                  <a:latin typeface="SansSerif" panose="00000400000000000000" pitchFamily="2" charset="2"/>
                </a:rPr>
                <a:t>أنواع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prstClr val="black"/>
                  </a:solidFill>
                  <a:latin typeface="SansSerif" panose="00000400000000000000" pitchFamily="2" charset="2"/>
                </a:rPr>
                <a:t> المظهر العام للإقليم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prstClr val="black"/>
                  </a:solidFill>
                  <a:latin typeface="SansSerif" panose="00000400000000000000" pitchFamily="2" charset="2"/>
                </a:rPr>
                <a:t>تبعاً للعوامل الجغرافية التي تشكّله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  <a:ea typeface="+mn-ea"/>
                <a:cs typeface="+mn-cs"/>
              </a:endParaRPr>
            </a:p>
          </p:txBody>
        </p:sp>
      </p:grpSp>
      <p:grpSp>
        <p:nvGrpSpPr>
          <p:cNvPr id="144" name="Group 51">
            <a:extLst>
              <a:ext uri="{FF2B5EF4-FFF2-40B4-BE49-F238E27FC236}">
                <a16:creationId xmlns:a16="http://schemas.microsoft.com/office/drawing/2014/main" id="{E7486C55-A741-4141-85BE-C48D4D4FB36F}"/>
              </a:ext>
            </a:extLst>
          </p:cNvPr>
          <p:cNvGrpSpPr/>
          <p:nvPr/>
        </p:nvGrpSpPr>
        <p:grpSpPr>
          <a:xfrm>
            <a:off x="1591265" y="4017779"/>
            <a:ext cx="2078522" cy="895505"/>
            <a:chOff x="2027803" y="4174761"/>
            <a:chExt cx="2078522" cy="895505"/>
          </a:xfrm>
        </p:grpSpPr>
        <p:sp>
          <p:nvSpPr>
            <p:cNvPr id="145" name="Rectangle: Rounded Corners 4">
              <a:extLst>
                <a:ext uri="{FF2B5EF4-FFF2-40B4-BE49-F238E27FC236}">
                  <a16:creationId xmlns:a16="http://schemas.microsoft.com/office/drawing/2014/main" id="{4AA3E6B1-FAA6-4B34-9B58-3164A75CE2EB}"/>
                </a:ext>
              </a:extLst>
            </p:cNvPr>
            <p:cNvSpPr/>
            <p:nvPr/>
          </p:nvSpPr>
          <p:spPr>
            <a:xfrm>
              <a:off x="2113614" y="4174761"/>
              <a:ext cx="1858780" cy="895505"/>
            </a:xfrm>
            <a:prstGeom prst="roundRect">
              <a:avLst>
                <a:gd name="adj" fmla="val 41068"/>
              </a:avLst>
            </a:prstGeom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25">
              <a:extLst>
                <a:ext uri="{FF2B5EF4-FFF2-40B4-BE49-F238E27FC236}">
                  <a16:creationId xmlns:a16="http://schemas.microsoft.com/office/drawing/2014/main" id="{DE845F8A-16F4-4CAF-8AE2-DC424576D0FF}"/>
                </a:ext>
              </a:extLst>
            </p:cNvPr>
            <p:cNvSpPr txBox="1"/>
            <p:nvPr/>
          </p:nvSpPr>
          <p:spPr>
            <a:xfrm>
              <a:off x="2027803" y="4396631"/>
              <a:ext cx="2078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الأقاليم التضاريسية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150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017254" y="1306629"/>
            <a:ext cx="1976860" cy="895505"/>
            <a:chOff x="5166610" y="157026"/>
            <a:chExt cx="1976860" cy="895505"/>
          </a:xfrm>
        </p:grpSpPr>
        <p:sp>
          <p:nvSpPr>
            <p:cNvPr id="151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183755" y="373945"/>
              <a:ext cx="1959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الأقاليم المُناخيَّة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162" name="Group 55">
            <a:extLst>
              <a:ext uri="{FF2B5EF4-FFF2-40B4-BE49-F238E27FC236}">
                <a16:creationId xmlns:a16="http://schemas.microsoft.com/office/drawing/2014/main" id="{833A9C99-BA82-4885-B6F2-8E7C34FC7DCC}"/>
              </a:ext>
            </a:extLst>
          </p:cNvPr>
          <p:cNvGrpSpPr/>
          <p:nvPr/>
        </p:nvGrpSpPr>
        <p:grpSpPr>
          <a:xfrm>
            <a:off x="8271071" y="4119367"/>
            <a:ext cx="2114394" cy="895505"/>
            <a:chOff x="8145750" y="4174761"/>
            <a:chExt cx="2114394" cy="895505"/>
          </a:xfrm>
        </p:grpSpPr>
        <p:sp>
          <p:nvSpPr>
            <p:cNvPr id="163" name="Rectangle: Rounded Corners 20">
              <a:extLst>
                <a:ext uri="{FF2B5EF4-FFF2-40B4-BE49-F238E27FC236}">
                  <a16:creationId xmlns:a16="http://schemas.microsoft.com/office/drawing/2014/main" id="{3746FCBD-20E2-439A-BFDA-4DA4112F3A42}"/>
                </a:ext>
              </a:extLst>
            </p:cNvPr>
            <p:cNvSpPr/>
            <p:nvPr/>
          </p:nvSpPr>
          <p:spPr>
            <a:xfrm>
              <a:off x="8273557" y="4174761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339933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TextBox 38">
              <a:extLst>
                <a:ext uri="{FF2B5EF4-FFF2-40B4-BE49-F238E27FC236}">
                  <a16:creationId xmlns:a16="http://schemas.microsoft.com/office/drawing/2014/main" id="{B8835114-DB55-445A-A1D3-7AC681F8C892}"/>
                </a:ext>
              </a:extLst>
            </p:cNvPr>
            <p:cNvSpPr txBox="1"/>
            <p:nvPr/>
          </p:nvSpPr>
          <p:spPr>
            <a:xfrm>
              <a:off x="8145750" y="4418153"/>
              <a:ext cx="2114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الأقاليم النباتية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7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1" grpId="0" animBg="1"/>
      <p:bldP spid="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8">
            <a:extLst>
              <a:ext uri="{FF2B5EF4-FFF2-40B4-BE49-F238E27FC236}">
                <a16:creationId xmlns:a16="http://schemas.microsoft.com/office/drawing/2014/main" id="{D2BB4DA8-8BF4-4B9E-A074-C736B9171038}"/>
              </a:ext>
            </a:extLst>
          </p:cNvPr>
          <p:cNvSpPr/>
          <p:nvPr/>
        </p:nvSpPr>
        <p:spPr>
          <a:xfrm>
            <a:off x="6698073" y="2261318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100000">
                <a:srgbClr val="800000"/>
              </a:gs>
              <a:gs pos="62000">
                <a:srgbClr val="CC006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16">
            <a:extLst>
              <a:ext uri="{FF2B5EF4-FFF2-40B4-BE49-F238E27FC236}">
                <a16:creationId xmlns:a16="http://schemas.microsoft.com/office/drawing/2014/main" id="{2AB5F94F-4AE4-47A6-BB50-690417D82360}"/>
              </a:ext>
            </a:extLst>
          </p:cNvPr>
          <p:cNvSpPr/>
          <p:nvPr/>
        </p:nvSpPr>
        <p:spPr>
          <a:xfrm rot="10800000">
            <a:off x="5503563" y="4031972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66"/>
              </a:gs>
              <a:gs pos="62000">
                <a:srgbClr val="00CC99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4E72B750-B955-4A37-B301-8C660571D3F5}"/>
              </a:ext>
            </a:extLst>
          </p:cNvPr>
          <p:cNvSpPr/>
          <p:nvPr/>
        </p:nvSpPr>
        <p:spPr>
          <a:xfrm rot="5400000">
            <a:off x="6962849" y="2568126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6600CC"/>
              </a:gs>
              <a:gs pos="62000">
                <a:srgbClr val="99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0">
            <a:extLst>
              <a:ext uri="{FF2B5EF4-FFF2-40B4-BE49-F238E27FC236}">
                <a16:creationId xmlns:a16="http://schemas.microsoft.com/office/drawing/2014/main" id="{7D8C27C7-307D-4599-8B66-4744084D6F45}"/>
              </a:ext>
            </a:extLst>
          </p:cNvPr>
          <p:cNvSpPr/>
          <p:nvPr/>
        </p:nvSpPr>
        <p:spPr>
          <a:xfrm rot="5400000">
            <a:off x="6962852" y="3775606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FF"/>
              </a:gs>
              <a:gs pos="62000">
                <a:srgbClr val="00CC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7">
            <a:extLst>
              <a:ext uri="{FF2B5EF4-FFF2-40B4-BE49-F238E27FC236}">
                <a16:creationId xmlns:a16="http://schemas.microsoft.com/office/drawing/2014/main" id="{41ABB7A2-5D85-496B-AF0D-517EE7BD859E}"/>
              </a:ext>
            </a:extLst>
          </p:cNvPr>
          <p:cNvSpPr/>
          <p:nvPr/>
        </p:nvSpPr>
        <p:spPr>
          <a:xfrm>
            <a:off x="5490595" y="2261319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 flip="none" rotWithShape="1">
            <a:gsLst>
              <a:gs pos="98000">
                <a:srgbClr val="D29F00"/>
              </a:gs>
              <a:gs pos="62000">
                <a:srgbClr val="FFC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apezoid 3">
            <a:extLst>
              <a:ext uri="{FF2B5EF4-FFF2-40B4-BE49-F238E27FC236}">
                <a16:creationId xmlns:a16="http://schemas.microsoft.com/office/drawing/2014/main" id="{FFB116A5-5A20-4EC8-AD38-D504718DA706}"/>
              </a:ext>
            </a:extLst>
          </p:cNvPr>
          <p:cNvSpPr/>
          <p:nvPr/>
        </p:nvSpPr>
        <p:spPr>
          <a:xfrm>
            <a:off x="5490596" y="1290647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9900"/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12">
            <a:extLst>
              <a:ext uri="{FF2B5EF4-FFF2-40B4-BE49-F238E27FC236}">
                <a16:creationId xmlns:a16="http://schemas.microsoft.com/office/drawing/2014/main" id="{FB3C4DB3-6A31-4304-B3F0-BB7C10FD50C2}"/>
              </a:ext>
            </a:extLst>
          </p:cNvPr>
          <p:cNvSpPr/>
          <p:nvPr/>
        </p:nvSpPr>
        <p:spPr>
          <a:xfrm rot="16200000">
            <a:off x="5217449" y="2540084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CC0000"/>
              </a:gs>
              <a:gs pos="62000">
                <a:srgbClr val="FF5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11">
            <a:extLst>
              <a:ext uri="{FF2B5EF4-FFF2-40B4-BE49-F238E27FC236}">
                <a16:creationId xmlns:a16="http://schemas.microsoft.com/office/drawing/2014/main" id="{89BD0153-E5E3-4D42-B79F-CAEA8891C1DF}"/>
              </a:ext>
            </a:extLst>
          </p:cNvPr>
          <p:cNvSpPr/>
          <p:nvPr/>
        </p:nvSpPr>
        <p:spPr>
          <a:xfrm rot="16200000">
            <a:off x="5217451" y="3747561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9900CC"/>
              </a:gs>
              <a:gs pos="62000">
                <a:srgbClr val="CC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15">
            <a:extLst>
              <a:ext uri="{FF2B5EF4-FFF2-40B4-BE49-F238E27FC236}">
                <a16:creationId xmlns:a16="http://schemas.microsoft.com/office/drawing/2014/main" id="{B5581325-76AA-4D0D-B518-05E01A5454E0}"/>
              </a:ext>
            </a:extLst>
          </p:cNvPr>
          <p:cNvSpPr/>
          <p:nvPr/>
        </p:nvSpPr>
        <p:spPr>
          <a:xfrm rot="10800000">
            <a:off x="6679061" y="4060012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00CC00"/>
              </a:gs>
              <a:gs pos="62000">
                <a:srgbClr val="CCFF3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rapezoid 14">
            <a:extLst>
              <a:ext uri="{FF2B5EF4-FFF2-40B4-BE49-F238E27FC236}">
                <a16:creationId xmlns:a16="http://schemas.microsoft.com/office/drawing/2014/main" id="{F5207D66-F195-4556-AFB4-CB1F72FC1F7B}"/>
              </a:ext>
            </a:extLst>
          </p:cNvPr>
          <p:cNvSpPr/>
          <p:nvPr/>
        </p:nvSpPr>
        <p:spPr>
          <a:xfrm rot="10800000">
            <a:off x="5503563" y="5320582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99CC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rapezoid 10">
            <a:extLst>
              <a:ext uri="{FF2B5EF4-FFF2-40B4-BE49-F238E27FC236}">
                <a16:creationId xmlns:a16="http://schemas.microsoft.com/office/drawing/2014/main" id="{EEA7B148-FD81-4A3B-B299-9D96D92CB6D0}"/>
              </a:ext>
            </a:extLst>
          </p:cNvPr>
          <p:cNvSpPr/>
          <p:nvPr/>
        </p:nvSpPr>
        <p:spPr>
          <a:xfrm rot="16200000">
            <a:off x="3484070" y="3302792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18">
            <a:extLst>
              <a:ext uri="{FF2B5EF4-FFF2-40B4-BE49-F238E27FC236}">
                <a16:creationId xmlns:a16="http://schemas.microsoft.com/office/drawing/2014/main" id="{FAD6E0D9-6EEF-48C1-AB82-AFCE7A681AC6}"/>
              </a:ext>
            </a:extLst>
          </p:cNvPr>
          <p:cNvSpPr/>
          <p:nvPr/>
        </p:nvSpPr>
        <p:spPr>
          <a:xfrm rot="5400000">
            <a:off x="7488754" y="3330837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46">
            <a:extLst>
              <a:ext uri="{FF2B5EF4-FFF2-40B4-BE49-F238E27FC236}">
                <a16:creationId xmlns:a16="http://schemas.microsoft.com/office/drawing/2014/main" id="{70AC13B0-3800-4885-B685-B806E0954755}"/>
              </a:ext>
            </a:extLst>
          </p:cNvPr>
          <p:cNvSpPr/>
          <p:nvPr/>
        </p:nvSpPr>
        <p:spPr>
          <a:xfrm>
            <a:off x="3600627" y="6559550"/>
            <a:ext cx="5733143" cy="493786"/>
          </a:xfrm>
          <a:prstGeom prst="ellipse">
            <a:avLst/>
          </a:prstGeom>
          <a:gradFill flip="none" rotWithShape="1">
            <a:gsLst>
              <a:gs pos="100000">
                <a:srgbClr val="FEFEFE">
                  <a:alpha val="0"/>
                </a:srgbClr>
              </a:gs>
              <a:gs pos="5000">
                <a:schemeClr val="tx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47">
            <a:extLst>
              <a:ext uri="{FF2B5EF4-FFF2-40B4-BE49-F238E27FC236}">
                <a16:creationId xmlns:a16="http://schemas.microsoft.com/office/drawing/2014/main" id="{DBF76932-8DEF-4571-A74D-E0DA064F4FA8}"/>
              </a:ext>
            </a:extLst>
          </p:cNvPr>
          <p:cNvSpPr txBox="1"/>
          <p:nvPr/>
        </p:nvSpPr>
        <p:spPr>
          <a:xfrm>
            <a:off x="5508290" y="3135015"/>
            <a:ext cx="1922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7030A0"/>
                </a:solidFill>
                <a:latin typeface="Oswald" panose="02000503000000000000" pitchFamily="2" charset="0"/>
              </a:rPr>
              <a:t>أصناف</a:t>
            </a:r>
          </a:p>
          <a:p>
            <a:pPr algn="ctr"/>
            <a:r>
              <a:rPr lang="ar-SY" b="1" dirty="0">
                <a:solidFill>
                  <a:srgbClr val="7030A0"/>
                </a:solidFill>
                <a:latin typeface="Oswald" panose="02000503000000000000" pitchFamily="2" charset="0"/>
              </a:rPr>
              <a:t> الأقاليم التضاريسية بحسب تنوُّع عناصر أشكال سطح الأرض ومظهرها العام</a:t>
            </a:r>
            <a:endParaRPr lang="en-US" b="1" dirty="0">
              <a:solidFill>
                <a:srgbClr val="7030A0"/>
              </a:solidFill>
              <a:latin typeface="Oswald" panose="02000503000000000000" pitchFamily="2" charset="0"/>
            </a:endParaRPr>
          </a:p>
        </p:txBody>
      </p:sp>
      <p:pic>
        <p:nvPicPr>
          <p:cNvPr id="74" name="Graphic 49" descr="Pie chart">
            <a:extLst>
              <a:ext uri="{FF2B5EF4-FFF2-40B4-BE49-F238E27FC236}">
                <a16:creationId xmlns:a16="http://schemas.microsoft.com/office/drawing/2014/main" id="{4877A71E-FBE6-4144-81BE-3638F66915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078" y="3559527"/>
            <a:ext cx="457200" cy="457200"/>
          </a:xfrm>
          <a:prstGeom prst="rect">
            <a:avLst/>
          </a:prstGeom>
        </p:spPr>
      </p:pic>
      <p:pic>
        <p:nvPicPr>
          <p:cNvPr id="75" name="Graphic 51" descr="Presentation with bar chart">
            <a:extLst>
              <a:ext uri="{FF2B5EF4-FFF2-40B4-BE49-F238E27FC236}">
                <a16:creationId xmlns:a16="http://schemas.microsoft.com/office/drawing/2014/main" id="{5E5BEA78-9376-4FC2-AA9F-56A73648D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5553" y="3629106"/>
            <a:ext cx="457200" cy="457200"/>
          </a:xfrm>
          <a:prstGeom prst="rect">
            <a:avLst/>
          </a:prstGeom>
        </p:spPr>
      </p:pic>
      <p:pic>
        <p:nvPicPr>
          <p:cNvPr id="76" name="Graphic 53" descr="Bar graph with upward trend">
            <a:extLst>
              <a:ext uri="{FF2B5EF4-FFF2-40B4-BE49-F238E27FC236}">
                <a16:creationId xmlns:a16="http://schemas.microsoft.com/office/drawing/2014/main" id="{B2448539-C11D-449E-9092-CD1D44364A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7029" y="1541222"/>
            <a:ext cx="457200" cy="457200"/>
          </a:xfrm>
          <a:prstGeom prst="rect">
            <a:avLst/>
          </a:prstGeom>
        </p:spPr>
      </p:pic>
      <p:pic>
        <p:nvPicPr>
          <p:cNvPr id="77" name="Graphic 55" descr="Bank">
            <a:extLst>
              <a:ext uri="{FF2B5EF4-FFF2-40B4-BE49-F238E27FC236}">
                <a16:creationId xmlns:a16="http://schemas.microsoft.com/office/drawing/2014/main" id="{69BFB697-D83B-4563-B6FE-E49B379FF5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8589" y="5513890"/>
            <a:ext cx="457200" cy="457200"/>
          </a:xfrm>
          <a:prstGeom prst="rect">
            <a:avLst/>
          </a:prstGeom>
        </p:spPr>
      </p:pic>
      <p:sp>
        <p:nvSpPr>
          <p:cNvPr id="78" name="TextBox 56">
            <a:extLst>
              <a:ext uri="{FF2B5EF4-FFF2-40B4-BE49-F238E27FC236}">
                <a16:creationId xmlns:a16="http://schemas.microsoft.com/office/drawing/2014/main" id="{FD2992C7-DA3B-4EAB-878A-E66E32796F8B}"/>
              </a:ext>
            </a:extLst>
          </p:cNvPr>
          <p:cNvSpPr txBox="1"/>
          <p:nvPr/>
        </p:nvSpPr>
        <p:spPr>
          <a:xfrm>
            <a:off x="6115595" y="2324533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79" name="TextBox 57">
            <a:extLst>
              <a:ext uri="{FF2B5EF4-FFF2-40B4-BE49-F238E27FC236}">
                <a16:creationId xmlns:a16="http://schemas.microsoft.com/office/drawing/2014/main" id="{43840E27-2BA8-4909-8350-00C0875B97D3}"/>
              </a:ext>
            </a:extLst>
          </p:cNvPr>
          <p:cNvSpPr txBox="1"/>
          <p:nvPr/>
        </p:nvSpPr>
        <p:spPr>
          <a:xfrm>
            <a:off x="7430837" y="3689013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80" name="TextBox 58">
            <a:extLst>
              <a:ext uri="{FF2B5EF4-FFF2-40B4-BE49-F238E27FC236}">
                <a16:creationId xmlns:a16="http://schemas.microsoft.com/office/drawing/2014/main" id="{2E61FEF3-47F5-44E4-B18B-B4EECB31A9A3}"/>
              </a:ext>
            </a:extLst>
          </p:cNvPr>
          <p:cNvSpPr txBox="1"/>
          <p:nvPr/>
        </p:nvSpPr>
        <p:spPr>
          <a:xfrm>
            <a:off x="6137155" y="4980147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81" name="TextBox 59">
            <a:extLst>
              <a:ext uri="{FF2B5EF4-FFF2-40B4-BE49-F238E27FC236}">
                <a16:creationId xmlns:a16="http://schemas.microsoft.com/office/drawing/2014/main" id="{CA786F8C-8863-4CD1-802D-B2D156E25141}"/>
              </a:ext>
            </a:extLst>
          </p:cNvPr>
          <p:cNvSpPr txBox="1"/>
          <p:nvPr/>
        </p:nvSpPr>
        <p:spPr>
          <a:xfrm>
            <a:off x="4791934" y="3603785"/>
            <a:ext cx="66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82" name="TextBox 60">
            <a:extLst>
              <a:ext uri="{FF2B5EF4-FFF2-40B4-BE49-F238E27FC236}">
                <a16:creationId xmlns:a16="http://schemas.microsoft.com/office/drawing/2014/main" id="{420F9FCC-3577-41E4-ADF9-593DB13F706C}"/>
              </a:ext>
            </a:extLst>
          </p:cNvPr>
          <p:cNvSpPr txBox="1"/>
          <p:nvPr/>
        </p:nvSpPr>
        <p:spPr>
          <a:xfrm>
            <a:off x="7336920" y="1340644"/>
            <a:ext cx="315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ارتفاع سطح الأرض عن مستوى سطح البحر، أو انخفاضه عنه</a:t>
            </a:r>
            <a:endParaRPr lang="ar-SY" sz="2000" dirty="0"/>
          </a:p>
        </p:txBody>
      </p:sp>
      <p:sp>
        <p:nvSpPr>
          <p:cNvPr id="83" name="TextBox 61">
            <a:extLst>
              <a:ext uri="{FF2B5EF4-FFF2-40B4-BE49-F238E27FC236}">
                <a16:creationId xmlns:a16="http://schemas.microsoft.com/office/drawing/2014/main" id="{BA2F5604-E852-49A8-A567-39C291F796D5}"/>
              </a:ext>
            </a:extLst>
          </p:cNvPr>
          <p:cNvSpPr txBox="1"/>
          <p:nvPr/>
        </p:nvSpPr>
        <p:spPr>
          <a:xfrm>
            <a:off x="8323228" y="4529376"/>
            <a:ext cx="245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أشكال سطح الأرض ودرجة انحداره</a:t>
            </a:r>
            <a:endParaRPr lang="en-US" sz="2000" dirty="0"/>
          </a:p>
        </p:txBody>
      </p:sp>
      <p:sp>
        <p:nvSpPr>
          <p:cNvPr id="84" name="TextBox 62">
            <a:extLst>
              <a:ext uri="{FF2B5EF4-FFF2-40B4-BE49-F238E27FC236}">
                <a16:creationId xmlns:a16="http://schemas.microsoft.com/office/drawing/2014/main" id="{CBF8A972-6C11-49DF-9B5E-6DB1273FA8E0}"/>
              </a:ext>
            </a:extLst>
          </p:cNvPr>
          <p:cNvSpPr txBox="1"/>
          <p:nvPr/>
        </p:nvSpPr>
        <p:spPr>
          <a:xfrm>
            <a:off x="2739936" y="5471658"/>
            <a:ext cx="296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التركيب الصخري للإقليم</a:t>
            </a:r>
            <a:endParaRPr lang="en-US" sz="2000" dirty="0"/>
          </a:p>
        </p:txBody>
      </p:sp>
      <p:sp>
        <p:nvSpPr>
          <p:cNvPr id="85" name="TextBox 63">
            <a:extLst>
              <a:ext uri="{FF2B5EF4-FFF2-40B4-BE49-F238E27FC236}">
                <a16:creationId xmlns:a16="http://schemas.microsoft.com/office/drawing/2014/main" id="{EC6090F0-A552-40BC-989A-B0D27E49BBD7}"/>
              </a:ext>
            </a:extLst>
          </p:cNvPr>
          <p:cNvSpPr txBox="1"/>
          <p:nvPr/>
        </p:nvSpPr>
        <p:spPr>
          <a:xfrm>
            <a:off x="746600" y="3559527"/>
            <a:ext cx="296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درجة تَضَرُّس المنطقة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37153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58D5372-4D08-436E-B2B6-49E37C84A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A6A3C190-ABBC-4198-98F0-23C60CB4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8E436D5F-DA5F-47CC-8120-04402CED5BDC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FDB4A71-6519-4BDB-AD43-ED4E75B8B22E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629AD8A8-740D-44EE-B281-86E39B5B6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83">
            <a:extLst>
              <a:ext uri="{FF2B5EF4-FFF2-40B4-BE49-F238E27FC236}">
                <a16:creationId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676026" y="1985228"/>
            <a:ext cx="4076567" cy="719861"/>
            <a:chOff x="676027" y="1304849"/>
            <a:chExt cx="4076567" cy="71986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64" name="Teardrop 61">
                <a:extLst>
                  <a:ext uri="{FF2B5EF4-FFF2-40B4-BE49-F238E27FC236}">
                    <a16:creationId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2">
                <a:extLst>
                  <a:ext uri="{FF2B5EF4-FFF2-40B4-BE49-F238E27FC236}">
                    <a16:creationId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74">
              <a:extLst>
                <a:ext uri="{FF2B5EF4-FFF2-40B4-BE49-F238E27FC236}">
                  <a16:creationId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217441" y="1304849"/>
              <a:ext cx="29962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مناطق التلال 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676026" y="3213482"/>
            <a:ext cx="3182991" cy="677108"/>
            <a:chOff x="676027" y="2533103"/>
            <a:chExt cx="3182991" cy="677108"/>
          </a:xfrm>
        </p:grpSpPr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70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680591" y="2533103"/>
              <a:ext cx="29962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مناطق المرتفعات المتوسطة (الجبال )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14 %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676026" y="4570183"/>
            <a:ext cx="3270649" cy="954107"/>
            <a:chOff x="676027" y="3889804"/>
            <a:chExt cx="3270649" cy="954107"/>
          </a:xfrm>
        </p:grpSpPr>
        <p:sp>
          <p:nvSpPr>
            <p:cNvPr id="73" name="Rectangle 40">
              <a:extLst>
                <a:ext uri="{FF2B5EF4-FFF2-40B4-BE49-F238E27FC236}">
                  <a16:creationId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7" y="3907571"/>
              <a:ext cx="299496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>
              <a:extLst>
                <a:ext uri="{FF2B5EF4-FFF2-40B4-BE49-F238E27FC236}">
                  <a16:creationId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6" name="Teardrop 55">
                <a:extLst>
                  <a:ext uri="{FF2B5EF4-FFF2-40B4-BE49-F238E27FC236}">
                    <a16:creationId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56">
                <a:extLst>
                  <a:ext uri="{FF2B5EF4-FFF2-40B4-BE49-F238E27FC236}">
                    <a16:creationId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6">
              <a:extLst>
                <a:ext uri="{FF2B5EF4-FFF2-40B4-BE49-F238E27FC236}">
                  <a16:creationId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781176" y="3889804"/>
              <a:ext cx="2996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مناطق المرتفعات العالية 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(الجبال الشاهقة )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11 %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8" name="Group 86">
            <a:extLst>
              <a:ext uri="{FF2B5EF4-FFF2-40B4-BE49-F238E27FC236}">
                <a16:creationId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676026" y="5744118"/>
            <a:ext cx="4283518" cy="1014149"/>
            <a:chOff x="676027" y="5063739"/>
            <a:chExt cx="4283518" cy="1014149"/>
          </a:xfrm>
        </p:grpSpPr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1">
              <a:extLst>
                <a:ext uri="{FF2B5EF4-FFF2-40B4-BE49-F238E27FC236}">
                  <a16:creationId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82" name="Teardrop 52">
                <a:extLst>
                  <a:ext uri="{FF2B5EF4-FFF2-40B4-BE49-F238E27FC236}">
                    <a16:creationId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53">
                <a:extLst>
                  <a:ext uri="{FF2B5EF4-FFF2-40B4-BE49-F238E27FC236}">
                    <a16:creationId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77">
              <a:extLst>
                <a:ext uri="{FF2B5EF4-FFF2-40B4-BE49-F238E27FC236}">
                  <a16:creationId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207425" y="5123781"/>
              <a:ext cx="29962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الجبال الثلجية و تقع في القارة القطبية الجنوبية 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11 %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4" name="Group 90">
            <a:extLst>
              <a:ext uri="{FF2B5EF4-FFF2-40B4-BE49-F238E27FC236}">
                <a16:creationId xmlns:a16="http://schemas.microsoft.com/office/drawing/2014/main" id="{0D517EB2-01CC-4FE8-9794-803FF58548AE}"/>
              </a:ext>
            </a:extLst>
          </p:cNvPr>
          <p:cNvGrpSpPr/>
          <p:nvPr/>
        </p:nvGrpSpPr>
        <p:grpSpPr>
          <a:xfrm>
            <a:off x="6919863" y="2031816"/>
            <a:ext cx="4102878" cy="677108"/>
            <a:chOff x="6919864" y="1351437"/>
            <a:chExt cx="4102878" cy="677108"/>
          </a:xfrm>
        </p:grpSpPr>
        <p:sp>
          <p:nvSpPr>
            <p:cNvPr id="85" name="Rectangle 32">
              <a:extLst>
                <a:ext uri="{FF2B5EF4-FFF2-40B4-BE49-F238E27FC236}">
                  <a16:creationId xmlns:a16="http://schemas.microsoft.com/office/drawing/2014/main" id="{E1661676-CFAC-4FA4-AADD-0BB58B205DEC}"/>
                </a:ext>
              </a:extLst>
            </p:cNvPr>
            <p:cNvSpPr/>
            <p:nvPr/>
          </p:nvSpPr>
          <p:spPr>
            <a:xfrm>
              <a:off x="6919864" y="1401946"/>
              <a:ext cx="379682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">
              <a:extLst>
                <a:ext uri="{FF2B5EF4-FFF2-40B4-BE49-F238E27FC236}">
                  <a16:creationId xmlns:a16="http://schemas.microsoft.com/office/drawing/2014/main" id="{6ACC9FA2-EE6B-475E-A2D2-D795F79077F4}"/>
                </a:ext>
              </a:extLst>
            </p:cNvPr>
            <p:cNvGrpSpPr/>
            <p:nvPr/>
          </p:nvGrpSpPr>
          <p:grpSpPr>
            <a:xfrm>
              <a:off x="10485639" y="1378890"/>
              <a:ext cx="537103" cy="534197"/>
              <a:chOff x="11049987" y="1270856"/>
              <a:chExt cx="537103" cy="534197"/>
            </a:xfrm>
          </p:grpSpPr>
          <p:sp>
            <p:nvSpPr>
              <p:cNvPr id="88" name="Teardrop 36">
                <a:extLst>
                  <a:ext uri="{FF2B5EF4-FFF2-40B4-BE49-F238E27FC236}">
                    <a16:creationId xmlns:a16="http://schemas.microsoft.com/office/drawing/2014/main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88099A5C-23D3-4F36-8950-1342B9B4D0BD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78">
              <a:extLst>
                <a:ext uri="{FF2B5EF4-FFF2-40B4-BE49-F238E27FC236}">
                  <a16:creationId xmlns:a16="http://schemas.microsoft.com/office/drawing/2014/main" id="{BC38886A-A9A0-4A2F-A6BF-F1C0DA7D8DF6}"/>
                </a:ext>
              </a:extLst>
            </p:cNvPr>
            <p:cNvSpPr txBox="1"/>
            <p:nvPr/>
          </p:nvSpPr>
          <p:spPr>
            <a:xfrm>
              <a:off x="7496247" y="1351437"/>
              <a:ext cx="29962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السهول المستوية 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7486865" y="3174941"/>
            <a:ext cx="3535876" cy="984885"/>
            <a:chOff x="7486866" y="2494562"/>
            <a:chExt cx="3535876" cy="984885"/>
          </a:xfrm>
        </p:grpSpPr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120137" y="2583328"/>
              <a:ext cx="2583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42">
              <a:extLst>
                <a:ext uri="{FF2B5EF4-FFF2-40B4-BE49-F238E27FC236}">
                  <a16:creationId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94" name="Teardrop 43">
                <a:extLst>
                  <a:ext uri="{FF2B5EF4-FFF2-40B4-BE49-F238E27FC236}">
                    <a16:creationId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44">
                <a:extLst>
                  <a:ext uri="{FF2B5EF4-FFF2-40B4-BE49-F238E27FC236}">
                    <a16:creationId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79">
              <a:extLst>
                <a:ext uri="{FF2B5EF4-FFF2-40B4-BE49-F238E27FC236}">
                  <a16:creationId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7486866" y="2494562"/>
              <a:ext cx="29962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السهول غير المستوية 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31 %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6" name="Group 88">
            <a:extLst>
              <a:ext uri="{FF2B5EF4-FFF2-40B4-BE49-F238E27FC236}">
                <a16:creationId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8032477" y="4461686"/>
            <a:ext cx="2990264" cy="984885"/>
            <a:chOff x="8032478" y="3781307"/>
            <a:chExt cx="2990264" cy="984885"/>
          </a:xfrm>
        </p:grpSpPr>
        <p:sp>
          <p:nvSpPr>
            <p:cNvPr id="97" name="Rectangle 34">
              <a:extLst>
                <a:ext uri="{FF2B5EF4-FFF2-40B4-BE49-F238E27FC236}">
                  <a16:creationId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8032478" y="3907571"/>
              <a:ext cx="267122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45">
              <a:extLst>
                <a:ext uri="{FF2B5EF4-FFF2-40B4-BE49-F238E27FC236}">
                  <a16:creationId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100" name="Teardrop 46">
                <a:extLst>
                  <a:ext uri="{FF2B5EF4-FFF2-40B4-BE49-F238E27FC236}">
                    <a16:creationId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47">
                <a:extLst>
                  <a:ext uri="{FF2B5EF4-FFF2-40B4-BE49-F238E27FC236}">
                    <a16:creationId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80">
              <a:extLst>
                <a:ext uri="{FF2B5EF4-FFF2-40B4-BE49-F238E27FC236}">
                  <a16:creationId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8206433" y="3781307"/>
              <a:ext cx="232331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الهضاب 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2" name="Group 87">
            <a:extLst>
              <a:ext uri="{FF2B5EF4-FFF2-40B4-BE49-F238E27FC236}">
                <a16:creationId xmlns:a16="http://schemas.microsoft.com/office/drawing/2014/main" id="{C3AD7D9E-3942-4DD4-AC38-B9D1A9AC0FB3}"/>
              </a:ext>
            </a:extLst>
          </p:cNvPr>
          <p:cNvGrpSpPr/>
          <p:nvPr/>
        </p:nvGrpSpPr>
        <p:grpSpPr>
          <a:xfrm>
            <a:off x="7019608" y="5744118"/>
            <a:ext cx="4003133" cy="746969"/>
            <a:chOff x="7019609" y="5063739"/>
            <a:chExt cx="4003133" cy="746969"/>
          </a:xfrm>
        </p:grpSpPr>
        <p:sp>
          <p:nvSpPr>
            <p:cNvPr id="103" name="Rectangle 35">
              <a:extLst>
                <a:ext uri="{FF2B5EF4-FFF2-40B4-BE49-F238E27FC236}">
                  <a16:creationId xmlns:a16="http://schemas.microsoft.com/office/drawing/2014/main" id="{75F38BB3-6A51-4C77-8C35-8D3E2454CDEE}"/>
                </a:ext>
              </a:extLst>
            </p:cNvPr>
            <p:cNvSpPr/>
            <p:nvPr/>
          </p:nvSpPr>
          <p:spPr>
            <a:xfrm>
              <a:off x="7019609" y="5078166"/>
              <a:ext cx="367744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48">
              <a:extLst>
                <a:ext uri="{FF2B5EF4-FFF2-40B4-BE49-F238E27FC236}">
                  <a16:creationId xmlns:a16="http://schemas.microsoft.com/office/drawing/2014/main" id="{B3D166D6-D7E1-4A1F-AA96-B76699AB7892}"/>
                </a:ext>
              </a:extLst>
            </p:cNvPr>
            <p:cNvGrpSpPr/>
            <p:nvPr/>
          </p:nvGrpSpPr>
          <p:grpSpPr>
            <a:xfrm>
              <a:off x="10485639" y="5063739"/>
              <a:ext cx="537103" cy="534197"/>
              <a:chOff x="11049987" y="1270856"/>
              <a:chExt cx="537103" cy="534197"/>
            </a:xfrm>
          </p:grpSpPr>
          <p:sp>
            <p:nvSpPr>
              <p:cNvPr id="106" name="Teardrop 49">
                <a:extLst>
                  <a:ext uri="{FF2B5EF4-FFF2-40B4-BE49-F238E27FC236}">
                    <a16:creationId xmlns:a16="http://schemas.microsoft.com/office/drawing/2014/main" id="{B930088A-1038-4387-B4FF-38D61966927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0">
                <a:extLst>
                  <a:ext uri="{FF2B5EF4-FFF2-40B4-BE49-F238E27FC236}">
                    <a16:creationId xmlns:a16="http://schemas.microsoft.com/office/drawing/2014/main" id="{672360E4-99B8-4CAB-B355-886793963526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81">
              <a:extLst>
                <a:ext uri="{FF2B5EF4-FFF2-40B4-BE49-F238E27FC236}">
                  <a16:creationId xmlns:a16="http://schemas.microsoft.com/office/drawing/2014/main" id="{34C71521-DCCE-468F-BA00-4545E1251D1F}"/>
                </a:ext>
              </a:extLst>
            </p:cNvPr>
            <p:cNvSpPr txBox="1"/>
            <p:nvPr/>
          </p:nvSpPr>
          <p:spPr>
            <a:xfrm>
              <a:off x="7481869" y="5133600"/>
              <a:ext cx="29962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سهول تتخللها التلال و الجبال </a:t>
              </a:r>
            </a:p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نسبتها </a:t>
              </a:r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11 % </a:t>
              </a:r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سطح الأرض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8" name="Oval 6">
            <a:extLst>
              <a:ext uri="{FF2B5EF4-FFF2-40B4-BE49-F238E27FC236}">
                <a16:creationId xmlns:a16="http://schemas.microsoft.com/office/drawing/2014/main" id="{7DAC9707-105A-4870-BE13-1C864DEFE17D}"/>
              </a:ext>
            </a:extLst>
          </p:cNvPr>
          <p:cNvSpPr/>
          <p:nvPr/>
        </p:nvSpPr>
        <p:spPr>
          <a:xfrm>
            <a:off x="4712676" y="2874939"/>
            <a:ext cx="2700997" cy="2700997"/>
          </a:xfrm>
          <a:prstGeom prst="ellipse">
            <a:avLst/>
          </a:prstGeom>
          <a:gradFill>
            <a:gsLst>
              <a:gs pos="1770">
                <a:srgbClr val="00B0F0">
                  <a:alpha val="41000"/>
                </a:srgbClr>
              </a:gs>
              <a:gs pos="100000">
                <a:srgbClr val="000099">
                  <a:alpha val="68000"/>
                </a:srgbClr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">
            <a:extLst>
              <a:ext uri="{FF2B5EF4-FFF2-40B4-BE49-F238E27FC236}">
                <a16:creationId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4383158" y="2000353"/>
            <a:ext cx="822423" cy="822423"/>
            <a:chOff x="3608900" y="1227358"/>
            <a:chExt cx="822423" cy="822423"/>
          </a:xfrm>
        </p:grpSpPr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">
            <a:extLst>
              <a:ext uri="{FF2B5EF4-FFF2-40B4-BE49-F238E27FC236}">
                <a16:creationId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3634043" y="3193489"/>
            <a:ext cx="822423" cy="822423"/>
            <a:chOff x="3608900" y="1227358"/>
            <a:chExt cx="822423" cy="822423"/>
          </a:xfrm>
        </p:grpSpPr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3">
              <a:extLst>
                <a:ext uri="{FF2B5EF4-FFF2-40B4-BE49-F238E27FC236}">
                  <a16:creationId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4">
            <a:extLst>
              <a:ext uri="{FF2B5EF4-FFF2-40B4-BE49-F238E27FC236}">
                <a16:creationId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3700596" y="4493261"/>
            <a:ext cx="822423" cy="822423"/>
            <a:chOff x="3608900" y="1227358"/>
            <a:chExt cx="822423" cy="822423"/>
          </a:xfrm>
        </p:grpSpPr>
        <p:sp>
          <p:nvSpPr>
            <p:cNvPr id="116" name="Oval 15">
              <a:extLst>
                <a:ext uri="{FF2B5EF4-FFF2-40B4-BE49-F238E27FC236}">
                  <a16:creationId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6">
              <a:extLst>
                <a:ext uri="{FF2B5EF4-FFF2-40B4-BE49-F238E27FC236}">
                  <a16:creationId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7">
            <a:extLst>
              <a:ext uri="{FF2B5EF4-FFF2-40B4-BE49-F238E27FC236}">
                <a16:creationId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4523019" y="5649655"/>
            <a:ext cx="822423" cy="822423"/>
            <a:chOff x="3608900" y="1227358"/>
            <a:chExt cx="822423" cy="822423"/>
          </a:xfrm>
        </p:grpSpPr>
        <p:sp>
          <p:nvSpPr>
            <p:cNvPr id="119" name="Oval 18">
              <a:extLst>
                <a:ext uri="{FF2B5EF4-FFF2-40B4-BE49-F238E27FC236}">
                  <a16:creationId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9">
              <a:extLst>
                <a:ext uri="{FF2B5EF4-FFF2-40B4-BE49-F238E27FC236}">
                  <a16:creationId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20">
            <a:extLst>
              <a:ext uri="{FF2B5EF4-FFF2-40B4-BE49-F238E27FC236}">
                <a16:creationId xmlns:a16="http://schemas.microsoft.com/office/drawing/2014/main" id="{E83CD384-4E5D-414C-9597-69077999E646}"/>
              </a:ext>
            </a:extLst>
          </p:cNvPr>
          <p:cNvGrpSpPr/>
          <p:nvPr/>
        </p:nvGrpSpPr>
        <p:grpSpPr>
          <a:xfrm>
            <a:off x="6508654" y="2000353"/>
            <a:ext cx="822423" cy="822423"/>
            <a:chOff x="3608900" y="1227358"/>
            <a:chExt cx="822423" cy="822423"/>
          </a:xfrm>
        </p:grpSpPr>
        <p:sp>
          <p:nvSpPr>
            <p:cNvPr id="122" name="Oval 21">
              <a:extLst>
                <a:ext uri="{FF2B5EF4-FFF2-40B4-BE49-F238E27FC236}">
                  <a16:creationId xmlns:a16="http://schemas.microsoft.com/office/drawing/2014/main" id="{46F44D83-FF0D-407A-A3BF-8A4207C5742F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99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22">
              <a:extLst>
                <a:ext uri="{FF2B5EF4-FFF2-40B4-BE49-F238E27FC236}">
                  <a16:creationId xmlns:a16="http://schemas.microsoft.com/office/drawing/2014/main" id="{19DC3F46-B00C-4964-BF5C-C0A59245769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23">
            <a:extLst>
              <a:ext uri="{FF2B5EF4-FFF2-40B4-BE49-F238E27FC236}">
                <a16:creationId xmlns:a16="http://schemas.microsoft.com/office/drawing/2014/main" id="{3D86FA54-C95D-442C-A3CE-05EFCE0C5E97}"/>
              </a:ext>
            </a:extLst>
          </p:cNvPr>
          <p:cNvGrpSpPr/>
          <p:nvPr/>
        </p:nvGrpSpPr>
        <p:grpSpPr>
          <a:xfrm>
            <a:off x="7584555" y="3193489"/>
            <a:ext cx="822423" cy="822423"/>
            <a:chOff x="3608900" y="1227358"/>
            <a:chExt cx="822423" cy="822423"/>
          </a:xfrm>
        </p:grpSpPr>
        <p:sp>
          <p:nvSpPr>
            <p:cNvPr id="125" name="Oval 24">
              <a:extLst>
                <a:ext uri="{FF2B5EF4-FFF2-40B4-BE49-F238E27FC236}">
                  <a16:creationId xmlns:a16="http://schemas.microsoft.com/office/drawing/2014/main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5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25">
              <a:extLst>
                <a:ext uri="{FF2B5EF4-FFF2-40B4-BE49-F238E27FC236}">
                  <a16:creationId xmlns:a16="http://schemas.microsoft.com/office/drawing/2014/main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6">
            <a:extLst>
              <a:ext uri="{FF2B5EF4-FFF2-40B4-BE49-F238E27FC236}">
                <a16:creationId xmlns:a16="http://schemas.microsoft.com/office/drawing/2014/main" id="{ED41D5FC-F9E9-4280-9EEF-1921F55A1193}"/>
              </a:ext>
            </a:extLst>
          </p:cNvPr>
          <p:cNvGrpSpPr/>
          <p:nvPr/>
        </p:nvGrpSpPr>
        <p:grpSpPr>
          <a:xfrm>
            <a:off x="7708926" y="4493261"/>
            <a:ext cx="822423" cy="822423"/>
            <a:chOff x="3608900" y="1227358"/>
            <a:chExt cx="822423" cy="822423"/>
          </a:xfrm>
        </p:grpSpPr>
        <p:sp>
          <p:nvSpPr>
            <p:cNvPr id="128" name="Oval 27">
              <a:extLst>
                <a:ext uri="{FF2B5EF4-FFF2-40B4-BE49-F238E27FC236}">
                  <a16:creationId xmlns:a16="http://schemas.microsoft.com/office/drawing/2014/main" id="{5887AA1B-22EA-4C99-B84A-F7A13BC939CE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26397492-06F3-4D4C-BC6E-3279D4D741A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29">
            <a:extLst>
              <a:ext uri="{FF2B5EF4-FFF2-40B4-BE49-F238E27FC236}">
                <a16:creationId xmlns:a16="http://schemas.microsoft.com/office/drawing/2014/main" id="{196EDE46-1EE4-4A80-82EF-1DCE50FC8BC9}"/>
              </a:ext>
            </a:extLst>
          </p:cNvPr>
          <p:cNvGrpSpPr/>
          <p:nvPr/>
        </p:nvGrpSpPr>
        <p:grpSpPr>
          <a:xfrm>
            <a:off x="6608397" y="5649655"/>
            <a:ext cx="822423" cy="822423"/>
            <a:chOff x="3608900" y="1227358"/>
            <a:chExt cx="822423" cy="822423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DE27BF97-1E58-4FF3-8DA6-D47CA4D4734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33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01AF5B98-BE49-4B8A-9DBE-002BBA07402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" name="Graphic 3" descr="Bar chart">
            <a:extLst>
              <a:ext uri="{FF2B5EF4-FFF2-40B4-BE49-F238E27FC236}">
                <a16:creationId xmlns:a16="http://schemas.microsoft.com/office/drawing/2014/main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886" y="3440614"/>
            <a:ext cx="365760" cy="365760"/>
          </a:xfrm>
          <a:prstGeom prst="rect">
            <a:avLst/>
          </a:prstGeom>
        </p:spPr>
      </p:pic>
      <p:pic>
        <p:nvPicPr>
          <p:cNvPr id="134" name="Graphic 5" descr="Upward trend RTL">
            <a:extLst>
              <a:ext uri="{FF2B5EF4-FFF2-40B4-BE49-F238E27FC236}">
                <a16:creationId xmlns:a16="http://schemas.microsoft.com/office/drawing/2014/main" id="{D02DFA87-F48B-4CA9-ABEC-CCD25DCFC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9785" y="2225736"/>
            <a:ext cx="365760" cy="365760"/>
          </a:xfrm>
          <a:prstGeom prst="rect">
            <a:avLst/>
          </a:prstGeom>
        </p:spPr>
      </p:pic>
      <p:pic>
        <p:nvPicPr>
          <p:cNvPr id="135" name="Graphic 63" descr="Downward trend">
            <a:extLst>
              <a:ext uri="{FF2B5EF4-FFF2-40B4-BE49-F238E27FC236}">
                <a16:creationId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0257" y="2219633"/>
            <a:ext cx="365760" cy="365760"/>
          </a:xfrm>
          <a:prstGeom prst="rect">
            <a:avLst/>
          </a:prstGeom>
        </p:spPr>
      </p:pic>
      <p:pic>
        <p:nvPicPr>
          <p:cNvPr id="136" name="Graphic 65" descr="Stopwatch">
            <a:extLst>
              <a:ext uri="{FF2B5EF4-FFF2-40B4-BE49-F238E27FC236}">
                <a16:creationId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7930" y="3424886"/>
            <a:ext cx="365760" cy="365760"/>
          </a:xfrm>
          <a:prstGeom prst="rect">
            <a:avLst/>
          </a:prstGeom>
        </p:spPr>
      </p:pic>
      <p:pic>
        <p:nvPicPr>
          <p:cNvPr id="137" name="Graphic 67" descr="Hourglass">
            <a:extLst>
              <a:ext uri="{FF2B5EF4-FFF2-40B4-BE49-F238E27FC236}">
                <a16:creationId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4696" y="5887047"/>
            <a:ext cx="365760" cy="365760"/>
          </a:xfrm>
          <a:prstGeom prst="rect">
            <a:avLst/>
          </a:prstGeom>
        </p:spPr>
      </p:pic>
      <p:pic>
        <p:nvPicPr>
          <p:cNvPr id="138" name="Graphic 69" descr="Research">
            <a:extLst>
              <a:ext uri="{FF2B5EF4-FFF2-40B4-BE49-F238E27FC236}">
                <a16:creationId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0786" y="4745876"/>
            <a:ext cx="365760" cy="365760"/>
          </a:xfrm>
          <a:prstGeom prst="rect">
            <a:avLst/>
          </a:prstGeom>
        </p:spPr>
      </p:pic>
      <p:pic>
        <p:nvPicPr>
          <p:cNvPr id="139" name="Graphic 71" descr="Eye">
            <a:extLst>
              <a:ext uri="{FF2B5EF4-FFF2-40B4-BE49-F238E27FC236}">
                <a16:creationId xmlns:a16="http://schemas.microsoft.com/office/drawing/2014/main" id="{0E0CADBC-8525-473E-83B1-0FC809F0BC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40439" y="4740055"/>
            <a:ext cx="365760" cy="365760"/>
          </a:xfrm>
          <a:prstGeom prst="rect">
            <a:avLst/>
          </a:prstGeom>
        </p:spPr>
      </p:pic>
      <p:pic>
        <p:nvPicPr>
          <p:cNvPr id="140" name="Graphic 73" descr="Target">
            <a:extLst>
              <a:ext uri="{FF2B5EF4-FFF2-40B4-BE49-F238E27FC236}">
                <a16:creationId xmlns:a16="http://schemas.microsoft.com/office/drawing/2014/main" id="{B2B6365B-2099-4035-8AA1-576D215B748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6728" y="5881795"/>
            <a:ext cx="365760" cy="365760"/>
          </a:xfrm>
          <a:prstGeom prst="rect">
            <a:avLst/>
          </a:prstGeom>
        </p:spPr>
      </p:pic>
      <p:sp>
        <p:nvSpPr>
          <p:cNvPr id="141" name="TextBox 82">
            <a:extLst>
              <a:ext uri="{FF2B5EF4-FFF2-40B4-BE49-F238E27FC236}">
                <a16:creationId xmlns:a16="http://schemas.microsoft.com/office/drawing/2014/main" id="{2A907E60-359A-4B7B-A8ED-87654F922942}"/>
              </a:ext>
            </a:extLst>
          </p:cNvPr>
          <p:cNvSpPr txBox="1"/>
          <p:nvPr/>
        </p:nvSpPr>
        <p:spPr>
          <a:xfrm>
            <a:off x="4745500" y="3843085"/>
            <a:ext cx="2700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solidFill>
                  <a:srgbClr val="FF0000"/>
                </a:solidFill>
              </a:rPr>
              <a:t>يقسم سطح العالم إلى</a:t>
            </a:r>
          </a:p>
          <a:p>
            <a:pPr algn="ctr"/>
            <a:r>
              <a:rPr lang="ar-SY" sz="2400" dirty="0">
                <a:solidFill>
                  <a:srgbClr val="FF0000"/>
                </a:solidFill>
              </a:rPr>
              <a:t> أقاليم تضاريسية كبرى هي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42" name="مجموعة 141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143" name="مجموعة 142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4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4" name="مجموعة 143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49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0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51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152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145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146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Freeform: Shape 10">
            <a:extLst>
              <a:ext uri="{FF2B5EF4-FFF2-40B4-BE49-F238E27FC236}">
                <a16:creationId xmlns:a16="http://schemas.microsoft.com/office/drawing/2014/main" id="{31D52F77-7E88-48B7-9F4E-B60345EE796C}"/>
              </a:ext>
            </a:extLst>
          </p:cNvPr>
          <p:cNvSpPr/>
          <p:nvPr/>
        </p:nvSpPr>
        <p:spPr>
          <a:xfrm>
            <a:off x="-149355" y="2544064"/>
            <a:ext cx="12163283" cy="4926075"/>
          </a:xfrm>
          <a:custGeom>
            <a:avLst/>
            <a:gdLst>
              <a:gd name="connsiteX0" fmla="*/ 6112039 w 12163283"/>
              <a:gd name="connsiteY0" fmla="*/ 63 h 4926075"/>
              <a:gd name="connsiteX1" fmla="*/ 7545934 w 12163283"/>
              <a:gd name="connsiteY1" fmla="*/ 607289 h 4926075"/>
              <a:gd name="connsiteX2" fmla="*/ 7523250 w 12163283"/>
              <a:gd name="connsiteY2" fmla="*/ 3484473 h 4926075"/>
              <a:gd name="connsiteX3" fmla="*/ 7520054 w 12163283"/>
              <a:gd name="connsiteY3" fmla="*/ 3481227 h 4926075"/>
              <a:gd name="connsiteX4" fmla="*/ 7481408 w 12163283"/>
              <a:gd name="connsiteY4" fmla="*/ 3536996 h 4926075"/>
              <a:gd name="connsiteX5" fmla="*/ 7367620 w 12163283"/>
              <a:gd name="connsiteY5" fmla="*/ 3964495 h 4926075"/>
              <a:gd name="connsiteX6" fmla="*/ 8053383 w 12163283"/>
              <a:gd name="connsiteY6" fmla="*/ 4805898 h 4926075"/>
              <a:gd name="connsiteX7" fmla="*/ 8122910 w 12163283"/>
              <a:gd name="connsiteY7" fmla="*/ 4816509 h 4926075"/>
              <a:gd name="connsiteX8" fmla="*/ 8122910 w 12163283"/>
              <a:gd name="connsiteY8" fmla="*/ 4811430 h 4926075"/>
              <a:gd name="connsiteX9" fmla="*/ 12163283 w 12163283"/>
              <a:gd name="connsiteY9" fmla="*/ 4811430 h 4926075"/>
              <a:gd name="connsiteX10" fmla="*/ 12163283 w 12163283"/>
              <a:gd name="connsiteY10" fmla="*/ 4925120 h 4926075"/>
              <a:gd name="connsiteX11" fmla="*/ 8122910 w 12163283"/>
              <a:gd name="connsiteY11" fmla="*/ 4925120 h 4926075"/>
              <a:gd name="connsiteX12" fmla="*/ 8122910 w 12163283"/>
              <a:gd name="connsiteY12" fmla="*/ 4926075 h 4926075"/>
              <a:gd name="connsiteX13" fmla="*/ 8031530 w 12163283"/>
              <a:gd name="connsiteY13" fmla="*/ 4912128 h 4926075"/>
              <a:gd name="connsiteX14" fmla="*/ 7259187 w 12163283"/>
              <a:gd name="connsiteY14" fmla="*/ 3964495 h 4926075"/>
              <a:gd name="connsiteX15" fmla="*/ 7387341 w 12163283"/>
              <a:gd name="connsiteY15" fmla="*/ 3483022 h 4926075"/>
              <a:gd name="connsiteX16" fmla="*/ 7442770 w 12163283"/>
              <a:gd name="connsiteY16" fmla="*/ 3403034 h 4926075"/>
              <a:gd name="connsiteX17" fmla="*/ 7446137 w 12163283"/>
              <a:gd name="connsiteY17" fmla="*/ 3406135 h 4926075"/>
              <a:gd name="connsiteX18" fmla="*/ 7443780 w 12163283"/>
              <a:gd name="connsiteY18" fmla="*/ 3403741 h 4926075"/>
              <a:gd name="connsiteX19" fmla="*/ 7465201 w 12163283"/>
              <a:gd name="connsiteY19" fmla="*/ 686758 h 4926075"/>
              <a:gd name="connsiteX20" fmla="*/ 4748218 w 12163283"/>
              <a:gd name="connsiteY20" fmla="*/ 665337 h 4926075"/>
              <a:gd name="connsiteX21" fmla="*/ 4726797 w 12163283"/>
              <a:gd name="connsiteY21" fmla="*/ 3382320 h 4926075"/>
              <a:gd name="connsiteX22" fmla="*/ 4722790 w 12163283"/>
              <a:gd name="connsiteY22" fmla="*/ 3386265 h 4926075"/>
              <a:gd name="connsiteX23" fmla="*/ 4775941 w 12163283"/>
              <a:gd name="connsiteY23" fmla="*/ 3462967 h 4926075"/>
              <a:gd name="connsiteX24" fmla="*/ 4904095 w 12163283"/>
              <a:gd name="connsiteY24" fmla="*/ 3944440 h 4926075"/>
              <a:gd name="connsiteX25" fmla="*/ 4131752 w 12163283"/>
              <a:gd name="connsiteY25" fmla="*/ 4892073 h 4926075"/>
              <a:gd name="connsiteX26" fmla="*/ 4040373 w 12163283"/>
              <a:gd name="connsiteY26" fmla="*/ 4906020 h 4926075"/>
              <a:gd name="connsiteX27" fmla="*/ 0 w 12163283"/>
              <a:gd name="connsiteY27" fmla="*/ 4906020 h 4926075"/>
              <a:gd name="connsiteX28" fmla="*/ 0 w 12163283"/>
              <a:gd name="connsiteY28" fmla="*/ 4792330 h 4926075"/>
              <a:gd name="connsiteX29" fmla="*/ 4040373 w 12163283"/>
              <a:gd name="connsiteY29" fmla="*/ 4792330 h 4926075"/>
              <a:gd name="connsiteX30" fmla="*/ 4040373 w 12163283"/>
              <a:gd name="connsiteY30" fmla="*/ 4796454 h 4926075"/>
              <a:gd name="connsiteX31" fmla="*/ 4109899 w 12163283"/>
              <a:gd name="connsiteY31" fmla="*/ 4785843 h 4926075"/>
              <a:gd name="connsiteX32" fmla="*/ 4795662 w 12163283"/>
              <a:gd name="connsiteY32" fmla="*/ 3944440 h 4926075"/>
              <a:gd name="connsiteX33" fmla="*/ 4681874 w 12163283"/>
              <a:gd name="connsiteY33" fmla="*/ 3516941 h 4926075"/>
              <a:gd name="connsiteX34" fmla="*/ 4640265 w 12163283"/>
              <a:gd name="connsiteY34" fmla="*/ 3456897 h 4926075"/>
              <a:gd name="connsiteX35" fmla="*/ 4641061 w 12163283"/>
              <a:gd name="connsiteY35" fmla="*/ 3456164 h 4926075"/>
              <a:gd name="connsiteX36" fmla="*/ 4507623 w 12163283"/>
              <a:gd name="connsiteY36" fmla="*/ 3306173 h 4926075"/>
              <a:gd name="connsiteX37" fmla="*/ 4668749 w 12163283"/>
              <a:gd name="connsiteY37" fmla="*/ 584605 h 4926075"/>
              <a:gd name="connsiteX38" fmla="*/ 6112039 w 12163283"/>
              <a:gd name="connsiteY38" fmla="*/ 63 h 492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63283" h="4926075">
                <a:moveTo>
                  <a:pt x="6112039" y="63"/>
                </a:moveTo>
                <a:cubicBezTo>
                  <a:pt x="6632707" y="4168"/>
                  <a:pt x="7151809" y="206901"/>
                  <a:pt x="7545934" y="607289"/>
                </a:cubicBezTo>
                <a:cubicBezTo>
                  <a:pt x="8334182" y="1408065"/>
                  <a:pt x="8324026" y="2696225"/>
                  <a:pt x="7523250" y="3484473"/>
                </a:cubicBezTo>
                <a:lnTo>
                  <a:pt x="7520054" y="3481227"/>
                </a:lnTo>
                <a:lnTo>
                  <a:pt x="7481408" y="3536996"/>
                </a:lnTo>
                <a:cubicBezTo>
                  <a:pt x="7409020" y="3662885"/>
                  <a:pt x="7367620" y="3808856"/>
                  <a:pt x="7367620" y="3964495"/>
                </a:cubicBezTo>
                <a:cubicBezTo>
                  <a:pt x="7367620" y="4379535"/>
                  <a:pt x="7662019" y="4725814"/>
                  <a:pt x="8053383" y="4805898"/>
                </a:cubicBezTo>
                <a:lnTo>
                  <a:pt x="8122910" y="4816509"/>
                </a:lnTo>
                <a:lnTo>
                  <a:pt x="8122910" y="4811430"/>
                </a:lnTo>
                <a:lnTo>
                  <a:pt x="12163283" y="4811430"/>
                </a:lnTo>
                <a:lnTo>
                  <a:pt x="12163283" y="4925120"/>
                </a:lnTo>
                <a:lnTo>
                  <a:pt x="8122910" y="4925120"/>
                </a:lnTo>
                <a:lnTo>
                  <a:pt x="8122910" y="4926075"/>
                </a:lnTo>
                <a:lnTo>
                  <a:pt x="8031530" y="4912128"/>
                </a:lnTo>
                <a:cubicBezTo>
                  <a:pt x="7590754" y="4821933"/>
                  <a:pt x="7259187" y="4431935"/>
                  <a:pt x="7259187" y="3964495"/>
                </a:cubicBezTo>
                <a:cubicBezTo>
                  <a:pt x="7259187" y="3789205"/>
                  <a:pt x="7305813" y="3624806"/>
                  <a:pt x="7387341" y="3483022"/>
                </a:cubicBezTo>
                <a:lnTo>
                  <a:pt x="7442770" y="3403034"/>
                </a:lnTo>
                <a:lnTo>
                  <a:pt x="7446137" y="3406135"/>
                </a:lnTo>
                <a:lnTo>
                  <a:pt x="7443780" y="3403741"/>
                </a:lnTo>
                <a:cubicBezTo>
                  <a:pt x="8199970" y="2659382"/>
                  <a:pt x="8209560" y="1442947"/>
                  <a:pt x="7465201" y="686758"/>
                </a:cubicBezTo>
                <a:cubicBezTo>
                  <a:pt x="6720842" y="-69431"/>
                  <a:pt x="5504408" y="-79022"/>
                  <a:pt x="4748218" y="665337"/>
                </a:cubicBezTo>
                <a:cubicBezTo>
                  <a:pt x="3992029" y="1409696"/>
                  <a:pt x="3982439" y="2626131"/>
                  <a:pt x="4726797" y="3382320"/>
                </a:cubicBezTo>
                <a:lnTo>
                  <a:pt x="4722790" y="3386265"/>
                </a:lnTo>
                <a:lnTo>
                  <a:pt x="4775941" y="3462967"/>
                </a:lnTo>
                <a:cubicBezTo>
                  <a:pt x="4857469" y="3604751"/>
                  <a:pt x="4904095" y="3769150"/>
                  <a:pt x="4904095" y="3944440"/>
                </a:cubicBezTo>
                <a:cubicBezTo>
                  <a:pt x="4904095" y="4411880"/>
                  <a:pt x="4572528" y="4801878"/>
                  <a:pt x="4131752" y="4892073"/>
                </a:cubicBezTo>
                <a:lnTo>
                  <a:pt x="4040373" y="4906020"/>
                </a:lnTo>
                <a:lnTo>
                  <a:pt x="0" y="4906020"/>
                </a:lnTo>
                <a:lnTo>
                  <a:pt x="0" y="4792330"/>
                </a:lnTo>
                <a:lnTo>
                  <a:pt x="4040373" y="4792330"/>
                </a:lnTo>
                <a:lnTo>
                  <a:pt x="4040373" y="4796454"/>
                </a:lnTo>
                <a:lnTo>
                  <a:pt x="4109899" y="4785843"/>
                </a:lnTo>
                <a:cubicBezTo>
                  <a:pt x="4501263" y="4705759"/>
                  <a:pt x="4795662" y="4359480"/>
                  <a:pt x="4795662" y="3944440"/>
                </a:cubicBezTo>
                <a:cubicBezTo>
                  <a:pt x="4795662" y="3788801"/>
                  <a:pt x="4754262" y="3642830"/>
                  <a:pt x="4681874" y="3516941"/>
                </a:cubicBezTo>
                <a:lnTo>
                  <a:pt x="4640265" y="3456897"/>
                </a:lnTo>
                <a:lnTo>
                  <a:pt x="4641061" y="3456164"/>
                </a:lnTo>
                <a:lnTo>
                  <a:pt x="4507623" y="3306173"/>
                </a:lnTo>
                <a:cubicBezTo>
                  <a:pt x="3862175" y="2501946"/>
                  <a:pt x="3918021" y="1323587"/>
                  <a:pt x="4668749" y="584605"/>
                </a:cubicBezTo>
                <a:cubicBezTo>
                  <a:pt x="5069137" y="190481"/>
                  <a:pt x="5591371" y="-4042"/>
                  <a:pt x="6112039" y="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3">
            <a:extLst>
              <a:ext uri="{FF2B5EF4-FFF2-40B4-BE49-F238E27FC236}">
                <a16:creationId xmlns:a16="http://schemas.microsoft.com/office/drawing/2014/main" id="{164B350D-7F4A-408B-B262-294E4C573E9B}"/>
              </a:ext>
            </a:extLst>
          </p:cNvPr>
          <p:cNvSpPr/>
          <p:nvPr/>
        </p:nvSpPr>
        <p:spPr>
          <a:xfrm>
            <a:off x="3863959" y="4392283"/>
            <a:ext cx="254833" cy="25483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">
            <a:extLst>
              <a:ext uri="{FF2B5EF4-FFF2-40B4-BE49-F238E27FC236}">
                <a16:creationId xmlns:a16="http://schemas.microsoft.com/office/drawing/2014/main" id="{0CA63F34-FEB1-4F33-8D55-359760AF78C6}"/>
              </a:ext>
            </a:extLst>
          </p:cNvPr>
          <p:cNvSpPr/>
          <p:nvPr/>
        </p:nvSpPr>
        <p:spPr>
          <a:xfrm>
            <a:off x="5819226" y="2460695"/>
            <a:ext cx="254833" cy="2548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4">
            <a:extLst>
              <a:ext uri="{FF2B5EF4-FFF2-40B4-BE49-F238E27FC236}">
                <a16:creationId xmlns:a16="http://schemas.microsoft.com/office/drawing/2014/main" id="{517522D0-7693-4FBE-A6E3-650883A121C8}"/>
              </a:ext>
            </a:extLst>
          </p:cNvPr>
          <p:cNvSpPr/>
          <p:nvPr/>
        </p:nvSpPr>
        <p:spPr>
          <a:xfrm>
            <a:off x="7815065" y="4439704"/>
            <a:ext cx="254833" cy="2548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4" name="Group 16">
            <a:extLst>
              <a:ext uri="{FF2B5EF4-FFF2-40B4-BE49-F238E27FC236}">
                <a16:creationId xmlns:a16="http://schemas.microsoft.com/office/drawing/2014/main" id="{E1A20E84-4193-4F11-8E83-E8FB5E9C8515}"/>
              </a:ext>
            </a:extLst>
          </p:cNvPr>
          <p:cNvGrpSpPr/>
          <p:nvPr/>
        </p:nvGrpSpPr>
        <p:grpSpPr>
          <a:xfrm>
            <a:off x="4341131" y="2973090"/>
            <a:ext cx="3211025" cy="3211025"/>
            <a:chOff x="4490487" y="1823487"/>
            <a:chExt cx="3211025" cy="3211025"/>
          </a:xfrm>
        </p:grpSpPr>
        <p:sp>
          <p:nvSpPr>
            <p:cNvPr id="135" name="Oval 1">
              <a:extLst>
                <a:ext uri="{FF2B5EF4-FFF2-40B4-BE49-F238E27FC236}">
                  <a16:creationId xmlns:a16="http://schemas.microsoft.com/office/drawing/2014/main" id="{F28379F3-C6AE-4BE8-B37E-D0B1A7CAECB0}"/>
                </a:ext>
              </a:extLst>
            </p:cNvPr>
            <p:cNvSpPr/>
            <p:nvPr/>
          </p:nvSpPr>
          <p:spPr>
            <a:xfrm>
              <a:off x="4490487" y="1823487"/>
              <a:ext cx="3211025" cy="3211025"/>
            </a:xfrm>
            <a:prstGeom prst="ellipse">
              <a:avLst/>
            </a:prstGeom>
            <a:solidFill>
              <a:srgbClr val="F6F7F6"/>
            </a:solidFill>
            <a:ln>
              <a:noFill/>
            </a:ln>
            <a:effectLst>
              <a:outerShdw blurRad="279400" dist="190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1">
              <a:extLst>
                <a:ext uri="{FF2B5EF4-FFF2-40B4-BE49-F238E27FC236}">
                  <a16:creationId xmlns:a16="http://schemas.microsoft.com/office/drawing/2014/main" id="{02C7485E-88D9-4613-B9CD-31B72A95673C}"/>
                </a:ext>
              </a:extLst>
            </p:cNvPr>
            <p:cNvSpPr/>
            <p:nvPr/>
          </p:nvSpPr>
          <p:spPr>
            <a:xfrm>
              <a:off x="4596826" y="1929826"/>
              <a:ext cx="2998348" cy="2998348"/>
            </a:xfrm>
            <a:prstGeom prst="ellipse">
              <a:avLst/>
            </a:prstGeom>
            <a:solidFill>
              <a:srgbClr val="F6F6F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TextBox 5">
              <a:extLst>
                <a:ext uri="{FF2B5EF4-FFF2-40B4-BE49-F238E27FC236}">
                  <a16:creationId xmlns:a16="http://schemas.microsoft.com/office/drawing/2014/main" id="{072C5E3F-B9AC-416D-929D-0BE76FA5D063}"/>
                </a:ext>
              </a:extLst>
            </p:cNvPr>
            <p:cNvSpPr txBox="1"/>
            <p:nvPr/>
          </p:nvSpPr>
          <p:spPr>
            <a:xfrm>
              <a:off x="4732053" y="3028490"/>
              <a:ext cx="2863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3200" b="1" dirty="0">
                  <a:solidFill>
                    <a:prstClr val="black"/>
                  </a:solidFill>
                  <a:latin typeface="SansSerif" panose="00000400000000000000" pitchFamily="2" charset="2"/>
                </a:rPr>
                <a:t>الأقاليم المُناخيَّة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144" name="Group 51">
            <a:extLst>
              <a:ext uri="{FF2B5EF4-FFF2-40B4-BE49-F238E27FC236}">
                <a16:creationId xmlns:a16="http://schemas.microsoft.com/office/drawing/2014/main" id="{E7486C55-A741-4141-85BE-C48D4D4FB36F}"/>
              </a:ext>
            </a:extLst>
          </p:cNvPr>
          <p:cNvGrpSpPr/>
          <p:nvPr/>
        </p:nvGrpSpPr>
        <p:grpSpPr>
          <a:xfrm>
            <a:off x="1591265" y="4017779"/>
            <a:ext cx="2078522" cy="895505"/>
            <a:chOff x="2027803" y="4174761"/>
            <a:chExt cx="2078522" cy="895505"/>
          </a:xfrm>
        </p:grpSpPr>
        <p:sp>
          <p:nvSpPr>
            <p:cNvPr id="145" name="Rectangle: Rounded Corners 4">
              <a:extLst>
                <a:ext uri="{FF2B5EF4-FFF2-40B4-BE49-F238E27FC236}">
                  <a16:creationId xmlns:a16="http://schemas.microsoft.com/office/drawing/2014/main" id="{4AA3E6B1-FAA6-4B34-9B58-3164A75CE2EB}"/>
                </a:ext>
              </a:extLst>
            </p:cNvPr>
            <p:cNvSpPr/>
            <p:nvPr/>
          </p:nvSpPr>
          <p:spPr>
            <a:xfrm>
              <a:off x="2113614" y="4174761"/>
              <a:ext cx="1858780" cy="895505"/>
            </a:xfrm>
            <a:prstGeom prst="roundRect">
              <a:avLst>
                <a:gd name="adj" fmla="val 41068"/>
              </a:avLst>
            </a:prstGeom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25">
              <a:extLst>
                <a:ext uri="{FF2B5EF4-FFF2-40B4-BE49-F238E27FC236}">
                  <a16:creationId xmlns:a16="http://schemas.microsoft.com/office/drawing/2014/main" id="{DE845F8A-16F4-4CAF-8AE2-DC424576D0FF}"/>
                </a:ext>
              </a:extLst>
            </p:cNvPr>
            <p:cNvSpPr txBox="1"/>
            <p:nvPr/>
          </p:nvSpPr>
          <p:spPr>
            <a:xfrm>
              <a:off x="2027803" y="4396631"/>
              <a:ext cx="2078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المناطق الباردة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150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017254" y="1306629"/>
            <a:ext cx="1976860" cy="895505"/>
            <a:chOff x="5166610" y="157026"/>
            <a:chExt cx="1976860" cy="895505"/>
          </a:xfrm>
        </p:grpSpPr>
        <p:sp>
          <p:nvSpPr>
            <p:cNvPr id="151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FFC00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183755" y="373945"/>
              <a:ext cx="1959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المناطق المعتدلة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162" name="Group 55">
            <a:extLst>
              <a:ext uri="{FF2B5EF4-FFF2-40B4-BE49-F238E27FC236}">
                <a16:creationId xmlns:a16="http://schemas.microsoft.com/office/drawing/2014/main" id="{833A9C99-BA82-4885-B6F2-8E7C34FC7DCC}"/>
              </a:ext>
            </a:extLst>
          </p:cNvPr>
          <p:cNvGrpSpPr/>
          <p:nvPr/>
        </p:nvGrpSpPr>
        <p:grpSpPr>
          <a:xfrm>
            <a:off x="8271071" y="4119367"/>
            <a:ext cx="2114394" cy="895505"/>
            <a:chOff x="8145750" y="4174761"/>
            <a:chExt cx="2114394" cy="895505"/>
          </a:xfrm>
        </p:grpSpPr>
        <p:sp>
          <p:nvSpPr>
            <p:cNvPr id="163" name="Rectangle: Rounded Corners 20">
              <a:extLst>
                <a:ext uri="{FF2B5EF4-FFF2-40B4-BE49-F238E27FC236}">
                  <a16:creationId xmlns:a16="http://schemas.microsoft.com/office/drawing/2014/main" id="{3746FCBD-20E2-439A-BFDA-4DA4112F3A42}"/>
                </a:ext>
              </a:extLst>
            </p:cNvPr>
            <p:cNvSpPr/>
            <p:nvPr/>
          </p:nvSpPr>
          <p:spPr>
            <a:xfrm>
              <a:off x="8273557" y="4174761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339933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TextBox 38">
              <a:extLst>
                <a:ext uri="{FF2B5EF4-FFF2-40B4-BE49-F238E27FC236}">
                  <a16:creationId xmlns:a16="http://schemas.microsoft.com/office/drawing/2014/main" id="{B8835114-DB55-445A-A1D3-7AC681F8C892}"/>
                </a:ext>
              </a:extLst>
            </p:cNvPr>
            <p:cNvSpPr txBox="1"/>
            <p:nvPr/>
          </p:nvSpPr>
          <p:spPr>
            <a:xfrm>
              <a:off x="8145750" y="4418153"/>
              <a:ext cx="2114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المناطق الحارة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1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5B75D8-FEAF-47DD-AF45-DB4665E292BB}"/>
              </a:ext>
            </a:extLst>
          </p:cNvPr>
          <p:cNvSpPr/>
          <p:nvPr/>
        </p:nvSpPr>
        <p:spPr>
          <a:xfrm>
            <a:off x="970669" y="1113636"/>
            <a:ext cx="4037428" cy="5711483"/>
          </a:xfrm>
          <a:prstGeom prst="roundRect">
            <a:avLst>
              <a:gd name="adj" fmla="val 5866"/>
            </a:avLst>
          </a:prstGeom>
          <a:solidFill>
            <a:srgbClr val="124F74"/>
          </a:solidFill>
          <a:ln>
            <a:solidFill>
              <a:schemeClr val="bg1"/>
            </a:solidFill>
          </a:ln>
          <a:effectLst>
            <a:outerShdw blurRad="1524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D56531-DEBF-452E-8E2E-3CF5FE9F7262}"/>
              </a:ext>
            </a:extLst>
          </p:cNvPr>
          <p:cNvGrpSpPr/>
          <p:nvPr/>
        </p:nvGrpSpPr>
        <p:grpSpPr>
          <a:xfrm>
            <a:off x="1146629" y="1677292"/>
            <a:ext cx="3701142" cy="4457982"/>
            <a:chOff x="1146629" y="1379582"/>
            <a:chExt cx="3701142" cy="44579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03D1E0-4435-45E0-A062-75CE0BD76621}"/>
                </a:ext>
              </a:extLst>
            </p:cNvPr>
            <p:cNvSpPr/>
            <p:nvPr/>
          </p:nvSpPr>
          <p:spPr>
            <a:xfrm>
              <a:off x="1146629" y="1379582"/>
              <a:ext cx="3701142" cy="4457982"/>
            </a:xfrm>
            <a:prstGeom prst="rect">
              <a:avLst/>
            </a:prstGeom>
            <a:pattFill prst="lg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9E3C76-C579-495F-AA2D-6DCE36A2613C}"/>
                </a:ext>
              </a:extLst>
            </p:cNvPr>
            <p:cNvSpPr txBox="1"/>
            <p:nvPr/>
          </p:nvSpPr>
          <p:spPr>
            <a:xfrm>
              <a:off x="1351389" y="3914166"/>
              <a:ext cx="332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وهي تشمل ثلاثة أقاليم مناخية:</a:t>
              </a:r>
              <a:endParaRPr lang="en-US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98D942-99E1-4AA1-A791-93AC54FAC3DD}"/>
                </a:ext>
              </a:extLst>
            </p:cNvPr>
            <p:cNvSpPr txBox="1"/>
            <p:nvPr/>
          </p:nvSpPr>
          <p:spPr>
            <a:xfrm>
              <a:off x="1884401" y="5243877"/>
              <a:ext cx="2142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/>
                <a:t>المناطق الحارة</a:t>
              </a:r>
              <a:endParaRPr lang="en-US" sz="2800" dirty="0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A5349C-D9DB-4D2B-8B85-17000EA188E7}"/>
              </a:ext>
            </a:extLst>
          </p:cNvPr>
          <p:cNvSpPr/>
          <p:nvPr/>
        </p:nvSpPr>
        <p:spPr>
          <a:xfrm>
            <a:off x="1336429" y="744416"/>
            <a:ext cx="3305908" cy="1259058"/>
          </a:xfrm>
          <a:custGeom>
            <a:avLst/>
            <a:gdLst>
              <a:gd name="connsiteX0" fmla="*/ 356362 w 3305908"/>
              <a:gd name="connsiteY0" fmla="*/ 116133 h 1266093"/>
              <a:gd name="connsiteX1" fmla="*/ 184054 w 3305908"/>
              <a:gd name="connsiteY1" fmla="*/ 288441 h 1266093"/>
              <a:gd name="connsiteX2" fmla="*/ 184054 w 3305908"/>
              <a:gd name="connsiteY2" fmla="*/ 977651 h 1266093"/>
              <a:gd name="connsiteX3" fmla="*/ 356362 w 3305908"/>
              <a:gd name="connsiteY3" fmla="*/ 1149959 h 1266093"/>
              <a:gd name="connsiteX4" fmla="*/ 2949547 w 3305908"/>
              <a:gd name="connsiteY4" fmla="*/ 1149959 h 1266093"/>
              <a:gd name="connsiteX5" fmla="*/ 3121855 w 3305908"/>
              <a:gd name="connsiteY5" fmla="*/ 977651 h 1266093"/>
              <a:gd name="connsiteX6" fmla="*/ 3121855 w 3305908"/>
              <a:gd name="connsiteY6" fmla="*/ 288441 h 1266093"/>
              <a:gd name="connsiteX7" fmla="*/ 2949547 w 3305908"/>
              <a:gd name="connsiteY7" fmla="*/ 116133 h 1266093"/>
              <a:gd name="connsiteX8" fmla="*/ 211020 w 3305908"/>
              <a:gd name="connsiteY8" fmla="*/ 0 h 1266093"/>
              <a:gd name="connsiteX9" fmla="*/ 3094888 w 3305908"/>
              <a:gd name="connsiteY9" fmla="*/ 0 h 1266093"/>
              <a:gd name="connsiteX10" fmla="*/ 3305908 w 3305908"/>
              <a:gd name="connsiteY10" fmla="*/ 211020 h 1266093"/>
              <a:gd name="connsiteX11" fmla="*/ 3305908 w 3305908"/>
              <a:gd name="connsiteY11" fmla="*/ 1055073 h 1266093"/>
              <a:gd name="connsiteX12" fmla="*/ 3094888 w 3305908"/>
              <a:gd name="connsiteY12" fmla="*/ 1266093 h 1266093"/>
              <a:gd name="connsiteX13" fmla="*/ 211020 w 3305908"/>
              <a:gd name="connsiteY13" fmla="*/ 1266093 h 1266093"/>
              <a:gd name="connsiteX14" fmla="*/ 0 w 3305908"/>
              <a:gd name="connsiteY14" fmla="*/ 1055073 h 1266093"/>
              <a:gd name="connsiteX15" fmla="*/ 0 w 3305908"/>
              <a:gd name="connsiteY15" fmla="*/ 211020 h 1266093"/>
              <a:gd name="connsiteX16" fmla="*/ 211020 w 3305908"/>
              <a:gd name="connsiteY16" fmla="*/ 0 h 12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5908" h="1266093">
                <a:moveTo>
                  <a:pt x="356362" y="116133"/>
                </a:moveTo>
                <a:cubicBezTo>
                  <a:pt x="261199" y="116133"/>
                  <a:pt x="184054" y="193278"/>
                  <a:pt x="184054" y="288441"/>
                </a:cubicBezTo>
                <a:lnTo>
                  <a:pt x="184054" y="977651"/>
                </a:lnTo>
                <a:cubicBezTo>
                  <a:pt x="184054" y="1072814"/>
                  <a:pt x="261199" y="1149959"/>
                  <a:pt x="356362" y="1149959"/>
                </a:cubicBezTo>
                <a:lnTo>
                  <a:pt x="2949547" y="1149959"/>
                </a:lnTo>
                <a:cubicBezTo>
                  <a:pt x="3044710" y="1149959"/>
                  <a:pt x="3121855" y="1072814"/>
                  <a:pt x="3121855" y="977651"/>
                </a:cubicBezTo>
                <a:lnTo>
                  <a:pt x="3121855" y="288441"/>
                </a:lnTo>
                <a:cubicBezTo>
                  <a:pt x="3121855" y="193278"/>
                  <a:pt x="3044710" y="116133"/>
                  <a:pt x="2949547" y="116133"/>
                </a:cubicBezTo>
                <a:close/>
                <a:moveTo>
                  <a:pt x="211020" y="0"/>
                </a:moveTo>
                <a:lnTo>
                  <a:pt x="3094888" y="0"/>
                </a:lnTo>
                <a:cubicBezTo>
                  <a:pt x="3211431" y="0"/>
                  <a:pt x="3305908" y="94477"/>
                  <a:pt x="3305908" y="211020"/>
                </a:cubicBezTo>
                <a:lnTo>
                  <a:pt x="3305908" y="1055073"/>
                </a:lnTo>
                <a:cubicBezTo>
                  <a:pt x="3305908" y="1171616"/>
                  <a:pt x="3211431" y="1266093"/>
                  <a:pt x="3094888" y="1266093"/>
                </a:cubicBezTo>
                <a:lnTo>
                  <a:pt x="211020" y="1266093"/>
                </a:lnTo>
                <a:cubicBezTo>
                  <a:pt x="94477" y="1266093"/>
                  <a:pt x="0" y="1171616"/>
                  <a:pt x="0" y="1055073"/>
                </a:cubicBezTo>
                <a:lnTo>
                  <a:pt x="0" y="211020"/>
                </a:lnTo>
                <a:cubicBezTo>
                  <a:pt x="0" y="94477"/>
                  <a:pt x="94477" y="0"/>
                  <a:pt x="2110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6000">
                <a:schemeClr val="bg1"/>
              </a:gs>
              <a:gs pos="84000">
                <a:schemeClr val="tx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72FBB-5B25-4493-A5A0-BC56A551DF89}"/>
              </a:ext>
            </a:extLst>
          </p:cNvPr>
          <p:cNvSpPr/>
          <p:nvPr/>
        </p:nvSpPr>
        <p:spPr>
          <a:xfrm>
            <a:off x="1553029" y="907310"/>
            <a:ext cx="2830285" cy="5604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3EB8CF-1C25-4C36-8D4A-1EED8AD68B3E}"/>
              </a:ext>
            </a:extLst>
          </p:cNvPr>
          <p:cNvSpPr/>
          <p:nvPr/>
        </p:nvSpPr>
        <p:spPr>
          <a:xfrm>
            <a:off x="1654629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1F6C2E-F6B6-4D2C-B4FD-A2447A1B3732}"/>
              </a:ext>
            </a:extLst>
          </p:cNvPr>
          <p:cNvSpPr/>
          <p:nvPr/>
        </p:nvSpPr>
        <p:spPr>
          <a:xfrm>
            <a:off x="4013200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538B3B-8284-4E5C-B3DC-805FCBDBC58D}"/>
              </a:ext>
            </a:extLst>
          </p:cNvPr>
          <p:cNvSpPr/>
          <p:nvPr/>
        </p:nvSpPr>
        <p:spPr>
          <a:xfrm>
            <a:off x="1574240" y="678054"/>
            <a:ext cx="2830285" cy="27543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F05119-6E16-4D16-9AAE-C4AE2A2AF25E}"/>
              </a:ext>
            </a:extLst>
          </p:cNvPr>
          <p:cNvGrpSpPr/>
          <p:nvPr/>
        </p:nvGrpSpPr>
        <p:grpSpPr>
          <a:xfrm>
            <a:off x="4832137" y="857976"/>
            <a:ext cx="2336134" cy="6109856"/>
            <a:chOff x="4832137" y="518062"/>
            <a:chExt cx="2336134" cy="610985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7568C9-A5DE-45FC-8763-7543783A9D1F}"/>
                </a:ext>
              </a:extLst>
            </p:cNvPr>
            <p:cNvSpPr/>
            <p:nvPr/>
          </p:nvSpPr>
          <p:spPr>
            <a:xfrm flipH="1" flipV="1">
              <a:off x="4832137" y="518062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D8405D-94AE-4783-958F-8377DAFA6832}"/>
                </a:ext>
              </a:extLst>
            </p:cNvPr>
            <p:cNvSpPr txBox="1"/>
            <p:nvPr/>
          </p:nvSpPr>
          <p:spPr>
            <a:xfrm>
              <a:off x="4847772" y="948255"/>
              <a:ext cx="2320499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itchFamily="34" charset="0"/>
                <a:buChar char="•"/>
              </a:pPr>
              <a:r>
                <a:rPr lang="ar-SY" dirty="0"/>
                <a:t>المناخ المَداري الممطر، ويسمى أحياناً بالمناخ الاستوائي: ويمتد حول خط الاستواء حتى درجة عرض 5 شمالاً و 10 جنوباً</a:t>
              </a:r>
            </a:p>
            <a:p>
              <a:pPr marL="342900" indent="-342900" algn="r" rtl="1">
                <a:buFont typeface="Arial" pitchFamily="34" charset="0"/>
                <a:buChar char="•"/>
              </a:pPr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ويشمل جزر إندونيسيا وسنغافورة وماليزيا وحوض الأمازون والكونغو</a:t>
              </a:r>
            </a:p>
            <a:p>
              <a:pPr marL="285750" indent="-285750" algn="r" rtl="1">
                <a:buFont typeface="Arial" pitchFamily="34" charset="0"/>
                <a:buChar char="•"/>
              </a:pPr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 ويسود فيه فصل واحد طوال السنة حيث الحرارة المرتفعة والأمطار الغزيرة.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E522E8-96A8-4BAE-AE8B-5187E8E15D66}"/>
                </a:ext>
              </a:extLst>
            </p:cNvPr>
            <p:cNvSpPr txBox="1"/>
            <p:nvPr/>
          </p:nvSpPr>
          <p:spPr>
            <a:xfrm>
              <a:off x="4935248" y="5343628"/>
              <a:ext cx="21421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CC3300"/>
                  </a:solidFill>
                </a:rPr>
                <a:t>المناخ المَداري الممطر</a:t>
              </a:r>
              <a:endParaRPr lang="en-US" sz="28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85DB74-C7A9-4BAF-B767-FFD71A8E94EA}"/>
              </a:ext>
            </a:extLst>
          </p:cNvPr>
          <p:cNvGrpSpPr/>
          <p:nvPr/>
        </p:nvGrpSpPr>
        <p:grpSpPr>
          <a:xfrm>
            <a:off x="7159332" y="861899"/>
            <a:ext cx="2336134" cy="6109856"/>
            <a:chOff x="7145264" y="550121"/>
            <a:chExt cx="2336134" cy="610985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05FC5E-AF50-46F9-95B9-604935633C83}"/>
                </a:ext>
              </a:extLst>
            </p:cNvPr>
            <p:cNvSpPr/>
            <p:nvPr/>
          </p:nvSpPr>
          <p:spPr>
            <a:xfrm flipV="1">
              <a:off x="7145264" y="550121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DE73E-CA36-40D0-9AD8-1960F4915D73}"/>
                </a:ext>
              </a:extLst>
            </p:cNvPr>
            <p:cNvSpPr txBox="1"/>
            <p:nvPr/>
          </p:nvSpPr>
          <p:spPr>
            <a:xfrm>
              <a:off x="7145265" y="1547561"/>
              <a:ext cx="232564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ويشمل المناطق الواقعة بين الإقليم الاستوائي ومدارَي السرطان والجدي</a:t>
              </a:r>
            </a:p>
            <a:p>
              <a:pPr algn="r"/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 وترتفع فيه الحرارة عموماً والأمطار</a:t>
              </a:r>
            </a:p>
            <a:p>
              <a:pPr algn="r"/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 تهطل خلال فصل واحد؛ وهو الصيف في الأغلب.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47F464-7FB4-4EE7-8A65-239B55219E71}"/>
                </a:ext>
              </a:extLst>
            </p:cNvPr>
            <p:cNvSpPr txBox="1"/>
            <p:nvPr/>
          </p:nvSpPr>
          <p:spPr>
            <a:xfrm>
              <a:off x="7328711" y="5196237"/>
              <a:ext cx="21421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0070C0"/>
                  </a:solidFill>
                </a:rPr>
                <a:t>المناخ المَداري الموسمي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FBC155-84C1-4E02-9335-7F62B2D644E4}"/>
              </a:ext>
            </a:extLst>
          </p:cNvPr>
          <p:cNvGrpSpPr/>
          <p:nvPr/>
        </p:nvGrpSpPr>
        <p:grpSpPr>
          <a:xfrm>
            <a:off x="9484972" y="861899"/>
            <a:ext cx="2554628" cy="6109856"/>
            <a:chOff x="9470904" y="550121"/>
            <a:chExt cx="2554628" cy="610985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80E3BC-EE70-451A-85BD-BE163695C46A}"/>
                </a:ext>
              </a:extLst>
            </p:cNvPr>
            <p:cNvSpPr/>
            <p:nvPr/>
          </p:nvSpPr>
          <p:spPr>
            <a:xfrm flipH="1" flipV="1">
              <a:off x="9470904" y="550121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6E46F5-760C-472C-ACDC-C29A2F5B9307}"/>
                </a:ext>
              </a:extLst>
            </p:cNvPr>
            <p:cNvSpPr txBox="1"/>
            <p:nvPr/>
          </p:nvSpPr>
          <p:spPr>
            <a:xfrm>
              <a:off x="9738307" y="1822606"/>
              <a:ext cx="228722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ويسود في شبه الجزيرة العربية والصحراء الإفريقية الكبرى، وصحاري أستراليا</a:t>
              </a:r>
            </a:p>
            <a:p>
              <a:pPr marL="285750" indent="-285750" algn="r" rtl="1">
                <a:buFont typeface="Arial" pitchFamily="34" charset="0"/>
                <a:buChar char="•"/>
              </a:pPr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 وتكون الحرارة فيه مرتفعة نهاراً ومنخفضة ليلاً</a:t>
              </a:r>
            </a:p>
            <a:p>
              <a:pPr marL="285750" indent="-285750" algn="r" rtl="1">
                <a:buFont typeface="Arial" pitchFamily="34" charset="0"/>
                <a:buChar char="•"/>
              </a:pPr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 فالمدى الحراري فيه</a:t>
              </a:r>
            </a:p>
            <a:p>
              <a:pPr algn="r"/>
              <a:r>
                <a:rPr lang="ar-SY" dirty="0"/>
                <a:t>كبير والأمطار قليلة ونادرة</a:t>
              </a: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1C74D1-BE6E-4D55-BF75-E75F919F7AB5}"/>
                </a:ext>
              </a:extLst>
            </p:cNvPr>
            <p:cNvSpPr txBox="1"/>
            <p:nvPr/>
          </p:nvSpPr>
          <p:spPr>
            <a:xfrm>
              <a:off x="9602430" y="5023652"/>
              <a:ext cx="24231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FF9900"/>
                  </a:solidFill>
                </a:rPr>
                <a:t>المناخ الصحراوي الجاف</a:t>
              </a:r>
              <a:endParaRPr lang="en-US" sz="2800" dirty="0">
                <a:solidFill>
                  <a:srgbClr val="FF9900"/>
                </a:solidFill>
              </a:endParaRPr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C035CEE3-B236-4B6D-B402-F0D080205138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مجموعة 83">
            <a:extLst>
              <a:ext uri="{FF2B5EF4-FFF2-40B4-BE49-F238E27FC236}">
                <a16:creationId xmlns:a16="http://schemas.microsoft.com/office/drawing/2014/main" id="{A6943110-ECE6-4B22-96B5-4B4E1208C600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26" name="مجموعة 84">
              <a:extLst>
                <a:ext uri="{FF2B5EF4-FFF2-40B4-BE49-F238E27FC236}">
                  <a16:creationId xmlns:a16="http://schemas.microsoft.com/office/drawing/2014/main" id="{93900E41-D24A-43FB-BD75-2AC44EB122C9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40" name="Rectangle: Top Corners Rounded 29">
                <a:extLst>
                  <a:ext uri="{FF2B5EF4-FFF2-40B4-BE49-F238E27FC236}">
                    <a16:creationId xmlns:a16="http://schemas.microsoft.com/office/drawing/2014/main" id="{E6DBF884-9A67-477E-842B-250DC0207C97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F5F554CD-7E4F-4C2A-A88D-00CCE956A821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7" name="مجموعة 85">
              <a:extLst>
                <a:ext uri="{FF2B5EF4-FFF2-40B4-BE49-F238E27FC236}">
                  <a16:creationId xmlns:a16="http://schemas.microsoft.com/office/drawing/2014/main" id="{9773235D-919F-4411-B375-2E10A9C3AA48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35" name="Rectangle: Top Corners Rounded 30">
                <a:extLst>
                  <a:ext uri="{FF2B5EF4-FFF2-40B4-BE49-F238E27FC236}">
                    <a16:creationId xmlns:a16="http://schemas.microsoft.com/office/drawing/2014/main" id="{7D3326A4-C5FE-408E-A921-05D59793BCC7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2" descr="Thought bubble">
                <a:extLst>
                  <a:ext uri="{FF2B5EF4-FFF2-40B4-BE49-F238E27FC236}">
                    <a16:creationId xmlns:a16="http://schemas.microsoft.com/office/drawing/2014/main" id="{159290C9-5642-4143-B16F-86B277A7469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37" name="Group 52">
                <a:extLst>
                  <a:ext uri="{FF2B5EF4-FFF2-40B4-BE49-F238E27FC236}">
                    <a16:creationId xmlns:a16="http://schemas.microsoft.com/office/drawing/2014/main" id="{F4BC9DAC-44C2-4145-BF3E-4E9FF3D19EC7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38" name="TextBox 53">
                  <a:extLst>
                    <a:ext uri="{FF2B5EF4-FFF2-40B4-BE49-F238E27FC236}">
                      <a16:creationId xmlns:a16="http://schemas.microsoft.com/office/drawing/2014/main" id="{1A1E6842-88E1-47EF-B4FB-3E8D35B1263D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9" name="TextBox 54">
                  <a:extLst>
                    <a:ext uri="{FF2B5EF4-FFF2-40B4-BE49-F238E27FC236}">
                      <a16:creationId xmlns:a16="http://schemas.microsoft.com/office/drawing/2014/main" id="{6579FFEA-3838-400C-AFEA-A17962887780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C58B3BEB-96DD-451C-8332-DF788674341B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29" name="Oval 32">
                <a:extLst>
                  <a:ext uri="{FF2B5EF4-FFF2-40B4-BE49-F238E27FC236}">
                    <a16:creationId xmlns:a16="http://schemas.microsoft.com/office/drawing/2014/main" id="{1215FB00-342D-4981-AE46-D98B9A8D811A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FC286CE0-FF1E-4B2E-93E6-EF8559BF84E9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4">
                <a:extLst>
                  <a:ext uri="{FF2B5EF4-FFF2-40B4-BE49-F238E27FC236}">
                    <a16:creationId xmlns:a16="http://schemas.microsoft.com/office/drawing/2014/main" id="{BD53D5D3-FCB9-45ED-B5B8-1AE7FBC65A75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Rectangle 5">
            <a:extLst>
              <a:ext uri="{FF2B5EF4-FFF2-40B4-BE49-F238E27FC236}">
                <a16:creationId xmlns:a16="http://schemas.microsoft.com/office/drawing/2014/main" id="{C922E056-1CA2-4640-AF50-9D50B373E9B1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5B75D8-FEAF-47DD-AF45-DB4665E292BB}"/>
              </a:ext>
            </a:extLst>
          </p:cNvPr>
          <p:cNvSpPr/>
          <p:nvPr/>
        </p:nvSpPr>
        <p:spPr>
          <a:xfrm>
            <a:off x="970669" y="1113636"/>
            <a:ext cx="4037428" cy="5711483"/>
          </a:xfrm>
          <a:prstGeom prst="roundRect">
            <a:avLst>
              <a:gd name="adj" fmla="val 5866"/>
            </a:avLst>
          </a:prstGeom>
          <a:solidFill>
            <a:srgbClr val="124F74"/>
          </a:solidFill>
          <a:ln>
            <a:solidFill>
              <a:schemeClr val="bg1"/>
            </a:solidFill>
          </a:ln>
          <a:effectLst>
            <a:outerShdw blurRad="152400" dist="177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D56531-DEBF-452E-8E2E-3CF5FE9F7262}"/>
              </a:ext>
            </a:extLst>
          </p:cNvPr>
          <p:cNvGrpSpPr/>
          <p:nvPr/>
        </p:nvGrpSpPr>
        <p:grpSpPr>
          <a:xfrm>
            <a:off x="1146629" y="1677292"/>
            <a:ext cx="3701142" cy="4457982"/>
            <a:chOff x="1146629" y="1379582"/>
            <a:chExt cx="3701142" cy="445798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03D1E0-4435-45E0-A062-75CE0BD76621}"/>
                </a:ext>
              </a:extLst>
            </p:cNvPr>
            <p:cNvSpPr/>
            <p:nvPr/>
          </p:nvSpPr>
          <p:spPr>
            <a:xfrm>
              <a:off x="1146629" y="1379582"/>
              <a:ext cx="3701142" cy="4457982"/>
            </a:xfrm>
            <a:prstGeom prst="rect">
              <a:avLst/>
            </a:prstGeom>
            <a:pattFill prst="lg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9E3C76-C579-495F-AA2D-6DCE36A2613C}"/>
                </a:ext>
              </a:extLst>
            </p:cNvPr>
            <p:cNvSpPr txBox="1"/>
            <p:nvPr/>
          </p:nvSpPr>
          <p:spPr>
            <a:xfrm>
              <a:off x="1351389" y="3914166"/>
              <a:ext cx="3320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وهي تشمل ثلاثة أقاليم مناخية:</a:t>
              </a:r>
              <a:endParaRPr lang="en-US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98D942-99E1-4AA1-A791-93AC54FAC3DD}"/>
                </a:ext>
              </a:extLst>
            </p:cNvPr>
            <p:cNvSpPr txBox="1"/>
            <p:nvPr/>
          </p:nvSpPr>
          <p:spPr>
            <a:xfrm>
              <a:off x="1884401" y="5243877"/>
              <a:ext cx="2142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/>
                <a:t>المناطق المعتدلة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A5349C-D9DB-4D2B-8B85-17000EA188E7}"/>
              </a:ext>
            </a:extLst>
          </p:cNvPr>
          <p:cNvSpPr/>
          <p:nvPr/>
        </p:nvSpPr>
        <p:spPr>
          <a:xfrm>
            <a:off x="1336429" y="744416"/>
            <a:ext cx="3305908" cy="1259058"/>
          </a:xfrm>
          <a:custGeom>
            <a:avLst/>
            <a:gdLst>
              <a:gd name="connsiteX0" fmla="*/ 356362 w 3305908"/>
              <a:gd name="connsiteY0" fmla="*/ 116133 h 1266093"/>
              <a:gd name="connsiteX1" fmla="*/ 184054 w 3305908"/>
              <a:gd name="connsiteY1" fmla="*/ 288441 h 1266093"/>
              <a:gd name="connsiteX2" fmla="*/ 184054 w 3305908"/>
              <a:gd name="connsiteY2" fmla="*/ 977651 h 1266093"/>
              <a:gd name="connsiteX3" fmla="*/ 356362 w 3305908"/>
              <a:gd name="connsiteY3" fmla="*/ 1149959 h 1266093"/>
              <a:gd name="connsiteX4" fmla="*/ 2949547 w 3305908"/>
              <a:gd name="connsiteY4" fmla="*/ 1149959 h 1266093"/>
              <a:gd name="connsiteX5" fmla="*/ 3121855 w 3305908"/>
              <a:gd name="connsiteY5" fmla="*/ 977651 h 1266093"/>
              <a:gd name="connsiteX6" fmla="*/ 3121855 w 3305908"/>
              <a:gd name="connsiteY6" fmla="*/ 288441 h 1266093"/>
              <a:gd name="connsiteX7" fmla="*/ 2949547 w 3305908"/>
              <a:gd name="connsiteY7" fmla="*/ 116133 h 1266093"/>
              <a:gd name="connsiteX8" fmla="*/ 211020 w 3305908"/>
              <a:gd name="connsiteY8" fmla="*/ 0 h 1266093"/>
              <a:gd name="connsiteX9" fmla="*/ 3094888 w 3305908"/>
              <a:gd name="connsiteY9" fmla="*/ 0 h 1266093"/>
              <a:gd name="connsiteX10" fmla="*/ 3305908 w 3305908"/>
              <a:gd name="connsiteY10" fmla="*/ 211020 h 1266093"/>
              <a:gd name="connsiteX11" fmla="*/ 3305908 w 3305908"/>
              <a:gd name="connsiteY11" fmla="*/ 1055073 h 1266093"/>
              <a:gd name="connsiteX12" fmla="*/ 3094888 w 3305908"/>
              <a:gd name="connsiteY12" fmla="*/ 1266093 h 1266093"/>
              <a:gd name="connsiteX13" fmla="*/ 211020 w 3305908"/>
              <a:gd name="connsiteY13" fmla="*/ 1266093 h 1266093"/>
              <a:gd name="connsiteX14" fmla="*/ 0 w 3305908"/>
              <a:gd name="connsiteY14" fmla="*/ 1055073 h 1266093"/>
              <a:gd name="connsiteX15" fmla="*/ 0 w 3305908"/>
              <a:gd name="connsiteY15" fmla="*/ 211020 h 1266093"/>
              <a:gd name="connsiteX16" fmla="*/ 211020 w 3305908"/>
              <a:gd name="connsiteY16" fmla="*/ 0 h 12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5908" h="1266093">
                <a:moveTo>
                  <a:pt x="356362" y="116133"/>
                </a:moveTo>
                <a:cubicBezTo>
                  <a:pt x="261199" y="116133"/>
                  <a:pt x="184054" y="193278"/>
                  <a:pt x="184054" y="288441"/>
                </a:cubicBezTo>
                <a:lnTo>
                  <a:pt x="184054" y="977651"/>
                </a:lnTo>
                <a:cubicBezTo>
                  <a:pt x="184054" y="1072814"/>
                  <a:pt x="261199" y="1149959"/>
                  <a:pt x="356362" y="1149959"/>
                </a:cubicBezTo>
                <a:lnTo>
                  <a:pt x="2949547" y="1149959"/>
                </a:lnTo>
                <a:cubicBezTo>
                  <a:pt x="3044710" y="1149959"/>
                  <a:pt x="3121855" y="1072814"/>
                  <a:pt x="3121855" y="977651"/>
                </a:cubicBezTo>
                <a:lnTo>
                  <a:pt x="3121855" y="288441"/>
                </a:lnTo>
                <a:cubicBezTo>
                  <a:pt x="3121855" y="193278"/>
                  <a:pt x="3044710" y="116133"/>
                  <a:pt x="2949547" y="116133"/>
                </a:cubicBezTo>
                <a:close/>
                <a:moveTo>
                  <a:pt x="211020" y="0"/>
                </a:moveTo>
                <a:lnTo>
                  <a:pt x="3094888" y="0"/>
                </a:lnTo>
                <a:cubicBezTo>
                  <a:pt x="3211431" y="0"/>
                  <a:pt x="3305908" y="94477"/>
                  <a:pt x="3305908" y="211020"/>
                </a:cubicBezTo>
                <a:lnTo>
                  <a:pt x="3305908" y="1055073"/>
                </a:lnTo>
                <a:cubicBezTo>
                  <a:pt x="3305908" y="1171616"/>
                  <a:pt x="3211431" y="1266093"/>
                  <a:pt x="3094888" y="1266093"/>
                </a:cubicBezTo>
                <a:lnTo>
                  <a:pt x="211020" y="1266093"/>
                </a:lnTo>
                <a:cubicBezTo>
                  <a:pt x="94477" y="1266093"/>
                  <a:pt x="0" y="1171616"/>
                  <a:pt x="0" y="1055073"/>
                </a:cubicBezTo>
                <a:lnTo>
                  <a:pt x="0" y="211020"/>
                </a:lnTo>
                <a:cubicBezTo>
                  <a:pt x="0" y="94477"/>
                  <a:pt x="94477" y="0"/>
                  <a:pt x="2110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6000">
                <a:schemeClr val="bg1"/>
              </a:gs>
              <a:gs pos="84000">
                <a:schemeClr val="tx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B72FBB-5B25-4493-A5A0-BC56A551DF89}"/>
              </a:ext>
            </a:extLst>
          </p:cNvPr>
          <p:cNvSpPr/>
          <p:nvPr/>
        </p:nvSpPr>
        <p:spPr>
          <a:xfrm>
            <a:off x="1553029" y="907310"/>
            <a:ext cx="2830285" cy="5604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3EB8CF-1C25-4C36-8D4A-1EED8AD68B3E}"/>
              </a:ext>
            </a:extLst>
          </p:cNvPr>
          <p:cNvSpPr/>
          <p:nvPr/>
        </p:nvSpPr>
        <p:spPr>
          <a:xfrm>
            <a:off x="1654629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1F6C2E-F6B6-4D2C-B4FD-A2447A1B3732}"/>
              </a:ext>
            </a:extLst>
          </p:cNvPr>
          <p:cNvSpPr/>
          <p:nvPr/>
        </p:nvSpPr>
        <p:spPr>
          <a:xfrm>
            <a:off x="4013200" y="1158490"/>
            <a:ext cx="246742" cy="246742"/>
          </a:xfrm>
          <a:prstGeom prst="ellipse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538B3B-8284-4E5C-B3DC-805FCBDBC58D}"/>
              </a:ext>
            </a:extLst>
          </p:cNvPr>
          <p:cNvSpPr/>
          <p:nvPr/>
        </p:nvSpPr>
        <p:spPr>
          <a:xfrm>
            <a:off x="1574240" y="678054"/>
            <a:ext cx="2830285" cy="27543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49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F05119-6E16-4D16-9AAE-C4AE2A2AF25E}"/>
              </a:ext>
            </a:extLst>
          </p:cNvPr>
          <p:cNvGrpSpPr/>
          <p:nvPr/>
        </p:nvGrpSpPr>
        <p:grpSpPr>
          <a:xfrm>
            <a:off x="4832137" y="857976"/>
            <a:ext cx="2387601" cy="6109856"/>
            <a:chOff x="4832137" y="518062"/>
            <a:chExt cx="2387601" cy="610985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7568C9-A5DE-45FC-8763-7543783A9D1F}"/>
                </a:ext>
              </a:extLst>
            </p:cNvPr>
            <p:cNvSpPr/>
            <p:nvPr/>
          </p:nvSpPr>
          <p:spPr>
            <a:xfrm flipH="1" flipV="1">
              <a:off x="4832137" y="518062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D8405D-94AE-4783-958F-8377DAFA6832}"/>
                </a:ext>
              </a:extLst>
            </p:cNvPr>
            <p:cNvSpPr txBox="1"/>
            <p:nvPr/>
          </p:nvSpPr>
          <p:spPr>
            <a:xfrm>
              <a:off x="4832138" y="1663560"/>
              <a:ext cx="23876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r" rtl="1">
                <a:buFont typeface="Arial" pitchFamily="34" charset="0"/>
                <a:buChar char="•"/>
              </a:pPr>
              <a:r>
                <a:rPr lang="ar-SY" dirty="0"/>
                <a:t>ويسود في الدول الواقعة حول البحر المتوسط، إضافةً إلى مناطق أخرى في جنوب غرب أمريكا الجنوبية والشمالية وأستراليا وإفريقيا</a:t>
              </a:r>
            </a:p>
            <a:p>
              <a:pPr marL="342900" indent="-342900" algn="r" rtl="1">
                <a:buFont typeface="Arial" pitchFamily="34" charset="0"/>
                <a:buChar char="•"/>
              </a:pPr>
              <a:endParaRPr lang="ar-SY" dirty="0"/>
            </a:p>
            <a:p>
              <a:pPr marL="342900" indent="-342900" algn="r" rtl="1">
                <a:buFont typeface="Arial" pitchFamily="34" charset="0"/>
                <a:buChar char="•"/>
              </a:pPr>
              <a:r>
                <a:rPr lang="ar-SY" dirty="0"/>
                <a:t>وفيه أربعة فصول:</a:t>
              </a:r>
            </a:p>
            <a:p>
              <a:pPr algn="r" rtl="1"/>
              <a:r>
                <a:rPr lang="ar-SY" dirty="0"/>
                <a:t>الصيف حار وجاف، والشتاء بارد وممطر، والربيع والخريف فصلان معتدلان.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E522E8-96A8-4BAE-AE8B-5187E8E15D66}"/>
                </a:ext>
              </a:extLst>
            </p:cNvPr>
            <p:cNvSpPr txBox="1"/>
            <p:nvPr/>
          </p:nvSpPr>
          <p:spPr>
            <a:xfrm>
              <a:off x="4935248" y="5343628"/>
              <a:ext cx="21421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CC3300"/>
                  </a:solidFill>
                </a:rPr>
                <a:t>المناخ المَداري الممطر</a:t>
              </a:r>
              <a:endParaRPr lang="en-US" sz="28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85DB74-C7A9-4BAF-B767-FFD71A8E94EA}"/>
              </a:ext>
            </a:extLst>
          </p:cNvPr>
          <p:cNvGrpSpPr/>
          <p:nvPr/>
        </p:nvGrpSpPr>
        <p:grpSpPr>
          <a:xfrm>
            <a:off x="7159332" y="861899"/>
            <a:ext cx="2336134" cy="6109856"/>
            <a:chOff x="7145264" y="550121"/>
            <a:chExt cx="2336134" cy="610985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05FC5E-AF50-46F9-95B9-604935633C83}"/>
                </a:ext>
              </a:extLst>
            </p:cNvPr>
            <p:cNvSpPr/>
            <p:nvPr/>
          </p:nvSpPr>
          <p:spPr>
            <a:xfrm flipV="1">
              <a:off x="7145264" y="550121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DE73E-CA36-40D0-9AD8-1960F4915D73}"/>
                </a:ext>
              </a:extLst>
            </p:cNvPr>
            <p:cNvSpPr txBox="1"/>
            <p:nvPr/>
          </p:nvSpPr>
          <p:spPr>
            <a:xfrm>
              <a:off x="7145265" y="1839770"/>
              <a:ext cx="23256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ويسود في المناطق الواقعة في غرب القارات وفي نيوزيلاندا</a:t>
              </a:r>
            </a:p>
            <a:p>
              <a:pPr marL="285750" indent="-285750" algn="r" rtl="1">
                <a:buFont typeface="Arial" pitchFamily="34" charset="0"/>
                <a:buChar char="•"/>
              </a:pPr>
              <a:endParaRPr lang="ar-SY" dirty="0"/>
            </a:p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 والأمطار فيه على مدار السنة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47F464-7FB4-4EE7-8A65-239B55219E71}"/>
                </a:ext>
              </a:extLst>
            </p:cNvPr>
            <p:cNvSpPr txBox="1"/>
            <p:nvPr/>
          </p:nvSpPr>
          <p:spPr>
            <a:xfrm>
              <a:off x="7328711" y="5196237"/>
              <a:ext cx="2142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0070C0"/>
                  </a:solidFill>
                </a:rPr>
                <a:t>المناخ المحيطي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FBC155-84C1-4E02-9335-7F62B2D644E4}"/>
              </a:ext>
            </a:extLst>
          </p:cNvPr>
          <p:cNvGrpSpPr/>
          <p:nvPr/>
        </p:nvGrpSpPr>
        <p:grpSpPr>
          <a:xfrm>
            <a:off x="9484972" y="861899"/>
            <a:ext cx="2554628" cy="6109856"/>
            <a:chOff x="9470904" y="550121"/>
            <a:chExt cx="2554628" cy="610985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80E3BC-EE70-451A-85BD-BE163695C46A}"/>
                </a:ext>
              </a:extLst>
            </p:cNvPr>
            <p:cNvSpPr/>
            <p:nvPr/>
          </p:nvSpPr>
          <p:spPr>
            <a:xfrm flipH="1" flipV="1">
              <a:off x="9470904" y="550121"/>
              <a:ext cx="2336134" cy="6109856"/>
            </a:xfrm>
            <a:custGeom>
              <a:avLst/>
              <a:gdLst>
                <a:gd name="connsiteX0" fmla="*/ 0 w 3004458"/>
                <a:gd name="connsiteY0" fmla="*/ 6704035 h 6704035"/>
                <a:gd name="connsiteX1" fmla="*/ 0 w 3004458"/>
                <a:gd name="connsiteY1" fmla="*/ 5786398 h 6704035"/>
                <a:gd name="connsiteX2" fmla="*/ 0 w 3004458"/>
                <a:gd name="connsiteY2" fmla="*/ 917637 h 6704035"/>
                <a:gd name="connsiteX3" fmla="*/ 0 w 3004458"/>
                <a:gd name="connsiteY3" fmla="*/ 902341 h 6704035"/>
                <a:gd name="connsiteX4" fmla="*/ 0 w 3004458"/>
                <a:gd name="connsiteY4" fmla="*/ 0 h 6704035"/>
                <a:gd name="connsiteX5" fmla="*/ 2954377 w 3004458"/>
                <a:gd name="connsiteY5" fmla="*/ 902341 h 6704035"/>
                <a:gd name="connsiteX6" fmla="*/ 3004458 w 3004458"/>
                <a:gd name="connsiteY6" fmla="*/ 902341 h 6704035"/>
                <a:gd name="connsiteX7" fmla="*/ 3004458 w 3004458"/>
                <a:gd name="connsiteY7" fmla="*/ 917637 h 6704035"/>
                <a:gd name="connsiteX8" fmla="*/ 3004458 w 3004458"/>
                <a:gd name="connsiteY8" fmla="*/ 5786398 h 67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4458" h="6704035">
                  <a:moveTo>
                    <a:pt x="0" y="6704035"/>
                  </a:moveTo>
                  <a:lnTo>
                    <a:pt x="0" y="5786398"/>
                  </a:lnTo>
                  <a:lnTo>
                    <a:pt x="0" y="917637"/>
                  </a:lnTo>
                  <a:lnTo>
                    <a:pt x="0" y="902341"/>
                  </a:lnTo>
                  <a:lnTo>
                    <a:pt x="0" y="0"/>
                  </a:lnTo>
                  <a:lnTo>
                    <a:pt x="2954377" y="902341"/>
                  </a:lnTo>
                  <a:lnTo>
                    <a:pt x="3004458" y="902341"/>
                  </a:lnTo>
                  <a:lnTo>
                    <a:pt x="3004458" y="917637"/>
                  </a:lnTo>
                  <a:lnTo>
                    <a:pt x="3004458" y="578639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6E46F5-760C-472C-ACDC-C29A2F5B9307}"/>
                </a:ext>
              </a:extLst>
            </p:cNvPr>
            <p:cNvSpPr txBox="1"/>
            <p:nvPr/>
          </p:nvSpPr>
          <p:spPr>
            <a:xfrm>
              <a:off x="9738307" y="1978269"/>
              <a:ext cx="22872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r" rtl="1">
                <a:buFont typeface="Arial" pitchFamily="34" charset="0"/>
                <a:buChar char="•"/>
              </a:pPr>
              <a:r>
                <a:rPr lang="ar-SY" dirty="0"/>
                <a:t>وهو المناخ السائد في داخل القارات</a:t>
              </a:r>
            </a:p>
            <a:p>
              <a:pPr marL="285750" indent="-285750" algn="r" rtl="1">
                <a:buFont typeface="Arial" pitchFamily="34" charset="0"/>
                <a:buChar char="•"/>
              </a:pPr>
              <a:endParaRPr lang="ar-SY" dirty="0"/>
            </a:p>
            <a:p>
              <a:pPr algn="r" rtl="1"/>
              <a:r>
                <a:rPr lang="ar-SY" dirty="0"/>
                <a:t> ويتركّز بين دائرتي عرض 40 و 60درجة شمالاً</a:t>
              </a: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1C74D1-BE6E-4D55-BF75-E75F919F7AB5}"/>
                </a:ext>
              </a:extLst>
            </p:cNvPr>
            <p:cNvSpPr txBox="1"/>
            <p:nvPr/>
          </p:nvSpPr>
          <p:spPr>
            <a:xfrm>
              <a:off x="9602430" y="5023652"/>
              <a:ext cx="2423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rgbClr val="FF9900"/>
                  </a:solidFill>
                </a:rPr>
                <a:t>المناخ القارِّي</a:t>
              </a:r>
              <a:endParaRPr lang="en-US" sz="2800" dirty="0">
                <a:solidFill>
                  <a:srgbClr val="FF9900"/>
                </a:solidFill>
              </a:endParaRPr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C0C706C5-DCFE-416D-AFE0-18D374742AFC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مجموعة 83">
            <a:extLst>
              <a:ext uri="{FF2B5EF4-FFF2-40B4-BE49-F238E27FC236}">
                <a16:creationId xmlns:a16="http://schemas.microsoft.com/office/drawing/2014/main" id="{649DA3BC-7BE2-47D4-9E27-CB57BC8F4964}"/>
              </a:ext>
            </a:extLst>
          </p:cNvPr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26" name="مجموعة 84">
              <a:extLst>
                <a:ext uri="{FF2B5EF4-FFF2-40B4-BE49-F238E27FC236}">
                  <a16:creationId xmlns:a16="http://schemas.microsoft.com/office/drawing/2014/main" id="{594D9800-71E2-4B28-A7EC-09FE21860766}"/>
                </a:ext>
              </a:extLst>
            </p:cNvPr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40" name="Rectangle: Top Corners Rounded 29">
                <a:extLst>
                  <a:ext uri="{FF2B5EF4-FFF2-40B4-BE49-F238E27FC236}">
                    <a16:creationId xmlns:a16="http://schemas.microsoft.com/office/drawing/2014/main" id="{0862A32A-33E0-4A08-AAB8-282193943B6B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37">
                <a:extLst>
                  <a:ext uri="{FF2B5EF4-FFF2-40B4-BE49-F238E27FC236}">
                    <a16:creationId xmlns:a16="http://schemas.microsoft.com/office/drawing/2014/main" id="{0F5537C5-3E16-40DE-BC2F-1CDDC0500CF4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6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7" name="مجموعة 85">
              <a:extLst>
                <a:ext uri="{FF2B5EF4-FFF2-40B4-BE49-F238E27FC236}">
                  <a16:creationId xmlns:a16="http://schemas.microsoft.com/office/drawing/2014/main" id="{859E0EBD-50DB-4DCF-AE5E-37B01984B985}"/>
                </a:ext>
              </a:extLst>
            </p:cNvPr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35" name="Rectangle: Top Corners Rounded 30">
                <a:extLst>
                  <a:ext uri="{FF2B5EF4-FFF2-40B4-BE49-F238E27FC236}">
                    <a16:creationId xmlns:a16="http://schemas.microsoft.com/office/drawing/2014/main" id="{5631581F-1628-40BD-9193-7327CED34D0C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2" descr="Thought bubble">
                <a:extLst>
                  <a:ext uri="{FF2B5EF4-FFF2-40B4-BE49-F238E27FC236}">
                    <a16:creationId xmlns:a16="http://schemas.microsoft.com/office/drawing/2014/main" id="{4AC7C0ED-EF5C-434D-9653-7F3500E746D4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37" name="Group 52">
                <a:extLst>
                  <a:ext uri="{FF2B5EF4-FFF2-40B4-BE49-F238E27FC236}">
                    <a16:creationId xmlns:a16="http://schemas.microsoft.com/office/drawing/2014/main" id="{C5C4C6AA-3416-43B6-B46E-7C5B78B39254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38" name="TextBox 53">
                  <a:extLst>
                    <a:ext uri="{FF2B5EF4-FFF2-40B4-BE49-F238E27FC236}">
                      <a16:creationId xmlns:a16="http://schemas.microsoft.com/office/drawing/2014/main" id="{73E5F1E8-9E36-4345-BD08-8FDEA9EBB0F5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الرابع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9" name="TextBox 54">
                  <a:extLst>
                    <a:ext uri="{FF2B5EF4-FFF2-40B4-BE49-F238E27FC236}">
                      <a16:creationId xmlns:a16="http://schemas.microsoft.com/office/drawing/2014/main" id="{ADE0EF9F-575A-46A5-8BC3-CF3F9CB8C4CE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الأقاليم الجغرافية</a:t>
                  </a:r>
                </a:p>
              </p:txBody>
            </p:sp>
          </p:grpSp>
        </p:grp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F6B89EA5-4786-4DDF-B3C1-4D892AD08AA2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29" name="Oval 32">
                <a:extLst>
                  <a:ext uri="{FF2B5EF4-FFF2-40B4-BE49-F238E27FC236}">
                    <a16:creationId xmlns:a16="http://schemas.microsoft.com/office/drawing/2014/main" id="{2F85F829-C940-4C5D-BB91-6E62E51682A6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731D0167-55FE-4DBC-8C00-534FA0F59710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4">
                <a:extLst>
                  <a:ext uri="{FF2B5EF4-FFF2-40B4-BE49-F238E27FC236}">
                    <a16:creationId xmlns:a16="http://schemas.microsoft.com/office/drawing/2014/main" id="{F6E28500-B9B3-41F9-804E-C07B512F764D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Rectangle 5">
            <a:extLst>
              <a:ext uri="{FF2B5EF4-FFF2-40B4-BE49-F238E27FC236}">
                <a16:creationId xmlns:a16="http://schemas.microsoft.com/office/drawing/2014/main" id="{E0EC7B2A-F3D9-431E-B135-08A084DD6F5A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781</Words>
  <Application>Microsoft Office PowerPoint</Application>
  <PresentationFormat>شاشة عريضة</PresentationFormat>
  <Paragraphs>183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Cooper Black</vt:lpstr>
      <vt:lpstr>Open Sans</vt:lpstr>
      <vt:lpstr>Oswald</vt:lpstr>
      <vt:lpstr>SansSerif</vt:lpstr>
      <vt:lpstr>Verdana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1012</cp:revision>
  <dcterms:created xsi:type="dcterms:W3CDTF">2020-11-11T11:02:52Z</dcterms:created>
  <dcterms:modified xsi:type="dcterms:W3CDTF">2021-01-24T22:28:05Z</dcterms:modified>
</cp:coreProperties>
</file>