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553" r:id="rId3"/>
    <p:sldId id="524" r:id="rId4"/>
    <p:sldId id="335" r:id="rId5"/>
    <p:sldId id="558" r:id="rId6"/>
    <p:sldId id="552" r:id="rId7"/>
    <p:sldId id="557" r:id="rId8"/>
    <p:sldId id="547" r:id="rId9"/>
    <p:sldId id="441" r:id="rId10"/>
    <p:sldId id="535" r:id="rId11"/>
    <p:sldId id="561" r:id="rId12"/>
    <p:sldId id="508" r:id="rId13"/>
    <p:sldId id="530" r:id="rId14"/>
    <p:sldId id="495" r:id="rId15"/>
    <p:sldId id="563" r:id="rId16"/>
    <p:sldId id="340" r:id="rId17"/>
    <p:sldId id="334" r:id="rId1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123">
          <p15:clr>
            <a:srgbClr val="A4A3A4"/>
          </p15:clr>
        </p15:guide>
        <p15:guide id="4" pos="47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2" autoAdjust="0"/>
    <p:restoredTop sz="99364" autoAdjust="0"/>
  </p:normalViewPr>
  <p:slideViewPr>
    <p:cSldViewPr snapToGrid="0">
      <p:cViewPr varScale="1">
        <p:scale>
          <a:sx n="114" d="100"/>
          <a:sy n="114" d="100"/>
        </p:scale>
        <p:origin x="288" y="102"/>
      </p:cViewPr>
      <p:guideLst>
        <p:guide orient="horz" pos="2183"/>
        <p:guide pos="3840"/>
        <p:guide orient="horz" pos="1123"/>
        <p:guide pos="47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57DA963-B0F8-419E-A21E-D3CBE396CA5D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DB33D20-02B7-421D-B21A-D7C661F7740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21545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5.sv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sv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تعاملي في ضيوفي</a:t>
              </a:r>
              <a:endParaRPr lang="en-US" sz="28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495076" y="710788"/>
            <a:ext cx="2199416" cy="973220"/>
            <a:chOff x="1431952" y="2643420"/>
            <a:chExt cx="1930992" cy="97322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52" y="2643420"/>
              <a:ext cx="1930992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085943" y="1197398"/>
            <a:ext cx="200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chemeClr val="bg1"/>
                </a:solidFill>
              </a:rPr>
              <a:t>نشاط ٢ 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4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5" y="3457634"/>
            <a:ext cx="1887814" cy="2662429"/>
            <a:chOff x="10091412" y="2809140"/>
            <a:chExt cx="1887814" cy="266242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2" y="2809140"/>
              <a:ext cx="1887814" cy="2662429"/>
              <a:chOff x="395816" y="4292849"/>
              <a:chExt cx="1887814" cy="26624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09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تعاملي مع ضيوفي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72799" y="3960029"/>
              <a:ext cx="1538108" cy="1151589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6400" y="3147263"/>
            <a:ext cx="881230" cy="397351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06848" y="1769164"/>
            <a:ext cx="1787644" cy="635091"/>
            <a:chOff x="1431941" y="2643418"/>
            <a:chExt cx="1834212" cy="635091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429492" y="2020989"/>
            <a:ext cx="856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بالتعاون مع زميلاتك في المجموعة أذكري أكبر عدد من المناسبات التي يحضر فيها الضيوف لزيارتك</a:t>
            </a:r>
          </a:p>
        </p:txBody>
      </p:sp>
      <p:grpSp>
        <p:nvGrpSpPr>
          <p:cNvPr id="2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06848" y="2557398"/>
            <a:ext cx="1787644" cy="635091"/>
            <a:chOff x="1431941" y="2643418"/>
            <a:chExt cx="1834212" cy="635091"/>
          </a:xfrm>
        </p:grpSpPr>
        <p:sp>
          <p:nvSpPr>
            <p:cNvPr id="3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206044" y="2826129"/>
            <a:ext cx="2676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النجاح</a:t>
            </a:r>
          </a:p>
        </p:txBody>
      </p:sp>
      <p:grpSp>
        <p:nvGrpSpPr>
          <p:cNvPr id="34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23461" y="3403928"/>
            <a:ext cx="1787644" cy="635091"/>
            <a:chOff x="1431941" y="2643418"/>
            <a:chExt cx="1834212" cy="635091"/>
          </a:xfrm>
        </p:grpSpPr>
        <p:sp>
          <p:nvSpPr>
            <p:cNvPr id="36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795198" y="3672659"/>
            <a:ext cx="3129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الخطية الزواج  الولادة</a:t>
            </a:r>
          </a:p>
        </p:txBody>
      </p:sp>
      <p:grpSp>
        <p:nvGrpSpPr>
          <p:cNvPr id="3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23461" y="4294401"/>
            <a:ext cx="1787644" cy="635091"/>
            <a:chOff x="1431941" y="2643418"/>
            <a:chExt cx="1834212" cy="635091"/>
          </a:xfrm>
        </p:grpSpPr>
        <p:sp>
          <p:nvSpPr>
            <p:cNvPr id="4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0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625471" y="4615076"/>
            <a:ext cx="3299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رمضان</a:t>
            </a:r>
          </a:p>
        </p:txBody>
      </p:sp>
      <p:grpSp>
        <p:nvGrpSpPr>
          <p:cNvPr id="51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06848" y="5015186"/>
            <a:ext cx="1787644" cy="635091"/>
            <a:chOff x="1431941" y="2643418"/>
            <a:chExt cx="1834212" cy="635091"/>
          </a:xfrm>
        </p:grpSpPr>
        <p:sp>
          <p:nvSpPr>
            <p:cNvPr id="52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608858" y="5335861"/>
            <a:ext cx="3299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الانتقال إلى منزل جديد  العيد</a:t>
            </a:r>
          </a:p>
        </p:txBody>
      </p:sp>
    </p:spTree>
    <p:extLst>
      <p:ext uri="{BB962C8B-B14F-4D97-AF65-F5344CB8AC3E}">
        <p14:creationId xmlns:p14="http://schemas.microsoft.com/office/powerpoint/2010/main" val="242160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32" grpId="0"/>
      <p:bldP spid="38" grpId="0"/>
      <p:bldP spid="50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790913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3150508" y="903805"/>
            <a:ext cx="8552975" cy="883404"/>
            <a:chOff x="1431943" y="2643419"/>
            <a:chExt cx="8552975" cy="883404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3" y="2643419"/>
              <a:ext cx="8552975" cy="883404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524460" y="2694988"/>
              <a:ext cx="6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9248568" y="-61195"/>
            <a:ext cx="2439493" cy="991522"/>
            <a:chOff x="1437354" y="883583"/>
            <a:chExt cx="2439493" cy="991522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883583"/>
              <a:ext cx="2439493" cy="991522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168411" y="1325363"/>
              <a:ext cx="17084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2808768" y="1415221"/>
            <a:ext cx="8367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000" b="1" dirty="0">
                <a:solidFill>
                  <a:schemeClr val="bg1"/>
                </a:solidFill>
              </a:rPr>
              <a:t>أشيري بعلامة صح عند التصرف الصحيح الواجب على الضيوف مراعاته و صحّحي غير الصحيح</a:t>
            </a:r>
            <a:br>
              <a:rPr lang="ar-SY" sz="2000" b="1" dirty="0">
                <a:solidFill>
                  <a:schemeClr val="bg1"/>
                </a:solidFill>
              </a:rPr>
            </a:br>
            <a:endParaRPr lang="ar-SY" sz="2000" b="1" dirty="0">
              <a:solidFill>
                <a:schemeClr val="bg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9444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8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4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69153" y="3457612"/>
            <a:ext cx="1890854" cy="2585864"/>
            <a:chOff x="10088880" y="2809118"/>
            <a:chExt cx="1890854" cy="2585864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88880" y="2809118"/>
              <a:ext cx="1890854" cy="2585864"/>
              <a:chOff x="395817" y="4292849"/>
              <a:chExt cx="1890854" cy="2585864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6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11121" y="4693499"/>
                <a:ext cx="1875550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تعاملي مع ضيوفي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42617" y="3993710"/>
              <a:ext cx="1472909" cy="1102774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7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53849" y="1769164"/>
            <a:ext cx="1834212" cy="635091"/>
            <a:chOff x="1431941" y="2643418"/>
            <a:chExt cx="1834212" cy="635091"/>
          </a:xfrm>
        </p:grpSpPr>
        <p:sp>
          <p:nvSpPr>
            <p:cNvPr id="48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43418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0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603939" y="2053492"/>
            <a:ext cx="3333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دخول المنزل إذا كان الباب مفتوحاً </a:t>
            </a:r>
          </a:p>
        </p:txBody>
      </p:sp>
      <p:sp>
        <p:nvSpPr>
          <p:cNvPr id="69" name="مربع نص 68"/>
          <p:cNvSpPr txBox="1"/>
          <p:nvPr/>
        </p:nvSpPr>
        <p:spPr>
          <a:xfrm>
            <a:off x="3688864" y="2098493"/>
            <a:ext cx="126050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خطأ</a:t>
            </a:r>
          </a:p>
        </p:txBody>
      </p:sp>
      <p:grpSp>
        <p:nvGrpSpPr>
          <p:cNvPr id="7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7197" y="2391098"/>
            <a:ext cx="1834212" cy="635091"/>
            <a:chOff x="1431941" y="2643418"/>
            <a:chExt cx="1834212" cy="635091"/>
          </a:xfrm>
        </p:grpSpPr>
        <p:sp>
          <p:nvSpPr>
            <p:cNvPr id="8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734379"/>
              <a:ext cx="16508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3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660184" y="2596673"/>
            <a:ext cx="6316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solidFill>
                  <a:srgbClr val="FF0000"/>
                </a:solidFill>
              </a:rPr>
              <a:t>التصحيح :  </a:t>
            </a:r>
            <a:r>
              <a:rPr lang="ar-SA" sz="2000" dirty="0"/>
              <a:t>قبل الدخول يجب الاستئذان ثلاثاً و الانتظار ردّ أهل المنزل</a:t>
            </a:r>
            <a:endParaRPr lang="ar-SY" sz="2000" b="1" dirty="0"/>
          </a:p>
        </p:txBody>
      </p:sp>
      <p:grpSp>
        <p:nvGrpSpPr>
          <p:cNvPr id="104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69271" y="3026189"/>
            <a:ext cx="1834212" cy="635091"/>
            <a:chOff x="1431941" y="2643418"/>
            <a:chExt cx="1834212" cy="635091"/>
          </a:xfrm>
        </p:grpSpPr>
        <p:sp>
          <p:nvSpPr>
            <p:cNvPr id="10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8212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7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837136" y="3261170"/>
            <a:ext cx="4071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التجول في المنزل لرؤيته</a:t>
            </a:r>
          </a:p>
        </p:txBody>
      </p:sp>
      <p:sp>
        <p:nvSpPr>
          <p:cNvPr id="108" name="مربع نص 107"/>
          <p:cNvSpPr txBox="1"/>
          <p:nvPr/>
        </p:nvSpPr>
        <p:spPr>
          <a:xfrm>
            <a:off x="3659836" y="3291948"/>
            <a:ext cx="126050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خطا</a:t>
            </a:r>
          </a:p>
        </p:txBody>
      </p:sp>
      <p:grpSp>
        <p:nvGrpSpPr>
          <p:cNvPr id="10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53849" y="3703174"/>
            <a:ext cx="1834212" cy="635091"/>
            <a:chOff x="1431941" y="2643418"/>
            <a:chExt cx="1834212" cy="635091"/>
          </a:xfrm>
        </p:grpSpPr>
        <p:sp>
          <p:nvSpPr>
            <p:cNvPr id="11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734379"/>
              <a:ext cx="16508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910020" y="3889384"/>
            <a:ext cx="5072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solidFill>
                  <a:srgbClr val="FF0000"/>
                </a:solidFill>
              </a:rPr>
              <a:t>التصحيح :  </a:t>
            </a:r>
            <a:r>
              <a:rPr lang="ar-SY" sz="2000" dirty="0"/>
              <a:t>يتجولون إلا بإذن  أصحاب المنزل </a:t>
            </a:r>
          </a:p>
        </p:txBody>
      </p:sp>
      <p:grpSp>
        <p:nvGrpSpPr>
          <p:cNvPr id="113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53849" y="4395148"/>
            <a:ext cx="1834212" cy="635091"/>
            <a:chOff x="1431941" y="2643418"/>
            <a:chExt cx="1834212" cy="635091"/>
          </a:xfrm>
        </p:grpSpPr>
        <p:sp>
          <p:nvSpPr>
            <p:cNvPr id="114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8212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6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126514" y="4677448"/>
            <a:ext cx="3881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الاستئذان ثلاثاً قبل دخول المنزل </a:t>
            </a:r>
          </a:p>
        </p:txBody>
      </p:sp>
      <p:sp>
        <p:nvSpPr>
          <p:cNvPr id="117" name="مربع نص 116"/>
          <p:cNvSpPr txBox="1"/>
          <p:nvPr/>
        </p:nvSpPr>
        <p:spPr>
          <a:xfrm>
            <a:off x="3688864" y="4630130"/>
            <a:ext cx="126050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صح</a:t>
            </a:r>
          </a:p>
        </p:txBody>
      </p:sp>
      <p:grpSp>
        <p:nvGrpSpPr>
          <p:cNvPr id="118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52567" y="5104034"/>
            <a:ext cx="1834212" cy="635091"/>
            <a:chOff x="1431941" y="2643418"/>
            <a:chExt cx="1834212" cy="635091"/>
          </a:xfrm>
        </p:grpSpPr>
        <p:sp>
          <p:nvSpPr>
            <p:cNvPr id="119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8212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21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248567" y="5339016"/>
            <a:ext cx="1667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إطالة الزيارة</a:t>
            </a:r>
          </a:p>
        </p:txBody>
      </p:sp>
      <p:sp>
        <p:nvSpPr>
          <p:cNvPr id="122" name="مربع نص 121"/>
          <p:cNvSpPr txBox="1"/>
          <p:nvPr/>
        </p:nvSpPr>
        <p:spPr>
          <a:xfrm>
            <a:off x="3688864" y="5311798"/>
            <a:ext cx="126050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خطأ</a:t>
            </a:r>
          </a:p>
        </p:txBody>
      </p:sp>
      <p:grpSp>
        <p:nvGrpSpPr>
          <p:cNvPr id="123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714511" y="5737351"/>
            <a:ext cx="1834212" cy="635091"/>
            <a:chOff x="1431941" y="2643418"/>
            <a:chExt cx="1834212" cy="635091"/>
          </a:xfrm>
        </p:grpSpPr>
        <p:sp>
          <p:nvSpPr>
            <p:cNvPr id="124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734379"/>
              <a:ext cx="16508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26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062964" y="5902259"/>
            <a:ext cx="6553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solidFill>
                  <a:srgbClr val="FF0000"/>
                </a:solidFill>
              </a:rPr>
              <a:t>التصحيح :  </a:t>
            </a:r>
            <a:r>
              <a:rPr lang="ar-SA" sz="2000" dirty="0"/>
              <a:t>على الضيوف ألاّ يطبلوا الزيارة حتى لا يتأذى أصحاب المنزل</a:t>
            </a:r>
            <a:r>
              <a:rPr lang="ar-SY" sz="2000" dirty="0">
                <a:solidFill>
                  <a:srgbClr val="FF0000"/>
                </a:solidFill>
              </a:rPr>
              <a:t> </a:t>
            </a:r>
            <a:endParaRPr lang="ar-SY" sz="2000" dirty="0"/>
          </a:p>
        </p:txBody>
      </p:sp>
    </p:spTree>
    <p:extLst>
      <p:ext uri="{BB962C8B-B14F-4D97-AF65-F5344CB8AC3E}">
        <p14:creationId xmlns:p14="http://schemas.microsoft.com/office/powerpoint/2010/main" val="151620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50" grpId="0"/>
      <p:bldP spid="69" grpId="0" animBg="1"/>
      <p:bldP spid="103" grpId="0"/>
      <p:bldP spid="107" grpId="0"/>
      <p:bldP spid="108" grpId="0" animBg="1"/>
      <p:bldP spid="112" grpId="0"/>
      <p:bldP spid="116" grpId="0"/>
      <p:bldP spid="117" grpId="0" animBg="1"/>
      <p:bldP spid="121" grpId="0"/>
      <p:bldP spid="122" grpId="0" animBg="1"/>
      <p:bldP spid="1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/>
          <p:cNvSpPr txBox="1"/>
          <p:nvPr/>
        </p:nvSpPr>
        <p:spPr>
          <a:xfrm>
            <a:off x="1961643" y="0"/>
            <a:ext cx="9464978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Y" sz="2000" b="1" dirty="0">
                <a:solidFill>
                  <a:srgbClr val="FF0000"/>
                </a:solidFill>
              </a:rPr>
              <a:t>التفكير الإبداعي  :   </a:t>
            </a:r>
            <a:r>
              <a:rPr lang="ar-SY" sz="2000" b="1" dirty="0"/>
              <a:t>اختاري مما يأتي الألفاظ التي يفضّل أن تنادي بها كبيرات السن عند التحدث معهن قبل : 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6B81ABCC-58E5-4E8F-8975-8475AC3E8B06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CDE7BA-D265-4C33-8630-92E3EF6CF2EE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6E70F32-F81F-417C-AD3C-1C1A4A9DB8A2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3293760-B4E4-404D-A608-F82CA7B70B0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Top Corners One Rounded and One Snipped 72">
                <a:extLst>
                  <a:ext uri="{FF2B5EF4-FFF2-40B4-BE49-F238E27FC236}">
                    <a16:creationId xmlns:a16="http://schemas.microsoft.com/office/drawing/2014/main" id="{99840BF7-CB3F-4F61-9153-C986DA0A1728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ight Triangle 19">
                <a:extLst>
                  <a:ext uri="{FF2B5EF4-FFF2-40B4-BE49-F238E27FC236}">
                    <a16:creationId xmlns:a16="http://schemas.microsoft.com/office/drawing/2014/main" id="{AFD2A2BA-51E4-46F1-88AB-25DE6F42F9A2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814163-0C88-4288-A06C-7E312080B42F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4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71" name="Graphic 70" descr="Target Audience">
              <a:extLst>
                <a:ext uri="{FF2B5EF4-FFF2-40B4-BE49-F238E27FC236}">
                  <a16:creationId xmlns:a16="http://schemas.microsoft.com/office/drawing/2014/main" id="{08E7C5F3-9FCB-4048-A98F-E287C3938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C641EAD-F06C-4E2B-BAF0-56350C19C4F7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2779515-2D21-4251-BD09-4C195064A58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3E4DFE0-3649-464A-8452-42806C8BF13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F24C31F6-256F-4279-A925-86727017A48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EEC6BC3-F691-4D61-9F82-58D2507C1A82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7452E22-7754-42A4-B8CA-F1E206FCFA10}"/>
              </a:ext>
            </a:extLst>
          </p:cNvPr>
          <p:cNvGrpSpPr/>
          <p:nvPr/>
        </p:nvGrpSpPr>
        <p:grpSpPr>
          <a:xfrm rot="21371849">
            <a:off x="366282" y="3461823"/>
            <a:ext cx="1887885" cy="2603887"/>
            <a:chOff x="392077" y="4292848"/>
            <a:chExt cx="1887885" cy="2603887"/>
          </a:xfrm>
          <a:solidFill>
            <a:schemeClr val="bg1"/>
          </a:solidFill>
          <a:effectLst>
            <a:outerShdw blurRad="317500" dist="889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B7AFF6-4BE3-4A16-91D5-B33C6B2CE765}"/>
                </a:ext>
              </a:extLst>
            </p:cNvPr>
            <p:cNvSpPr txBox="1"/>
            <p:nvPr/>
          </p:nvSpPr>
          <p:spPr>
            <a:xfrm>
              <a:off x="395817" y="4292848"/>
              <a:ext cx="188414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مسكني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F63FAD8-8C2F-4457-BEB3-EED0DEC16284}"/>
                </a:ext>
              </a:extLst>
            </p:cNvPr>
            <p:cNvSpPr txBox="1"/>
            <p:nvPr/>
          </p:nvSpPr>
          <p:spPr>
            <a:xfrm>
              <a:off x="392077" y="4649966"/>
              <a:ext cx="1871561" cy="22467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latin typeface="Century Gothic" panose="020B0502020202020204" pitchFamily="34" charset="0"/>
                </a:rPr>
                <a:t>تعاملي مع ضيوفي</a:t>
              </a: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ar-SY" sz="2000" b="1" dirty="0">
                <a:latin typeface="Century Gothic" panose="020B0502020202020204" pitchFamily="34" charset="0"/>
              </a:endParaRPr>
            </a:p>
            <a:p>
              <a:pPr algn="r"/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9" name="Rectangle 21">
            <a:extLst>
              <a:ext uri="{FF2B5EF4-FFF2-40B4-BE49-F238E27FC236}">
                <a16:creationId xmlns:a16="http://schemas.microsoft.com/office/drawing/2014/main" id="{B86E3085-480B-40E6-988D-A308F3A698FE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9" name="Group 61">
            <a:extLst>
              <a:ext uri="{FF2B5EF4-FFF2-40B4-BE49-F238E27FC236}">
                <a16:creationId xmlns:a16="http://schemas.microsoft.com/office/drawing/2014/main" id="{A7D215DB-B2CA-4D18-A013-BF5FD1FF345A}"/>
              </a:ext>
            </a:extLst>
          </p:cNvPr>
          <p:cNvGrpSpPr/>
          <p:nvPr/>
        </p:nvGrpSpPr>
        <p:grpSpPr>
          <a:xfrm>
            <a:off x="3342382" y="1040856"/>
            <a:ext cx="6297235" cy="1587929"/>
            <a:chOff x="3165506" y="295207"/>
            <a:chExt cx="6297235" cy="1587929"/>
          </a:xfrm>
        </p:grpSpPr>
        <p:sp>
          <p:nvSpPr>
            <p:cNvPr id="130" name="Rectangle 12">
              <a:extLst>
                <a:ext uri="{FF2B5EF4-FFF2-40B4-BE49-F238E27FC236}">
                  <a16:creationId xmlns:a16="http://schemas.microsoft.com/office/drawing/2014/main" id="{CFEE49A7-B304-445B-BC04-80022B52A039}"/>
                </a:ext>
              </a:extLst>
            </p:cNvPr>
            <p:cNvSpPr/>
            <p:nvPr/>
          </p:nvSpPr>
          <p:spPr>
            <a:xfrm rot="381438">
              <a:off x="4649190" y="904188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9">
              <a:extLst>
                <a:ext uri="{FF2B5EF4-FFF2-40B4-BE49-F238E27FC236}">
                  <a16:creationId xmlns:a16="http://schemas.microsoft.com/office/drawing/2014/main" id="{9D1786C6-1AE2-44DC-A9A0-ACEC89F74C6B}"/>
                </a:ext>
              </a:extLst>
            </p:cNvPr>
            <p:cNvSpPr/>
            <p:nvPr/>
          </p:nvSpPr>
          <p:spPr>
            <a:xfrm>
              <a:off x="8366041" y="593674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64E1C5F8-6887-4605-B172-2D89833A5706}"/>
                </a:ext>
              </a:extLst>
            </p:cNvPr>
            <p:cNvSpPr/>
            <p:nvPr/>
          </p:nvSpPr>
          <p:spPr>
            <a:xfrm>
              <a:off x="8543296" y="770929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CC66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" name="Arrow: Pentagon 4">
              <a:extLst>
                <a:ext uri="{FF2B5EF4-FFF2-40B4-BE49-F238E27FC236}">
                  <a16:creationId xmlns:a16="http://schemas.microsoft.com/office/drawing/2014/main" id="{C77C2255-329D-452A-8994-A4CC1A4D90EF}"/>
                </a:ext>
              </a:extLst>
            </p:cNvPr>
            <p:cNvSpPr/>
            <p:nvPr/>
          </p:nvSpPr>
          <p:spPr>
            <a:xfrm>
              <a:off x="3997941" y="593674"/>
              <a:ext cx="4545355" cy="990994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5">
              <a:extLst>
                <a:ext uri="{FF2B5EF4-FFF2-40B4-BE49-F238E27FC236}">
                  <a16:creationId xmlns:a16="http://schemas.microsoft.com/office/drawing/2014/main" id="{837C391B-335D-4E73-A753-5A489453F6AF}"/>
                </a:ext>
              </a:extLst>
            </p:cNvPr>
            <p:cNvSpPr/>
            <p:nvPr/>
          </p:nvSpPr>
          <p:spPr>
            <a:xfrm>
              <a:off x="3165506" y="295207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ircle: Hollow 6">
              <a:extLst>
                <a:ext uri="{FF2B5EF4-FFF2-40B4-BE49-F238E27FC236}">
                  <a16:creationId xmlns:a16="http://schemas.microsoft.com/office/drawing/2014/main" id="{5FDABD97-9436-4E53-8D8E-79BC076672C7}"/>
                </a:ext>
              </a:extLst>
            </p:cNvPr>
            <p:cNvSpPr/>
            <p:nvPr/>
          </p:nvSpPr>
          <p:spPr>
            <a:xfrm>
              <a:off x="3358268" y="487969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9900"/>
                </a:gs>
                <a:gs pos="100000">
                  <a:srgbClr val="C23D02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" name="Rectangle 55">
              <a:extLst>
                <a:ext uri="{FF2B5EF4-FFF2-40B4-BE49-F238E27FC236}">
                  <a16:creationId xmlns:a16="http://schemas.microsoft.com/office/drawing/2014/main" id="{902A6CB4-0467-4FED-9B64-E2F2AC6B42D3}"/>
                </a:ext>
              </a:extLst>
            </p:cNvPr>
            <p:cNvSpPr/>
            <p:nvPr/>
          </p:nvSpPr>
          <p:spPr>
            <a:xfrm rot="381438">
              <a:off x="4075036" y="1154626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: Rounded Corners 7">
              <a:extLst>
                <a:ext uri="{FF2B5EF4-FFF2-40B4-BE49-F238E27FC236}">
                  <a16:creationId xmlns:a16="http://schemas.microsoft.com/office/drawing/2014/main" id="{88697125-5BF2-4452-8D8A-9216D45A2BE9}"/>
                </a:ext>
              </a:extLst>
            </p:cNvPr>
            <p:cNvSpPr/>
            <p:nvPr/>
          </p:nvSpPr>
          <p:spPr>
            <a:xfrm>
              <a:off x="3741239" y="784014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: Rounded Corners 8">
              <a:extLst>
                <a:ext uri="{FF2B5EF4-FFF2-40B4-BE49-F238E27FC236}">
                  <a16:creationId xmlns:a16="http://schemas.microsoft.com/office/drawing/2014/main" id="{4194F298-231B-4837-98A8-60157D934B9D}"/>
                </a:ext>
              </a:extLst>
            </p:cNvPr>
            <p:cNvSpPr/>
            <p:nvPr/>
          </p:nvSpPr>
          <p:spPr>
            <a:xfrm>
              <a:off x="3828534" y="831563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9900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" name="TextBox 11">
              <a:extLst>
                <a:ext uri="{FF2B5EF4-FFF2-40B4-BE49-F238E27FC236}">
                  <a16:creationId xmlns:a16="http://schemas.microsoft.com/office/drawing/2014/main" id="{31EB8889-8C82-43FF-A485-CB3BF3F3ABAC}"/>
                </a:ext>
              </a:extLst>
            </p:cNvPr>
            <p:cNvSpPr txBox="1"/>
            <p:nvPr/>
          </p:nvSpPr>
          <p:spPr>
            <a:xfrm>
              <a:off x="4018060" y="921601"/>
              <a:ext cx="1233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pic>
          <p:nvPicPr>
            <p:cNvPr id="140" name="Graphic 13" descr="Bullseye">
              <a:extLst>
                <a:ext uri="{FF2B5EF4-FFF2-40B4-BE49-F238E27FC236}">
                  <a16:creationId xmlns:a16="http://schemas.microsoft.com/office/drawing/2014/main" id="{EBBE4D47-C6E4-42AD-91F6-54FB99CB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99676" y="917350"/>
              <a:ext cx="429430" cy="429430"/>
            </a:xfrm>
            <a:prstGeom prst="rect">
              <a:avLst/>
            </a:prstGeom>
          </p:spPr>
        </p:pic>
        <p:sp>
          <p:nvSpPr>
            <p:cNvPr id="141" name="TextBox 14">
              <a:extLst>
                <a:ext uri="{FF2B5EF4-FFF2-40B4-BE49-F238E27FC236}">
                  <a16:creationId xmlns:a16="http://schemas.microsoft.com/office/drawing/2014/main" id="{AA424ADE-C03E-4096-A1E6-357A36031081}"/>
                </a:ext>
              </a:extLst>
            </p:cNvPr>
            <p:cNvSpPr txBox="1"/>
            <p:nvPr/>
          </p:nvSpPr>
          <p:spPr>
            <a:xfrm>
              <a:off x="5576959" y="57087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2" name="TextBox 15">
              <a:extLst>
                <a:ext uri="{FF2B5EF4-FFF2-40B4-BE49-F238E27FC236}">
                  <a16:creationId xmlns:a16="http://schemas.microsoft.com/office/drawing/2014/main" id="{16FD541D-C63D-472F-AB91-646D14D66754}"/>
                </a:ext>
              </a:extLst>
            </p:cNvPr>
            <p:cNvSpPr txBox="1"/>
            <p:nvPr/>
          </p:nvSpPr>
          <p:spPr>
            <a:xfrm>
              <a:off x="5498252" y="844509"/>
              <a:ext cx="2569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2400" b="1" dirty="0"/>
                <a:t>يا جد</a:t>
              </a:r>
              <a:r>
                <a:rPr lang="ar-SY" sz="2400" b="1" dirty="0"/>
                <a:t>ّ</a:t>
              </a:r>
              <a:r>
                <a:rPr lang="ar-SA" sz="2400" b="1" dirty="0"/>
                <a:t>ة</a:t>
              </a:r>
              <a:endParaRPr lang="en-US" sz="2400" b="1" dirty="0"/>
            </a:p>
          </p:txBody>
        </p:sp>
      </p:grpSp>
      <p:grpSp>
        <p:nvGrpSpPr>
          <p:cNvPr id="143" name="Group 62">
            <a:extLst>
              <a:ext uri="{FF2B5EF4-FFF2-40B4-BE49-F238E27FC236}">
                <a16:creationId xmlns:a16="http://schemas.microsoft.com/office/drawing/2014/main" id="{BDFC368D-B33B-4D81-AE68-51CDBF6BCDB3}"/>
              </a:ext>
            </a:extLst>
          </p:cNvPr>
          <p:cNvGrpSpPr/>
          <p:nvPr/>
        </p:nvGrpSpPr>
        <p:grpSpPr>
          <a:xfrm>
            <a:off x="3342382" y="2609890"/>
            <a:ext cx="6297235" cy="1587929"/>
            <a:chOff x="3165506" y="1864241"/>
            <a:chExt cx="6297235" cy="1587929"/>
          </a:xfrm>
        </p:grpSpPr>
        <p:sp>
          <p:nvSpPr>
            <p:cNvPr id="144" name="Rectangle 54">
              <a:extLst>
                <a:ext uri="{FF2B5EF4-FFF2-40B4-BE49-F238E27FC236}">
                  <a16:creationId xmlns:a16="http://schemas.microsoft.com/office/drawing/2014/main" id="{380E812A-499F-4D82-9D69-8E1729C6ED63}"/>
                </a:ext>
              </a:extLst>
            </p:cNvPr>
            <p:cNvSpPr/>
            <p:nvPr/>
          </p:nvSpPr>
          <p:spPr>
            <a:xfrm rot="21218562" flipH="1">
              <a:off x="4316331" y="2458621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7">
              <a:extLst>
                <a:ext uri="{FF2B5EF4-FFF2-40B4-BE49-F238E27FC236}">
                  <a16:creationId xmlns:a16="http://schemas.microsoft.com/office/drawing/2014/main" id="{14ABD9C8-C9CC-42E1-9AF2-D1B8E7822B69}"/>
                </a:ext>
              </a:extLst>
            </p:cNvPr>
            <p:cNvSpPr/>
            <p:nvPr/>
          </p:nvSpPr>
          <p:spPr>
            <a:xfrm flipH="1">
              <a:off x="3165506" y="2162708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8">
              <a:extLst>
                <a:ext uri="{FF2B5EF4-FFF2-40B4-BE49-F238E27FC236}">
                  <a16:creationId xmlns:a16="http://schemas.microsoft.com/office/drawing/2014/main" id="{79ADF884-BAA4-48D5-8B00-6B21FBD923C9}"/>
                </a:ext>
              </a:extLst>
            </p:cNvPr>
            <p:cNvSpPr/>
            <p:nvPr/>
          </p:nvSpPr>
          <p:spPr>
            <a:xfrm flipH="1">
              <a:off x="3342762" y="2339963"/>
              <a:ext cx="742189" cy="742190"/>
            </a:xfrm>
            <a:prstGeom prst="ellipse">
              <a:avLst/>
            </a:prstGeom>
            <a:gradFill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7" name="Arrow: Pentagon 19">
              <a:extLst>
                <a:ext uri="{FF2B5EF4-FFF2-40B4-BE49-F238E27FC236}">
                  <a16:creationId xmlns:a16="http://schemas.microsoft.com/office/drawing/2014/main" id="{8CA6A80E-DE59-4F24-ADEA-94C15BE0FD90}"/>
                </a:ext>
              </a:extLst>
            </p:cNvPr>
            <p:cNvSpPr/>
            <p:nvPr/>
          </p:nvSpPr>
          <p:spPr>
            <a:xfrm flipH="1">
              <a:off x="4084951" y="2162708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006666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20">
              <a:extLst>
                <a:ext uri="{FF2B5EF4-FFF2-40B4-BE49-F238E27FC236}">
                  <a16:creationId xmlns:a16="http://schemas.microsoft.com/office/drawing/2014/main" id="{DFE9086A-037C-4B7D-B202-F7D1EDBFEBA5}"/>
                </a:ext>
              </a:extLst>
            </p:cNvPr>
            <p:cNvSpPr/>
            <p:nvPr/>
          </p:nvSpPr>
          <p:spPr>
            <a:xfrm flipH="1">
              <a:off x="7874812" y="1864241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Circle: Hollow 21">
              <a:extLst>
                <a:ext uri="{FF2B5EF4-FFF2-40B4-BE49-F238E27FC236}">
                  <a16:creationId xmlns:a16="http://schemas.microsoft.com/office/drawing/2014/main" id="{8DB66DAA-69C5-4D25-A51A-272D206E2FED}"/>
                </a:ext>
              </a:extLst>
            </p:cNvPr>
            <p:cNvSpPr/>
            <p:nvPr/>
          </p:nvSpPr>
          <p:spPr>
            <a:xfrm flipH="1">
              <a:off x="8067574" y="2057003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Rectangle 58">
              <a:extLst>
                <a:ext uri="{FF2B5EF4-FFF2-40B4-BE49-F238E27FC236}">
                  <a16:creationId xmlns:a16="http://schemas.microsoft.com/office/drawing/2014/main" id="{A63AB001-6860-483C-9D70-13544FAB3F2E}"/>
                </a:ext>
              </a:extLst>
            </p:cNvPr>
            <p:cNvSpPr/>
            <p:nvPr/>
          </p:nvSpPr>
          <p:spPr>
            <a:xfrm rot="21091813" flipH="1">
              <a:off x="7166740" y="2727618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: Rounded Corners 22">
              <a:extLst>
                <a:ext uri="{FF2B5EF4-FFF2-40B4-BE49-F238E27FC236}">
                  <a16:creationId xmlns:a16="http://schemas.microsoft.com/office/drawing/2014/main" id="{33E945EA-E735-455B-BC6E-DC2EFA98814A}"/>
                </a:ext>
              </a:extLst>
            </p:cNvPr>
            <p:cNvSpPr/>
            <p:nvPr/>
          </p:nvSpPr>
          <p:spPr>
            <a:xfrm flipH="1">
              <a:off x="7074608" y="2353048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: Rounded Corners 23">
              <a:extLst>
                <a:ext uri="{FF2B5EF4-FFF2-40B4-BE49-F238E27FC236}">
                  <a16:creationId xmlns:a16="http://schemas.microsoft.com/office/drawing/2014/main" id="{518B20D3-3DF7-4E26-B774-1E989D49769B}"/>
                </a:ext>
              </a:extLst>
            </p:cNvPr>
            <p:cNvSpPr/>
            <p:nvPr/>
          </p:nvSpPr>
          <p:spPr>
            <a:xfrm flipH="1">
              <a:off x="7169928" y="2400597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3" name="TextBox 24">
              <a:extLst>
                <a:ext uri="{FF2B5EF4-FFF2-40B4-BE49-F238E27FC236}">
                  <a16:creationId xmlns:a16="http://schemas.microsoft.com/office/drawing/2014/main" id="{FB12CA35-5ECA-4A96-B48B-62475BD876E5}"/>
                </a:ext>
              </a:extLst>
            </p:cNvPr>
            <p:cNvSpPr txBox="1"/>
            <p:nvPr/>
          </p:nvSpPr>
          <p:spPr>
            <a:xfrm flipH="1">
              <a:off x="7376529" y="2490635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pic>
          <p:nvPicPr>
            <p:cNvPr id="154" name="Graphic 25" descr="Presentation with bar chart RTL">
              <a:extLst>
                <a:ext uri="{FF2B5EF4-FFF2-40B4-BE49-F238E27FC236}">
                  <a16:creationId xmlns:a16="http://schemas.microsoft.com/office/drawing/2014/main" id="{4CE13815-E23C-43C3-92F3-4FDA13BB4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 flipH="1">
              <a:off x="3499140" y="2486384"/>
              <a:ext cx="429430" cy="429430"/>
            </a:xfrm>
            <a:prstGeom prst="rect">
              <a:avLst/>
            </a:prstGeom>
          </p:spPr>
        </p:pic>
        <p:sp>
          <p:nvSpPr>
            <p:cNvPr id="155" name="TextBox 26">
              <a:extLst>
                <a:ext uri="{FF2B5EF4-FFF2-40B4-BE49-F238E27FC236}">
                  <a16:creationId xmlns:a16="http://schemas.microsoft.com/office/drawing/2014/main" id="{4E4E401D-E8D4-4FFE-B292-348567A9D165}"/>
                </a:ext>
              </a:extLst>
            </p:cNvPr>
            <p:cNvSpPr txBox="1"/>
            <p:nvPr/>
          </p:nvSpPr>
          <p:spPr>
            <a:xfrm flipH="1">
              <a:off x="4587322" y="212221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56" name="TextBox 27">
              <a:extLst>
                <a:ext uri="{FF2B5EF4-FFF2-40B4-BE49-F238E27FC236}">
                  <a16:creationId xmlns:a16="http://schemas.microsoft.com/office/drawing/2014/main" id="{67654796-936A-4D23-9129-5B3BD73BBD33}"/>
                </a:ext>
              </a:extLst>
            </p:cNvPr>
            <p:cNvSpPr txBox="1"/>
            <p:nvPr/>
          </p:nvSpPr>
          <p:spPr>
            <a:xfrm flipH="1">
              <a:off x="4277565" y="2436981"/>
              <a:ext cx="2821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يا عمّة </a:t>
              </a:r>
            </a:p>
          </p:txBody>
        </p:sp>
      </p:grpSp>
      <p:grpSp>
        <p:nvGrpSpPr>
          <p:cNvPr id="157" name="Group 63">
            <a:extLst>
              <a:ext uri="{FF2B5EF4-FFF2-40B4-BE49-F238E27FC236}">
                <a16:creationId xmlns:a16="http://schemas.microsoft.com/office/drawing/2014/main" id="{661966D3-F625-4F92-90F9-6FB3426DE420}"/>
              </a:ext>
            </a:extLst>
          </p:cNvPr>
          <p:cNvGrpSpPr/>
          <p:nvPr/>
        </p:nvGrpSpPr>
        <p:grpSpPr>
          <a:xfrm>
            <a:off x="4386903" y="4194371"/>
            <a:ext cx="6297235" cy="1587929"/>
            <a:chOff x="3165505" y="3405829"/>
            <a:chExt cx="6297235" cy="1587929"/>
          </a:xfrm>
        </p:grpSpPr>
        <p:sp>
          <p:nvSpPr>
            <p:cNvPr id="158" name="Rectangle 52">
              <a:extLst>
                <a:ext uri="{FF2B5EF4-FFF2-40B4-BE49-F238E27FC236}">
                  <a16:creationId xmlns:a16="http://schemas.microsoft.com/office/drawing/2014/main" id="{1C3D0725-199D-49C8-A6A8-D40FD56855DE}"/>
                </a:ext>
              </a:extLst>
            </p:cNvPr>
            <p:cNvSpPr/>
            <p:nvPr/>
          </p:nvSpPr>
          <p:spPr>
            <a:xfrm rot="381438">
              <a:off x="4663703" y="4002668"/>
              <a:ext cx="3712476" cy="906359"/>
            </a:xfrm>
            <a:prstGeom prst="rect">
              <a:avLst/>
            </a:prstGeom>
            <a:gradFill flip="none" rotWithShape="1">
              <a:gsLst>
                <a:gs pos="1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29">
              <a:extLst>
                <a:ext uri="{FF2B5EF4-FFF2-40B4-BE49-F238E27FC236}">
                  <a16:creationId xmlns:a16="http://schemas.microsoft.com/office/drawing/2014/main" id="{A43AE772-CCCE-41BB-AB3E-07A339E81EA7}"/>
                </a:ext>
              </a:extLst>
            </p:cNvPr>
            <p:cNvSpPr/>
            <p:nvPr/>
          </p:nvSpPr>
          <p:spPr>
            <a:xfrm>
              <a:off x="8366040" y="3704296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30">
              <a:extLst>
                <a:ext uri="{FF2B5EF4-FFF2-40B4-BE49-F238E27FC236}">
                  <a16:creationId xmlns:a16="http://schemas.microsoft.com/office/drawing/2014/main" id="{2F15F650-F414-454A-BC7C-38D349E8BCD9}"/>
                </a:ext>
              </a:extLst>
            </p:cNvPr>
            <p:cNvSpPr/>
            <p:nvPr/>
          </p:nvSpPr>
          <p:spPr>
            <a:xfrm>
              <a:off x="8543295" y="3881551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66CC"/>
                </a:gs>
                <a:gs pos="100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1" name="Arrow: Pentagon 31">
              <a:extLst>
                <a:ext uri="{FF2B5EF4-FFF2-40B4-BE49-F238E27FC236}">
                  <a16:creationId xmlns:a16="http://schemas.microsoft.com/office/drawing/2014/main" id="{361AE7FC-31B2-408C-991A-E85A5961C967}"/>
                </a:ext>
              </a:extLst>
            </p:cNvPr>
            <p:cNvSpPr/>
            <p:nvPr/>
          </p:nvSpPr>
          <p:spPr>
            <a:xfrm>
              <a:off x="3997940" y="3704296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FF33CC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32">
              <a:extLst>
                <a:ext uri="{FF2B5EF4-FFF2-40B4-BE49-F238E27FC236}">
                  <a16:creationId xmlns:a16="http://schemas.microsoft.com/office/drawing/2014/main" id="{2A4FA527-6C87-4F90-BCE7-8525ABF2E6C7}"/>
                </a:ext>
              </a:extLst>
            </p:cNvPr>
            <p:cNvSpPr/>
            <p:nvPr/>
          </p:nvSpPr>
          <p:spPr>
            <a:xfrm>
              <a:off x="3165505" y="3405829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ircle: Hollow 33">
              <a:extLst>
                <a:ext uri="{FF2B5EF4-FFF2-40B4-BE49-F238E27FC236}">
                  <a16:creationId xmlns:a16="http://schemas.microsoft.com/office/drawing/2014/main" id="{397F3F49-357F-4009-8085-9E82C18167DA}"/>
                </a:ext>
              </a:extLst>
            </p:cNvPr>
            <p:cNvSpPr/>
            <p:nvPr/>
          </p:nvSpPr>
          <p:spPr>
            <a:xfrm>
              <a:off x="3358267" y="3598591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33CC"/>
                </a:gs>
                <a:gs pos="76000">
                  <a:srgbClr val="9900CC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4" name="Rectangle 56">
              <a:extLst>
                <a:ext uri="{FF2B5EF4-FFF2-40B4-BE49-F238E27FC236}">
                  <a16:creationId xmlns:a16="http://schemas.microsoft.com/office/drawing/2014/main" id="{8117999D-0BEC-4C1F-97FF-C522175E2F96}"/>
                </a:ext>
              </a:extLst>
            </p:cNvPr>
            <p:cNvSpPr/>
            <p:nvPr/>
          </p:nvSpPr>
          <p:spPr>
            <a:xfrm rot="381438">
              <a:off x="4101577" y="4274927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: Rounded Corners 34">
              <a:extLst>
                <a:ext uri="{FF2B5EF4-FFF2-40B4-BE49-F238E27FC236}">
                  <a16:creationId xmlns:a16="http://schemas.microsoft.com/office/drawing/2014/main" id="{A21986E7-A888-47C9-9973-E640CA3BBA46}"/>
                </a:ext>
              </a:extLst>
            </p:cNvPr>
            <p:cNvSpPr/>
            <p:nvPr/>
          </p:nvSpPr>
          <p:spPr>
            <a:xfrm>
              <a:off x="3741238" y="3894636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: Rounded Corners 35">
              <a:extLst>
                <a:ext uri="{FF2B5EF4-FFF2-40B4-BE49-F238E27FC236}">
                  <a16:creationId xmlns:a16="http://schemas.microsoft.com/office/drawing/2014/main" id="{7EA5B1AF-8469-499D-869E-B7F016085828}"/>
                </a:ext>
              </a:extLst>
            </p:cNvPr>
            <p:cNvSpPr/>
            <p:nvPr/>
          </p:nvSpPr>
          <p:spPr>
            <a:xfrm>
              <a:off x="3828533" y="3942185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1000">
                  <a:srgbClr val="FF33CC"/>
                </a:gs>
                <a:gs pos="94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7" name="TextBox 36">
              <a:extLst>
                <a:ext uri="{FF2B5EF4-FFF2-40B4-BE49-F238E27FC236}">
                  <a16:creationId xmlns:a16="http://schemas.microsoft.com/office/drawing/2014/main" id="{27DB931B-0080-40A4-BBE1-59E04CCC0EDD}"/>
                </a:ext>
              </a:extLst>
            </p:cNvPr>
            <p:cNvSpPr txBox="1"/>
            <p:nvPr/>
          </p:nvSpPr>
          <p:spPr>
            <a:xfrm>
              <a:off x="4018059" y="4032223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  <a:endParaRPr lang="en-US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168" name="Graphic 37" descr="Research">
              <a:extLst>
                <a:ext uri="{FF2B5EF4-FFF2-40B4-BE49-F238E27FC236}">
                  <a16:creationId xmlns:a16="http://schemas.microsoft.com/office/drawing/2014/main" id="{0BDEB5C6-5EE7-4589-93B0-39C1CEEA2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699675" y="4027972"/>
              <a:ext cx="429430" cy="429430"/>
            </a:xfrm>
            <a:prstGeom prst="rect">
              <a:avLst/>
            </a:prstGeom>
          </p:spPr>
        </p:pic>
        <p:sp>
          <p:nvSpPr>
            <p:cNvPr id="169" name="TextBox 38">
              <a:extLst>
                <a:ext uri="{FF2B5EF4-FFF2-40B4-BE49-F238E27FC236}">
                  <a16:creationId xmlns:a16="http://schemas.microsoft.com/office/drawing/2014/main" id="{3CFA21D2-220E-46C1-8DBB-95CA8494BC9B}"/>
                </a:ext>
              </a:extLst>
            </p:cNvPr>
            <p:cNvSpPr txBox="1"/>
            <p:nvPr/>
          </p:nvSpPr>
          <p:spPr>
            <a:xfrm>
              <a:off x="4584997" y="3679627"/>
              <a:ext cx="36308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70" name="TextBox 39">
              <a:extLst>
                <a:ext uri="{FF2B5EF4-FFF2-40B4-BE49-F238E27FC236}">
                  <a16:creationId xmlns:a16="http://schemas.microsoft.com/office/drawing/2014/main" id="{BE8EFEDC-33D8-4E02-91BA-AF28DA020519}"/>
                </a:ext>
              </a:extLst>
            </p:cNvPr>
            <p:cNvSpPr txBox="1"/>
            <p:nvPr/>
          </p:nvSpPr>
          <p:spPr>
            <a:xfrm>
              <a:off x="5029522" y="4027972"/>
              <a:ext cx="32166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b="1" dirty="0"/>
                <a:t>يا خالة</a:t>
              </a:r>
              <a:endParaRPr lang="ar-SY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563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4" grpId="0" animBg="1"/>
      <p:bldP spid="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667313" y="221050"/>
            <a:ext cx="2088049" cy="973220"/>
            <a:chOff x="1431948" y="2643420"/>
            <a:chExt cx="1833216" cy="973220"/>
          </a:xfrm>
          <a:solidFill>
            <a:srgbClr val="FF0000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8" y="2643420"/>
              <a:ext cx="1833216" cy="97322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82934" y="2791476"/>
              <a:ext cx="95777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645890" y="620548"/>
            <a:ext cx="1617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نشاط ٣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4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2704" y="3457667"/>
            <a:ext cx="1885775" cy="2693128"/>
            <a:chOff x="10092431" y="2809173"/>
            <a:chExt cx="1885775" cy="2693128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2431" y="2809173"/>
              <a:ext cx="1885775" cy="2693128"/>
              <a:chOff x="395816" y="4292849"/>
              <a:chExt cx="1885775" cy="269312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6041" y="4739208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تعاملي مع ضيوفي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20034" y="4111104"/>
              <a:ext cx="1480257" cy="1108276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6400" y="3147263"/>
            <a:ext cx="881230" cy="397351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91307" y="1291152"/>
            <a:ext cx="1787644" cy="638064"/>
            <a:chOff x="1431941" y="2640445"/>
            <a:chExt cx="1834212" cy="638064"/>
          </a:xfrm>
        </p:grpSpPr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40445"/>
              <a:ext cx="1650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169218" y="1529105"/>
            <a:ext cx="7779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عند الحديث نستخدم الألفاظ المهذبة مثل إذا سمحت  أذكري ألفاظاً مهذبة أخرى ؟  </a:t>
            </a:r>
          </a:p>
        </p:txBody>
      </p:sp>
      <p:grpSp>
        <p:nvGrpSpPr>
          <p:cNvPr id="2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06852" y="1953551"/>
            <a:ext cx="1787644" cy="635091"/>
            <a:chOff x="1431941" y="2643418"/>
            <a:chExt cx="1834212" cy="635091"/>
          </a:xfrm>
        </p:grpSpPr>
        <p:sp>
          <p:nvSpPr>
            <p:cNvPr id="3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645890" y="2271096"/>
            <a:ext cx="130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من فضلك</a:t>
            </a:r>
            <a:endParaRPr lang="en-US" b="1" dirty="0"/>
          </a:p>
        </p:txBody>
      </p:sp>
      <p:grpSp>
        <p:nvGrpSpPr>
          <p:cNvPr id="34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06852" y="2627216"/>
            <a:ext cx="1787644" cy="635091"/>
            <a:chOff x="1431941" y="2643418"/>
            <a:chExt cx="1834212" cy="635091"/>
          </a:xfrm>
        </p:grpSpPr>
        <p:sp>
          <p:nvSpPr>
            <p:cNvPr id="36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701501" y="2957180"/>
            <a:ext cx="420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 أستأذنك في أن أفعل كذا </a:t>
            </a:r>
            <a:endParaRPr lang="en-US" b="1" dirty="0"/>
          </a:p>
        </p:txBody>
      </p:sp>
      <p:grpSp>
        <p:nvGrpSpPr>
          <p:cNvPr id="3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906852" y="3290578"/>
            <a:ext cx="1787644" cy="635091"/>
            <a:chOff x="1431941" y="2643418"/>
            <a:chExt cx="1834212" cy="635091"/>
          </a:xfrm>
        </p:grpSpPr>
        <p:sp>
          <p:nvSpPr>
            <p:cNvPr id="4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0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9392219" y="3611253"/>
            <a:ext cx="151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بارك الله فيك</a:t>
            </a:r>
          </a:p>
        </p:txBody>
      </p:sp>
      <p:grpSp>
        <p:nvGrpSpPr>
          <p:cNvPr id="51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069979" y="3958368"/>
            <a:ext cx="1608972" cy="635091"/>
            <a:chOff x="1431941" y="2643418"/>
            <a:chExt cx="1650886" cy="635091"/>
          </a:xfrm>
        </p:grpSpPr>
        <p:sp>
          <p:nvSpPr>
            <p:cNvPr id="52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31941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د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573963" y="4279043"/>
            <a:ext cx="331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هل من الممكن حفظك الله</a:t>
            </a:r>
          </a:p>
        </p:txBody>
      </p:sp>
      <p:grpSp>
        <p:nvGrpSpPr>
          <p:cNvPr id="55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91307" y="4599195"/>
            <a:ext cx="1787644" cy="635091"/>
            <a:chOff x="1431941" y="2643418"/>
            <a:chExt cx="1834212" cy="635091"/>
          </a:xfrm>
        </p:grpSpPr>
        <p:sp>
          <p:nvSpPr>
            <p:cNvPr id="56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هـ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8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589508" y="4919870"/>
            <a:ext cx="330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أدام الله عليك الصحة و العافية</a:t>
            </a:r>
          </a:p>
        </p:txBody>
      </p:sp>
      <p:grpSp>
        <p:nvGrpSpPr>
          <p:cNvPr id="5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91307" y="5334609"/>
            <a:ext cx="1787644" cy="635091"/>
            <a:chOff x="1431941" y="2643418"/>
            <a:chExt cx="1834212" cy="635091"/>
          </a:xfrm>
        </p:grpSpPr>
        <p:sp>
          <p:nvSpPr>
            <p:cNvPr id="60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و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589508" y="5655284"/>
            <a:ext cx="330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في أمان الله</a:t>
            </a:r>
          </a:p>
        </p:txBody>
      </p:sp>
    </p:spTree>
    <p:extLst>
      <p:ext uri="{BB962C8B-B14F-4D97-AF65-F5344CB8AC3E}">
        <p14:creationId xmlns:p14="http://schemas.microsoft.com/office/powerpoint/2010/main" val="104758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48" grpId="0"/>
      <p:bldP spid="32" grpId="0"/>
      <p:bldP spid="38" grpId="0"/>
      <p:bldP spid="50" grpId="0"/>
      <p:bldP spid="54" grpId="0"/>
      <p:bldP spid="58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766566" y="1929216"/>
            <a:ext cx="913006" cy="883404"/>
            <a:chOff x="1431943" y="2643419"/>
            <a:chExt cx="941425" cy="883404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3" y="2643419"/>
              <a:ext cx="631699" cy="883404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31943" y="2674197"/>
              <a:ext cx="941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9062210" y="613902"/>
            <a:ext cx="2651687" cy="1222155"/>
            <a:chOff x="1437359" y="652943"/>
            <a:chExt cx="2651687" cy="122215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9" y="652943"/>
              <a:ext cx="2651687" cy="122215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085135" y="1264022"/>
              <a:ext cx="2003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إرشادات عامة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313712" y="2391805"/>
            <a:ext cx="4546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000" b="1" dirty="0"/>
              <a:t>تلبية الدعوة أمر واجب 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4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71687" y="3457639"/>
            <a:ext cx="1887814" cy="2662430"/>
            <a:chOff x="10091414" y="2809145"/>
            <a:chExt cx="1887814" cy="2662430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91414" y="2809145"/>
              <a:ext cx="1887814" cy="2662430"/>
              <a:chOff x="395816" y="4292850"/>
              <a:chExt cx="1887814" cy="266243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6" y="4292850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08080" y="4708511"/>
                <a:ext cx="1875550" cy="224676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latin typeface="Century Gothic" panose="020B0502020202020204" pitchFamily="34" charset="0"/>
                  </a:rPr>
                  <a:t>تعاملي مع ضيوفي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09465" y="4016064"/>
              <a:ext cx="1475384" cy="1104627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3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763113" y="2870770"/>
            <a:ext cx="913006" cy="883404"/>
            <a:chOff x="1431943" y="2643419"/>
            <a:chExt cx="941425" cy="883404"/>
          </a:xfrm>
        </p:grpSpPr>
        <p:sp>
          <p:nvSpPr>
            <p:cNvPr id="34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3" y="2643419"/>
              <a:ext cx="631699" cy="883404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31943" y="2674197"/>
              <a:ext cx="941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9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981006" y="3357845"/>
            <a:ext cx="499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لا تستقبلي الضيوف بملابس النوم او المدرسة</a:t>
            </a:r>
            <a:r>
              <a:rPr lang="ar-SY" sz="2000" b="1" dirty="0"/>
              <a:t> .</a:t>
            </a:r>
            <a:endParaRPr lang="ar-SA" sz="2000" b="1" dirty="0"/>
          </a:p>
        </p:txBody>
      </p:sp>
      <p:grpSp>
        <p:nvGrpSpPr>
          <p:cNvPr id="41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766566" y="3812717"/>
            <a:ext cx="913006" cy="883404"/>
            <a:chOff x="1431943" y="2643419"/>
            <a:chExt cx="941425" cy="883404"/>
          </a:xfrm>
        </p:grpSpPr>
        <p:sp>
          <p:nvSpPr>
            <p:cNvPr id="42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3" y="2643419"/>
              <a:ext cx="631699" cy="883404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31943" y="2674197"/>
              <a:ext cx="941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7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4238170" y="4299792"/>
            <a:ext cx="6740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قدّمي الضيف الجديد للضيوف الأخرين</a:t>
            </a:r>
            <a:r>
              <a:rPr lang="ar-SY" sz="2000" b="1" dirty="0"/>
              <a:t> .</a:t>
            </a:r>
            <a:endParaRPr lang="ar-SA" sz="2000" b="1" dirty="0"/>
          </a:p>
        </p:txBody>
      </p:sp>
      <p:grpSp>
        <p:nvGrpSpPr>
          <p:cNvPr id="37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10754522" y="4699902"/>
            <a:ext cx="913006" cy="883404"/>
            <a:chOff x="1431943" y="2643419"/>
            <a:chExt cx="941425" cy="883404"/>
          </a:xfrm>
        </p:grpSpPr>
        <p:sp>
          <p:nvSpPr>
            <p:cNvPr id="48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3" y="2643419"/>
              <a:ext cx="631699" cy="883404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431943" y="2674197"/>
              <a:ext cx="941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0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3817622" y="5162441"/>
            <a:ext cx="708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تجنبي الازعاج إذا سقط شيء من ضيوفك على الأرض حتى لا </a:t>
            </a:r>
            <a:r>
              <a:rPr lang="ar-SY" sz="2000" b="1" dirty="0"/>
              <a:t>ي</a:t>
            </a:r>
            <a:r>
              <a:rPr lang="ar-SA" sz="2000" b="1" dirty="0"/>
              <a:t>حرجهم ذلك</a:t>
            </a:r>
            <a:r>
              <a:rPr lang="ar-SY" sz="2000" b="1" dirty="0"/>
              <a:t> .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6345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39" grpId="0"/>
      <p:bldP spid="47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78565" y="3413455"/>
            <a:ext cx="1884145" cy="2158859"/>
            <a:chOff x="10075747" y="2825159"/>
            <a:chExt cx="1884145" cy="215885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75747" y="2825159"/>
              <a:ext cx="1884145" cy="2158859"/>
              <a:chOff x="395817" y="4308237"/>
              <a:chExt cx="1884145" cy="215885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404269" y="4712770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تعاملي مع الضيوف</a:t>
                </a:r>
                <a:endParaRPr lang="en-US" sz="1000" b="1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25773" y="3748052"/>
              <a:ext cx="1297384" cy="971357"/>
            </a:xfrm>
            <a:prstGeom prst="rect">
              <a:avLst/>
            </a:prstGeom>
          </p:spPr>
        </p:pic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2158" y="995526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598856" y="262432"/>
            <a:ext cx="2148548" cy="660117"/>
            <a:chOff x="1437353" y="1240018"/>
            <a:chExt cx="2148548" cy="660117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8"/>
              <a:ext cx="2050249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05395" y="1438470"/>
              <a:ext cx="1580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FF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468506" y="1200941"/>
            <a:ext cx="3509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أصلي العبارة بالموقف المناسب</a:t>
            </a:r>
            <a:r>
              <a:rPr lang="ar-SY" sz="2000" dirty="0"/>
              <a:t> :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87" y="1510185"/>
            <a:ext cx="2512712" cy="3908191"/>
          </a:xfrm>
          <a:prstGeom prst="rect">
            <a:avLst/>
          </a:prstGeom>
        </p:spPr>
      </p:pic>
      <p:pic>
        <p:nvPicPr>
          <p:cNvPr id="37" name="Picture 1">
            <a:extLst>
              <a:ext uri="{FF2B5EF4-FFF2-40B4-BE49-F238E27FC236}">
                <a16:creationId xmlns:a16="http://schemas.microsoft.com/office/drawing/2014/main" id="{59896048-AFB2-43C2-88E3-A0275B5B92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33" y="1770556"/>
            <a:ext cx="2488494" cy="776324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6FFF5280-6135-4620-A406-B2E5476F93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11" y="4515409"/>
            <a:ext cx="2488493" cy="83437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id="{560DC5EF-DA32-4DE8-94CA-3EF9E1F7BE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89" y="3043997"/>
            <a:ext cx="2549638" cy="81240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" name="Freeform: Shape 34">
            <a:extLst>
              <a:ext uri="{FF2B5EF4-FFF2-40B4-BE49-F238E27FC236}">
                <a16:creationId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596663">
            <a:off x="5247042" y="2212540"/>
            <a:ext cx="1324972" cy="1311768"/>
          </a:xfrm>
          <a:custGeom>
            <a:avLst/>
            <a:gdLst>
              <a:gd name="connsiteX0" fmla="*/ 1324972 w 1324972"/>
              <a:gd name="connsiteY0" fmla="*/ 39020 h 1311768"/>
              <a:gd name="connsiteX1" fmla="*/ 868690 w 1324972"/>
              <a:gd name="connsiteY1" fmla="*/ 94965 h 1311768"/>
              <a:gd name="connsiteX2" fmla="*/ 719521 w 1324972"/>
              <a:gd name="connsiteY2" fmla="*/ 864208 h 1311768"/>
              <a:gd name="connsiteX3" fmla="*/ 201816 w 1324972"/>
              <a:gd name="connsiteY3" fmla="*/ 1115961 h 1311768"/>
              <a:gd name="connsiteX4" fmla="*/ 0 w 1324972"/>
              <a:gd name="connsiteY4" fmla="*/ 1311768 h 131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972" h="1311768" extrusionOk="0">
                <a:moveTo>
                  <a:pt x="1324972" y="39020"/>
                </a:moveTo>
                <a:cubicBezTo>
                  <a:pt x="1163084" y="17761"/>
                  <a:pt x="968190" y="219"/>
                  <a:pt x="868690" y="94965"/>
                </a:cubicBezTo>
                <a:cubicBezTo>
                  <a:pt x="722586" y="269978"/>
                  <a:pt x="807921" y="735278"/>
                  <a:pt x="719521" y="864208"/>
                </a:cubicBezTo>
                <a:cubicBezTo>
                  <a:pt x="596972" y="1044132"/>
                  <a:pt x="334842" y="1019863"/>
                  <a:pt x="201816" y="1115961"/>
                </a:cubicBezTo>
                <a:cubicBezTo>
                  <a:pt x="67557" y="1188717"/>
                  <a:pt x="42765" y="1259873"/>
                  <a:pt x="0" y="1311768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rot="18338158" flipV="1">
            <a:off x="5022719" y="3725613"/>
            <a:ext cx="2031991" cy="745710"/>
          </a:xfrm>
          <a:custGeom>
            <a:avLst/>
            <a:gdLst>
              <a:gd name="connsiteX0" fmla="*/ 2031991 w 2031991"/>
              <a:gd name="connsiteY0" fmla="*/ 22182 h 745710"/>
              <a:gd name="connsiteX1" fmla="*/ 1332231 w 2031991"/>
              <a:gd name="connsiteY1" fmla="*/ 53985 h 745710"/>
              <a:gd name="connsiteX2" fmla="*/ 1103464 w 2031991"/>
              <a:gd name="connsiteY2" fmla="*/ 491282 h 745710"/>
              <a:gd name="connsiteX3" fmla="*/ 309507 w 2031991"/>
              <a:gd name="connsiteY3" fmla="*/ 634398 h 745710"/>
              <a:gd name="connsiteX4" fmla="*/ 0 w 2031991"/>
              <a:gd name="connsiteY4" fmla="*/ 745710 h 7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991" h="745710" extrusionOk="0">
                <a:moveTo>
                  <a:pt x="2031991" y="22182"/>
                </a:moveTo>
                <a:cubicBezTo>
                  <a:pt x="1805728" y="30695"/>
                  <a:pt x="1483535" y="36234"/>
                  <a:pt x="1332231" y="53985"/>
                </a:cubicBezTo>
                <a:cubicBezTo>
                  <a:pt x="1065873" y="193809"/>
                  <a:pt x="1222936" y="454613"/>
                  <a:pt x="1103464" y="491282"/>
                </a:cubicBezTo>
                <a:cubicBezTo>
                  <a:pt x="858126" y="623495"/>
                  <a:pt x="546334" y="535117"/>
                  <a:pt x="309507" y="634398"/>
                </a:cubicBezTo>
                <a:cubicBezTo>
                  <a:pt x="85314" y="673998"/>
                  <a:pt x="69761" y="735418"/>
                  <a:pt x="0" y="745710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35">
            <a:extLst>
              <a:ext uri="{FF2B5EF4-FFF2-40B4-BE49-F238E27FC236}">
                <a16:creationId xmlns:a16="http://schemas.microsoft.com/office/drawing/2014/main" id="{5BA72DE1-54B3-4883-8290-12997977F9EB}"/>
              </a:ext>
            </a:extLst>
          </p:cNvPr>
          <p:cNvSpPr/>
          <p:nvPr/>
        </p:nvSpPr>
        <p:spPr>
          <a:xfrm flipV="1">
            <a:off x="5143729" y="2457876"/>
            <a:ext cx="1531597" cy="2364151"/>
          </a:xfrm>
          <a:custGeom>
            <a:avLst/>
            <a:gdLst>
              <a:gd name="connsiteX0" fmla="*/ 1531597 w 1531597"/>
              <a:gd name="connsiteY0" fmla="*/ 70325 h 2364151"/>
              <a:gd name="connsiteX1" fmla="*/ 1004159 w 1531597"/>
              <a:gd name="connsiteY1" fmla="*/ 171153 h 2364151"/>
              <a:gd name="connsiteX2" fmla="*/ 831727 w 1531597"/>
              <a:gd name="connsiteY2" fmla="*/ 1557531 h 2364151"/>
              <a:gd name="connsiteX3" fmla="*/ 233288 w 1531597"/>
              <a:gd name="connsiteY3" fmla="*/ 2011256 h 2364151"/>
              <a:gd name="connsiteX4" fmla="*/ 0 w 1531597"/>
              <a:gd name="connsiteY4" fmla="*/ 2364151 h 236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1597" h="2364151" extrusionOk="0">
                <a:moveTo>
                  <a:pt x="1531597" y="70325"/>
                </a:moveTo>
                <a:cubicBezTo>
                  <a:pt x="1382540" y="116305"/>
                  <a:pt x="1117424" y="112674"/>
                  <a:pt x="1004159" y="171153"/>
                </a:cubicBezTo>
                <a:cubicBezTo>
                  <a:pt x="801588" y="550786"/>
                  <a:pt x="920616" y="1385952"/>
                  <a:pt x="831727" y="1557531"/>
                </a:cubicBezTo>
                <a:cubicBezTo>
                  <a:pt x="624310" y="1987744"/>
                  <a:pt x="436411" y="1712373"/>
                  <a:pt x="233288" y="2011256"/>
                </a:cubicBezTo>
                <a:cubicBezTo>
                  <a:pt x="60026" y="2136648"/>
                  <a:pt x="53467" y="2302405"/>
                  <a:pt x="0" y="2364151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1900754 w 1900754"/>
                      <a:gd name="connsiteY0" fmla="*/ 39248 h 1319408"/>
                      <a:gd name="connsiteX1" fmla="*/ 1246189 w 1900754"/>
                      <a:gd name="connsiteY1" fmla="*/ 95519 h 1319408"/>
                      <a:gd name="connsiteX2" fmla="*/ 1032197 w 1900754"/>
                      <a:gd name="connsiteY2" fmla="*/ 869242 h 1319408"/>
                      <a:gd name="connsiteX3" fmla="*/ 289518 w 1900754"/>
                      <a:gd name="connsiteY3" fmla="*/ 1122461 h 1319408"/>
                      <a:gd name="connsiteX4" fmla="*/ 0 w 1900754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0754" h="1319408" extrusionOk="0">
                        <a:moveTo>
                          <a:pt x="1900754" y="39248"/>
                        </a:moveTo>
                        <a:cubicBezTo>
                          <a:pt x="1686733" y="48764"/>
                          <a:pt x="1388051" y="45165"/>
                          <a:pt x="1246189" y="95519"/>
                        </a:cubicBezTo>
                        <a:cubicBezTo>
                          <a:pt x="1027442" y="295212"/>
                          <a:pt x="1156216" y="762311"/>
                          <a:pt x="1032197" y="869242"/>
                        </a:cubicBezTo>
                        <a:cubicBezTo>
                          <a:pt x="806412" y="1097169"/>
                          <a:pt x="497777" y="987993"/>
                          <a:pt x="289518" y="1122461"/>
                        </a:cubicBezTo>
                        <a:cubicBezTo>
                          <a:pt x="81003" y="1192816"/>
                          <a:pt x="62564" y="1276775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8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0" dur="200" fill="hold"/>
                                        <p:tgtEl>
                                          <p:spTgt spid="4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8" dur="200" fill="hold"/>
                                        <p:tgtEl>
                                          <p:spTgt spid="4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5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140" grpId="0" animBg="1"/>
      <p:bldP spid="46" grpId="0" animBg="1"/>
      <p:bldP spid="48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حلول اون لاين 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4623A0D-06DD-497D-94B4-F1E3206566F8}"/>
              </a:ext>
            </a:extLst>
          </p:cNvPr>
          <p:cNvSpPr/>
          <p:nvPr/>
        </p:nvSpPr>
        <p:spPr>
          <a:xfrm>
            <a:off x="4521200" y="620837"/>
            <a:ext cx="3149600" cy="858981"/>
          </a:xfrm>
          <a:prstGeom prst="rect">
            <a:avLst/>
          </a:prstGeom>
          <a:solidFill>
            <a:srgbClr val="0563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637965E-FF72-4EC6-8E47-0B373DB25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72" y="652533"/>
            <a:ext cx="2932055" cy="7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3942488" y="1981817"/>
            <a:ext cx="3427770" cy="20848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rgbClr val="FFFF00"/>
                </a:solidFill>
                <a:latin typeface="SECNaskhArabic"/>
              </a:rPr>
              <a:t>قال نبينا محمد صلى الله عليه و سلم : &lt; من كان يؤمن بالله و اليوم الآخر فليكرم ضيفه &gt;</a:t>
            </a:r>
            <a:endParaRPr lang="ar-SY" sz="2000" b="1" dirty="0">
              <a:solidFill>
                <a:srgbClr val="FFFF00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8331101" y="1174702"/>
            <a:ext cx="3328780" cy="679498"/>
            <a:chOff x="1437356" y="1240018"/>
            <a:chExt cx="6927270" cy="67949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6" y="1240018"/>
              <a:ext cx="662502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994657" y="1457851"/>
              <a:ext cx="5369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تعاملي مع ضيوفي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4098" y="3413271"/>
            <a:ext cx="1884145" cy="2325729"/>
            <a:chOff x="10081280" y="2824975"/>
            <a:chExt cx="1884145" cy="232572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1280" y="2824975"/>
              <a:ext cx="1884145" cy="2325729"/>
              <a:chOff x="395817" y="4308237"/>
              <a:chExt cx="1884145" cy="23257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293" y="4725751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تعاملي مع ضيوفي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86222" y="3777366"/>
              <a:ext cx="1557668" cy="1166233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170" y="3890340"/>
            <a:ext cx="1525884" cy="2639367"/>
          </a:xfrm>
          <a:prstGeom prst="rect">
            <a:avLst/>
          </a:prstGeom>
        </p:spPr>
      </p:pic>
      <p:sp>
        <p:nvSpPr>
          <p:cNvPr id="33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729485">
            <a:off x="7324300" y="3412014"/>
            <a:ext cx="850879" cy="633063"/>
          </a:xfrm>
          <a:custGeom>
            <a:avLst/>
            <a:gdLst>
              <a:gd name="connsiteX0" fmla="*/ 850879 w 850879"/>
              <a:gd name="connsiteY0" fmla="*/ 503234 h 633063"/>
              <a:gd name="connsiteX1" fmla="*/ 466346 w 850879"/>
              <a:gd name="connsiteY1" fmla="*/ 604335 h 633063"/>
              <a:gd name="connsiteX2" fmla="*/ 261808 w 850879"/>
              <a:gd name="connsiteY2" fmla="*/ 48284 h 633063"/>
              <a:gd name="connsiteX3" fmla="*/ 0 w 850879"/>
              <a:gd name="connsiteY3" fmla="*/ 65135 h 63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879" h="633063" extrusionOk="0">
                <a:moveTo>
                  <a:pt x="850879" y="503234"/>
                </a:moveTo>
                <a:cubicBezTo>
                  <a:pt x="701900" y="618308"/>
                  <a:pt x="604016" y="682395"/>
                  <a:pt x="466346" y="604335"/>
                </a:cubicBezTo>
                <a:cubicBezTo>
                  <a:pt x="344553" y="522284"/>
                  <a:pt x="363000" y="189681"/>
                  <a:pt x="261808" y="48284"/>
                </a:cubicBezTo>
                <a:cubicBezTo>
                  <a:pt x="164085" y="-79147"/>
                  <a:pt x="118586" y="64075"/>
                  <a:pt x="0" y="65135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70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8402778" y="1020140"/>
            <a:ext cx="3285283" cy="883404"/>
            <a:chOff x="1431943" y="2643419"/>
            <a:chExt cx="3285283" cy="883404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3" y="2643419"/>
              <a:ext cx="3285283" cy="883404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524460" y="2694988"/>
              <a:ext cx="6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5718629" y="-61195"/>
            <a:ext cx="5969432" cy="991522"/>
            <a:chOff x="1437354" y="883583"/>
            <a:chExt cx="5969432" cy="991522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883583"/>
              <a:ext cx="5969432" cy="991522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D60093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1999988" y="1367923"/>
              <a:ext cx="5368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أول من أكرم الضيف  هو </a:t>
              </a:r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سيدنا </a:t>
              </a:r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ابراهيم عليه الصلاة و السلام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068084" y="1451865"/>
            <a:ext cx="2953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chemeClr val="bg1"/>
                </a:solidFill>
              </a:rPr>
              <a:t>كيف نكرم الضيف </a:t>
            </a:r>
            <a:r>
              <a:rPr lang="ar-SY" sz="2400" b="1" dirty="0">
                <a:solidFill>
                  <a:schemeClr val="bg1"/>
                </a:solidFill>
              </a:rPr>
              <a:t> ؟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9444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8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4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69153" y="3457612"/>
            <a:ext cx="1890854" cy="2585864"/>
            <a:chOff x="10088880" y="2809118"/>
            <a:chExt cx="1890854" cy="2585864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88880" y="2809118"/>
              <a:ext cx="1890854" cy="2585864"/>
              <a:chOff x="395817" y="4292849"/>
              <a:chExt cx="1890854" cy="2585864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11121" y="4693499"/>
                <a:ext cx="1875550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تعاملي مع ضيوفي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42617" y="3993710"/>
              <a:ext cx="1472909" cy="1102774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7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53849" y="2110398"/>
            <a:ext cx="1834212" cy="635091"/>
            <a:chOff x="1431941" y="2643418"/>
            <a:chExt cx="1834212" cy="635091"/>
          </a:xfrm>
        </p:grpSpPr>
        <p:sp>
          <p:nvSpPr>
            <p:cNvPr id="48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43418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0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895770" y="2378813"/>
            <a:ext cx="3041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لا نتركه ينتظر عند الباب طويلاً</a:t>
            </a:r>
            <a:endParaRPr lang="ar-SY" sz="24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7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15351" y="2899263"/>
            <a:ext cx="1834212" cy="635091"/>
            <a:chOff x="1431941" y="2643418"/>
            <a:chExt cx="1834212" cy="635091"/>
          </a:xfrm>
        </p:grpSpPr>
        <p:sp>
          <p:nvSpPr>
            <p:cNvPr id="38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8212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573963" y="3210175"/>
            <a:ext cx="3311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نرحب به و نقابله ببشاشة و سرور</a:t>
            </a:r>
          </a:p>
        </p:txBody>
      </p:sp>
      <p:grpSp>
        <p:nvGrpSpPr>
          <p:cNvPr id="53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28192" y="3660295"/>
            <a:ext cx="1834212" cy="635091"/>
            <a:chOff x="1431941" y="2643418"/>
            <a:chExt cx="1834212" cy="635091"/>
          </a:xfrm>
        </p:grpSpPr>
        <p:sp>
          <p:nvSpPr>
            <p:cNvPr id="54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8212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6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586804" y="3971207"/>
            <a:ext cx="3311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أتجنب ترك الضيف بمفرده فترة طويلة</a:t>
            </a:r>
          </a:p>
        </p:txBody>
      </p:sp>
      <p:grpSp>
        <p:nvGrpSpPr>
          <p:cNvPr id="57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41033" y="4421327"/>
            <a:ext cx="1834212" cy="635091"/>
            <a:chOff x="1431941" y="2643418"/>
            <a:chExt cx="1834212" cy="635091"/>
          </a:xfrm>
        </p:grpSpPr>
        <p:sp>
          <p:nvSpPr>
            <p:cNvPr id="58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8212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0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358594" y="4720158"/>
            <a:ext cx="3422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أبادل الضيف الحديث</a:t>
            </a:r>
          </a:p>
        </p:txBody>
      </p:sp>
      <p:grpSp>
        <p:nvGrpSpPr>
          <p:cNvPr id="61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53874" y="5182359"/>
            <a:ext cx="1834212" cy="635091"/>
            <a:chOff x="1431941" y="2643418"/>
            <a:chExt cx="1834212" cy="635091"/>
          </a:xfrm>
        </p:grpSpPr>
        <p:sp>
          <p:nvSpPr>
            <p:cNvPr id="62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8212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7612486" y="5493271"/>
            <a:ext cx="3311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إكرام الضيف واجب علينا </a:t>
            </a:r>
          </a:p>
        </p:txBody>
      </p:sp>
      <p:sp>
        <p:nvSpPr>
          <p:cNvPr id="65" name="Freeform: Shape 140">
            <a:extLst>
              <a:ext uri="{FF2B5EF4-FFF2-40B4-BE49-F238E27FC236}">
                <a16:creationId xmlns:a16="http://schemas.microsoft.com/office/drawing/2014/main" id="{5CEE86EF-C431-4155-AFFE-1D9E265F2B86}"/>
              </a:ext>
            </a:extLst>
          </p:cNvPr>
          <p:cNvSpPr/>
          <p:nvPr/>
        </p:nvSpPr>
        <p:spPr>
          <a:xfrm rot="5400000">
            <a:off x="3501228" y="1629825"/>
            <a:ext cx="2891445" cy="3033485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6" name="Group 37">
            <a:extLst>
              <a:ext uri="{FF2B5EF4-FFF2-40B4-BE49-F238E27FC236}">
                <a16:creationId xmlns:a16="http://schemas.microsoft.com/office/drawing/2014/main" id="{D9E7D347-E3E2-4757-B6FF-4CB1B1C452CB}"/>
              </a:ext>
            </a:extLst>
          </p:cNvPr>
          <p:cNvGrpSpPr/>
          <p:nvPr/>
        </p:nvGrpSpPr>
        <p:grpSpPr>
          <a:xfrm>
            <a:off x="4780621" y="1866194"/>
            <a:ext cx="318989" cy="433709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7" name="Oval 38">
              <a:extLst>
                <a:ext uri="{FF2B5EF4-FFF2-40B4-BE49-F238E27FC236}">
                  <a16:creationId xmlns:a16="http://schemas.microsoft.com/office/drawing/2014/main" id="{BDE3CCE6-2A1A-40DA-ADE2-9C6FA15F7D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1F1B98D1-E6C9-4087-BEC4-306BE9FE978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40">
              <a:extLst>
                <a:ext uri="{FF2B5EF4-FFF2-40B4-BE49-F238E27FC236}">
                  <a16:creationId xmlns:a16="http://schemas.microsoft.com/office/drawing/2014/main" id="{F0FFF731-5122-4DC2-9696-DE2329A8315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36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31" dur="200" fill="hold"/>
                                        <p:tgtEl>
                                          <p:spTgt spid="6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50" grpId="0"/>
      <p:bldP spid="52" grpId="0"/>
      <p:bldP spid="56" grpId="0"/>
      <p:bldP spid="60" grpId="0"/>
      <p:bldP spid="64" grpId="0"/>
      <p:bldP spid="65" grpId="0" animBg="1"/>
      <p:bldP spid="6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4912363" y="1214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/>
              <a:t>تجدنا  في جوجل</a:t>
            </a:r>
            <a:endParaRPr lang="en-US" sz="7200" b="1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9FD50A2-38F7-4395-81AF-DD99793CB3DB}"/>
              </a:ext>
            </a:extLst>
          </p:cNvPr>
          <p:cNvGrpSpPr/>
          <p:nvPr/>
        </p:nvGrpSpPr>
        <p:grpSpPr>
          <a:xfrm>
            <a:off x="1940676" y="391708"/>
            <a:ext cx="3149600" cy="858981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091E8F4-D2A9-4FE8-89B1-96C0D0B8E53B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A69CCEA-85C2-4E55-A8CC-F4E7691A3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56" y="238846"/>
              <a:ext cx="2932055" cy="795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EBBC880-8E9B-423F-901A-7E0D2A11A6F6}"/>
              </a:ext>
            </a:extLst>
          </p:cNvPr>
          <p:cNvSpPr txBox="1"/>
          <p:nvPr/>
        </p:nvSpPr>
        <p:spPr>
          <a:xfrm rot="10800000" flipH="1" flipV="1">
            <a:off x="10928744" y="1513421"/>
            <a:ext cx="6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9248568" y="683879"/>
            <a:ext cx="2439493" cy="991522"/>
            <a:chOff x="1437354" y="883583"/>
            <a:chExt cx="2439493" cy="991522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883583"/>
              <a:ext cx="2439493" cy="991522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2168411" y="1325363"/>
              <a:ext cx="17084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تواصل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9444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8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4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69153" y="3457612"/>
            <a:ext cx="1890854" cy="2585864"/>
            <a:chOff x="10088880" y="2809118"/>
            <a:chExt cx="1890854" cy="2585864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88880" y="2809118"/>
              <a:ext cx="1890854" cy="2585864"/>
              <a:chOff x="395817" y="4292849"/>
              <a:chExt cx="1890854" cy="2585864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11121" y="4693499"/>
                <a:ext cx="1875550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تعاملي مع ضيوفي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42617" y="3993710"/>
              <a:ext cx="1472909" cy="1102774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9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6821713" y="1996462"/>
            <a:ext cx="4960733" cy="814618"/>
            <a:chOff x="1347338" y="2616293"/>
            <a:chExt cx="4960733" cy="814618"/>
          </a:xfrm>
        </p:grpSpPr>
        <p:sp>
          <p:nvSpPr>
            <p:cNvPr id="41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2" y="2643422"/>
              <a:ext cx="4876129" cy="787489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347338" y="2616293"/>
              <a:ext cx="1083593" cy="53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3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6676570" y="2368426"/>
            <a:ext cx="4404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>
                <a:solidFill>
                  <a:schemeClr val="bg1"/>
                </a:solidFill>
              </a:rPr>
              <a:t>اذكري بعض عبارات الترحيب التي تقال للضيوف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47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73411" y="3029274"/>
            <a:ext cx="1834212" cy="635091"/>
            <a:chOff x="1431941" y="2643418"/>
            <a:chExt cx="1834212" cy="635091"/>
          </a:xfrm>
        </p:grpSpPr>
        <p:sp>
          <p:nvSpPr>
            <p:cNvPr id="48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43418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0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526502" y="3297689"/>
            <a:ext cx="2430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حيّاكم الله أهلاً و سهلاً </a:t>
            </a:r>
            <a:endParaRPr lang="ar-SY" sz="24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7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9834913" y="3818139"/>
            <a:ext cx="1834212" cy="635091"/>
            <a:chOff x="1431941" y="2643418"/>
            <a:chExt cx="1834212" cy="635091"/>
          </a:xfrm>
        </p:grpSpPr>
        <p:sp>
          <p:nvSpPr>
            <p:cNvPr id="38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615267" y="2688212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2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8073362" y="4144107"/>
            <a:ext cx="2801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/>
              <a:t>نحن سعداء بتشريفكم</a:t>
            </a:r>
          </a:p>
        </p:txBody>
      </p:sp>
    </p:spTree>
    <p:extLst>
      <p:ext uri="{BB962C8B-B14F-4D97-AF65-F5344CB8AC3E}">
        <p14:creationId xmlns:p14="http://schemas.microsoft.com/office/powerpoint/2010/main" val="373827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1" grpId="0" animBg="1"/>
      <p:bldP spid="43" grpId="0"/>
      <p:bldP spid="50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BCAACC8-AAF9-4749-BE9F-A60686ECD113}"/>
              </a:ext>
            </a:extLst>
          </p:cNvPr>
          <p:cNvGrpSpPr/>
          <p:nvPr/>
        </p:nvGrpSpPr>
        <p:grpSpPr>
          <a:xfrm flipH="1">
            <a:off x="9705671" y="2774788"/>
            <a:ext cx="1960127" cy="719699"/>
            <a:chOff x="1447327" y="3508598"/>
            <a:chExt cx="1960127" cy="71969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3AB2643-EB45-4AB5-AA9E-6333152DCF71}"/>
                </a:ext>
              </a:extLst>
            </p:cNvPr>
            <p:cNvSpPr/>
            <p:nvPr/>
          </p:nvSpPr>
          <p:spPr>
            <a:xfrm flipV="1">
              <a:off x="1447327" y="350859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39CBBB7-5BED-4583-B3EF-D00A702203E7}"/>
                </a:ext>
              </a:extLst>
            </p:cNvPr>
            <p:cNvSpPr txBox="1"/>
            <p:nvPr/>
          </p:nvSpPr>
          <p:spPr>
            <a:xfrm>
              <a:off x="1538289" y="3828187"/>
              <a:ext cx="18691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AFA330C-F2F6-404C-BF67-39EA7E23D8B0}"/>
              </a:ext>
            </a:extLst>
          </p:cNvPr>
          <p:cNvSpPr txBox="1"/>
          <p:nvPr/>
        </p:nvSpPr>
        <p:spPr>
          <a:xfrm>
            <a:off x="7005800" y="3085578"/>
            <a:ext cx="3980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/>
              <a:t>رنّ جرس الهاتف و لديها ضيف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6C4DBFA-89AB-47B4-BE13-95B9AE1B9FE9}"/>
              </a:ext>
            </a:extLst>
          </p:cNvPr>
          <p:cNvSpPr/>
          <p:nvPr/>
        </p:nvSpPr>
        <p:spPr>
          <a:xfrm flipH="1">
            <a:off x="4881314" y="-545971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E8B8FB9-2F71-474A-BFA4-CB89FFC7102F}"/>
              </a:ext>
            </a:extLst>
          </p:cNvPr>
          <p:cNvGrpSpPr/>
          <p:nvPr/>
        </p:nvGrpSpPr>
        <p:grpSpPr>
          <a:xfrm flipH="1" flipV="1">
            <a:off x="4993001" y="274548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7DB7ACB-EB3F-4866-9D63-6C60A54D71A8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8E151CD-9A54-4CE6-83AE-6F9515D720CF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6524341" y="1044255"/>
            <a:ext cx="5170155" cy="1162525"/>
            <a:chOff x="1437360" y="1240009"/>
            <a:chExt cx="5170155" cy="116252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60" y="1240009"/>
              <a:ext cx="5050609" cy="1162525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1910024" y="1806680"/>
              <a:ext cx="46974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b="1" dirty="0">
                  <a:solidFill>
                    <a:srgbClr val="FFFF00"/>
                  </a:solidFill>
                </a:rPr>
                <a:t>نشاط1</a:t>
              </a:r>
              <a:r>
                <a:rPr lang="ar-SY" b="1" dirty="0">
                  <a:solidFill>
                    <a:schemeClr val="bg1"/>
                  </a:solidFill>
                </a:rPr>
                <a:t>    </a:t>
              </a:r>
              <a:r>
                <a:rPr lang="ar-SA" b="1" dirty="0">
                  <a:solidFill>
                    <a:schemeClr val="bg1"/>
                  </a:solidFill>
                </a:rPr>
                <a:t>اقترحي حلاً للمواقف الآتية التي مرت ب</a:t>
              </a:r>
              <a:r>
                <a:rPr lang="ar-SY" b="1" dirty="0">
                  <a:solidFill>
                    <a:schemeClr val="bg1"/>
                  </a:solidFill>
                </a:rPr>
                <a:t>ه</a:t>
              </a:r>
              <a:r>
                <a:rPr lang="ar-SA" b="1" dirty="0">
                  <a:solidFill>
                    <a:schemeClr val="bg1"/>
                  </a:solidFill>
                </a:rPr>
                <a:t>ا زميلتك</a:t>
              </a:r>
              <a:r>
                <a:rPr lang="ar-SY" b="1" dirty="0">
                  <a:solidFill>
                    <a:schemeClr val="bg1"/>
                  </a:solidFill>
                </a:rPr>
                <a:t> ؟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817C60F8-AF7F-403B-ADC1-38F6B0EB7638}"/>
              </a:ext>
            </a:extLst>
          </p:cNvPr>
          <p:cNvSpPr txBox="1"/>
          <p:nvPr/>
        </p:nvSpPr>
        <p:spPr>
          <a:xfrm>
            <a:off x="2268221" y="2984076"/>
            <a:ext cx="391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تستأذنه لتجيب على الهاتف</a:t>
            </a:r>
            <a:endParaRPr lang="en-US" sz="2000" b="1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6C3A1BC-22C7-4E05-8053-6CD20116ED1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E3EC349-6356-4E77-8D64-56ED783897EE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6AD006E-258D-4FE1-AE8A-06A75D2F3891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: Top Corners One Rounded and One Snipped 86">
                <a:extLst>
                  <a:ext uri="{FF2B5EF4-FFF2-40B4-BE49-F238E27FC236}">
                    <a16:creationId xmlns:a16="http://schemas.microsoft.com/office/drawing/2014/main" id="{E9C462E2-5C5D-4658-B566-878B20431D2B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ight Triangle 19">
                <a:extLst>
                  <a:ext uri="{FF2B5EF4-FFF2-40B4-BE49-F238E27FC236}">
                    <a16:creationId xmlns:a16="http://schemas.microsoft.com/office/drawing/2014/main" id="{F8BEE01A-8D9B-4BF1-BBE8-8176A441F09C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7B2F933-BEBE-4033-84FE-6D11B68854D9}"/>
                </a:ext>
              </a:extLst>
            </p:cNvPr>
            <p:cNvSpPr txBox="1"/>
            <p:nvPr/>
          </p:nvSpPr>
          <p:spPr>
            <a:xfrm>
              <a:off x="8189077" y="1880622"/>
              <a:ext cx="8370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4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4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2" name="Graphic 81" descr="Target Audience">
              <a:extLst>
                <a:ext uri="{FF2B5EF4-FFF2-40B4-BE49-F238E27FC236}">
                  <a16:creationId xmlns:a16="http://schemas.microsoft.com/office/drawing/2014/main" id="{EAB5FD17-4415-41C1-B408-236D9203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2BD7906-7C9E-4B7D-BAB5-7A740AF206C7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7914D80-3EC4-42B8-A104-94A063581A2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E1E14DD7-04DF-457C-9010-A760ED7157D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Trapezoid 10">
              <a:extLst>
                <a:ext uri="{FF2B5EF4-FFF2-40B4-BE49-F238E27FC236}">
                  <a16:creationId xmlns:a16="http://schemas.microsoft.com/office/drawing/2014/main" id="{0E4E97F3-00FB-490E-A6A4-BFBD4D733AD5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4F76317-D0C4-468F-A895-22A0308E556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3AD7334-97F6-427D-AE9B-EB43A98E62E7}"/>
              </a:ext>
            </a:extLst>
          </p:cNvPr>
          <p:cNvGrpSpPr/>
          <p:nvPr/>
        </p:nvGrpSpPr>
        <p:grpSpPr>
          <a:xfrm>
            <a:off x="154336" y="3473710"/>
            <a:ext cx="1884145" cy="2107951"/>
            <a:chOff x="10074063" y="2825216"/>
            <a:chExt cx="1884145" cy="2107951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DBF25B0-B2C1-4AA9-879F-A0C5BF611FCB}"/>
                </a:ext>
              </a:extLst>
            </p:cNvPr>
            <p:cNvGrpSpPr/>
            <p:nvPr/>
          </p:nvGrpSpPr>
          <p:grpSpPr>
            <a:xfrm rot="21371849">
              <a:off x="10074063" y="2825216"/>
              <a:ext cx="1884145" cy="2107951"/>
              <a:chOff x="395817" y="4308236"/>
              <a:chExt cx="1884145" cy="2107951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5E6EC60B-1678-4D80-A59D-7FC135635957}"/>
                  </a:ext>
                </a:extLst>
              </p:cNvPr>
              <p:cNvSpPr txBox="1"/>
              <p:nvPr/>
            </p:nvSpPr>
            <p:spPr>
              <a:xfrm>
                <a:off x="395817" y="4308236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043C8BA-8786-4890-8AAF-FAA4E49C4E4B}"/>
                  </a:ext>
                </a:extLst>
              </p:cNvPr>
              <p:cNvSpPr txBox="1"/>
              <p:nvPr/>
            </p:nvSpPr>
            <p:spPr>
              <a:xfrm>
                <a:off x="407654" y="4661861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تعاملي مع ضيوفي</a:t>
                </a:r>
              </a:p>
              <a:p>
                <a:pPr algn="r"/>
                <a:endParaRPr lang="ar-SY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b="1" dirty="0">
                  <a:latin typeface="Century Gothic" panose="020B0502020202020204" pitchFamily="34" charset="0"/>
                </a:endParaRPr>
              </a:p>
              <a:p>
                <a:pPr algn="r"/>
                <a:endParaRPr lang="en-US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52E5237-5E60-4012-B364-6F7BCD4A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91893" y="3533966"/>
              <a:ext cx="1415675" cy="1059923"/>
            </a:xfrm>
            <a:prstGeom prst="rect">
              <a:avLst/>
            </a:prstGeom>
          </p:spPr>
        </p:pic>
      </p:grpSp>
      <p:sp>
        <p:nvSpPr>
          <p:cNvPr id="99" name="Rectangle 21">
            <a:extLst>
              <a:ext uri="{FF2B5EF4-FFF2-40B4-BE49-F238E27FC236}">
                <a16:creationId xmlns:a16="http://schemas.microsoft.com/office/drawing/2014/main" id="{CAC068A8-FBB2-42F5-8ED2-DEE1B72D305E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9" name="Group 50">
            <a:extLst>
              <a:ext uri="{FF2B5EF4-FFF2-40B4-BE49-F238E27FC236}">
                <a16:creationId xmlns:a16="http://schemas.microsoft.com/office/drawing/2014/main" id="{0BCAACC8-AAF9-4749-BE9F-A60686ECD113}"/>
              </a:ext>
            </a:extLst>
          </p:cNvPr>
          <p:cNvGrpSpPr/>
          <p:nvPr/>
        </p:nvGrpSpPr>
        <p:grpSpPr>
          <a:xfrm flipH="1">
            <a:off x="9728943" y="3739040"/>
            <a:ext cx="1960127" cy="658143"/>
            <a:chOff x="1447327" y="3508598"/>
            <a:chExt cx="1960127" cy="658143"/>
          </a:xfrm>
        </p:grpSpPr>
        <p:sp>
          <p:nvSpPr>
            <p:cNvPr id="60" name="Freeform: Shape 51">
              <a:extLst>
                <a:ext uri="{FF2B5EF4-FFF2-40B4-BE49-F238E27FC236}">
                  <a16:creationId xmlns:a16="http://schemas.microsoft.com/office/drawing/2014/main" id="{83AB2643-EB45-4AB5-AA9E-6333152DCF71}"/>
                </a:ext>
              </a:extLst>
            </p:cNvPr>
            <p:cNvSpPr/>
            <p:nvPr/>
          </p:nvSpPr>
          <p:spPr>
            <a:xfrm flipV="1">
              <a:off x="1447327" y="350859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52">
              <a:extLst>
                <a:ext uri="{FF2B5EF4-FFF2-40B4-BE49-F238E27FC236}">
                  <a16:creationId xmlns:a16="http://schemas.microsoft.com/office/drawing/2014/main" id="{139CBBB7-5BED-4583-B3EF-D00A702203E7}"/>
                </a:ext>
              </a:extLst>
            </p:cNvPr>
            <p:cNvSpPr txBox="1"/>
            <p:nvPr/>
          </p:nvSpPr>
          <p:spPr>
            <a:xfrm>
              <a:off x="1538289" y="3828187"/>
              <a:ext cx="1869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2" name="TextBox 53">
            <a:extLst>
              <a:ext uri="{FF2B5EF4-FFF2-40B4-BE49-F238E27FC236}">
                <a16:creationId xmlns:a16="http://schemas.microsoft.com/office/drawing/2014/main" id="{7AFA330C-F2F6-404C-BF67-39EA7E23D8B0}"/>
              </a:ext>
            </a:extLst>
          </p:cNvPr>
          <p:cNvSpPr txBox="1"/>
          <p:nvPr/>
        </p:nvSpPr>
        <p:spPr>
          <a:xfrm>
            <a:off x="6835855" y="4056578"/>
            <a:ext cx="404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000" b="1" dirty="0"/>
              <a:t>زارها ضيف و هي ترغب في الخروج</a:t>
            </a:r>
          </a:p>
        </p:txBody>
      </p:sp>
      <p:grpSp>
        <p:nvGrpSpPr>
          <p:cNvPr id="63" name="Group 64">
            <a:extLst>
              <a:ext uri="{FF2B5EF4-FFF2-40B4-BE49-F238E27FC236}">
                <a16:creationId xmlns:a16="http://schemas.microsoft.com/office/drawing/2014/main" id="{DE8B8FB9-2F71-474A-BFA4-CB89FFC7102F}"/>
              </a:ext>
            </a:extLst>
          </p:cNvPr>
          <p:cNvGrpSpPr/>
          <p:nvPr/>
        </p:nvGrpSpPr>
        <p:grpSpPr>
          <a:xfrm flipH="1" flipV="1">
            <a:off x="4993001" y="3759131"/>
            <a:ext cx="1834212" cy="635091"/>
            <a:chOff x="1431941" y="2643418"/>
            <a:chExt cx="1834212" cy="635091"/>
          </a:xfrm>
        </p:grpSpPr>
        <p:sp>
          <p:nvSpPr>
            <p:cNvPr id="64" name="Freeform: Shape 65">
              <a:extLst>
                <a:ext uri="{FF2B5EF4-FFF2-40B4-BE49-F238E27FC236}">
                  <a16:creationId xmlns:a16="http://schemas.microsoft.com/office/drawing/2014/main" id="{37DB7ACB-EB3F-4866-9D63-6C60A54D71A8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66">
              <a:extLst>
                <a:ext uri="{FF2B5EF4-FFF2-40B4-BE49-F238E27FC236}">
                  <a16:creationId xmlns:a16="http://schemas.microsoft.com/office/drawing/2014/main" id="{E8E151CD-9A54-4CE6-83AE-6F9515D720CF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0" name="TextBox 73">
            <a:extLst>
              <a:ext uri="{FF2B5EF4-FFF2-40B4-BE49-F238E27FC236}">
                <a16:creationId xmlns:a16="http://schemas.microsoft.com/office/drawing/2014/main" id="{817C60F8-AF7F-403B-ADC1-38F6B0EB7638}"/>
              </a:ext>
            </a:extLst>
          </p:cNvPr>
          <p:cNvSpPr txBox="1"/>
          <p:nvPr/>
        </p:nvSpPr>
        <p:spPr>
          <a:xfrm>
            <a:off x="2105561" y="4027863"/>
            <a:ext cx="4044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000" b="1" dirty="0"/>
              <a:t>تستقبله و تكرمه و تتصل بمن كانت ترغب بزيارتهم لتعتذر لهم و توضح السبب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6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4" grpId="0"/>
      <p:bldP spid="55" grpId="0" animBg="1"/>
      <p:bldP spid="74" grpId="0"/>
      <p:bldP spid="99" grpId="0" animBg="1"/>
      <p:bldP spid="62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5638767" y="2592705"/>
            <a:ext cx="3274430" cy="16778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rgbClr val="FFFF00"/>
                </a:solidFill>
                <a:latin typeface="SECNaskhArabic"/>
              </a:rPr>
              <a:t>في غرفة الضيوف المخصصة لهم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8074042" y="1174700"/>
            <a:ext cx="3585837" cy="702143"/>
            <a:chOff x="1437360" y="1240016"/>
            <a:chExt cx="7462212" cy="702143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60" y="1240016"/>
              <a:ext cx="7462212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994659" y="1480494"/>
              <a:ext cx="4809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أين تُجلسين الضيف ؟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4098" y="3413271"/>
            <a:ext cx="1884145" cy="2325729"/>
            <a:chOff x="10081280" y="2824975"/>
            <a:chExt cx="1884145" cy="232572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1280" y="2824975"/>
              <a:ext cx="1884145" cy="2325729"/>
              <a:chOff x="395817" y="4308237"/>
              <a:chExt cx="1884145" cy="23257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293" y="4725751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تعاملي مع ضيوفي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86222" y="3777366"/>
              <a:ext cx="1557668" cy="1166233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224" y="4246917"/>
            <a:ext cx="1428771" cy="2471389"/>
          </a:xfrm>
          <a:prstGeom prst="rect">
            <a:avLst/>
          </a:prstGeom>
        </p:spPr>
      </p:pic>
      <p:sp>
        <p:nvSpPr>
          <p:cNvPr id="33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1582217">
            <a:off x="8155278" y="4346263"/>
            <a:ext cx="890537" cy="679326"/>
          </a:xfrm>
          <a:custGeom>
            <a:avLst/>
            <a:gdLst>
              <a:gd name="connsiteX0" fmla="*/ 890537 w 890537"/>
              <a:gd name="connsiteY0" fmla="*/ 540009 h 679326"/>
              <a:gd name="connsiteX1" fmla="*/ 488082 w 890537"/>
              <a:gd name="connsiteY1" fmla="*/ 648498 h 679326"/>
              <a:gd name="connsiteX2" fmla="*/ 274011 w 890537"/>
              <a:gd name="connsiteY2" fmla="*/ 51812 h 679326"/>
              <a:gd name="connsiteX3" fmla="*/ 0 w 890537"/>
              <a:gd name="connsiteY3" fmla="*/ 69894 h 67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0537" h="679326" extrusionOk="0">
                <a:moveTo>
                  <a:pt x="890537" y="540009"/>
                </a:moveTo>
                <a:cubicBezTo>
                  <a:pt x="736549" y="654970"/>
                  <a:pt x="602360" y="730653"/>
                  <a:pt x="488082" y="648498"/>
                </a:cubicBezTo>
                <a:cubicBezTo>
                  <a:pt x="366708" y="561513"/>
                  <a:pt x="378101" y="199860"/>
                  <a:pt x="274011" y="51812"/>
                </a:cubicBezTo>
                <a:cubicBezTo>
                  <a:pt x="166726" y="-89586"/>
                  <a:pt x="115889" y="57321"/>
                  <a:pt x="0" y="69894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70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790913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E27B9B-135D-46E7-8D29-76F63964805F}"/>
              </a:ext>
            </a:extLst>
          </p:cNvPr>
          <p:cNvGrpSpPr/>
          <p:nvPr/>
        </p:nvGrpSpPr>
        <p:grpSpPr>
          <a:xfrm flipH="1" flipV="1">
            <a:off x="6095999" y="1020140"/>
            <a:ext cx="5592062" cy="883404"/>
            <a:chOff x="1431943" y="2643419"/>
            <a:chExt cx="5592062" cy="883404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D3204C-8CD0-4A1A-8BB3-F5EB10DEC6EA}"/>
                </a:ext>
              </a:extLst>
            </p:cNvPr>
            <p:cNvSpPr/>
            <p:nvPr/>
          </p:nvSpPr>
          <p:spPr>
            <a:xfrm rot="10800000" flipH="1" flipV="1">
              <a:off x="1431943" y="2643419"/>
              <a:ext cx="5592062" cy="883404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BBC880-8E9B-423F-901A-7E0D2A11A6F6}"/>
                </a:ext>
              </a:extLst>
            </p:cNvPr>
            <p:cNvSpPr txBox="1"/>
            <p:nvPr/>
          </p:nvSpPr>
          <p:spPr>
            <a:xfrm rot="10800000">
              <a:off x="1524460" y="2694988"/>
              <a:ext cx="6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04B00CE-67B4-4E92-AA8E-94C31F000B4E}"/>
              </a:ext>
            </a:extLst>
          </p:cNvPr>
          <p:cNvGrpSpPr/>
          <p:nvPr/>
        </p:nvGrpSpPr>
        <p:grpSpPr>
          <a:xfrm flipH="1">
            <a:off x="9168375" y="-61195"/>
            <a:ext cx="2519686" cy="991522"/>
            <a:chOff x="1437354" y="883583"/>
            <a:chExt cx="2519686" cy="991522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103566D-BFCF-4A08-9E21-87532AC26A22}"/>
                </a:ext>
              </a:extLst>
            </p:cNvPr>
            <p:cNvSpPr/>
            <p:nvPr/>
          </p:nvSpPr>
          <p:spPr>
            <a:xfrm flipV="1">
              <a:off x="1437354" y="883583"/>
              <a:ext cx="2439493" cy="991522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86BEFCE-54B4-41A3-9A38-451AADFE5FFA}"/>
                </a:ext>
              </a:extLst>
            </p:cNvPr>
            <p:cNvSpPr txBox="1"/>
            <p:nvPr/>
          </p:nvSpPr>
          <p:spPr>
            <a:xfrm>
              <a:off x="1943465" y="1362390"/>
              <a:ext cx="20135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التفكير الإبداعي    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CE11713-D24E-4D14-A0B0-1C58AE85D6E1}"/>
              </a:ext>
            </a:extLst>
          </p:cNvPr>
          <p:cNvSpPr txBox="1"/>
          <p:nvPr/>
        </p:nvSpPr>
        <p:spPr>
          <a:xfrm>
            <a:off x="5478501" y="1451865"/>
            <a:ext cx="5646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Y" sz="2000" b="1" dirty="0">
                <a:solidFill>
                  <a:schemeClr val="bg1"/>
                </a:solidFill>
              </a:rPr>
              <a:t>ألصقي صوراً لبعض أصناف الأطعمة التي تقدم للضيف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98F4B3-B7D6-4A73-8484-4FEC0E09DDA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690667-A7FA-4642-9AD9-B9773E6F9956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9A3158B-7369-4430-B3AC-5B8FB0EDE4AC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: Top Corners One Rounded and One Snipped 88">
                <a:extLst>
                  <a:ext uri="{FF2B5EF4-FFF2-40B4-BE49-F238E27FC236}">
                    <a16:creationId xmlns:a16="http://schemas.microsoft.com/office/drawing/2014/main" id="{DC9B8622-CE4F-4E2D-BA3D-6B80105896CD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ight Triangle 19">
                <a:extLst>
                  <a:ext uri="{FF2B5EF4-FFF2-40B4-BE49-F238E27FC236}">
                    <a16:creationId xmlns:a16="http://schemas.microsoft.com/office/drawing/2014/main" id="{B37FAF8B-95AD-468A-B0D9-898C251C94D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AB85919-08BD-4D27-ADF8-8D18496E2287}"/>
                </a:ext>
              </a:extLst>
            </p:cNvPr>
            <p:cNvSpPr txBox="1"/>
            <p:nvPr/>
          </p:nvSpPr>
          <p:spPr>
            <a:xfrm>
              <a:off x="8189077" y="1880622"/>
              <a:ext cx="9444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8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800" b="1" dirty="0">
                  <a:latin typeface="Century Gothic" panose="020B0502020202020204" pitchFamily="34" charset="0"/>
                </a:rPr>
                <a:t>4</a:t>
              </a:r>
              <a:endParaRPr lang="en-US" sz="28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86" descr="Target Audience">
              <a:extLst>
                <a:ext uri="{FF2B5EF4-FFF2-40B4-BE49-F238E27FC236}">
                  <a16:creationId xmlns:a16="http://schemas.microsoft.com/office/drawing/2014/main" id="{F326872E-0B97-46B9-A053-463709F3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3E349D-D673-4B40-9FE9-DD770EF4693F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B18B6A8-229C-43DE-8B79-651AAC473128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25B68D2-7356-4241-A1B4-757E2F64B6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rapezoid 10">
              <a:extLst>
                <a:ext uri="{FF2B5EF4-FFF2-40B4-BE49-F238E27FC236}">
                  <a16:creationId xmlns:a16="http://schemas.microsoft.com/office/drawing/2014/main" id="{D92845BC-0010-4F72-BB92-BA1BC121C3E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1F59FA1-8246-40F6-8AD0-5AA69708E1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176-389E-4B4D-923C-CE512A16B1A4}"/>
              </a:ext>
            </a:extLst>
          </p:cNvPr>
          <p:cNvGrpSpPr/>
          <p:nvPr/>
        </p:nvGrpSpPr>
        <p:grpSpPr>
          <a:xfrm>
            <a:off x="169153" y="3457612"/>
            <a:ext cx="1890854" cy="2585864"/>
            <a:chOff x="10088880" y="2809118"/>
            <a:chExt cx="1890854" cy="2585864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FABE728-AA6D-4315-AA2D-D60DFE4733A8}"/>
                </a:ext>
              </a:extLst>
            </p:cNvPr>
            <p:cNvGrpSpPr/>
            <p:nvPr/>
          </p:nvGrpSpPr>
          <p:grpSpPr>
            <a:xfrm rot="21371849">
              <a:off x="10088880" y="2809118"/>
              <a:ext cx="1890854" cy="2585864"/>
              <a:chOff x="395817" y="4292849"/>
              <a:chExt cx="1890854" cy="2585864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45B731D-C3A5-466B-B4EE-5AC8F146B9D0}"/>
                  </a:ext>
                </a:extLst>
              </p:cNvPr>
              <p:cNvSpPr txBox="1"/>
              <p:nvPr/>
            </p:nvSpPr>
            <p:spPr>
              <a:xfrm>
                <a:off x="395817" y="4292849"/>
                <a:ext cx="1884145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6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FC3E2EFD-0FA8-49F1-917E-03CE3DC778F7}"/>
                  </a:ext>
                </a:extLst>
              </p:cNvPr>
              <p:cNvSpPr txBox="1"/>
              <p:nvPr/>
            </p:nvSpPr>
            <p:spPr>
              <a:xfrm>
                <a:off x="411121" y="4693499"/>
                <a:ext cx="1875550" cy="21852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تعاملي مع ضيوفي</a:t>
                </a:r>
              </a:p>
              <a:p>
                <a:pPr algn="r"/>
                <a:endParaRPr lang="ar-SY" sz="20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34A5120C-961D-4534-95B8-DE8695C96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42617" y="3993710"/>
              <a:ext cx="1472909" cy="1102774"/>
            </a:xfrm>
            <a:prstGeom prst="rect">
              <a:avLst/>
            </a:prstGeom>
          </p:spPr>
        </p:pic>
      </p:grpSp>
      <p:sp>
        <p:nvSpPr>
          <p:cNvPr id="101" name="Rectangle 21">
            <a:extLst>
              <a:ext uri="{FF2B5EF4-FFF2-40B4-BE49-F238E27FC236}">
                <a16:creationId xmlns:a16="http://schemas.microsoft.com/office/drawing/2014/main" id="{B3E6E669-4CFC-49FD-AA83-B875ABB26CF5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Freeform: Shape 140">
            <a:extLst>
              <a:ext uri="{FF2B5EF4-FFF2-40B4-BE49-F238E27FC236}">
                <a16:creationId xmlns:a16="http://schemas.microsoft.com/office/drawing/2014/main" id="{5CEE86EF-C431-4155-AFFE-1D9E265F2B86}"/>
              </a:ext>
            </a:extLst>
          </p:cNvPr>
          <p:cNvSpPr/>
          <p:nvPr/>
        </p:nvSpPr>
        <p:spPr>
          <a:xfrm rot="5400000">
            <a:off x="8870305" y="2976134"/>
            <a:ext cx="1709981" cy="1486037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Freeform: Shape 141">
            <a:extLst>
              <a:ext uri="{FF2B5EF4-FFF2-40B4-BE49-F238E27FC236}">
                <a16:creationId xmlns:a16="http://schemas.microsoft.com/office/drawing/2014/main" id="{C1D20454-7260-42E0-8548-24E0BF3A2D9F}"/>
              </a:ext>
            </a:extLst>
          </p:cNvPr>
          <p:cNvSpPr/>
          <p:nvPr/>
        </p:nvSpPr>
        <p:spPr>
          <a:xfrm rot="5400000">
            <a:off x="6962418" y="3035531"/>
            <a:ext cx="1709981" cy="1486037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Freeform: Shape 142">
            <a:extLst>
              <a:ext uri="{FF2B5EF4-FFF2-40B4-BE49-F238E27FC236}">
                <a16:creationId xmlns:a16="http://schemas.microsoft.com/office/drawing/2014/main" id="{23810015-CF85-4EFF-92DC-9210FD4F38F2}"/>
              </a:ext>
            </a:extLst>
          </p:cNvPr>
          <p:cNvSpPr/>
          <p:nvPr/>
        </p:nvSpPr>
        <p:spPr>
          <a:xfrm rot="5400000">
            <a:off x="5089513" y="3024700"/>
            <a:ext cx="1709981" cy="1486037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2174" t="11835" r="2174" b="11835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0" name="Group 29">
            <a:extLst>
              <a:ext uri="{FF2B5EF4-FFF2-40B4-BE49-F238E27FC236}">
                <a16:creationId xmlns:a16="http://schemas.microsoft.com/office/drawing/2014/main" id="{B94DEA65-F34E-4030-9B55-37D60F2D707D}"/>
              </a:ext>
            </a:extLst>
          </p:cNvPr>
          <p:cNvGrpSpPr/>
          <p:nvPr/>
        </p:nvGrpSpPr>
        <p:grpSpPr>
          <a:xfrm>
            <a:off x="5866371" y="2944510"/>
            <a:ext cx="156266" cy="256493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1" name="Oval 30">
              <a:extLst>
                <a:ext uri="{FF2B5EF4-FFF2-40B4-BE49-F238E27FC236}">
                  <a16:creationId xmlns:a16="http://schemas.microsoft.com/office/drawing/2014/main" id="{CAAD5194-F29E-457C-8065-5B64A466567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rapezoid 10">
              <a:extLst>
                <a:ext uri="{FF2B5EF4-FFF2-40B4-BE49-F238E27FC236}">
                  <a16:creationId xmlns:a16="http://schemas.microsoft.com/office/drawing/2014/main" id="{D2411B4F-9130-4464-B4E3-77B7F70AF3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32">
              <a:extLst>
                <a:ext uri="{FF2B5EF4-FFF2-40B4-BE49-F238E27FC236}">
                  <a16:creationId xmlns:a16="http://schemas.microsoft.com/office/drawing/2014/main" id="{9FEE55D4-D7FC-497B-8BB4-BB10E960BDB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33">
            <a:extLst>
              <a:ext uri="{FF2B5EF4-FFF2-40B4-BE49-F238E27FC236}">
                <a16:creationId xmlns:a16="http://schemas.microsoft.com/office/drawing/2014/main" id="{61E739EE-8F3E-4C31-91A7-9E29275D5128}"/>
              </a:ext>
            </a:extLst>
          </p:cNvPr>
          <p:cNvGrpSpPr/>
          <p:nvPr/>
        </p:nvGrpSpPr>
        <p:grpSpPr>
          <a:xfrm>
            <a:off x="7755945" y="2948050"/>
            <a:ext cx="156266" cy="256493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5" name="Oval 34">
              <a:extLst>
                <a:ext uri="{FF2B5EF4-FFF2-40B4-BE49-F238E27FC236}">
                  <a16:creationId xmlns:a16="http://schemas.microsoft.com/office/drawing/2014/main" id="{A25BB5AA-8F00-4BF8-AB11-E32CC919F0E2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rapezoid 10">
              <a:extLst>
                <a:ext uri="{FF2B5EF4-FFF2-40B4-BE49-F238E27FC236}">
                  <a16:creationId xmlns:a16="http://schemas.microsoft.com/office/drawing/2014/main" id="{6851AA3F-1510-4948-B89E-EE8337CB6B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36">
              <a:extLst>
                <a:ext uri="{FF2B5EF4-FFF2-40B4-BE49-F238E27FC236}">
                  <a16:creationId xmlns:a16="http://schemas.microsoft.com/office/drawing/2014/main" id="{2CAAA225-7FA4-4298-B212-1213B1086C8E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37">
            <a:extLst>
              <a:ext uri="{FF2B5EF4-FFF2-40B4-BE49-F238E27FC236}">
                <a16:creationId xmlns:a16="http://schemas.microsoft.com/office/drawing/2014/main" id="{D9E7D347-E3E2-4757-B6FF-4CB1B1C452CB}"/>
              </a:ext>
            </a:extLst>
          </p:cNvPr>
          <p:cNvGrpSpPr/>
          <p:nvPr/>
        </p:nvGrpSpPr>
        <p:grpSpPr>
          <a:xfrm>
            <a:off x="9663832" y="2926657"/>
            <a:ext cx="156266" cy="256493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9" name="Oval 38">
              <a:extLst>
                <a:ext uri="{FF2B5EF4-FFF2-40B4-BE49-F238E27FC236}">
                  <a16:creationId xmlns:a16="http://schemas.microsoft.com/office/drawing/2014/main" id="{BDE3CCE6-2A1A-40DA-ADE2-9C6FA15F7D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apezoid 10">
              <a:extLst>
                <a:ext uri="{FF2B5EF4-FFF2-40B4-BE49-F238E27FC236}">
                  <a16:creationId xmlns:a16="http://schemas.microsoft.com/office/drawing/2014/main" id="{1F1B98D1-E6C9-4087-BEC4-306BE9FE978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40">
              <a:extLst>
                <a:ext uri="{FF2B5EF4-FFF2-40B4-BE49-F238E27FC236}">
                  <a16:creationId xmlns:a16="http://schemas.microsoft.com/office/drawing/2014/main" id="{F0FFF731-5122-4DC2-9696-DE2329A8315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Freeform: Shape 142">
            <a:extLst>
              <a:ext uri="{FF2B5EF4-FFF2-40B4-BE49-F238E27FC236}">
                <a16:creationId xmlns:a16="http://schemas.microsoft.com/office/drawing/2014/main" id="{23810015-CF85-4EFF-92DC-9210FD4F38F2}"/>
              </a:ext>
            </a:extLst>
          </p:cNvPr>
          <p:cNvSpPr/>
          <p:nvPr/>
        </p:nvSpPr>
        <p:spPr>
          <a:xfrm rot="5400000">
            <a:off x="3203280" y="2992918"/>
            <a:ext cx="1709981" cy="1486037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/>
            <a:srcRect/>
            <a:stretch>
              <a:fillRect l="2174" t="11835" r="2174" b="11835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6" name="Group 29">
            <a:extLst>
              <a:ext uri="{FF2B5EF4-FFF2-40B4-BE49-F238E27FC236}">
                <a16:creationId xmlns:a16="http://schemas.microsoft.com/office/drawing/2014/main" id="{B94DEA65-F34E-4030-9B55-37D60F2D707D}"/>
              </a:ext>
            </a:extLst>
          </p:cNvPr>
          <p:cNvGrpSpPr/>
          <p:nvPr/>
        </p:nvGrpSpPr>
        <p:grpSpPr>
          <a:xfrm>
            <a:off x="3980138" y="2912728"/>
            <a:ext cx="156266" cy="256493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7" name="Oval 30">
              <a:extLst>
                <a:ext uri="{FF2B5EF4-FFF2-40B4-BE49-F238E27FC236}">
                  <a16:creationId xmlns:a16="http://schemas.microsoft.com/office/drawing/2014/main" id="{CAAD5194-F29E-457C-8065-5B64A466567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10">
              <a:extLst>
                <a:ext uri="{FF2B5EF4-FFF2-40B4-BE49-F238E27FC236}">
                  <a16:creationId xmlns:a16="http://schemas.microsoft.com/office/drawing/2014/main" id="{D2411B4F-9130-4464-B4E3-77B7F70AF35B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32">
              <a:extLst>
                <a:ext uri="{FF2B5EF4-FFF2-40B4-BE49-F238E27FC236}">
                  <a16:creationId xmlns:a16="http://schemas.microsoft.com/office/drawing/2014/main" id="{9FEE55D4-D7FC-497B-8BB4-BB10E960BDB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8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1" dur="200" fill="hold"/>
                                        <p:tgtEl>
                                          <p:spTgt spid="5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4" dur="200" fill="hold"/>
                                        <p:tgtEl>
                                          <p:spTgt spid="5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7" dur="200" fill="hold"/>
                                        <p:tgtEl>
                                          <p:spTgt spid="5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0" dur="200" fill="hold"/>
                                        <p:tgtEl>
                                          <p:spTgt spid="7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/>
      <p:bldP spid="101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75" grpId="0" animBg="1"/>
      <p:bldP spid="7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466507" y="0"/>
            <a:ext cx="2414268" cy="786229"/>
            <a:chOff x="1437355" y="1110008"/>
            <a:chExt cx="2414268" cy="786229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5" y="1110008"/>
              <a:ext cx="2281936" cy="76510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062604" y="1434572"/>
              <a:ext cx="17890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FFFF00"/>
                  </a:solidFill>
                </a:rPr>
                <a:t>استمع و أنشد</a:t>
              </a:r>
              <a:endParaRPr lang="ar-SY" sz="24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51201" y="3414361"/>
            <a:ext cx="1912039" cy="2174003"/>
            <a:chOff x="10048383" y="2826065"/>
            <a:chExt cx="1912039" cy="217400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48383" y="2826065"/>
              <a:ext cx="1912039" cy="2174003"/>
              <a:chOff x="367923" y="4308237"/>
              <a:chExt cx="1912039" cy="217400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67923" y="4727914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latin typeface="Century Gothic" panose="020B0502020202020204" pitchFamily="34" charset="0"/>
                  </a:rPr>
                  <a:t>تعاملي مع ضيوفي</a:t>
                </a:r>
              </a:p>
              <a:p>
                <a:pPr algn="r"/>
                <a:endParaRPr lang="ar-SY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b="1" dirty="0">
                  <a:latin typeface="Century Gothic" panose="020B0502020202020204" pitchFamily="34" charset="0"/>
                </a:endParaRPr>
              </a:p>
              <a:p>
                <a:pPr algn="r"/>
                <a:endParaRPr lang="ar-SY" b="1" dirty="0">
                  <a:latin typeface="Century Gothic" panose="020B0502020202020204" pitchFamily="34" charset="0"/>
                </a:endParaRPr>
              </a:p>
              <a:p>
                <a:pPr algn="r"/>
                <a:endParaRPr lang="en-US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06879" y="3736568"/>
              <a:ext cx="1345011" cy="100701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1965776"/>
            <a:chOff x="7624954" y="1603531"/>
            <a:chExt cx="2244499" cy="196577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1965776"/>
              <a:chOff x="2728686" y="1944914"/>
              <a:chExt cx="3055724" cy="267626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100768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0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09" y="1446358"/>
            <a:ext cx="6923145" cy="40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3816</TotalTime>
  <Words>495</Words>
  <Application>Microsoft Office PowerPoint</Application>
  <PresentationFormat>شاشة عريضة</PresentationFormat>
  <Paragraphs>208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Open Sans</vt:lpstr>
      <vt:lpstr>Oswald</vt:lpstr>
      <vt:lpstr>SECNaskhArabic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2727</cp:revision>
  <dcterms:created xsi:type="dcterms:W3CDTF">2020-10-10T04:32:51Z</dcterms:created>
  <dcterms:modified xsi:type="dcterms:W3CDTF">2021-01-17T13:51:02Z</dcterms:modified>
</cp:coreProperties>
</file>