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40"/>
  </p:notesMasterIdLst>
  <p:sldIdLst>
    <p:sldId id="357" r:id="rId3"/>
    <p:sldId id="256" r:id="rId4"/>
    <p:sldId id="257" r:id="rId5"/>
    <p:sldId id="286" r:id="rId6"/>
    <p:sldId id="28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84" r:id="rId27"/>
    <p:sldId id="285" r:id="rId28"/>
    <p:sldId id="277" r:id="rId29"/>
    <p:sldId id="278" r:id="rId30"/>
    <p:sldId id="279" r:id="rId31"/>
    <p:sldId id="289" r:id="rId32"/>
    <p:sldId id="290" r:id="rId33"/>
    <p:sldId id="291" r:id="rId34"/>
    <p:sldId id="292" r:id="rId35"/>
    <p:sldId id="293" r:id="rId36"/>
    <p:sldId id="294" r:id="rId37"/>
    <p:sldId id="295" r:id="rId38"/>
    <p:sldId id="296" r:id="rId39"/>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01E"/>
    <a:srgbClr val="D3EE7E"/>
    <a:srgbClr val="F296E0"/>
    <a:srgbClr val="CCCC00"/>
    <a:srgbClr val="C8005F"/>
    <a:srgbClr val="00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النمط الداكن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534" y="72"/>
      </p:cViewPr>
      <p:guideLst>
        <p:guide orient="horz"/>
        <p:guide pos="57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9A3DFA5-6823-4B4F-AD5D-8BDAFBB91E7C}" type="datetimeFigureOut">
              <a:rPr lang="ar-EG"/>
              <a:pPr>
                <a:defRPr/>
              </a:pPr>
              <a:t>20/04/1442</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3720CF80-5B43-4E66-B063-0D5188519F7E}" type="slidenum">
              <a:rPr lang="ar-EG"/>
              <a:pPr>
                <a:defRPr/>
              </a:pPr>
              <a:t>‹#›</a:t>
            </a:fld>
            <a:endParaRPr lang="ar-EG"/>
          </a:p>
        </p:txBody>
      </p:sp>
    </p:spTree>
    <p:extLst>
      <p:ext uri="{BB962C8B-B14F-4D97-AF65-F5344CB8AC3E}">
        <p14:creationId xmlns:p14="http://schemas.microsoft.com/office/powerpoint/2010/main" val="396189445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a:lstStyle/>
          <a:p>
            <a:pPr eaLnBrk="1" hangingPunct="1">
              <a:spcBef>
                <a:spcPct val="0"/>
              </a:spcBef>
            </a:pPr>
            <a:endParaRPr lang="ar-SA"/>
          </a:p>
        </p:txBody>
      </p:sp>
      <p:sp>
        <p:nvSpPr>
          <p:cNvPr id="3174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C88540-38AD-45A8-B542-CE89F5D5C81A}" type="slidenum">
              <a:rPr lang="ar-EG" smtClean="0"/>
              <a:pPr fontAlgn="base">
                <a:spcBef>
                  <a:spcPct val="0"/>
                </a:spcBef>
                <a:spcAft>
                  <a:spcPct val="0"/>
                </a:spcAft>
                <a:defRPr/>
              </a:pPr>
              <a:t>7</a:t>
            </a:fld>
            <a:endParaRPr lang="ar-EG"/>
          </a:p>
        </p:txBody>
      </p:sp>
    </p:spTree>
    <p:extLst>
      <p:ext uri="{BB962C8B-B14F-4D97-AF65-F5344CB8AC3E}">
        <p14:creationId xmlns:p14="http://schemas.microsoft.com/office/powerpoint/2010/main" val="418143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lvl1pPr>
              <a:defRPr/>
            </a:lvl1pPr>
          </a:lstStyle>
          <a:p>
            <a:pPr>
              <a:defRPr/>
            </a:pPr>
            <a:fld id="{787183E4-6469-416D-B174-4F4C6FAA8157}" type="datetimeFigureOut">
              <a:rPr lang="ar-EG"/>
              <a:pPr>
                <a:defRPr/>
              </a:pPr>
              <a:t>20/04/1442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2AE73B41-EC0F-4A83-BD04-CD0229635920}"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arrow.wav"/>
          </p:stSnd>
        </p:sndAc>
      </p:transition>
    </mc:Choice>
    <mc:Fallback xmlns="">
      <p:transition spd="slow">
        <p:fade/>
        <p:sndAc>
          <p:stSnd>
            <p:snd r:embed="rId3"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8BD629B6-CBC0-482A-8023-743E67DC2DB4}" type="datetimeFigureOut">
              <a:rPr lang="ar-EG"/>
              <a:pPr>
                <a:defRPr/>
              </a:pPr>
              <a:t>20/04/1442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CD14364B-81E8-4F6A-A29B-9E152C8B9FA7}"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arrow.wav"/>
          </p:stSnd>
        </p:sndAc>
      </p:transition>
    </mc:Choice>
    <mc:Fallback xmlns="">
      <p:transition spd="slow">
        <p:fade/>
        <p:sndAc>
          <p:stSnd>
            <p:snd r:embed="rId3"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37ED5A72-85EA-4D4C-9356-480B92228162}" type="datetimeFigureOut">
              <a:rPr lang="ar-EG"/>
              <a:pPr>
                <a:defRPr/>
              </a:pPr>
              <a:t>20/04/1442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FC6F9EB6-7CEB-48AA-A3A2-06AFD7CA0C77}"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arrow.wav"/>
          </p:stSnd>
        </p:sndAc>
      </p:transition>
    </mc:Choice>
    <mc:Fallback xmlns="">
      <p:transition spd="slow">
        <p:fade/>
        <p:sndAc>
          <p:stSnd>
            <p:snd r:embed="rId3"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89D9E866-26AC-4F12-BF03-2E70F34D075A}"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E506A466-CA4A-422D-A76F-3317761EBE3C}" type="slidenum">
              <a:rPr lang="ar-EG"/>
              <a:pPr>
                <a:defRPr/>
              </a:pPr>
              <a:t>‹#›</a:t>
            </a:fld>
            <a:endParaRPr lang="ar-EG"/>
          </a:p>
        </p:txBody>
      </p:sp>
    </p:spTree>
    <p:extLst>
      <p:ext uri="{BB962C8B-B14F-4D97-AF65-F5344CB8AC3E}">
        <p14:creationId xmlns:p14="http://schemas.microsoft.com/office/powerpoint/2010/main" val="4016994819"/>
      </p:ext>
    </p:extLst>
  </p:cSld>
  <p:clrMapOvr>
    <a:masterClrMapping/>
  </p:clrMapOvr>
  <p:transition spd="slow">
    <p:wheel spokes="1"/>
    <p:sndAc>
      <p:stSnd>
        <p:snd r:embed="rId1" name="voltag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FAE94843-CC8A-41C8-A3DD-10FFC712799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9CDCE5D-AA2A-4489-9DAD-F26A8D266C94}" type="slidenum">
              <a:rPr lang="ar-EG"/>
              <a:pPr>
                <a:defRPr/>
              </a:pPr>
              <a:t>‹#›</a:t>
            </a:fld>
            <a:endParaRPr lang="ar-EG"/>
          </a:p>
        </p:txBody>
      </p:sp>
    </p:spTree>
    <p:extLst>
      <p:ext uri="{BB962C8B-B14F-4D97-AF65-F5344CB8AC3E}">
        <p14:creationId xmlns:p14="http://schemas.microsoft.com/office/powerpoint/2010/main" val="368825959"/>
      </p:ext>
    </p:extLst>
  </p:cSld>
  <p:clrMapOvr>
    <a:masterClrMapping/>
  </p:clrMapOvr>
  <p:transition spd="slow">
    <p:wheel spokes="1"/>
    <p:sndAc>
      <p:stSnd>
        <p:snd r:embed="rId1" name="voltag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r">
              <a:defRPr sz="3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F9F9C2-5A16-41F2-A023-744AB1A1A4B5}"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4B7D736-4D60-400D-BCA5-B11C56250DD7}" type="slidenum">
              <a:rPr lang="ar-EG"/>
              <a:pPr>
                <a:defRPr/>
              </a:pPr>
              <a:t>‹#›</a:t>
            </a:fld>
            <a:endParaRPr lang="ar-EG"/>
          </a:p>
        </p:txBody>
      </p:sp>
    </p:spTree>
    <p:extLst>
      <p:ext uri="{BB962C8B-B14F-4D97-AF65-F5344CB8AC3E}">
        <p14:creationId xmlns:p14="http://schemas.microsoft.com/office/powerpoint/2010/main" val="3284756408"/>
      </p:ext>
    </p:extLst>
  </p:cSld>
  <p:clrMapOvr>
    <a:masterClrMapping/>
  </p:clrMapOvr>
  <p:transition spd="slow">
    <p:wheel spokes="1"/>
    <p:sndAc>
      <p:stSnd>
        <p:snd r:embed="rId1" name="voltag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CA0FEA80-E917-4C1F-995C-695159E9B649}"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FFFDB7EE-C0F4-468A-98D7-060766B1F1E2}" type="slidenum">
              <a:rPr lang="ar-EG"/>
              <a:pPr>
                <a:defRPr/>
              </a:pPr>
              <a:t>‹#›</a:t>
            </a:fld>
            <a:endParaRPr lang="ar-EG"/>
          </a:p>
        </p:txBody>
      </p:sp>
    </p:spTree>
    <p:extLst>
      <p:ext uri="{BB962C8B-B14F-4D97-AF65-F5344CB8AC3E}">
        <p14:creationId xmlns:p14="http://schemas.microsoft.com/office/powerpoint/2010/main" val="1750587475"/>
      </p:ext>
    </p:extLst>
  </p:cSld>
  <p:clrMapOvr>
    <a:masterClrMapping/>
  </p:clrMapOvr>
  <p:transition spd="slow">
    <p:wheel spokes="1"/>
    <p:sndAc>
      <p:stSnd>
        <p:snd r:embed="rId1" name="voltag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CC6D275A-1676-4D50-B540-A945DE79C0F5}" type="datetimeFigureOut">
              <a:rPr lang="ar-EG"/>
              <a:pPr>
                <a:defRPr/>
              </a:pPr>
              <a:t>20/04/1442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00450566-74FB-42B6-8003-8333CF028ECD}" type="slidenum">
              <a:rPr lang="ar-EG"/>
              <a:pPr>
                <a:defRPr/>
              </a:pPr>
              <a:t>‹#›</a:t>
            </a:fld>
            <a:endParaRPr lang="ar-EG"/>
          </a:p>
        </p:txBody>
      </p:sp>
    </p:spTree>
    <p:extLst>
      <p:ext uri="{BB962C8B-B14F-4D97-AF65-F5344CB8AC3E}">
        <p14:creationId xmlns:p14="http://schemas.microsoft.com/office/powerpoint/2010/main" val="1208948916"/>
      </p:ext>
    </p:extLst>
  </p:cSld>
  <p:clrMapOvr>
    <a:masterClrMapping/>
  </p:clrMapOvr>
  <p:transition spd="slow">
    <p:wheel spokes="1"/>
    <p:sndAc>
      <p:stSnd>
        <p:snd r:embed="rId1" name="voltag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5B381074-DF8F-4E5F-8341-32EC60DB3194}" type="datetimeFigureOut">
              <a:rPr lang="ar-EG"/>
              <a:pPr>
                <a:defRPr/>
              </a:pPr>
              <a:t>20/04/1442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32E8FE28-7C45-4C47-9F76-72AE885492D2}" type="slidenum">
              <a:rPr lang="ar-EG"/>
              <a:pPr>
                <a:defRPr/>
              </a:pPr>
              <a:t>‹#›</a:t>
            </a:fld>
            <a:endParaRPr lang="ar-EG"/>
          </a:p>
        </p:txBody>
      </p:sp>
    </p:spTree>
    <p:extLst>
      <p:ext uri="{BB962C8B-B14F-4D97-AF65-F5344CB8AC3E}">
        <p14:creationId xmlns:p14="http://schemas.microsoft.com/office/powerpoint/2010/main" val="692846854"/>
      </p:ext>
    </p:extLst>
  </p:cSld>
  <p:clrMapOvr>
    <a:masterClrMapping/>
  </p:clrMapOvr>
  <p:transition spd="slow">
    <p:wheel spokes="1"/>
    <p:sndAc>
      <p:stSnd>
        <p:snd r:embed="rId1" name="voltag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8B9D4A-65BC-4661-BF1D-09AD1A703850}" type="datetimeFigureOut">
              <a:rPr lang="ar-EG"/>
              <a:pPr>
                <a:defRPr/>
              </a:pPr>
              <a:t>20/04/1442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5E154638-0E38-4250-BBC9-DFAEA7335279}" type="slidenum">
              <a:rPr lang="ar-EG"/>
              <a:pPr>
                <a:defRPr/>
              </a:pPr>
              <a:t>‹#›</a:t>
            </a:fld>
            <a:endParaRPr lang="ar-EG"/>
          </a:p>
        </p:txBody>
      </p:sp>
    </p:spTree>
    <p:extLst>
      <p:ext uri="{BB962C8B-B14F-4D97-AF65-F5344CB8AC3E}">
        <p14:creationId xmlns:p14="http://schemas.microsoft.com/office/powerpoint/2010/main" val="803886785"/>
      </p:ext>
    </p:extLst>
  </p:cSld>
  <p:clrMapOvr>
    <a:masterClrMapping/>
  </p:clrMapOvr>
  <p:transition spd="slow">
    <p:wheel spokes="1"/>
    <p:sndAc>
      <p:stSnd>
        <p:snd r:embed="rId1" name="voltag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1500" b="1"/>
            </a:lvl1pPr>
          </a:lstStyle>
          <a:p>
            <a:r>
              <a:rPr lang="en-US"/>
              <a:t>Click to edit Master title style</a:t>
            </a:r>
            <a:endParaRPr lang="ar-EG"/>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A13251-B426-48F4-B234-3BDABCF21395}"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B8CCDF1-E01B-45BD-B992-15BC9B3C850B}" type="slidenum">
              <a:rPr lang="ar-EG"/>
              <a:pPr>
                <a:defRPr/>
              </a:pPr>
              <a:t>‹#›</a:t>
            </a:fld>
            <a:endParaRPr lang="ar-EG"/>
          </a:p>
        </p:txBody>
      </p:sp>
    </p:spTree>
    <p:extLst>
      <p:ext uri="{BB962C8B-B14F-4D97-AF65-F5344CB8AC3E}">
        <p14:creationId xmlns:p14="http://schemas.microsoft.com/office/powerpoint/2010/main" val="2370604549"/>
      </p:ext>
    </p:extLst>
  </p:cSld>
  <p:clrMapOvr>
    <a:masterClrMapping/>
  </p:clrMapOvr>
  <p:transition spd="slow">
    <p:wheel spokes="1"/>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20BE6A12-44B5-43CC-A84F-12D81C9DB192}" type="datetimeFigureOut">
              <a:rPr lang="ar-EG"/>
              <a:pPr>
                <a:defRPr/>
              </a:pPr>
              <a:t>20/04/1442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FCC357CC-D441-498F-AC81-E8F2FF6740B5}"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arrow.wav"/>
          </p:stSnd>
        </p:sndAc>
      </p:transition>
    </mc:Choice>
    <mc:Fallback xmlns="">
      <p:transition spd="slow">
        <p:fade/>
        <p:sndAc>
          <p:stSnd>
            <p:snd r:embed="rId3" name="arrow.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15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96068E0-E45E-4382-BCBE-96EFA00447B9}"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4896C997-4E43-47C9-8F33-A5C4B962C136}" type="slidenum">
              <a:rPr lang="ar-EG"/>
              <a:pPr>
                <a:defRPr/>
              </a:pPr>
              <a:t>‹#›</a:t>
            </a:fld>
            <a:endParaRPr lang="ar-EG"/>
          </a:p>
        </p:txBody>
      </p:sp>
    </p:spTree>
    <p:extLst>
      <p:ext uri="{BB962C8B-B14F-4D97-AF65-F5344CB8AC3E}">
        <p14:creationId xmlns:p14="http://schemas.microsoft.com/office/powerpoint/2010/main" val="887916675"/>
      </p:ext>
    </p:extLst>
  </p:cSld>
  <p:clrMapOvr>
    <a:masterClrMapping/>
  </p:clrMapOvr>
  <p:transition spd="slow">
    <p:wheel spokes="1"/>
    <p:sndAc>
      <p:stSnd>
        <p:snd r:embed="rId1" name="voltag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9CAD4B94-5DEC-479B-AAF0-7AE6210095BA}"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04B6587-C184-4A8E-B602-A333206C7DC3}" type="slidenum">
              <a:rPr lang="ar-EG"/>
              <a:pPr>
                <a:defRPr/>
              </a:pPr>
              <a:t>‹#›</a:t>
            </a:fld>
            <a:endParaRPr lang="ar-EG"/>
          </a:p>
        </p:txBody>
      </p:sp>
    </p:spTree>
    <p:extLst>
      <p:ext uri="{BB962C8B-B14F-4D97-AF65-F5344CB8AC3E}">
        <p14:creationId xmlns:p14="http://schemas.microsoft.com/office/powerpoint/2010/main" val="3403528457"/>
      </p:ext>
    </p:extLst>
  </p:cSld>
  <p:clrMapOvr>
    <a:masterClrMapping/>
  </p:clrMapOvr>
  <p:transition spd="slow">
    <p:wheel spokes="1"/>
    <p:sndAc>
      <p:stSnd>
        <p:snd r:embed="rId1" name="voltag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8215007A-3AC3-4950-B46D-F981AE3395B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99431CAA-73A9-4AB9-856D-EC673F166E2B}" type="slidenum">
              <a:rPr lang="ar-EG"/>
              <a:pPr>
                <a:defRPr/>
              </a:pPr>
              <a:t>‹#›</a:t>
            </a:fld>
            <a:endParaRPr lang="ar-EG"/>
          </a:p>
        </p:txBody>
      </p:sp>
    </p:spTree>
    <p:extLst>
      <p:ext uri="{BB962C8B-B14F-4D97-AF65-F5344CB8AC3E}">
        <p14:creationId xmlns:p14="http://schemas.microsoft.com/office/powerpoint/2010/main" val="1047646188"/>
      </p:ext>
    </p:extLst>
  </p:cSld>
  <p:clrMapOvr>
    <a:masterClrMapping/>
  </p:clrMapOvr>
  <p:transition spd="slow">
    <p:wheel spokes="1"/>
    <p:sndAc>
      <p:stSnd>
        <p:snd r:embed="rId1" name="voltag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4C6618B5-076A-4465-813E-27687835D39C}" type="datetimeFigureOut">
              <a:rPr lang="ar-EG"/>
              <a:pPr>
                <a:defRPr/>
              </a:pPr>
              <a:t>20/04/1442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2C5EE054-A8CE-4E97-874F-211731B83E36}"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arrow.wav"/>
          </p:stSnd>
        </p:sndAc>
      </p:transition>
    </mc:Choice>
    <mc:Fallback xmlns="">
      <p:transition spd="slow">
        <p:fade/>
        <p:sndAc>
          <p:stSnd>
            <p:snd r:embed="rId3"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3"/>
          <p:cNvSpPr>
            <a:spLocks noGrp="1"/>
          </p:cNvSpPr>
          <p:nvPr>
            <p:ph type="dt" sz="half" idx="10"/>
          </p:nvPr>
        </p:nvSpPr>
        <p:spPr/>
        <p:txBody>
          <a:bodyPr/>
          <a:lstStyle>
            <a:lvl1pPr>
              <a:defRPr/>
            </a:lvl1pPr>
          </a:lstStyle>
          <a:p>
            <a:pPr>
              <a:defRPr/>
            </a:pPr>
            <a:fld id="{28A12E0E-EBD7-4215-BBB9-07714319C4F2}" type="datetimeFigureOut">
              <a:rPr lang="ar-EG"/>
              <a:pPr>
                <a:defRPr/>
              </a:pPr>
              <a:t>20/04/1442</a:t>
            </a:fld>
            <a:endParaRPr lang="ar-EG"/>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A841C47E-030A-4848-8890-2A32843BE241}"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arrow.wav"/>
          </p:stSnd>
        </p:sndAc>
      </p:transition>
    </mc:Choice>
    <mc:Fallback xmlns="">
      <p:transition spd="slow">
        <p:fade/>
        <p:sndAc>
          <p:stSnd>
            <p:snd r:embed="rId3"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3"/>
          <p:cNvSpPr>
            <a:spLocks noGrp="1"/>
          </p:cNvSpPr>
          <p:nvPr>
            <p:ph type="dt" sz="half" idx="10"/>
          </p:nvPr>
        </p:nvSpPr>
        <p:spPr/>
        <p:txBody>
          <a:bodyPr/>
          <a:lstStyle>
            <a:lvl1pPr>
              <a:defRPr/>
            </a:lvl1pPr>
          </a:lstStyle>
          <a:p>
            <a:pPr>
              <a:defRPr/>
            </a:pPr>
            <a:fld id="{3F41C536-DD0E-49B5-B956-555E09928F82}" type="datetimeFigureOut">
              <a:rPr lang="ar-EG"/>
              <a:pPr>
                <a:defRPr/>
              </a:pPr>
              <a:t>20/04/1442</a:t>
            </a:fld>
            <a:endParaRPr lang="ar-EG"/>
          </a:p>
        </p:txBody>
      </p:sp>
      <p:sp>
        <p:nvSpPr>
          <p:cNvPr id="8" name="عنصر نائب للتذييل 4"/>
          <p:cNvSpPr>
            <a:spLocks noGrp="1"/>
          </p:cNvSpPr>
          <p:nvPr>
            <p:ph type="ftr" sz="quarter" idx="11"/>
          </p:nvPr>
        </p:nvSpPr>
        <p:spPr/>
        <p:txBody>
          <a:bodyPr/>
          <a:lstStyle>
            <a:lvl1pPr>
              <a:defRPr/>
            </a:lvl1pPr>
          </a:lstStyle>
          <a:p>
            <a:pPr>
              <a:defRPr/>
            </a:pPr>
            <a:endParaRPr lang="ar-EG"/>
          </a:p>
        </p:txBody>
      </p:sp>
      <p:sp>
        <p:nvSpPr>
          <p:cNvPr id="9" name="عنصر نائب لرقم الشريحة 5"/>
          <p:cNvSpPr>
            <a:spLocks noGrp="1"/>
          </p:cNvSpPr>
          <p:nvPr>
            <p:ph type="sldNum" sz="quarter" idx="12"/>
          </p:nvPr>
        </p:nvSpPr>
        <p:spPr/>
        <p:txBody>
          <a:bodyPr/>
          <a:lstStyle>
            <a:lvl1pPr>
              <a:defRPr/>
            </a:lvl1pPr>
          </a:lstStyle>
          <a:p>
            <a:pPr>
              <a:defRPr/>
            </a:pPr>
            <a:fld id="{1A614A33-EC39-440E-9BE8-FE665C4868CE}"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arrow.wav"/>
          </p:stSnd>
        </p:sndAc>
      </p:transition>
    </mc:Choice>
    <mc:Fallback xmlns="">
      <p:transition spd="slow">
        <p:fade/>
        <p:sndAc>
          <p:stSnd>
            <p:snd r:embed="rId3"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3"/>
          <p:cNvSpPr>
            <a:spLocks noGrp="1"/>
          </p:cNvSpPr>
          <p:nvPr>
            <p:ph type="dt" sz="half" idx="10"/>
          </p:nvPr>
        </p:nvSpPr>
        <p:spPr/>
        <p:txBody>
          <a:bodyPr/>
          <a:lstStyle>
            <a:lvl1pPr>
              <a:defRPr/>
            </a:lvl1pPr>
          </a:lstStyle>
          <a:p>
            <a:pPr>
              <a:defRPr/>
            </a:pPr>
            <a:fld id="{FF3D0EA1-F96F-4766-A9BF-19879D53937B}" type="datetimeFigureOut">
              <a:rPr lang="ar-EG"/>
              <a:pPr>
                <a:defRPr/>
              </a:pPr>
              <a:t>20/04/1442</a:t>
            </a:fld>
            <a:endParaRPr lang="ar-EG"/>
          </a:p>
        </p:txBody>
      </p:sp>
      <p:sp>
        <p:nvSpPr>
          <p:cNvPr id="4" name="عنصر نائب للتذييل 4"/>
          <p:cNvSpPr>
            <a:spLocks noGrp="1"/>
          </p:cNvSpPr>
          <p:nvPr>
            <p:ph type="ftr" sz="quarter" idx="11"/>
          </p:nvPr>
        </p:nvSpPr>
        <p:spPr/>
        <p:txBody>
          <a:bodyPr/>
          <a:lstStyle>
            <a:lvl1pPr>
              <a:defRPr/>
            </a:lvl1pPr>
          </a:lstStyle>
          <a:p>
            <a:pPr>
              <a:defRPr/>
            </a:pPr>
            <a:endParaRPr lang="ar-EG"/>
          </a:p>
        </p:txBody>
      </p:sp>
      <p:sp>
        <p:nvSpPr>
          <p:cNvPr id="5" name="عنصر نائب لرقم الشريحة 5"/>
          <p:cNvSpPr>
            <a:spLocks noGrp="1"/>
          </p:cNvSpPr>
          <p:nvPr>
            <p:ph type="sldNum" sz="quarter" idx="12"/>
          </p:nvPr>
        </p:nvSpPr>
        <p:spPr/>
        <p:txBody>
          <a:bodyPr/>
          <a:lstStyle>
            <a:lvl1pPr>
              <a:defRPr/>
            </a:lvl1pPr>
          </a:lstStyle>
          <a:p>
            <a:pPr>
              <a:defRPr/>
            </a:pPr>
            <a:fld id="{31698D9B-E5BE-4531-BF20-3C22E7AEF565}"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arrow.wav"/>
          </p:stSnd>
        </p:sndAc>
      </p:transition>
    </mc:Choice>
    <mc:Fallback xmlns="">
      <p:transition spd="slow">
        <p:fade/>
        <p:sndAc>
          <p:stSnd>
            <p:snd r:embed="rId3"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E4159833-B3CD-472E-9A0B-E2A291124634}" type="datetimeFigureOut">
              <a:rPr lang="ar-EG"/>
              <a:pPr>
                <a:defRPr/>
              </a:pPr>
              <a:t>20/04/1442</a:t>
            </a:fld>
            <a:endParaRPr lang="ar-EG"/>
          </a:p>
        </p:txBody>
      </p:sp>
      <p:sp>
        <p:nvSpPr>
          <p:cNvPr id="3" name="عنصر نائب للتذييل 4"/>
          <p:cNvSpPr>
            <a:spLocks noGrp="1"/>
          </p:cNvSpPr>
          <p:nvPr>
            <p:ph type="ftr" sz="quarter" idx="11"/>
          </p:nvPr>
        </p:nvSpPr>
        <p:spPr/>
        <p:txBody>
          <a:bodyPr/>
          <a:lstStyle>
            <a:lvl1pPr>
              <a:defRPr/>
            </a:lvl1pPr>
          </a:lstStyle>
          <a:p>
            <a:pPr>
              <a:defRPr/>
            </a:pPr>
            <a:endParaRPr lang="ar-EG"/>
          </a:p>
        </p:txBody>
      </p:sp>
      <p:sp>
        <p:nvSpPr>
          <p:cNvPr id="4" name="عنصر نائب لرقم الشريحة 5"/>
          <p:cNvSpPr>
            <a:spLocks noGrp="1"/>
          </p:cNvSpPr>
          <p:nvPr>
            <p:ph type="sldNum" sz="quarter" idx="12"/>
          </p:nvPr>
        </p:nvSpPr>
        <p:spPr/>
        <p:txBody>
          <a:bodyPr/>
          <a:lstStyle>
            <a:lvl1pPr>
              <a:defRPr/>
            </a:lvl1pPr>
          </a:lstStyle>
          <a:p>
            <a:pPr>
              <a:defRPr/>
            </a:pPr>
            <a:fld id="{6A2D0E99-8C83-40FC-8B10-22DA50B3C4D0}"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arrow.wav"/>
          </p:stSnd>
        </p:sndAc>
      </p:transition>
    </mc:Choice>
    <mc:Fallback xmlns="">
      <p:transition spd="slow">
        <p:fade/>
        <p:sndAc>
          <p:stSnd>
            <p:snd r:embed="rId3"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EE475B97-5ED7-4C25-A65C-F57272A6F39C}" type="datetimeFigureOut">
              <a:rPr lang="ar-EG"/>
              <a:pPr>
                <a:defRPr/>
              </a:pPr>
              <a:t>20/04/1442</a:t>
            </a:fld>
            <a:endParaRPr lang="ar-EG"/>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042EE0B5-5511-45DD-931B-4DC31BE87188}"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arrow.wav"/>
          </p:stSnd>
        </p:sndAc>
      </p:transition>
    </mc:Choice>
    <mc:Fallback xmlns="">
      <p:transition spd="slow">
        <p:fade/>
        <p:sndAc>
          <p:stSnd>
            <p:snd r:embed="rId3"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FD9A16CF-2D77-45E3-8517-B64E7F72820E}" type="datetimeFigureOut">
              <a:rPr lang="ar-EG"/>
              <a:pPr>
                <a:defRPr/>
              </a:pPr>
              <a:t>20/04/1442</a:t>
            </a:fld>
            <a:endParaRPr lang="ar-EG"/>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A90AE94C-53AD-47B8-ACFA-9379988F069C}"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1" name="arrow.wav"/>
          </p:stSnd>
        </p:sndAc>
      </p:transition>
    </mc:Choice>
    <mc:Fallback xmlns="">
      <p:transition spd="slow">
        <p:fade/>
        <p:sndAc>
          <p:stSnd>
            <p:snd r:embed="rId3"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2.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endParaRPr lang="ar-EG"/>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70CD819-06ED-4B19-887C-F5CA7A80FEEA}" type="datetimeFigureOut">
              <a:rPr lang="ar-EG"/>
              <a:pPr>
                <a:defRPr/>
              </a:pPr>
              <a:t>20/04/1442</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E2060B-BCB5-473D-B15B-167EA67BB064}"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window dir="vert"/>
        <p:sndAc>
          <p:stSnd>
            <p:snd r:embed="rId13" name="arrow.wav"/>
          </p:stSnd>
        </p:sndAc>
      </p:transition>
    </mc:Choice>
    <mc:Fallback xmlns="">
      <p:transition spd="slow">
        <p:fade/>
        <p:sndAc>
          <p:stSnd>
            <p:snd r:embed="rId15" name="arrow.wav"/>
          </p:stSnd>
        </p:sndAc>
      </p:transition>
    </mc:Fallback>
  </mc:AlternateConten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fontAlgn="auto">
              <a:spcBef>
                <a:spcPts val="0"/>
              </a:spcBef>
              <a:spcAft>
                <a:spcPts val="0"/>
              </a:spcAft>
              <a:defRPr sz="900">
                <a:solidFill>
                  <a:schemeClr val="tx1">
                    <a:tint val="75000"/>
                  </a:schemeClr>
                </a:solidFill>
                <a:latin typeface="+mn-lt"/>
                <a:cs typeface="+mn-cs"/>
              </a:defRPr>
            </a:lvl1pPr>
          </a:lstStyle>
          <a:p>
            <a:pPr>
              <a:defRPr/>
            </a:pPr>
            <a:fld id="{1276D27B-B658-456C-BAF0-2AA9BE081498}" type="datetimeFigureOut">
              <a:rPr lang="ar-EG"/>
              <a:pPr>
                <a:defRPr/>
              </a:pPr>
              <a:t>20/04/1442</a:t>
            </a:fld>
            <a:endParaRPr lang="ar-EG"/>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2"/>
            <a:ext cx="2133600" cy="365125"/>
          </a:xfrm>
          <a:prstGeom prst="rect">
            <a:avLst/>
          </a:prstGeom>
        </p:spPr>
        <p:txBody>
          <a:bodyPr vert="horz" lIns="91440" tIns="45720" rIns="91440" bIns="45720" rtlCol="1" anchor="ctr"/>
          <a:lstStyle>
            <a:lvl1pPr algn="l" fontAlgn="auto">
              <a:spcBef>
                <a:spcPts val="0"/>
              </a:spcBef>
              <a:spcAft>
                <a:spcPts val="0"/>
              </a:spcAft>
              <a:defRPr sz="900">
                <a:solidFill>
                  <a:schemeClr val="tx1">
                    <a:tint val="75000"/>
                  </a:schemeClr>
                </a:solidFill>
                <a:latin typeface="+mn-lt"/>
                <a:cs typeface="+mn-cs"/>
              </a:defRPr>
            </a:lvl1pPr>
          </a:lstStyle>
          <a:p>
            <a:pPr>
              <a:defRPr/>
            </a:pPr>
            <a:fld id="{1B7993F4-F4B4-4FC3-8BC7-375D702B72FD}" type="slidenum">
              <a:rPr lang="ar-EG"/>
              <a:pPr>
                <a:defRPr/>
              </a:pPr>
              <a:t>‹#›</a:t>
            </a:fld>
            <a:endParaRPr lang="ar-EG"/>
          </a:p>
        </p:txBody>
      </p:sp>
    </p:spTree>
    <p:extLst>
      <p:ext uri="{BB962C8B-B14F-4D97-AF65-F5344CB8AC3E}">
        <p14:creationId xmlns:p14="http://schemas.microsoft.com/office/powerpoint/2010/main" val="1427666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1"/>
    <p:sndAc>
      <p:stSnd>
        <p:snd r:embed="rId13" name="voltage.wav"/>
      </p:stSnd>
    </p:sndAc>
  </p:transition>
  <p:txStyles>
    <p:titleStyle>
      <a:lvl1pPr algn="ctr" rtl="1" eaLnBrk="0" fontAlgn="base" hangingPunct="0">
        <a:spcBef>
          <a:spcPct val="0"/>
        </a:spcBef>
        <a:spcAft>
          <a:spcPct val="0"/>
        </a:spcAft>
        <a:defRPr sz="3300" kern="1200">
          <a:solidFill>
            <a:schemeClr val="tx1"/>
          </a:solidFill>
          <a:latin typeface="+mj-lt"/>
          <a:ea typeface="+mj-ea"/>
          <a:cs typeface="+mj-cs"/>
        </a:defRPr>
      </a:lvl1pPr>
      <a:lvl2pPr algn="ctr" rtl="1" eaLnBrk="0" fontAlgn="base" hangingPunct="0">
        <a:spcBef>
          <a:spcPct val="0"/>
        </a:spcBef>
        <a:spcAft>
          <a:spcPct val="0"/>
        </a:spcAft>
        <a:defRPr sz="33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33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33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3300">
          <a:solidFill>
            <a:schemeClr val="tx1"/>
          </a:solidFill>
          <a:latin typeface="Calibri" pitchFamily="34" charset="0"/>
          <a:cs typeface="Times New Roman" pitchFamily="18" charset="0"/>
        </a:defRPr>
      </a:lvl5pPr>
      <a:lvl6pPr marL="342900" algn="ctr" rtl="1" fontAlgn="base">
        <a:spcBef>
          <a:spcPct val="0"/>
        </a:spcBef>
        <a:spcAft>
          <a:spcPct val="0"/>
        </a:spcAft>
        <a:defRPr sz="3300">
          <a:solidFill>
            <a:schemeClr val="tx1"/>
          </a:solidFill>
          <a:latin typeface="Calibri" pitchFamily="34" charset="0"/>
          <a:cs typeface="Times New Roman" pitchFamily="18" charset="0"/>
        </a:defRPr>
      </a:lvl6pPr>
      <a:lvl7pPr marL="685800" algn="ctr" rtl="1" fontAlgn="base">
        <a:spcBef>
          <a:spcPct val="0"/>
        </a:spcBef>
        <a:spcAft>
          <a:spcPct val="0"/>
        </a:spcAft>
        <a:defRPr sz="3300">
          <a:solidFill>
            <a:schemeClr val="tx1"/>
          </a:solidFill>
          <a:latin typeface="Calibri" pitchFamily="34" charset="0"/>
          <a:cs typeface="Times New Roman" pitchFamily="18" charset="0"/>
        </a:defRPr>
      </a:lvl7pPr>
      <a:lvl8pPr marL="1028700" algn="ctr" rtl="1" fontAlgn="base">
        <a:spcBef>
          <a:spcPct val="0"/>
        </a:spcBef>
        <a:spcAft>
          <a:spcPct val="0"/>
        </a:spcAft>
        <a:defRPr sz="3300">
          <a:solidFill>
            <a:schemeClr val="tx1"/>
          </a:solidFill>
          <a:latin typeface="Calibri" pitchFamily="34" charset="0"/>
          <a:cs typeface="Times New Roman" pitchFamily="18" charset="0"/>
        </a:defRPr>
      </a:lvl8pPr>
      <a:lvl9pPr marL="1371600" algn="ctr" rtl="1" fontAlgn="base">
        <a:spcBef>
          <a:spcPct val="0"/>
        </a:spcBef>
        <a:spcAft>
          <a:spcPct val="0"/>
        </a:spcAft>
        <a:defRPr sz="3300">
          <a:solidFill>
            <a:schemeClr val="tx1"/>
          </a:solidFill>
          <a:latin typeface="Calibri" pitchFamily="34" charset="0"/>
          <a:cs typeface="Times New Roman" pitchFamily="18" charset="0"/>
        </a:defRPr>
      </a:lvl9pPr>
    </p:titleStyle>
    <p:bodyStyle>
      <a:lvl1pPr marL="257175" indent="-257175"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r" rtl="1"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r" rtl="1"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r" rtl="1"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r" rtl="1"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ar-EG"/>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18.xml"/><Relationship Id="rId4" Type="http://schemas.openxmlformats.org/officeDocument/2006/relationships/audio" Target="NUL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1" name="Group 3"/>
          <p:cNvGrpSpPr>
            <a:grpSpLocks/>
          </p:cNvGrpSpPr>
          <p:nvPr/>
        </p:nvGrpSpPr>
        <p:grpSpPr bwMode="auto">
          <a:xfrm>
            <a:off x="5821928" y="155366"/>
            <a:ext cx="2897697" cy="1345275"/>
            <a:chOff x="5500694" y="357166"/>
            <a:chExt cx="3357586" cy="1428761"/>
          </a:xfrm>
        </p:grpSpPr>
        <p:grpSp>
          <p:nvGrpSpPr>
            <p:cNvPr id="13" name="Group 14"/>
            <p:cNvGrpSpPr/>
            <p:nvPr/>
          </p:nvGrpSpPr>
          <p:grpSpPr>
            <a:xfrm>
              <a:off x="5500694" y="357166"/>
              <a:ext cx="3357586" cy="1428761"/>
              <a:chOff x="5500694" y="357166"/>
              <a:chExt cx="3357586" cy="1428761"/>
            </a:xfrm>
            <a:scene3d>
              <a:camera prst="orthographicFront">
                <a:rot lat="0" lon="0" rev="0"/>
              </a:camera>
              <a:lightRig rig="glow" dir="t">
                <a:rot lat="0" lon="0" rev="14100000"/>
              </a:lightRig>
            </a:scene3d>
          </p:grpSpPr>
          <p:sp>
            <p:nvSpPr>
              <p:cNvPr id="15" name="Moon 6"/>
              <p:cNvSpPr/>
              <p:nvPr/>
            </p:nvSpPr>
            <p:spPr>
              <a:xfrm rot="16200000">
                <a:off x="6572264" y="-500089"/>
                <a:ext cx="1214446" cy="3357586"/>
              </a:xfrm>
              <a:prstGeom prst="cloud">
                <a:avLst/>
              </a:prstGeom>
              <a:solidFill>
                <a:schemeClr val="accent2">
                  <a:lumMod val="40000"/>
                  <a:lumOff val="60000"/>
                </a:schemeClr>
              </a:solid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8" name="Flowchart: Terminator 11"/>
              <p:cNvSpPr/>
              <p:nvPr/>
            </p:nvSpPr>
            <p:spPr>
              <a:xfrm>
                <a:off x="5500694" y="357166"/>
                <a:ext cx="3357586" cy="1214446"/>
              </a:xfrm>
              <a:prstGeom prst="cloud">
                <a:avLst/>
              </a:prstGeom>
              <a:solidFill>
                <a:schemeClr val="accent5"/>
              </a:solidFill>
              <a:ln>
                <a:solidFill>
                  <a:srgbClr val="0070C0"/>
                </a:solidFill>
              </a:ln>
              <a:effectLst/>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sp>
          <p:nvSpPr>
            <p:cNvPr id="14" name="Rectangle 1"/>
            <p:cNvSpPr>
              <a:spLocks noChangeArrowheads="1"/>
            </p:cNvSpPr>
            <p:nvPr/>
          </p:nvSpPr>
          <p:spPr bwMode="auto">
            <a:xfrm>
              <a:off x="8209346" y="512356"/>
              <a:ext cx="210871" cy="1033832"/>
            </a:xfrm>
            <a:prstGeom prst="cloud">
              <a:avLst/>
            </a:prstGeom>
            <a:noFill/>
            <a:ln w="9525">
              <a:noFill/>
              <a:miter lim="800000"/>
              <a:headEnd/>
              <a:tailEnd/>
            </a:ln>
            <a:effectLst/>
          </p:spPr>
          <p:txBody>
            <a:bodyPr wrap="none" anchor="ctr">
              <a:spAutoFit/>
            </a:bodyPr>
            <a:ls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EG" sz="5400" b="0" i="0" u="none" strike="noStrike" kern="1200" cap="none" spc="0" normalizeH="0" baseline="0" noProof="0" dirty="0">
                <a:ln>
                  <a:solidFill>
                    <a:srgbClr val="FF0000"/>
                  </a:solidFill>
                </a:ln>
                <a:solidFill>
                  <a:prstClr val="black"/>
                </a:solidFill>
                <a:effectLst/>
                <a:uLnTx/>
                <a:uFillTx/>
                <a:latin typeface="Arial" pitchFamily="34" charset="0"/>
                <a:ea typeface="+mn-ea"/>
                <a:cs typeface="Arial" pitchFamily="34" charset="0"/>
              </a:endParaRPr>
            </a:p>
          </p:txBody>
        </p:sp>
      </p:grpSp>
      <p:sp>
        <p:nvSpPr>
          <p:cNvPr id="19" name="Rectangle 1"/>
          <p:cNvSpPr/>
          <p:nvPr/>
        </p:nvSpPr>
        <p:spPr>
          <a:xfrm>
            <a:off x="6228184" y="332656"/>
            <a:ext cx="2267211" cy="646331"/>
          </a:xfrm>
          <a:prstGeom prst="rect">
            <a:avLst/>
          </a:prstGeom>
        </p:spPr>
        <p:txBody>
          <a:bodyPr wrap="square">
            <a:spAutoFit/>
          </a:bodyPr>
          <a:ls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الوحدة الثالثة</a:t>
            </a:r>
          </a:p>
        </p:txBody>
      </p:sp>
      <p:grpSp>
        <p:nvGrpSpPr>
          <p:cNvPr id="20" name="Group 13"/>
          <p:cNvGrpSpPr>
            <a:grpSpLocks/>
          </p:cNvGrpSpPr>
          <p:nvPr/>
        </p:nvGrpSpPr>
        <p:grpSpPr bwMode="auto">
          <a:xfrm>
            <a:off x="755576" y="1196753"/>
            <a:ext cx="7372495" cy="3660201"/>
            <a:chOff x="-398199" y="-691104"/>
            <a:chExt cx="7899157" cy="2691344"/>
          </a:xfrm>
          <a:noFill/>
        </p:grpSpPr>
        <p:sp>
          <p:nvSpPr>
            <p:cNvPr id="21" name="Wave 15"/>
            <p:cNvSpPr/>
            <p:nvPr/>
          </p:nvSpPr>
          <p:spPr>
            <a:xfrm>
              <a:off x="1500166" y="285728"/>
              <a:ext cx="6000792" cy="1714512"/>
            </a:xfrm>
            <a:prstGeom prst="doubleWave">
              <a:avLst/>
            </a:prstGeom>
            <a:grpFill/>
            <a:ln>
              <a:noFill/>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2400" b="1" i="0" u="none" strike="noStrike" kern="1200" cap="none" spc="0" normalizeH="0" baseline="0" noProof="0">
                <a:ln w="18415" cmpd="sng">
                  <a:solidFill>
                    <a:srgbClr val="FF0000"/>
                  </a:solidFill>
                  <a:prstDash val="solid"/>
                </a:ln>
                <a:solidFill>
                  <a:srgbClr val="C00000"/>
                </a:solidFill>
                <a:effectLst>
                  <a:outerShdw blurRad="63500" dir="3600000" algn="tl" rotWithShape="0">
                    <a:srgbClr val="000000">
                      <a:alpha val="70000"/>
                    </a:srgbClr>
                  </a:outerShdw>
                </a:effectLst>
                <a:uLnTx/>
                <a:uFillTx/>
                <a:latin typeface="Calibri"/>
                <a:ea typeface="+mn-ea"/>
                <a:cs typeface="Arial" panose="020B0604020202020204" pitchFamily="34" charset="0"/>
              </a:endParaRPr>
            </a:p>
          </p:txBody>
        </p:sp>
        <p:sp>
          <p:nvSpPr>
            <p:cNvPr id="22" name="Rectangle 1"/>
            <p:cNvSpPr>
              <a:spLocks noChangeArrowheads="1"/>
            </p:cNvSpPr>
            <p:nvPr/>
          </p:nvSpPr>
          <p:spPr bwMode="auto">
            <a:xfrm>
              <a:off x="-398199" y="-691104"/>
              <a:ext cx="5620450" cy="1172818"/>
            </a:xfrm>
            <a:prstGeom prst="doubleWave">
              <a:avLst/>
            </a:prstGeom>
            <a:grpFill/>
            <a:ln w="9525">
              <a:noFill/>
              <a:miter lim="800000"/>
              <a:headEnd/>
              <a:tailEnd/>
            </a:ln>
            <a:effectLst/>
          </p:spPr>
          <p:txBody>
            <a:bodyPr anchor="ctr">
              <a:spAutoFit/>
            </a:bodyPr>
            <a:ls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Calibri"/>
                  <a:ea typeface="+mn-ea"/>
                  <a:cs typeface="Arial" panose="020B0604020202020204" pitchFamily="34" charset="0"/>
                </a:rPr>
                <a:t>الوعي الصحي</a:t>
              </a:r>
            </a:p>
          </p:txBody>
        </p:sp>
      </p:gr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voltage.wav"/>
          </p:stSnd>
        </p:sndAc>
      </p:transition>
    </mc:Choice>
    <mc:Fallback xmlns="">
      <p:transition spd="slow">
        <p:fade/>
        <p:sndAc>
          <p:stSnd>
            <p:snd r:embed="rId4"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750"/>
                                        <p:tgtEl>
                                          <p:spTgt spid="11"/>
                                        </p:tgtEl>
                                      </p:cBhvr>
                                    </p:animEffect>
                                  </p:childTnLst>
                                </p:cTn>
                              </p:par>
                            </p:childTnLst>
                          </p:cTn>
                        </p:par>
                        <p:par>
                          <p:cTn id="8" fill="hold">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750"/>
                                        <p:tgtEl>
                                          <p:spTgt spid="19"/>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دبوس زينة 1"/>
          <p:cNvSpPr/>
          <p:nvPr/>
        </p:nvSpPr>
        <p:spPr>
          <a:xfrm>
            <a:off x="928662" y="1804561"/>
            <a:ext cx="7286676" cy="2800767"/>
          </a:xfrm>
          <a:prstGeom prst="plaque">
            <a:avLst>
              <a:gd name="adj" fmla="val 13686"/>
            </a:avLst>
          </a:prstGeom>
          <a:gradFill flip="none" rotWithShape="1">
            <a:gsLst>
              <a:gs pos="0">
                <a:srgbClr val="49701E">
                  <a:tint val="66000"/>
                  <a:satMod val="160000"/>
                </a:srgbClr>
              </a:gs>
              <a:gs pos="50000">
                <a:srgbClr val="49701E">
                  <a:tint val="44500"/>
                  <a:satMod val="160000"/>
                </a:srgbClr>
              </a:gs>
              <a:gs pos="100000">
                <a:srgbClr val="49701E">
                  <a:tint val="23500"/>
                  <a:satMod val="160000"/>
                </a:srgbClr>
              </a:gs>
            </a:gsLst>
            <a:path path="circle">
              <a:fillToRect l="50000" t="50000" r="50000" b="50000"/>
            </a:path>
            <a:tileRect/>
          </a:gradFill>
          <a:effectLst>
            <a:glow rad="228600">
              <a:schemeClr val="accent3">
                <a:satMod val="175000"/>
                <a:alpha val="40000"/>
              </a:schemeClr>
            </a:glow>
            <a:outerShdw blurRad="40000" dist="23000" dir="5400000" rotWithShape="0">
              <a:srgbClr val="000000">
                <a:alpha val="35000"/>
              </a:srgbClr>
            </a:outerShdw>
          </a:effectLst>
          <a:scene3d>
            <a:camera prst="orthographicFront"/>
            <a:lightRig rig="threePt" dir="t">
              <a:rot lat="0" lon="0" rev="1200000"/>
            </a:lightRig>
          </a:scene3d>
          <a:sp3d>
            <a:bevelT w="63500" h="25400" prst="cross"/>
          </a:sp3d>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endParaRPr lang="ar-EG">
              <a:solidFill>
                <a:srgbClr val="002060"/>
              </a:solidFill>
            </a:endParaRPr>
          </a:p>
        </p:txBody>
      </p:sp>
      <p:sp>
        <p:nvSpPr>
          <p:cNvPr id="19457" name="Rectangle 1"/>
          <p:cNvSpPr>
            <a:spLocks noChangeArrowheads="1"/>
          </p:cNvSpPr>
          <p:nvPr/>
        </p:nvSpPr>
        <p:spPr bwMode="auto">
          <a:xfrm>
            <a:off x="1107257" y="2143115"/>
            <a:ext cx="6929486" cy="2123658"/>
          </a:xfrm>
          <a:prstGeom prst="rect">
            <a:avLst/>
          </a:prstGeom>
          <a:noFill/>
          <a:ln w="9525">
            <a:noFill/>
            <a:miter lim="800000"/>
            <a:headEnd/>
            <a:tailEnd/>
          </a:ln>
        </p:spPr>
        <p:txBody>
          <a:bodyPr wrap="square" anchor="ctr">
            <a:spAutoFit/>
          </a:bodyPr>
          <a:lstStyle/>
          <a:p>
            <a:pPr algn="ctr"/>
            <a:r>
              <a:rPr lang="ar-SA" sz="4400" b="1" dirty="0">
                <a:solidFill>
                  <a:srgbClr val="002060"/>
                </a:solidFill>
                <a:cs typeface="Times New Roman" pitchFamily="18" charset="0"/>
              </a:rPr>
              <a:t>وسنَتَدَرَّبُ على خُطُواتِ</a:t>
            </a:r>
            <a:r>
              <a:rPr lang="ar-EG" sz="4400" b="1" dirty="0">
                <a:solidFill>
                  <a:srgbClr val="002060"/>
                </a:solidFill>
                <a:cs typeface="Times New Roman" pitchFamily="18" charset="0"/>
              </a:rPr>
              <a:t> الجدول الذاتي الأربع</a:t>
            </a:r>
            <a:r>
              <a:rPr lang="ar-SA" sz="4400" b="1" dirty="0">
                <a:solidFill>
                  <a:srgbClr val="002060"/>
                </a:solidFill>
                <a:cs typeface="Times New Roman" pitchFamily="18" charset="0"/>
              </a:rPr>
              <a:t>؛ لِيَسْهُلَ عَلَينا اسْتِخدامُها مَعَ كُلِّ نَصٍّ إخباريٍّ (يَحْتَوي على معلوماتٍ).</a:t>
            </a:r>
            <a:endParaRPr lang="ar-SA" sz="48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fade">
                                      <p:cBhvr>
                                        <p:cTn id="7" dur="1000"/>
                                        <p:tgtEl>
                                          <p:spTgt spid="19457"/>
                                        </p:tgtEl>
                                      </p:cBhvr>
                                    </p:animEffect>
                                    <p:anim calcmode="lin" valueType="num">
                                      <p:cBhvr>
                                        <p:cTn id="8" dur="1000" fill="hold"/>
                                        <p:tgtEl>
                                          <p:spTgt spid="19457"/>
                                        </p:tgtEl>
                                        <p:attrNameLst>
                                          <p:attrName>ppt_x</p:attrName>
                                        </p:attrNameLst>
                                      </p:cBhvr>
                                      <p:tavLst>
                                        <p:tav tm="0">
                                          <p:val>
                                            <p:strVal val="#ppt_x"/>
                                          </p:val>
                                        </p:tav>
                                        <p:tav tm="100000">
                                          <p:val>
                                            <p:strVal val="#ppt_x"/>
                                          </p:val>
                                        </p:tav>
                                      </p:tavLst>
                                    </p:anim>
                                    <p:anim calcmode="lin" valueType="num">
                                      <p:cBhvr>
                                        <p:cTn id="9" dur="1000" fill="hold"/>
                                        <p:tgtEl>
                                          <p:spTgt spid="194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وجة مزدوجة 2"/>
          <p:cNvSpPr/>
          <p:nvPr/>
        </p:nvSpPr>
        <p:spPr>
          <a:xfrm>
            <a:off x="755576" y="2132856"/>
            <a:ext cx="7560840" cy="2376264"/>
          </a:xfrm>
          <a:prstGeom prst="doubleWave">
            <a:avLst>
              <a:gd name="adj1" fmla="val 5333"/>
              <a:gd name="adj2" fmla="val -10000"/>
            </a:avLst>
          </a:prstGeom>
          <a:solidFill>
            <a:schemeClr val="bg2"/>
          </a:solidFill>
          <a:ln>
            <a:noFill/>
          </a:ln>
          <a:effectLst>
            <a:glow rad="101600">
              <a:srgbClr val="FFFF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dk2"/>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0481" name="Rectangle 1"/>
          <p:cNvSpPr>
            <a:spLocks noChangeArrowheads="1"/>
          </p:cNvSpPr>
          <p:nvPr/>
        </p:nvSpPr>
        <p:spPr bwMode="auto">
          <a:xfrm>
            <a:off x="1643042" y="2579154"/>
            <a:ext cx="5857875" cy="1323975"/>
          </a:xfrm>
          <a:prstGeom prst="rect">
            <a:avLst/>
          </a:prstGeom>
          <a:noFill/>
          <a:ln w="9525">
            <a:noFill/>
            <a:miter lim="800000"/>
            <a:headEnd/>
            <a:tailEnd/>
          </a:ln>
        </p:spPr>
        <p:txBody>
          <a:bodyPr anchor="ctr">
            <a:spAutoFit/>
          </a:bodyPr>
          <a:lstStyle/>
          <a:p>
            <a:pPr algn="ctr"/>
            <a:r>
              <a:rPr lang="ar-SA" sz="4000" b="1" dirty="0">
                <a:solidFill>
                  <a:srgbClr val="0000FF"/>
                </a:solidFill>
                <a:cs typeface="Times New Roman" pitchFamily="18" charset="0"/>
              </a:rPr>
              <a:t>بِمُشارَكةِ مَجْمُوعَتي نُسَجِّلُ كلَّ مَا نَعرِفُهُ عَنْ إنْفُلْوَنْزَا الطُّيورِ</a:t>
            </a:r>
            <a:endParaRPr lang="ar-SA" sz="4400"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481"/>
                                        </p:tgtEl>
                                        <p:attrNameLst>
                                          <p:attrName>style.visibility</p:attrName>
                                        </p:attrNameLst>
                                      </p:cBhvr>
                                      <p:to>
                                        <p:strVal val="visible"/>
                                      </p:to>
                                    </p:set>
                                    <p:animEffect transition="in" filter="circle(in)">
                                      <p:cBhvr>
                                        <p:cTn id="10" dur="20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48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شكل بيضاوي 1"/>
          <p:cNvSpPr/>
          <p:nvPr/>
        </p:nvSpPr>
        <p:spPr>
          <a:xfrm>
            <a:off x="4572000" y="561244"/>
            <a:ext cx="3714776" cy="1571612"/>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ar-SA" sz="4000" b="1" dirty="0">
                <a:ln w="1905"/>
                <a:solidFill>
                  <a:srgbClr val="C00000"/>
                </a:solidFill>
                <a:effectLst>
                  <a:innerShdw blurRad="69850" dist="43180" dir="5400000">
                    <a:srgbClr val="000000">
                      <a:alpha val="65000"/>
                    </a:srgbClr>
                  </a:innerShdw>
                </a:effectLst>
                <a:ea typeface="Times New Roman" pitchFamily="18" charset="0"/>
              </a:rPr>
              <a:t>الْخَطوةُ الأُولى</a:t>
            </a:r>
            <a:endParaRPr lang="ar-SA" sz="4400" b="1" dirty="0">
              <a:ln w="1905"/>
              <a:solidFill>
                <a:srgbClr val="C00000"/>
              </a:solidFill>
              <a:effectLst>
                <a:innerShdw blurRad="69850" dist="43180" dir="5400000">
                  <a:srgbClr val="000000">
                    <a:alpha val="65000"/>
                  </a:srgbClr>
                </a:innerShdw>
              </a:effectLst>
            </a:endParaRPr>
          </a:p>
        </p:txBody>
      </p:sp>
      <p:sp>
        <p:nvSpPr>
          <p:cNvPr id="21505" name="Rectangle 1"/>
          <p:cNvSpPr>
            <a:spLocks noChangeArrowheads="1"/>
          </p:cNvSpPr>
          <p:nvPr/>
        </p:nvSpPr>
        <p:spPr bwMode="auto">
          <a:xfrm>
            <a:off x="5148064" y="877758"/>
            <a:ext cx="2520280" cy="769441"/>
          </a:xfrm>
          <a:prstGeom prst="rect">
            <a:avLst/>
          </a:prstGeom>
          <a:noFill/>
          <a:ln w="9525">
            <a:noFill/>
            <a:miter lim="800000"/>
            <a:headEnd/>
            <a:tailEnd/>
          </a:ln>
          <a:effectLst/>
        </p:spPr>
        <p:txBody>
          <a:bodyPr wrap="square" anchor="ctr">
            <a:spAutoFit/>
          </a:bodyPr>
          <a:lstStyle/>
          <a:p>
            <a:pPr>
              <a:defRPr/>
            </a:pPr>
            <a:endParaRPr lang="ar-SA" sz="4400" b="1" dirty="0">
              <a:ln w="1905"/>
              <a:solidFill>
                <a:srgbClr val="C00000"/>
              </a:solidFill>
              <a:effectLst>
                <a:innerShdw blurRad="69850" dist="43180" dir="5400000">
                  <a:srgbClr val="000000">
                    <a:alpha val="65000"/>
                  </a:srgbClr>
                </a:innerShdw>
              </a:effectLst>
            </a:endParaRPr>
          </a:p>
        </p:txBody>
      </p:sp>
      <p:sp>
        <p:nvSpPr>
          <p:cNvPr id="5" name="مستطيل: زاوية مطوية 4">
            <a:extLst>
              <a:ext uri="{FF2B5EF4-FFF2-40B4-BE49-F238E27FC236}">
                <a16:creationId xmlns:a16="http://schemas.microsoft.com/office/drawing/2014/main" id="{5BA0DCE0-6BB1-4D72-983A-2EE5ACF8A645}"/>
              </a:ext>
            </a:extLst>
          </p:cNvPr>
          <p:cNvSpPr/>
          <p:nvPr/>
        </p:nvSpPr>
        <p:spPr>
          <a:xfrm>
            <a:off x="899592" y="2348880"/>
            <a:ext cx="7488832" cy="3495103"/>
          </a:xfrm>
          <a:prstGeom prst="foldedCorne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3200" b="1" dirty="0">
                <a:solidFill>
                  <a:schemeClr val="tx1"/>
                </a:solidFill>
              </a:rPr>
              <a:t>نَضَعُ قائِمَةً بِالْمَعلُوماتِ الَّتي توصَّلْنا إليها، ونتبادلُها مَعَ بَقيَّةِ الْمَجموعاتِ، ثُمَّ نُسَجِّلُها في العمودِ الأَوَّلِ من الجدول السابق (</a:t>
            </a:r>
            <a:r>
              <a:rPr lang="ar-EG" sz="3200" b="1" dirty="0">
                <a:solidFill>
                  <a:srgbClr val="FF0000"/>
                </a:solidFill>
              </a:rPr>
              <a:t>ما أَعْرِفُهُ</a:t>
            </a:r>
            <a:r>
              <a:rPr lang="ar-EG" sz="3200" b="1" dirty="0">
                <a:solidFill>
                  <a:schemeClr val="tx1"/>
                </a:solidFill>
              </a:rPr>
              <a:t>).</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شكل بيضاوي 1"/>
          <p:cNvSpPr/>
          <p:nvPr/>
        </p:nvSpPr>
        <p:spPr>
          <a:xfrm>
            <a:off x="3629073" y="495494"/>
            <a:ext cx="3714776" cy="1571612"/>
          </a:xfrm>
          <a:prstGeom prst="ellipse">
            <a:avLst/>
          </a:prstGeom>
        </p:spPr>
        <p:style>
          <a:lnRef idx="3">
            <a:schemeClr val="lt1"/>
          </a:lnRef>
          <a:fillRef idx="1003">
            <a:schemeClr val="lt2"/>
          </a:fillRef>
          <a:effectRef idx="1">
            <a:schemeClr val="accent4"/>
          </a:effectRef>
          <a:fontRef idx="minor">
            <a:schemeClr val="lt1"/>
          </a:fontRef>
        </p:style>
        <p:txBody>
          <a:bodyPr rtlCol="1" anchor="ctr"/>
          <a:lstStyle/>
          <a:p>
            <a:pPr algn="ctr">
              <a:defRPr/>
            </a:pPr>
            <a:r>
              <a:rPr lang="ar-SA" sz="4000" b="1" dirty="0">
                <a:ln w="1905"/>
                <a:solidFill>
                  <a:srgbClr val="C00000"/>
                </a:solidFill>
                <a:effectLst>
                  <a:innerShdw blurRad="69850" dist="43180" dir="5400000">
                    <a:srgbClr val="000000">
                      <a:alpha val="65000"/>
                    </a:srgbClr>
                  </a:innerShdw>
                </a:effectLst>
                <a:ea typeface="Times New Roman" pitchFamily="18" charset="0"/>
              </a:rPr>
              <a:t>الْخَطْوَةُ </a:t>
            </a:r>
            <a:r>
              <a:rPr lang="ar-SA" sz="4000" b="1" dirty="0">
                <a:ln w="1905"/>
                <a:solidFill>
                  <a:srgbClr val="C00000"/>
                </a:solidFill>
                <a:effectLst>
                  <a:innerShdw blurRad="69850" dist="43180" dir="5400000">
                    <a:srgbClr val="000000">
                      <a:alpha val="65000"/>
                    </a:srgbClr>
                  </a:innerShdw>
                </a:effectLst>
              </a:rPr>
              <a:t>الثَّانيَةُ</a:t>
            </a:r>
            <a:endParaRPr lang="ar-SA" sz="4400" b="1" dirty="0">
              <a:ln w="1905"/>
              <a:solidFill>
                <a:srgbClr val="C00000"/>
              </a:solidFill>
              <a:effectLst>
                <a:innerShdw blurRad="69850" dist="43180" dir="5400000">
                  <a:srgbClr val="000000">
                    <a:alpha val="65000"/>
                  </a:srgbClr>
                </a:innerShdw>
              </a:effectLst>
            </a:endParaRPr>
          </a:p>
        </p:txBody>
      </p:sp>
      <p:sp>
        <p:nvSpPr>
          <p:cNvPr id="22529" name="Rectangle 1"/>
          <p:cNvSpPr>
            <a:spLocks noChangeArrowheads="1"/>
          </p:cNvSpPr>
          <p:nvPr/>
        </p:nvSpPr>
        <p:spPr bwMode="auto">
          <a:xfrm>
            <a:off x="1691680" y="3962082"/>
            <a:ext cx="6309303" cy="769441"/>
          </a:xfrm>
          <a:prstGeom prst="rect">
            <a:avLst/>
          </a:prstGeom>
          <a:noFill/>
          <a:ln w="9525">
            <a:noFill/>
            <a:miter lim="800000"/>
            <a:headEnd/>
            <a:tailEnd/>
          </a:ln>
        </p:spPr>
        <p:txBody>
          <a:bodyPr wrap="square" anchor="ctr">
            <a:spAutoFit/>
          </a:bodyPr>
          <a:lstStyle/>
          <a:p>
            <a:pPr algn="ctr"/>
            <a:endParaRPr lang="ar-SA" sz="4400" dirty="0"/>
          </a:p>
        </p:txBody>
      </p:sp>
      <p:sp>
        <p:nvSpPr>
          <p:cNvPr id="4" name="مستطيل: زوايا علوية مستديرة 3">
            <a:extLst>
              <a:ext uri="{FF2B5EF4-FFF2-40B4-BE49-F238E27FC236}">
                <a16:creationId xmlns:a16="http://schemas.microsoft.com/office/drawing/2014/main" id="{CE41F44D-5FA3-4E41-AF6B-1DEB6F887623}"/>
              </a:ext>
            </a:extLst>
          </p:cNvPr>
          <p:cNvSpPr/>
          <p:nvPr/>
        </p:nvSpPr>
        <p:spPr>
          <a:xfrm>
            <a:off x="899592" y="2276872"/>
            <a:ext cx="7488832" cy="3312368"/>
          </a:xfrm>
          <a:prstGeom prst="round2SameRect">
            <a:avLst/>
          </a:prstGeom>
        </p:spPr>
        <p:style>
          <a:lnRef idx="1">
            <a:schemeClr val="accent6"/>
          </a:lnRef>
          <a:fillRef idx="2">
            <a:schemeClr val="accent6"/>
          </a:fillRef>
          <a:effectRef idx="1">
            <a:schemeClr val="accent6"/>
          </a:effectRef>
          <a:fontRef idx="minor">
            <a:schemeClr val="dk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Arial" pitchFamily="34" charset="0"/>
                <a:ea typeface="+mn-ea"/>
                <a:cs typeface="Times New Roman" pitchFamily="18" charset="0"/>
              </a:rPr>
              <a:t>نُفَكِّرُ بِكُلِّ ما نُريدُ مَعْرِفَتَهُ عَنْ </a:t>
            </a:r>
            <a:r>
              <a:rPr lang="ar-SA" sz="4000" b="1" dirty="0">
                <a:solidFill>
                  <a:prstClr val="black"/>
                </a:solidFill>
                <a:latin typeface="Arial" pitchFamily="34" charset="0"/>
                <a:cs typeface="Times New Roman" pitchFamily="18" charset="0"/>
              </a:rPr>
              <a:t>إنفِلوَنْزَا </a:t>
            </a:r>
            <a:r>
              <a:rPr kumimoji="0" lang="ar-SA" sz="4000" b="1" i="0" u="none" strike="noStrike" kern="1200" cap="none" spc="0" normalizeH="0" baseline="0" noProof="0" dirty="0">
                <a:ln>
                  <a:noFill/>
                </a:ln>
                <a:solidFill>
                  <a:prstClr val="black"/>
                </a:solidFill>
                <a:effectLst/>
                <a:uLnTx/>
                <a:uFillTx/>
                <a:latin typeface="Arial" pitchFamily="34" charset="0"/>
                <a:ea typeface="+mn-ea"/>
                <a:cs typeface="Times New Roman" pitchFamily="18" charset="0"/>
              </a:rPr>
              <a:t>الطُّيورِ، أَو ما نَتَوَقَّعُ أَنْ نَتَعلَّمَهُ عَنْها، ونُدَوِّنَهُ في الْعَمودِ الثَّاني (</a:t>
            </a:r>
            <a:r>
              <a:rPr kumimoji="0" lang="ar-SA" sz="4000" b="1" i="0" u="none" strike="noStrike" kern="1200" cap="none" spc="0" normalizeH="0" baseline="0" noProof="0" dirty="0">
                <a:ln>
                  <a:noFill/>
                </a:ln>
                <a:solidFill>
                  <a:srgbClr val="C00000"/>
                </a:solidFill>
                <a:effectLst/>
                <a:uLnTx/>
                <a:uFillTx/>
                <a:latin typeface="Arial" pitchFamily="34" charset="0"/>
                <a:ea typeface="+mn-ea"/>
                <a:cs typeface="Times New Roman" pitchFamily="18" charset="0"/>
              </a:rPr>
              <a:t>ما أريدُ معرفتَهُ</a:t>
            </a:r>
            <a:r>
              <a:rPr kumimoji="0" lang="ar-SA" sz="4000" b="1" i="0" u="none" strike="noStrike" kern="1200" cap="none" spc="0" normalizeH="0" baseline="0" noProof="0" dirty="0">
                <a:ln>
                  <a:noFill/>
                </a:ln>
                <a:solidFill>
                  <a:prstClr val="black"/>
                </a:solidFill>
                <a:effectLst/>
                <a:uLnTx/>
                <a:uFillTx/>
                <a:latin typeface="Arial" pitchFamily="34" charset="0"/>
                <a:ea typeface="+mn-ea"/>
                <a:cs typeface="Times New Roman" pitchFamily="18" charset="0"/>
              </a:rPr>
              <a:t>).</a:t>
            </a:r>
            <a:endParaRPr kumimoji="0" lang="ar-SA" sz="4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750"/>
                                        <p:tgtEl>
                                          <p:spTgt spid="2"/>
                                        </p:tgtEl>
                                      </p:cBhvr>
                                    </p:animEffect>
                                  </p:childTnLst>
                                </p:cTn>
                              </p:par>
                            </p:childTnLst>
                          </p:cTn>
                        </p:par>
                        <p:par>
                          <p:cTn id="8" fill="hold">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شكل بيضاوي 1"/>
          <p:cNvSpPr/>
          <p:nvPr/>
        </p:nvSpPr>
        <p:spPr>
          <a:xfrm>
            <a:off x="4427984" y="485549"/>
            <a:ext cx="3714776" cy="1571612"/>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3">
            <a:schemeClr val="lt1"/>
          </a:lnRef>
          <a:fillRef idx="1003">
            <a:schemeClr val="lt2"/>
          </a:fillRef>
          <a:effectRef idx="1">
            <a:schemeClr val="accent4"/>
          </a:effectRef>
          <a:fontRef idx="minor">
            <a:schemeClr val="lt1"/>
          </a:fontRef>
        </p:style>
        <p:txBody>
          <a:bodyPr rtlCol="1" anchor="ctr"/>
          <a:lstStyle/>
          <a:p>
            <a:pPr algn="ctr" fontAlgn="auto">
              <a:spcBef>
                <a:spcPts val="0"/>
              </a:spcBef>
              <a:spcAft>
                <a:spcPts val="0"/>
              </a:spcAft>
              <a:defRPr/>
            </a:pPr>
            <a:endParaRPr lang="ar-EG"/>
          </a:p>
        </p:txBody>
      </p:sp>
      <p:sp>
        <p:nvSpPr>
          <p:cNvPr id="3" name="Rectangle 1"/>
          <p:cNvSpPr>
            <a:spLocks noChangeArrowheads="1"/>
          </p:cNvSpPr>
          <p:nvPr/>
        </p:nvSpPr>
        <p:spPr bwMode="auto">
          <a:xfrm>
            <a:off x="5025232" y="939866"/>
            <a:ext cx="2520280" cy="707886"/>
          </a:xfrm>
          <a:prstGeom prst="rect">
            <a:avLst/>
          </a:prstGeom>
          <a:noFill/>
          <a:ln w="9525">
            <a:noFill/>
            <a:miter lim="800000"/>
            <a:headEnd/>
            <a:tailEnd/>
          </a:ln>
          <a:effectLst/>
        </p:spPr>
        <p:txBody>
          <a:bodyPr wrap="square" anchor="ctr">
            <a:spAutoFit/>
          </a:bodyPr>
          <a:lstStyle/>
          <a:p>
            <a:pPr>
              <a:defRPr/>
            </a:pPr>
            <a:r>
              <a:rPr lang="ar-S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pitchFamily="18" charset="0"/>
              </a:rPr>
              <a:t>الْخَطْوَةُ </a:t>
            </a:r>
            <a:r>
              <a:rPr lang="ar-S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الثَّالِثَةُ</a:t>
            </a:r>
            <a:endPar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6" descr="00008.WMF"/>
          <p:cNvPicPr>
            <a:picLocks noChangeAspect="1"/>
          </p:cNvPicPr>
          <p:nvPr/>
        </p:nvPicPr>
        <p:blipFill>
          <a:blip r:embed="rId3" cstate="print">
            <a:duotone>
              <a:schemeClr val="accent1">
                <a:shade val="45000"/>
                <a:satMod val="135000"/>
              </a:schemeClr>
              <a:prstClr val="white"/>
            </a:duotone>
          </a:blip>
          <a:stretch>
            <a:fillRect/>
          </a:stretch>
        </p:blipFill>
        <p:spPr bwMode="auto">
          <a:xfrm>
            <a:off x="785813" y="2428875"/>
            <a:ext cx="7477665" cy="3448397"/>
          </a:xfrm>
          <a:prstGeom prst="rect">
            <a:avLst/>
          </a:prstGeom>
          <a:solidFill>
            <a:srgbClr val="D3EE7E"/>
          </a:solidFill>
          <a:effectLst>
            <a:innerShdw blurRad="406400">
              <a:srgbClr val="FF0000"/>
            </a:innerShdw>
          </a:effectLst>
        </p:spPr>
      </p:pic>
      <p:sp>
        <p:nvSpPr>
          <p:cNvPr id="23553" name="Rectangle 1"/>
          <p:cNvSpPr>
            <a:spLocks noChangeArrowheads="1"/>
          </p:cNvSpPr>
          <p:nvPr/>
        </p:nvSpPr>
        <p:spPr bwMode="auto">
          <a:xfrm>
            <a:off x="1619672" y="3287596"/>
            <a:ext cx="5760640" cy="1938992"/>
          </a:xfrm>
          <a:prstGeom prst="rect">
            <a:avLst/>
          </a:prstGeom>
          <a:noFill/>
          <a:ln w="9525">
            <a:noFill/>
            <a:miter lim="800000"/>
            <a:headEnd/>
            <a:tailEnd/>
          </a:ln>
        </p:spPr>
        <p:txBody>
          <a:bodyPr wrap="square" anchor="ctr">
            <a:spAutoFit/>
          </a:bodyPr>
          <a:lstStyle/>
          <a:p>
            <a:pPr algn="ctr"/>
            <a:r>
              <a:rPr lang="ar-SA" sz="4000" b="1" dirty="0">
                <a:cs typeface="Times New Roman" pitchFamily="18" charset="0"/>
              </a:rPr>
              <a:t>نَقْرَأُ نَصَّ " إنْفُلْوَنْزَا الطُّيورِ" قِراءَةً صامِتَةً، ثُمَّ نُدوِّنُ ما تَعلَّمْناهُ في الْعمودِ الثَّالِثِ (</a:t>
            </a:r>
            <a:r>
              <a:rPr lang="ar-SA" sz="4000" b="1" dirty="0">
                <a:solidFill>
                  <a:srgbClr val="FF0000"/>
                </a:solidFill>
                <a:cs typeface="Times New Roman" pitchFamily="18" charset="0"/>
              </a:rPr>
              <a:t>ما تعلَّمتُهُ</a:t>
            </a:r>
            <a:r>
              <a:rPr lang="ar-SA" sz="4000" b="1" dirty="0">
                <a:cs typeface="Times New Roman" pitchFamily="18" charset="0"/>
              </a:rPr>
              <a:t>).</a:t>
            </a:r>
            <a:endParaRPr lang="ar-SA" sz="4400"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23553"/>
                                        </p:tgtEl>
                                        <p:attrNameLst>
                                          <p:attrName>style.visibility</p:attrName>
                                        </p:attrNameLst>
                                      </p:cBhvr>
                                      <p:to>
                                        <p:strVal val="visible"/>
                                      </p:to>
                                    </p:set>
                                    <p:anim calcmode="lin" valueType="num">
                                      <p:cBhvr additive="base">
                                        <p:cTn id="17" dur="500" fill="hold"/>
                                        <p:tgtEl>
                                          <p:spTgt spid="23553"/>
                                        </p:tgtEl>
                                        <p:attrNameLst>
                                          <p:attrName>ppt_x</p:attrName>
                                        </p:attrNameLst>
                                      </p:cBhvr>
                                      <p:tavLst>
                                        <p:tav tm="0">
                                          <p:val>
                                            <p:strVal val="#ppt_x"/>
                                          </p:val>
                                        </p:tav>
                                        <p:tav tm="100000">
                                          <p:val>
                                            <p:strVal val="#ppt_x"/>
                                          </p:val>
                                        </p:tav>
                                      </p:tavLst>
                                    </p:anim>
                                    <p:anim calcmode="lin" valueType="num">
                                      <p:cBhvr additive="base">
                                        <p:cTn id="18" dur="500" fill="hold"/>
                                        <p:tgtEl>
                                          <p:spTgt spid="235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355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جسم مشطوف الحواف 1"/>
          <p:cNvSpPr/>
          <p:nvPr/>
        </p:nvSpPr>
        <p:spPr bwMode="auto">
          <a:xfrm>
            <a:off x="1357313" y="1513300"/>
            <a:ext cx="6572250" cy="3571884"/>
          </a:xfrm>
          <a:prstGeom prst="bevel">
            <a:avLst>
              <a:gd name="adj" fmla="val 24948"/>
            </a:avLst>
          </a:prstGeom>
          <a:solidFill>
            <a:schemeClr val="accent1">
              <a:lumMod val="20000"/>
              <a:lumOff val="80000"/>
            </a:schemeClr>
          </a:solidFill>
          <a:effectLst>
            <a:glow rad="228600">
              <a:schemeClr val="accent3">
                <a:satMod val="175000"/>
                <a:alpha val="40000"/>
              </a:schemeClr>
            </a:glow>
            <a:softEdge rad="31750"/>
          </a:effectLst>
        </p:spPr>
        <p:style>
          <a:lnRef idx="2">
            <a:schemeClr val="accent1">
              <a:shade val="50000"/>
            </a:schemeClr>
          </a:lnRef>
          <a:fillRef idx="1003">
            <a:schemeClr val="dk2"/>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4577" name="Rectangle 1"/>
          <p:cNvSpPr>
            <a:spLocks noChangeArrowheads="1"/>
          </p:cNvSpPr>
          <p:nvPr/>
        </p:nvSpPr>
        <p:spPr bwMode="auto">
          <a:xfrm>
            <a:off x="2270859" y="2598971"/>
            <a:ext cx="4641015" cy="1200329"/>
          </a:xfrm>
          <a:prstGeom prst="rect">
            <a:avLst/>
          </a:prstGeom>
          <a:noFill/>
          <a:ln w="9525">
            <a:noFill/>
            <a:miter lim="800000"/>
            <a:headEnd/>
            <a:tailEnd/>
          </a:ln>
          <a:effectLst/>
        </p:spPr>
        <p:txBody>
          <a:bodyPr wrap="none" anchor="ctr">
            <a:spAutoFit/>
          </a:bodyPr>
          <a:lstStyle/>
          <a:p>
            <a:pPr>
              <a:defRPr/>
            </a:pPr>
            <a:r>
              <a:rPr lang="ar-SA" sz="7200" b="1" dirty="0">
                <a:ln w="18415" cmpd="sng">
                  <a:solidFill>
                    <a:srgbClr val="FF0000"/>
                  </a:solidFill>
                  <a:prstDash val="solid"/>
                </a:ln>
                <a:solidFill>
                  <a:srgbClr val="0000FF"/>
                </a:solidFill>
                <a:ea typeface="Times New Roman" pitchFamily="18" charset="0"/>
              </a:rPr>
              <a:t>إنْفُلْوَنْزَا الطُّيورِ</a:t>
            </a:r>
            <a:endParaRPr lang="ar-SA" sz="8000" b="1" dirty="0">
              <a:ln w="18415" cmpd="sng">
                <a:solidFill>
                  <a:srgbClr val="FF0000"/>
                </a:solidFill>
                <a:prstDash val="solid"/>
              </a:ln>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577"/>
                                        </p:tgtEl>
                                        <p:attrNameLst>
                                          <p:attrName>style.visibility</p:attrName>
                                        </p:attrNameLst>
                                      </p:cBhvr>
                                      <p:to>
                                        <p:strVal val="visible"/>
                                      </p:to>
                                    </p:set>
                                    <p:animEffect transition="in" filter="wheel(1)">
                                      <p:cBhvr>
                                        <p:cTn id="10" dur="20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57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B069D444-792B-45A8-B813-6A340093F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692696"/>
            <a:ext cx="7056784" cy="5184576"/>
          </a:xfrm>
          <a:prstGeom prst="rect">
            <a:avLst/>
          </a:prstGeom>
        </p:spPr>
      </p:pic>
      <p:sp>
        <p:nvSpPr>
          <p:cNvPr id="16" name="مربع نص 15">
            <a:extLst>
              <a:ext uri="{FF2B5EF4-FFF2-40B4-BE49-F238E27FC236}">
                <a16:creationId xmlns:a16="http://schemas.microsoft.com/office/drawing/2014/main" id="{FC85400D-A729-4320-8CD5-59160DE7792C}"/>
              </a:ext>
            </a:extLst>
          </p:cNvPr>
          <p:cNvSpPr txBox="1"/>
          <p:nvPr/>
        </p:nvSpPr>
        <p:spPr>
          <a:xfrm>
            <a:off x="1547664" y="812910"/>
            <a:ext cx="6264696" cy="5184576"/>
          </a:xfrm>
          <a:prstGeom prst="rect">
            <a:avLst/>
          </a:prstGeom>
          <a:noFill/>
        </p:spPr>
        <p:txBody>
          <a:bodyPr wrap="square">
            <a:spAutoFit/>
          </a:bodyPr>
          <a:lstStyle/>
          <a:p>
            <a:pPr algn="justLow"/>
            <a:r>
              <a:rPr lang="ar-EG" sz="3200" b="1" dirty="0">
                <a:solidFill>
                  <a:srgbClr val="002060"/>
                </a:solidFill>
              </a:rPr>
              <a:t>كَانّ يُعْتَقدُ أَنَّ إنْفُلْوَنْزَا الطُّيورِ تُصيبُ الطُّيورَ فقط، إلى أَنْ ظَهَرَتْ أَوَّلُ حالَةِ إصابةٍ بينَ الْبَشَرِ في (هونج كونج) في عام 1997م، حيثُ أُصِيبَ طِفْلٌ هُناكَ بِمُشكلاتٍ في التَّنَفُّسِ وَبَدَأَ فَيروسُ الإنْفُلْوَنْزَا بِالتَّكاثُرِ في جِدارِ رِئَتَيْهِ وَتَسَبَّبَ في انتِفاخِهِمَا، وَبَيْنَما انْتَظَرَ الْجَميعُ أَنْ تُشْفى هذهِ الأَنْسِجَةُ بَعْد عِدَّةِ أَسابِيعَ كَما هُوَ الْحَالُ الْغالِبُ في الإنْفُلْوَنْزَا العاديَّةِ، فإِنَّ قُوَّةَ الْفيروسِ كانَتْ أَسْرَعَ مِنْ مَناعَةِ الطِّفلِ الْبَطيئَةِ، وَحَدَثتِ الوفاةُ بعدَ عَشْرَةِ أيامٍ.</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دبوس زينة 3"/>
          <p:cNvSpPr/>
          <p:nvPr/>
        </p:nvSpPr>
        <p:spPr>
          <a:xfrm>
            <a:off x="1043608" y="836712"/>
            <a:ext cx="7200800" cy="4824536"/>
          </a:xfrm>
          <a:prstGeom prst="plaque">
            <a:avLst>
              <a:gd name="adj" fmla="val 10436"/>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1" anchor="ctr"/>
          <a:lstStyle/>
          <a:p>
            <a:pPr algn="ctr"/>
            <a:r>
              <a:rPr lang="ar-EG" sz="3600" b="1" dirty="0">
                <a:solidFill>
                  <a:srgbClr val="002060"/>
                </a:solidFill>
              </a:rPr>
              <a:t>وَمِمَّا لا شكَّ فيهِ أَنَّ مرض إنْفُلْوَنْزَا الطُّيورِ قَدِ انتشرَ في عَدَدٍ مِنَ البلادِ، وَيُعْتَقَدُ بِأَنَّ سَبَبَ الإِصَابَةِ يعودُ إِلى التَّعرُّضِ الْمُباشِرِ لِلطُّيورِ الْمُصابَةِ أَو مُلامَسَةِ أَسْطُحٍ مُلَوَّثَةٍ بِهَذا الْفَيروسِ، وَبِالتَّالي تَنْتَقِلُ الْعَدْوَى بَعْدَ مُلامَسَةِ الْفَرْدِ لِعَينِهِ أَو فَمِهِ أَو أَنْفِهِ.</a:t>
            </a:r>
          </a:p>
          <a:p>
            <a:pPr algn="ctr"/>
            <a:endParaRPr lang="ar-SA" sz="36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F191E196-DB28-4005-B2AB-43022C4C2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5" y="836713"/>
            <a:ext cx="6912768" cy="3873400"/>
          </a:xfrm>
          <a:prstGeom prst="rect">
            <a:avLst/>
          </a:prstGeom>
        </p:spPr>
      </p:pic>
      <p:sp>
        <p:nvSpPr>
          <p:cNvPr id="11" name="مربع نص 10">
            <a:extLst>
              <a:ext uri="{FF2B5EF4-FFF2-40B4-BE49-F238E27FC236}">
                <a16:creationId xmlns:a16="http://schemas.microsoft.com/office/drawing/2014/main" id="{F2633F20-7D4F-41E8-8EE5-FD9BF9B85CC7}"/>
              </a:ext>
            </a:extLst>
          </p:cNvPr>
          <p:cNvSpPr txBox="1"/>
          <p:nvPr/>
        </p:nvSpPr>
        <p:spPr>
          <a:xfrm>
            <a:off x="2286000" y="1484784"/>
            <a:ext cx="4950296" cy="1938992"/>
          </a:xfrm>
          <a:prstGeom prst="rect">
            <a:avLst/>
          </a:prstGeom>
          <a:noFill/>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0000FF"/>
                </a:solidFill>
                <a:effectLst/>
                <a:uLnTx/>
                <a:uFillTx/>
                <a:latin typeface="Arial" pitchFamily="34" charset="0"/>
                <a:ea typeface="+mn-ea"/>
                <a:cs typeface="Times New Roman" pitchFamily="18" charset="0"/>
              </a:rPr>
              <a:t>هَلْ هُناكَ احْتِمالُ انْتِقالِ </a:t>
            </a:r>
            <a:r>
              <a:rPr lang="ar-SA" sz="4000" b="1" dirty="0">
                <a:solidFill>
                  <a:srgbClr val="0000FF"/>
                </a:solidFill>
                <a:cs typeface="Times New Roman" pitchFamily="18" charset="0"/>
              </a:rPr>
              <a:t>إ</a:t>
            </a:r>
            <a:r>
              <a:rPr kumimoji="0" lang="ar-SA" sz="4000" b="1" i="0" u="none" strike="noStrike" kern="1200" cap="none" spc="0" normalizeH="0" baseline="0" noProof="0" dirty="0" err="1">
                <a:ln>
                  <a:noFill/>
                </a:ln>
                <a:solidFill>
                  <a:srgbClr val="0000FF"/>
                </a:solidFill>
                <a:effectLst/>
                <a:uLnTx/>
                <a:uFillTx/>
                <a:latin typeface="Arial" pitchFamily="34" charset="0"/>
                <a:ea typeface="+mn-ea"/>
                <a:cs typeface="Times New Roman" pitchFamily="18" charset="0"/>
              </a:rPr>
              <a:t>نْفُلْوَنْزَا</a:t>
            </a:r>
            <a:r>
              <a:rPr kumimoji="0" lang="ar-SA" sz="4000" b="1" i="0" u="none" strike="noStrike" kern="1200" cap="none" spc="0" normalizeH="0" baseline="0" noProof="0" dirty="0">
                <a:ln>
                  <a:noFill/>
                </a:ln>
                <a:solidFill>
                  <a:srgbClr val="0000FF"/>
                </a:solidFill>
                <a:effectLst/>
                <a:uLnTx/>
                <a:uFillTx/>
                <a:latin typeface="Arial" pitchFamily="34" charset="0"/>
                <a:ea typeface="+mn-ea"/>
                <a:cs typeface="Times New Roman" pitchFamily="18" charset="0"/>
              </a:rPr>
              <a:t> الطُّيورِ عَنْ طَريقِ أَكْلِ الدَّجاجِ أَوِ البَيْضِ؟</a:t>
            </a:r>
            <a:endParaRPr kumimoji="0" lang="ar-SA" sz="4400" b="0"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مربع نص 10">
            <a:extLst>
              <a:ext uri="{FF2B5EF4-FFF2-40B4-BE49-F238E27FC236}">
                <a16:creationId xmlns:a16="http://schemas.microsoft.com/office/drawing/2014/main" id="{6B70D955-919C-44AD-A232-09F59133D09D}"/>
              </a:ext>
            </a:extLst>
          </p:cNvPr>
          <p:cNvSpPr txBox="1"/>
          <p:nvPr/>
        </p:nvSpPr>
        <p:spPr>
          <a:xfrm>
            <a:off x="1475656" y="1628800"/>
            <a:ext cx="6480720" cy="3170099"/>
          </a:xfrm>
          <a:prstGeom prst="rect">
            <a:avLst/>
          </a:prstGeom>
          <a:noFill/>
          <a:ln>
            <a:solidFill>
              <a:srgbClr val="7030A0"/>
            </a:solidFill>
          </a:ln>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C00000"/>
                </a:solidFill>
                <a:effectLst/>
                <a:uLnTx/>
                <a:uFillTx/>
                <a:latin typeface="Arial" pitchFamily="34" charset="0"/>
                <a:ea typeface="+mn-ea"/>
                <a:cs typeface="Times New Roman" pitchFamily="18" charset="0"/>
              </a:rPr>
              <a:t>وَالإِجابَةُ عَنِ السُّؤالِ: </a:t>
            </a:r>
            <a:r>
              <a:rPr kumimoji="0" lang="ar-SA" sz="4000" b="1" i="0" u="none" strike="noStrike" kern="1200" cap="none" spc="0" normalizeH="0" baseline="0" noProof="0" dirty="0">
                <a:ln>
                  <a:noFill/>
                </a:ln>
                <a:solidFill>
                  <a:srgbClr val="0000FF"/>
                </a:solidFill>
                <a:effectLst/>
                <a:uLnTx/>
                <a:uFillTx/>
                <a:latin typeface="Arial" pitchFamily="34" charset="0"/>
                <a:ea typeface="+mn-ea"/>
                <a:cs typeface="Times New Roman" pitchFamily="18" charset="0"/>
              </a:rPr>
              <a:t>لا، وَلَكِنْ بِشَرْطِ</a:t>
            </a:r>
            <a:r>
              <a:rPr kumimoji="0" lang="ar-EG" sz="4000" b="1" i="0" u="none" strike="noStrike" kern="1200" cap="none" spc="0" normalizeH="0" baseline="0" noProof="0" dirty="0">
                <a:ln>
                  <a:noFill/>
                </a:ln>
                <a:solidFill>
                  <a:srgbClr val="0000FF"/>
                </a:solidFill>
                <a:effectLst/>
                <a:uLnTx/>
                <a:uFillTx/>
                <a:latin typeface="Arial" pitchFamily="34" charset="0"/>
                <a:ea typeface="+mn-ea"/>
                <a:cs typeface="Times New Roman" pitchFamily="18" charset="0"/>
              </a:rPr>
              <a:t> </a:t>
            </a:r>
            <a:r>
              <a:rPr kumimoji="0" lang="ar-SA" sz="4000" b="1" i="0" u="none" strike="noStrike" kern="1200" cap="none" spc="0" normalizeH="0" baseline="0" noProof="0" dirty="0">
                <a:ln>
                  <a:noFill/>
                </a:ln>
                <a:solidFill>
                  <a:srgbClr val="0000FF"/>
                </a:solidFill>
                <a:effectLst/>
                <a:uLnTx/>
                <a:uFillTx/>
                <a:latin typeface="Arial" pitchFamily="34" charset="0"/>
                <a:ea typeface="+mn-ea"/>
                <a:cs typeface="Times New Roman" pitchFamily="18" charset="0"/>
              </a:rPr>
              <a:t>طَه</a:t>
            </a:r>
            <a:r>
              <a:rPr kumimoji="0" lang="ar-EG" sz="4000" b="1" i="0" u="none" strike="noStrike" kern="1200" cap="none" spc="0" normalizeH="0" baseline="0" noProof="0" dirty="0">
                <a:ln>
                  <a:noFill/>
                </a:ln>
                <a:solidFill>
                  <a:srgbClr val="0000FF"/>
                </a:solidFill>
                <a:effectLst/>
                <a:uLnTx/>
                <a:uFillTx/>
                <a:latin typeface="Arial" pitchFamily="34" charset="0"/>
                <a:ea typeface="+mn-ea"/>
                <a:cs typeface="Times New Roman" pitchFamily="18" charset="0"/>
              </a:rPr>
              <a:t>و</a:t>
            </a:r>
            <a:r>
              <a:rPr kumimoji="0" lang="ar-SA" sz="4000" b="1" i="0" u="none" strike="noStrike" kern="1200" cap="none" spc="0" normalizeH="0" baseline="0" noProof="0" dirty="0">
                <a:ln>
                  <a:noFill/>
                </a:ln>
                <a:solidFill>
                  <a:srgbClr val="0000FF"/>
                </a:solidFill>
                <a:effectLst/>
                <a:uLnTx/>
                <a:uFillTx/>
                <a:latin typeface="Arial" pitchFamily="34" charset="0"/>
                <a:ea typeface="+mn-ea"/>
                <a:cs typeface="Times New Roman" pitchFamily="18" charset="0"/>
              </a:rPr>
              <a:t> اللُّحومِ والتَّأكُّدِ مِنْ نُضْجِها نُضْجاً تامَّاً</a:t>
            </a:r>
            <a:r>
              <a:rPr lang="ar-EG" sz="4000" b="1" dirty="0">
                <a:solidFill>
                  <a:srgbClr val="0000FF"/>
                </a:solidFill>
                <a:cs typeface="Times New Roman" pitchFamily="18" charset="0"/>
              </a:rPr>
              <a:t>،حيث ثبت أن الفيروس يمكن قتله عند طهو لحوم الدجاج أو البيض، حتي تنضج نضجاً تاماً.</a:t>
            </a:r>
            <a:endParaRPr kumimoji="0" lang="ar-SA" sz="4400" b="0"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03" y="1926460"/>
            <a:ext cx="8210194" cy="3005079"/>
          </a:xfrm>
          <a:prstGeom prst="rect">
            <a:avLst/>
          </a:prstGeom>
        </p:spPr>
      </p:pic>
      <p:sp>
        <p:nvSpPr>
          <p:cNvPr id="1025" name="Rectangle 1"/>
          <p:cNvSpPr>
            <a:spLocks noChangeArrowheads="1"/>
          </p:cNvSpPr>
          <p:nvPr/>
        </p:nvSpPr>
        <p:spPr bwMode="auto">
          <a:xfrm>
            <a:off x="2051720" y="2967334"/>
            <a:ext cx="4752528" cy="923330"/>
          </a:xfrm>
          <a:prstGeom prst="rect">
            <a:avLst/>
          </a:prstGeom>
          <a:noFill/>
          <a:ln w="9525">
            <a:noFill/>
            <a:miter lim="800000"/>
            <a:headEnd/>
            <a:tailEnd/>
          </a:ln>
        </p:spPr>
        <p:txBody>
          <a:bodyPr wrap="square" anchor="ctr">
            <a:spAutoFit/>
          </a:bodyPr>
          <a:lstStyle/>
          <a:p>
            <a:r>
              <a:rPr lang="ar-SA" sz="5400" b="1" dirty="0">
                <a:solidFill>
                  <a:srgbClr val="C00000"/>
                </a:solidFill>
                <a:effectLst>
                  <a:outerShdw blurRad="38100" dist="38100" dir="2700000" algn="tl">
                    <a:srgbClr val="000000">
                      <a:alpha val="43137"/>
                    </a:srgbClr>
                  </a:outerShdw>
                </a:effectLst>
                <a:cs typeface="Times New Roman" pitchFamily="18" charset="0"/>
              </a:rPr>
              <a:t>الإستراتيجية الْقرائيَّةُ</a:t>
            </a:r>
            <a:endParaRPr lang="ar-SA" sz="6000" dirty="0">
              <a:solidFill>
                <a:srgbClr val="C0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25"/>
                                        </p:tgtEl>
                                        <p:attrNameLst>
                                          <p:attrName>style.visibility</p:attrName>
                                        </p:attrNameLst>
                                      </p:cBhvr>
                                      <p:to>
                                        <p:strVal val="visible"/>
                                      </p:to>
                                    </p:set>
                                    <p:animEffect transition="in" filter="wheel(1)">
                                      <p:cBhvr>
                                        <p:cTn id="11"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زاوية مطوية 2"/>
          <p:cNvSpPr/>
          <p:nvPr/>
        </p:nvSpPr>
        <p:spPr bwMode="auto">
          <a:xfrm>
            <a:off x="785813" y="692695"/>
            <a:ext cx="7715250" cy="4931529"/>
          </a:xfrm>
          <a:prstGeom prst="foldedCorner">
            <a:avLst>
              <a:gd name="adj" fmla="val 8876"/>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9697" name="Rectangle 1"/>
          <p:cNvSpPr>
            <a:spLocks noChangeArrowheads="1"/>
          </p:cNvSpPr>
          <p:nvPr/>
        </p:nvSpPr>
        <p:spPr bwMode="auto">
          <a:xfrm>
            <a:off x="1035844" y="1450309"/>
            <a:ext cx="7215187" cy="3416300"/>
          </a:xfrm>
          <a:prstGeom prst="rect">
            <a:avLst/>
          </a:prstGeom>
          <a:noFill/>
          <a:ln w="9525">
            <a:noFill/>
            <a:miter lim="800000"/>
            <a:headEnd/>
            <a:tailEnd/>
          </a:ln>
        </p:spPr>
        <p:txBody>
          <a:bodyPr anchor="ctr">
            <a:spAutoFit/>
          </a:bodyPr>
          <a:lstStyle/>
          <a:p>
            <a:pPr algn="ctr"/>
            <a:r>
              <a:rPr lang="ar-SA" sz="3600" b="1" dirty="0">
                <a:solidFill>
                  <a:srgbClr val="0000FF"/>
                </a:solidFill>
                <a:cs typeface="Times New Roman" pitchFamily="18" charset="0"/>
              </a:rPr>
              <a:t>وَمِنْ أَهَمَّ الْمَبادِئ الصّحِّيَّةِ الَّتي يَجِبُ الالتزامُ بها: غَسْلُ الْيدَينِ، وَتَطْهِيرُ جَميعِ الأَسْطُحِ الْمُستخْدَمَةِ عِندَ تَقْطيعِ اللُّحومِ، وتَجَنُّبِ أَماكِنِ تَربيةِ الطُّيورِ وَأَسْواقِ البيعِ</a:t>
            </a:r>
            <a:r>
              <a:rPr lang="ar-EG" sz="3600" b="1" dirty="0">
                <a:solidFill>
                  <a:srgbClr val="0000FF"/>
                </a:solidFill>
                <a:cs typeface="Times New Roman" pitchFamily="18" charset="0"/>
              </a:rPr>
              <a:t>،</a:t>
            </a:r>
            <a:r>
              <a:rPr lang="ar-SA" sz="3600" b="1" dirty="0">
                <a:solidFill>
                  <a:srgbClr val="0000FF"/>
                </a:solidFill>
                <a:cs typeface="Times New Roman" pitchFamily="18" charset="0"/>
              </a:rPr>
              <a:t> حيثُ مِنَ السَّهلِ لهذا الْفَيروسِ أَنْ يَعْلَقَ في الشَّعرِ وَالْمَلابِسَ، كما يُمْكِنُ دُخُولُهُ إِلى جِسْمِ الإنسانِ عَنْ طَريقِ الاسْتِنْشاقِ.</a:t>
            </a:r>
            <a:endParaRPr lang="ar-SA" sz="4000"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randombar(horizontal)">
                                      <p:cBhvr>
                                        <p:cTn id="7" dur="500"/>
                                        <p:tgtEl>
                                          <p:spTgt spid="29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9EDA7093-236F-4417-BCBB-8FB3F8B2D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80" y="1808248"/>
            <a:ext cx="7560840" cy="3240360"/>
          </a:xfrm>
          <a:prstGeom prst="rect">
            <a:avLst/>
          </a:prstGeom>
        </p:spPr>
      </p:pic>
      <p:pic>
        <p:nvPicPr>
          <p:cNvPr id="6" name="صورة 5">
            <a:extLst>
              <a:ext uri="{FF2B5EF4-FFF2-40B4-BE49-F238E27FC236}">
                <a16:creationId xmlns:a16="http://schemas.microsoft.com/office/drawing/2014/main" id="{E1A8BBFD-3B60-4924-A62A-86C12645D097}"/>
              </a:ext>
            </a:extLst>
          </p:cNvPr>
          <p:cNvPicPr>
            <a:picLocks noChangeAspect="1"/>
          </p:cNvPicPr>
          <p:nvPr/>
        </p:nvPicPr>
        <p:blipFill>
          <a:blip r:embed="rId4"/>
          <a:stretch>
            <a:fillRect/>
          </a:stretch>
        </p:blipFill>
        <p:spPr>
          <a:xfrm>
            <a:off x="1942039" y="2933071"/>
            <a:ext cx="5259922" cy="21406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5" name="arrow.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857250" y="1000125"/>
            <a:ext cx="6929438" cy="1754188"/>
          </a:xfrm>
          <a:prstGeom prst="rect">
            <a:avLst/>
          </a:prstGeom>
          <a:noFill/>
          <a:ln w="9525">
            <a:noFill/>
            <a:miter lim="800000"/>
            <a:headEnd/>
            <a:tailEnd/>
          </a:ln>
        </p:spPr>
        <p:txBody>
          <a:bodyPr anchor="ctr">
            <a:spAutoFit/>
          </a:bodyPr>
          <a:lstStyle/>
          <a:p>
            <a:pPr>
              <a:buFont typeface="Arial" pitchFamily="34" charset="0"/>
              <a:buChar char="•"/>
            </a:pPr>
            <a:r>
              <a:rPr lang="ar-EG" sz="3600" b="1" dirty="0">
                <a:solidFill>
                  <a:srgbClr val="7030A0"/>
                </a:solidFill>
                <a:cs typeface="Times New Roman" pitchFamily="18" charset="0"/>
              </a:rPr>
              <a:t> </a:t>
            </a:r>
            <a:r>
              <a:rPr lang="ar-SA" sz="3600" b="1" dirty="0">
                <a:solidFill>
                  <a:srgbClr val="7030A0"/>
                </a:solidFill>
                <a:cs typeface="Times New Roman" pitchFamily="18" charset="0"/>
              </a:rPr>
              <a:t>تَجَنَّب الاختِلاطَ بِالطُّيورِ الْبريَّةِ أَوِ الدَّاجِنَةِ، مِثْلَ: الْكَتاكيتِ، والبطَّ، والإوَزِّ، وَلا تَذْهَبْ إلى مَزارِعِ الدَّواجِنِ أَو أَسْواقِ البيعِ.</a:t>
            </a:r>
            <a:endParaRPr lang="ar-SA" sz="4000" dirty="0">
              <a:solidFill>
                <a:srgbClr val="7030A0"/>
              </a:solidFill>
            </a:endParaRPr>
          </a:p>
        </p:txBody>
      </p:sp>
      <p:sp>
        <p:nvSpPr>
          <p:cNvPr id="31746" name="Rectangle 2"/>
          <p:cNvSpPr>
            <a:spLocks noChangeArrowheads="1"/>
          </p:cNvSpPr>
          <p:nvPr/>
        </p:nvSpPr>
        <p:spPr bwMode="auto">
          <a:xfrm>
            <a:off x="1000125" y="3268593"/>
            <a:ext cx="6786563" cy="1754326"/>
          </a:xfrm>
          <a:prstGeom prst="rect">
            <a:avLst/>
          </a:prstGeom>
          <a:noFill/>
          <a:ln w="9525">
            <a:noFill/>
            <a:miter lim="800000"/>
            <a:headEnd/>
            <a:tailEnd/>
          </a:ln>
        </p:spPr>
        <p:txBody>
          <a:bodyPr anchor="ctr">
            <a:spAutoFit/>
          </a:bodyPr>
          <a:lstStyle/>
          <a:p>
            <a:pPr>
              <a:buFont typeface="Arial" pitchFamily="34" charset="0"/>
              <a:buChar char="•"/>
            </a:pPr>
            <a:r>
              <a:rPr lang="ar-SA" sz="3600" b="1" dirty="0">
                <a:solidFill>
                  <a:srgbClr val="7030A0"/>
                </a:solidFill>
                <a:cs typeface="Times New Roman" pitchFamily="18" charset="0"/>
              </a:rPr>
              <a:t>احْرِصْ عَلى غَسْلِ اليدِين بَعدَ </a:t>
            </a:r>
            <a:r>
              <a:rPr lang="ar-EG" sz="3600" b="1" dirty="0">
                <a:solidFill>
                  <a:srgbClr val="7030A0"/>
                </a:solidFill>
                <a:cs typeface="Times New Roman" pitchFamily="18" charset="0"/>
              </a:rPr>
              <a:t>لمس</a:t>
            </a:r>
            <a:r>
              <a:rPr lang="ar-SA" sz="3600" b="1" dirty="0">
                <a:solidFill>
                  <a:srgbClr val="7030A0"/>
                </a:solidFill>
                <a:cs typeface="Times New Roman" pitchFamily="18" charset="0"/>
              </a:rPr>
              <a:t> البيض، أو بَعْدَ تَقْطيعِ اللُّحومِ والطُّيورِ</a:t>
            </a:r>
            <a:r>
              <a:rPr lang="ar-EG" sz="3600" b="1" dirty="0">
                <a:solidFill>
                  <a:srgbClr val="7030A0"/>
                </a:solidFill>
                <a:cs typeface="Times New Roman" pitchFamily="18" charset="0"/>
              </a:rPr>
              <a:t> أو بعد إعدادها؛ لأنها قد تكون ملوثة بالفضلات.</a:t>
            </a:r>
            <a:endParaRPr lang="ar-SA" sz="4000"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 calcmode="lin" valueType="num">
                                      <p:cBhvr additive="base">
                                        <p:cTn id="7" dur="500" fill="hold"/>
                                        <p:tgtEl>
                                          <p:spTgt spid="31745"/>
                                        </p:tgtEl>
                                        <p:attrNameLst>
                                          <p:attrName>ppt_x</p:attrName>
                                        </p:attrNameLst>
                                      </p:cBhvr>
                                      <p:tavLst>
                                        <p:tav tm="0">
                                          <p:val>
                                            <p:strVal val="#ppt_x"/>
                                          </p:val>
                                        </p:tav>
                                        <p:tav tm="100000">
                                          <p:val>
                                            <p:strVal val="#ppt_x"/>
                                          </p:val>
                                        </p:tav>
                                      </p:tavLst>
                                    </p:anim>
                                    <p:anim calcmode="lin" valueType="num">
                                      <p:cBhvr additive="base">
                                        <p:cTn id="8" dur="500" fill="hold"/>
                                        <p:tgtEl>
                                          <p:spTgt spid="317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6"/>
                                        </p:tgtEl>
                                        <p:attrNameLst>
                                          <p:attrName>style.visibility</p:attrName>
                                        </p:attrNameLst>
                                      </p:cBhvr>
                                      <p:to>
                                        <p:strVal val="visible"/>
                                      </p:to>
                                    </p:set>
                                    <p:anim calcmode="lin" valueType="num">
                                      <p:cBhvr additive="base">
                                        <p:cTn id="13" dur="500" fill="hold"/>
                                        <p:tgtEl>
                                          <p:spTgt spid="31746"/>
                                        </p:tgtEl>
                                        <p:attrNameLst>
                                          <p:attrName>ppt_x</p:attrName>
                                        </p:attrNameLst>
                                      </p:cBhvr>
                                      <p:tavLst>
                                        <p:tav tm="0">
                                          <p:val>
                                            <p:strVal val="#ppt_x"/>
                                          </p:val>
                                        </p:tav>
                                        <p:tav tm="100000">
                                          <p:val>
                                            <p:strVal val="#ppt_x"/>
                                          </p:val>
                                        </p:tav>
                                      </p:tavLst>
                                    </p:anim>
                                    <p:anim calcmode="lin" valueType="num">
                                      <p:cBhvr additive="base">
                                        <p:cTn id="14"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P spid="3174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321593" y="1072436"/>
            <a:ext cx="6500812" cy="1200150"/>
          </a:xfrm>
          <a:prstGeom prst="rect">
            <a:avLst/>
          </a:prstGeom>
          <a:noFill/>
          <a:ln w="9525">
            <a:noFill/>
            <a:miter lim="800000"/>
            <a:headEnd/>
            <a:tailEnd/>
          </a:ln>
        </p:spPr>
        <p:txBody>
          <a:bodyPr anchor="ctr">
            <a:spAutoFit/>
          </a:bodyPr>
          <a:lstStyle/>
          <a:p>
            <a:pPr algn="justLow">
              <a:buFont typeface="Arial" pitchFamily="34" charset="0"/>
              <a:buChar char="•"/>
            </a:pPr>
            <a:r>
              <a:rPr lang="ar-EG" sz="3600" b="1" dirty="0">
                <a:solidFill>
                  <a:srgbClr val="7030A0"/>
                </a:solidFill>
                <a:cs typeface="Times New Roman" pitchFamily="18" charset="0"/>
              </a:rPr>
              <a:t> </a:t>
            </a:r>
            <a:r>
              <a:rPr lang="ar-SA" sz="3600" b="1" dirty="0">
                <a:solidFill>
                  <a:srgbClr val="7030A0"/>
                </a:solidFill>
                <a:cs typeface="Times New Roman" pitchFamily="18" charset="0"/>
              </a:rPr>
              <a:t>تَجَنَّبْ تَناولَ الأَطْعِمَةِ الَّتي يَدُخُلُ في مُكَوِّناتها البيضُ النَّيئُ، مِثل: الْمَايُونيزَ.</a:t>
            </a:r>
            <a:endParaRPr lang="ar-SA" sz="4000" dirty="0">
              <a:solidFill>
                <a:srgbClr val="7030A0"/>
              </a:solidFill>
            </a:endParaRPr>
          </a:p>
        </p:txBody>
      </p:sp>
      <p:sp>
        <p:nvSpPr>
          <p:cNvPr id="32770" name="Rectangle 2"/>
          <p:cNvSpPr>
            <a:spLocks noChangeArrowheads="1"/>
          </p:cNvSpPr>
          <p:nvPr/>
        </p:nvSpPr>
        <p:spPr bwMode="auto">
          <a:xfrm>
            <a:off x="1000100" y="2488642"/>
            <a:ext cx="6858026" cy="1754187"/>
          </a:xfrm>
          <a:prstGeom prst="rect">
            <a:avLst/>
          </a:prstGeom>
          <a:noFill/>
          <a:ln w="9525">
            <a:noFill/>
            <a:miter lim="800000"/>
            <a:headEnd/>
            <a:tailEnd/>
          </a:ln>
        </p:spPr>
        <p:txBody>
          <a:bodyPr wrap="square" anchor="ctr">
            <a:spAutoFit/>
          </a:bodyPr>
          <a:lstStyle/>
          <a:p>
            <a:pPr algn="justLow">
              <a:buFont typeface="Arial" pitchFamily="34" charset="0"/>
              <a:buChar char="•"/>
            </a:pPr>
            <a:r>
              <a:rPr lang="ar-EG" sz="3600" b="1" dirty="0">
                <a:solidFill>
                  <a:srgbClr val="7030A0"/>
                </a:solidFill>
                <a:cs typeface="Times New Roman" pitchFamily="18" charset="0"/>
              </a:rPr>
              <a:t> </a:t>
            </a:r>
            <a:r>
              <a:rPr lang="ar-SA" sz="3600" b="1" dirty="0">
                <a:solidFill>
                  <a:srgbClr val="7030A0"/>
                </a:solidFill>
                <a:cs typeface="Times New Roman" pitchFamily="18" charset="0"/>
              </a:rPr>
              <a:t>احْرِصْ عَلى غَسْلِ اليدينِ، وَلَوْحَةِ التَّقطيعِ، والأَدَواتِ الْمُستخدَمَةِ لإعْدادِ الطُّيورِ قبْلَ طَهْيها.</a:t>
            </a:r>
            <a:endParaRPr lang="ar-SA" sz="4000" dirty="0">
              <a:solidFill>
                <a:srgbClr val="7030A0"/>
              </a:solidFill>
            </a:endParaRPr>
          </a:p>
        </p:txBody>
      </p:sp>
      <p:sp>
        <p:nvSpPr>
          <p:cNvPr id="32771" name="Rectangle 3"/>
          <p:cNvSpPr>
            <a:spLocks noChangeArrowheads="1"/>
          </p:cNvSpPr>
          <p:nvPr/>
        </p:nvSpPr>
        <p:spPr bwMode="auto">
          <a:xfrm>
            <a:off x="1214413" y="4419497"/>
            <a:ext cx="6643713" cy="1200329"/>
          </a:xfrm>
          <a:prstGeom prst="rect">
            <a:avLst/>
          </a:prstGeom>
          <a:noFill/>
          <a:ln w="9525">
            <a:noFill/>
            <a:miter lim="800000"/>
            <a:headEnd/>
            <a:tailEnd/>
          </a:ln>
        </p:spPr>
        <p:txBody>
          <a:bodyPr wrap="square" anchor="ctr">
            <a:spAutoFit/>
          </a:bodyPr>
          <a:lstStyle/>
          <a:p>
            <a:pPr algn="justLow">
              <a:buFont typeface="Arial" pitchFamily="34" charset="0"/>
              <a:buChar char="•"/>
            </a:pPr>
            <a:r>
              <a:rPr lang="ar-EG" sz="3600" b="1" dirty="0">
                <a:solidFill>
                  <a:srgbClr val="7030A0"/>
                </a:solidFill>
                <a:cs typeface="Times New Roman" pitchFamily="18" charset="0"/>
              </a:rPr>
              <a:t> </a:t>
            </a:r>
            <a:r>
              <a:rPr lang="ar-SA" sz="3600" b="1" dirty="0">
                <a:solidFill>
                  <a:srgbClr val="7030A0"/>
                </a:solidFill>
                <a:cs typeface="Times New Roman" pitchFamily="18" charset="0"/>
              </a:rPr>
              <a:t>يُفَضَّلُ فَصلُ لَوحَ تَقْطيعِ الدَّواجِنِ عَنْ تِلكَ الْمُستخدَمَةِ لِتَقطيعِ الْخَضْرَاوَات أَوِ الفاكِهَةِ.</a:t>
            </a:r>
            <a:endParaRPr lang="ar-SA" sz="4000"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additive="base">
                                        <p:cTn id="7" dur="500" fill="hold"/>
                                        <p:tgtEl>
                                          <p:spTgt spid="32769"/>
                                        </p:tgtEl>
                                        <p:attrNameLst>
                                          <p:attrName>ppt_x</p:attrName>
                                        </p:attrNameLst>
                                      </p:cBhvr>
                                      <p:tavLst>
                                        <p:tav tm="0">
                                          <p:val>
                                            <p:strVal val="#ppt_x"/>
                                          </p:val>
                                        </p:tav>
                                        <p:tav tm="100000">
                                          <p:val>
                                            <p:strVal val="#ppt_x"/>
                                          </p:val>
                                        </p:tav>
                                      </p:tavLst>
                                    </p:anim>
                                    <p:anim calcmode="lin" valueType="num">
                                      <p:cBhvr additive="base">
                                        <p:cTn id="8" dur="500" fill="hold"/>
                                        <p:tgtEl>
                                          <p:spTgt spid="327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0"/>
                                        </p:tgtEl>
                                        <p:attrNameLst>
                                          <p:attrName>style.visibility</p:attrName>
                                        </p:attrNameLst>
                                      </p:cBhvr>
                                      <p:to>
                                        <p:strVal val="visible"/>
                                      </p:to>
                                    </p:set>
                                    <p:anim calcmode="lin" valueType="num">
                                      <p:cBhvr additive="base">
                                        <p:cTn id="13" dur="500" fill="hold"/>
                                        <p:tgtEl>
                                          <p:spTgt spid="32770"/>
                                        </p:tgtEl>
                                        <p:attrNameLst>
                                          <p:attrName>ppt_x</p:attrName>
                                        </p:attrNameLst>
                                      </p:cBhvr>
                                      <p:tavLst>
                                        <p:tav tm="0">
                                          <p:val>
                                            <p:strVal val="#ppt_x"/>
                                          </p:val>
                                        </p:tav>
                                        <p:tav tm="100000">
                                          <p:val>
                                            <p:strVal val="#ppt_x"/>
                                          </p:val>
                                        </p:tav>
                                      </p:tavLst>
                                    </p:anim>
                                    <p:anim calcmode="lin" valueType="num">
                                      <p:cBhvr additive="base">
                                        <p:cTn id="14"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gtEl>
                                        <p:attrNameLst>
                                          <p:attrName>style.visibility</p:attrName>
                                        </p:attrNameLst>
                                      </p:cBhvr>
                                      <p:to>
                                        <p:strVal val="visible"/>
                                      </p:to>
                                    </p:set>
                                    <p:anim calcmode="lin" valueType="num">
                                      <p:cBhvr additive="base">
                                        <p:cTn id="19" dur="500" fill="hold"/>
                                        <p:tgtEl>
                                          <p:spTgt spid="32771"/>
                                        </p:tgtEl>
                                        <p:attrNameLst>
                                          <p:attrName>ppt_x</p:attrName>
                                        </p:attrNameLst>
                                      </p:cBhvr>
                                      <p:tavLst>
                                        <p:tav tm="0">
                                          <p:val>
                                            <p:strVal val="#ppt_x"/>
                                          </p:val>
                                        </p:tav>
                                        <p:tav tm="100000">
                                          <p:val>
                                            <p:strVal val="#ppt_x"/>
                                          </p:val>
                                        </p:tav>
                                      </p:tavLst>
                                    </p:anim>
                                    <p:anim calcmode="lin" valueType="num">
                                      <p:cBhvr additive="base">
                                        <p:cTn id="20"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32770" grpId="0"/>
      <p:bldP spid="3277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120402" y="2058814"/>
            <a:ext cx="6643688" cy="2308324"/>
          </a:xfrm>
          <a:prstGeom prst="rect">
            <a:avLst/>
          </a:prstGeom>
          <a:noFill/>
          <a:ln w="9525">
            <a:noFill/>
            <a:miter lim="800000"/>
            <a:headEnd/>
            <a:tailEnd/>
          </a:ln>
        </p:spPr>
        <p:txBody>
          <a:bodyPr anchor="ctr">
            <a:spAutoFit/>
          </a:bodyPr>
          <a:lstStyle/>
          <a:p>
            <a:pPr algn="justLow">
              <a:buFont typeface="Arial" pitchFamily="34" charset="0"/>
              <a:buChar char="•"/>
            </a:pPr>
            <a:r>
              <a:rPr lang="ar-EG" sz="3600" b="1" dirty="0">
                <a:solidFill>
                  <a:srgbClr val="7030A0"/>
                </a:solidFill>
                <a:cs typeface="Times New Roman" pitchFamily="18" charset="0"/>
              </a:rPr>
              <a:t> </a:t>
            </a:r>
            <a:r>
              <a:rPr lang="ar-SA" sz="3600" b="1" dirty="0">
                <a:solidFill>
                  <a:srgbClr val="7030A0"/>
                </a:solidFill>
                <a:cs typeface="Times New Roman" pitchFamily="18" charset="0"/>
              </a:rPr>
              <a:t>احْرِصْ عَلى طَه</a:t>
            </a:r>
            <a:r>
              <a:rPr lang="ar-EG" sz="3600" b="1" dirty="0">
                <a:solidFill>
                  <a:srgbClr val="7030A0"/>
                </a:solidFill>
                <a:cs typeface="Times New Roman" pitchFamily="18" charset="0"/>
              </a:rPr>
              <a:t>و</a:t>
            </a:r>
            <a:r>
              <a:rPr lang="ar-SA" sz="3600" b="1" dirty="0">
                <a:solidFill>
                  <a:srgbClr val="7030A0"/>
                </a:solidFill>
                <a:cs typeface="Times New Roman" pitchFamily="18" charset="0"/>
              </a:rPr>
              <a:t> الطُّيورِ على دَرَجة حَرارةٍ عاليةٍ لا تقلُّ عَنْ 80 دَرَجَة مِئَويَّةً، فهذا كَفيلٌ بَقَتْلِ فَيْروس إنْفُلْوَنْزَا الطُّيورِ في حَوالي 60 ثانيةً.</a:t>
            </a:r>
            <a:endParaRPr lang="ar-SA" sz="4000"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additive="base">
                                        <p:cTn id="7" dur="500" fill="hold"/>
                                        <p:tgtEl>
                                          <p:spTgt spid="33793"/>
                                        </p:tgtEl>
                                        <p:attrNameLst>
                                          <p:attrName>ppt_x</p:attrName>
                                        </p:attrNameLst>
                                      </p:cBhvr>
                                      <p:tavLst>
                                        <p:tav tm="0">
                                          <p:val>
                                            <p:strVal val="#ppt_x"/>
                                          </p:val>
                                        </p:tav>
                                        <p:tav tm="100000">
                                          <p:val>
                                            <p:strVal val="#ppt_x"/>
                                          </p:val>
                                        </p:tav>
                                      </p:tavLst>
                                    </p:anim>
                                    <p:anim calcmode="lin" valueType="num">
                                      <p:cBhvr additive="base">
                                        <p:cTn id="8" dur="500" fill="hold"/>
                                        <p:tgtEl>
                                          <p:spTgt spid="337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070137" y="1817819"/>
            <a:ext cx="6643687" cy="2862322"/>
          </a:xfrm>
          <a:prstGeom prst="rect">
            <a:avLst/>
          </a:prstGeom>
          <a:noFill/>
          <a:ln w="9525">
            <a:noFill/>
            <a:miter lim="800000"/>
            <a:headEnd/>
            <a:tailEnd/>
          </a:ln>
        </p:spPr>
        <p:txBody>
          <a:bodyPr anchor="ctr">
            <a:spAutoFit/>
          </a:bodyPr>
          <a:lstStyle/>
          <a:p>
            <a:pPr algn="ctr"/>
            <a:r>
              <a:rPr lang="ar-SA" sz="3600" b="1" dirty="0">
                <a:solidFill>
                  <a:srgbClr val="7030A0"/>
                </a:solidFill>
              </a:rPr>
              <a:t>وَأَعْرَاضُ الْإِصَابَةِ بِإنْفُلْوَنْزَا الطُّيُورِ فِي الْإِنْسَانِ تَتَلَخَّصُ فِي الشُّعُورِ بِأَعْرَاضِ الإنْفُلْوَنْزَا</a:t>
            </a:r>
            <a:r>
              <a:rPr lang="ar-EG" sz="3600" b="1" dirty="0">
                <a:solidFill>
                  <a:srgbClr val="7030A0"/>
                </a:solidFill>
              </a:rPr>
              <a:t> نفسها</a:t>
            </a:r>
            <a:r>
              <a:rPr lang="ar-SA" sz="3600" b="1" dirty="0">
                <a:solidFill>
                  <a:srgbClr val="7030A0"/>
                </a:solidFill>
              </a:rPr>
              <a:t>، الَّتِي كَثِيرَاً مَا نَتَعَرَّضُ لَهَا مِن ارْتِفَاعٍ دَرَجَةِ الْحَرَارَةِ، وَالسُّعَالِ، وَالْتِهَابِ الْحَلْقِ وَآَلَام</a:t>
            </a:r>
            <a:r>
              <a:rPr lang="ar-EG" sz="3600" b="1" dirty="0">
                <a:solidFill>
                  <a:srgbClr val="7030A0"/>
                </a:solidFill>
              </a:rPr>
              <a:t>ٍ</a:t>
            </a:r>
            <a:r>
              <a:rPr lang="ar-SA" sz="3600" b="1" dirty="0">
                <a:solidFill>
                  <a:srgbClr val="7030A0"/>
                </a:solidFill>
              </a:rPr>
              <a:t> فِي الْعِظَامِ</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additive="base">
                                        <p:cTn id="7" dur="500" fill="hold"/>
                                        <p:tgtEl>
                                          <p:spTgt spid="33793"/>
                                        </p:tgtEl>
                                        <p:attrNameLst>
                                          <p:attrName>ppt_x</p:attrName>
                                        </p:attrNameLst>
                                      </p:cBhvr>
                                      <p:tavLst>
                                        <p:tav tm="0">
                                          <p:val>
                                            <p:strVal val="#ppt_x"/>
                                          </p:val>
                                        </p:tav>
                                        <p:tav tm="100000">
                                          <p:val>
                                            <p:strVal val="#ppt_x"/>
                                          </p:val>
                                        </p:tav>
                                      </p:tavLst>
                                    </p:anim>
                                    <p:anim calcmode="lin" valueType="num">
                                      <p:cBhvr additive="base">
                                        <p:cTn id="8" dur="500" fill="hold"/>
                                        <p:tgtEl>
                                          <p:spTgt spid="337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071538" y="1580365"/>
            <a:ext cx="6786562" cy="3416320"/>
          </a:xfrm>
          <a:prstGeom prst="rect">
            <a:avLst/>
          </a:prstGeom>
          <a:noFill/>
          <a:ln w="9525">
            <a:noFill/>
            <a:miter lim="800000"/>
            <a:headEnd/>
            <a:tailEnd/>
          </a:ln>
        </p:spPr>
        <p:txBody>
          <a:bodyPr anchor="ctr">
            <a:spAutoFit/>
          </a:bodyPr>
          <a:lstStyle/>
          <a:p>
            <a:pPr algn="ctr"/>
            <a:r>
              <a:rPr lang="ar-SA" sz="3600" b="1" dirty="0">
                <a:solidFill>
                  <a:srgbClr val="7030A0"/>
                </a:solidFill>
              </a:rPr>
              <a:t>وَيُمْكِنُ كذلك أن تكون الْإِصَابَةُ بِالْتِهَابٍ فِي الْعَيْنِ</a:t>
            </a:r>
            <a:r>
              <a:rPr lang="ar-EG" sz="3600" b="1" dirty="0">
                <a:solidFill>
                  <a:srgbClr val="7030A0"/>
                </a:solidFill>
              </a:rPr>
              <a:t> من أعراضها </a:t>
            </a:r>
            <a:r>
              <a:rPr lang="ar-SA" sz="3600" b="1" dirty="0">
                <a:solidFill>
                  <a:srgbClr val="7030A0"/>
                </a:solidFill>
              </a:rPr>
              <a:t>، مَعَ احْتِمَالِ حُدُوثِ بَعْضِ الْمُضَاعَفَاتِ الَّتِي تُسَبِّبُ الْتِهَابَاً رِئَوِيَّاً، أَوْ مُشْكِلَاتٍ فِي الْجِهَازِ التَّنَفُّسِيِّ، أَوْ نَزْلَةٍ شَعْبِيَّةٍ، أَوْ أَيِّ أَعْرَاضٍ أُخْرَى خَطِيرَةٍ تُشَكِّلُ تَهْدِيدَاً </a:t>
            </a:r>
            <a:r>
              <a:rPr lang="ar-EG" sz="3600" b="1" dirty="0">
                <a:solidFill>
                  <a:srgbClr val="7030A0"/>
                </a:solidFill>
              </a:rPr>
              <a:t>ل</a:t>
            </a:r>
            <a:r>
              <a:rPr lang="ar-SA" sz="3600" b="1" dirty="0">
                <a:solidFill>
                  <a:srgbClr val="7030A0"/>
                </a:solidFill>
              </a:rPr>
              <a:t>لْحَيَاةِ.</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additive="base">
                                        <p:cTn id="7" dur="500" fill="hold"/>
                                        <p:tgtEl>
                                          <p:spTgt spid="33793"/>
                                        </p:tgtEl>
                                        <p:attrNameLst>
                                          <p:attrName>ppt_x</p:attrName>
                                        </p:attrNameLst>
                                      </p:cBhvr>
                                      <p:tavLst>
                                        <p:tav tm="0">
                                          <p:val>
                                            <p:strVal val="#ppt_x"/>
                                          </p:val>
                                        </p:tav>
                                        <p:tav tm="100000">
                                          <p:val>
                                            <p:strVal val="#ppt_x"/>
                                          </p:val>
                                        </p:tav>
                                      </p:tavLst>
                                    </p:anim>
                                    <p:anim calcmode="lin" valueType="num">
                                      <p:cBhvr additive="base">
                                        <p:cTn id="8" dur="500" fill="hold"/>
                                        <p:tgtEl>
                                          <p:spTgt spid="337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p:nvPr/>
        </p:nvSpPr>
        <p:spPr bwMode="auto">
          <a:xfrm>
            <a:off x="756124" y="1714500"/>
            <a:ext cx="7744966" cy="38657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effectLst>
            <a:innerShdw blurRad="12700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 name="مخطط انسيابي: محطة طرفية 1"/>
          <p:cNvSpPr/>
          <p:nvPr/>
        </p:nvSpPr>
        <p:spPr>
          <a:xfrm>
            <a:off x="4788024" y="773824"/>
            <a:ext cx="3571900" cy="1143008"/>
          </a:xfrm>
          <a:prstGeom prst="flowChartTerminator">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34817" name="Rectangle 1"/>
          <p:cNvSpPr>
            <a:spLocks noChangeArrowheads="1"/>
          </p:cNvSpPr>
          <p:nvPr/>
        </p:nvSpPr>
        <p:spPr bwMode="auto">
          <a:xfrm>
            <a:off x="5207123" y="960359"/>
            <a:ext cx="2830512" cy="769938"/>
          </a:xfrm>
          <a:prstGeom prst="rect">
            <a:avLst/>
          </a:prstGeom>
          <a:noFill/>
          <a:ln w="9525">
            <a:noFill/>
            <a:miter lim="800000"/>
            <a:headEnd/>
            <a:tailEnd/>
          </a:ln>
        </p:spPr>
        <p:txBody>
          <a:bodyPr wrap="none" anchor="ctr">
            <a:spAutoFit/>
          </a:bodyPr>
          <a:lstStyle/>
          <a:p>
            <a:r>
              <a:rPr lang="ar-SA" sz="4400" b="1" dirty="0">
                <a:solidFill>
                  <a:srgbClr val="FF0000"/>
                </a:solidFill>
                <a:cs typeface="Times New Roman" pitchFamily="18" charset="0"/>
              </a:rPr>
              <a:t>الْخَطْوَةُ الرَّابِعَةُ</a:t>
            </a:r>
            <a:endParaRPr lang="ar-SA" sz="4800" dirty="0">
              <a:solidFill>
                <a:srgbClr val="FF0000"/>
              </a:solidFill>
            </a:endParaRPr>
          </a:p>
        </p:txBody>
      </p:sp>
      <p:sp>
        <p:nvSpPr>
          <p:cNvPr id="34818" name="Rectangle 2"/>
          <p:cNvSpPr>
            <a:spLocks noChangeArrowheads="1"/>
          </p:cNvSpPr>
          <p:nvPr/>
        </p:nvSpPr>
        <p:spPr bwMode="auto">
          <a:xfrm>
            <a:off x="878125" y="2779052"/>
            <a:ext cx="7500963" cy="1938992"/>
          </a:xfrm>
          <a:prstGeom prst="rect">
            <a:avLst/>
          </a:prstGeom>
          <a:noFill/>
          <a:ln w="9525">
            <a:noFill/>
            <a:miter lim="800000"/>
            <a:headEnd/>
            <a:tailEnd/>
          </a:ln>
        </p:spPr>
        <p:txBody>
          <a:bodyPr wrap="square" anchor="ctr">
            <a:spAutoFit/>
          </a:bodyPr>
          <a:lstStyle/>
          <a:p>
            <a:pPr algn="justLow"/>
            <a:r>
              <a:rPr lang="ar-SA" sz="4000" b="1" dirty="0">
                <a:cs typeface="Times New Roman" pitchFamily="18" charset="0"/>
              </a:rPr>
              <a:t>نُناقِشُ الْمَعلوماتِ الَّتي نُريدُ مَعرفتَها عَنْ إنْفُلْوَنْزَا الطُّيورِ، ولَمْ تَرِدْ في النَّصِّ، ونُدَوِّنُها في العمودِ الرَّابِعِ (</a:t>
            </a:r>
            <a:r>
              <a:rPr lang="ar-SA" sz="4000" b="1" dirty="0">
                <a:solidFill>
                  <a:srgbClr val="FF0000"/>
                </a:solidFill>
                <a:cs typeface="Times New Roman" pitchFamily="18" charset="0"/>
              </a:rPr>
              <a:t>ما أُريدُ معرفتَهُ أيضاً</a:t>
            </a:r>
            <a:r>
              <a:rPr lang="ar-SA" sz="4000" b="1" dirty="0">
                <a:cs typeface="Times New Roman" pitchFamily="18" charset="0"/>
              </a:rPr>
              <a:t>).</a:t>
            </a:r>
            <a:endParaRPr lang="ar-SA" sz="4400"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4817"/>
                                        </p:tgtEl>
                                        <p:attrNameLst>
                                          <p:attrName>style.visibility</p:attrName>
                                        </p:attrNameLst>
                                      </p:cBhvr>
                                      <p:to>
                                        <p:strVal val="visible"/>
                                      </p:to>
                                    </p:set>
                                    <p:animEffect transition="in" filter="wipe(down)">
                                      <p:cBhvr>
                                        <p:cTn id="23" dur="580">
                                          <p:stCondLst>
                                            <p:cond delay="0"/>
                                          </p:stCondLst>
                                        </p:cTn>
                                        <p:tgtEl>
                                          <p:spTgt spid="34817"/>
                                        </p:tgtEl>
                                      </p:cBhvr>
                                    </p:animEffect>
                                    <p:anim calcmode="lin" valueType="num">
                                      <p:cBhvr>
                                        <p:cTn id="24" dur="1822" tmFilter="0,0; 0.14,0.36; 0.43,0.73; 0.71,0.91; 1.0,1.0">
                                          <p:stCondLst>
                                            <p:cond delay="0"/>
                                          </p:stCondLst>
                                        </p:cTn>
                                        <p:tgtEl>
                                          <p:spTgt spid="348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48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48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48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4817"/>
                                        </p:tgtEl>
                                        <p:attrNameLst>
                                          <p:attrName>ppt_y</p:attrName>
                                        </p:attrNameLst>
                                      </p:cBhvr>
                                      <p:tavLst>
                                        <p:tav tm="0" fmla="#ppt_y-sin(pi*$)/81">
                                          <p:val>
                                            <p:fltVal val="0"/>
                                          </p:val>
                                        </p:tav>
                                        <p:tav tm="100000">
                                          <p:val>
                                            <p:fltVal val="1"/>
                                          </p:val>
                                        </p:tav>
                                      </p:tavLst>
                                    </p:anim>
                                    <p:animScale>
                                      <p:cBhvr>
                                        <p:cTn id="29" dur="26">
                                          <p:stCondLst>
                                            <p:cond delay="650"/>
                                          </p:stCondLst>
                                        </p:cTn>
                                        <p:tgtEl>
                                          <p:spTgt spid="34817"/>
                                        </p:tgtEl>
                                      </p:cBhvr>
                                      <p:to x="100000" y="60000"/>
                                    </p:animScale>
                                    <p:animScale>
                                      <p:cBhvr>
                                        <p:cTn id="30" dur="166" decel="50000">
                                          <p:stCondLst>
                                            <p:cond delay="676"/>
                                          </p:stCondLst>
                                        </p:cTn>
                                        <p:tgtEl>
                                          <p:spTgt spid="34817"/>
                                        </p:tgtEl>
                                      </p:cBhvr>
                                      <p:to x="100000" y="100000"/>
                                    </p:animScale>
                                    <p:animScale>
                                      <p:cBhvr>
                                        <p:cTn id="31" dur="26">
                                          <p:stCondLst>
                                            <p:cond delay="1312"/>
                                          </p:stCondLst>
                                        </p:cTn>
                                        <p:tgtEl>
                                          <p:spTgt spid="34817"/>
                                        </p:tgtEl>
                                      </p:cBhvr>
                                      <p:to x="100000" y="80000"/>
                                    </p:animScale>
                                    <p:animScale>
                                      <p:cBhvr>
                                        <p:cTn id="32" dur="166" decel="50000">
                                          <p:stCondLst>
                                            <p:cond delay="1338"/>
                                          </p:stCondLst>
                                        </p:cTn>
                                        <p:tgtEl>
                                          <p:spTgt spid="34817"/>
                                        </p:tgtEl>
                                      </p:cBhvr>
                                      <p:to x="100000" y="100000"/>
                                    </p:animScale>
                                    <p:animScale>
                                      <p:cBhvr>
                                        <p:cTn id="33" dur="26">
                                          <p:stCondLst>
                                            <p:cond delay="1642"/>
                                          </p:stCondLst>
                                        </p:cTn>
                                        <p:tgtEl>
                                          <p:spTgt spid="34817"/>
                                        </p:tgtEl>
                                      </p:cBhvr>
                                      <p:to x="100000" y="90000"/>
                                    </p:animScale>
                                    <p:animScale>
                                      <p:cBhvr>
                                        <p:cTn id="34" dur="166" decel="50000">
                                          <p:stCondLst>
                                            <p:cond delay="1668"/>
                                          </p:stCondLst>
                                        </p:cTn>
                                        <p:tgtEl>
                                          <p:spTgt spid="34817"/>
                                        </p:tgtEl>
                                      </p:cBhvr>
                                      <p:to x="100000" y="100000"/>
                                    </p:animScale>
                                    <p:animScale>
                                      <p:cBhvr>
                                        <p:cTn id="35" dur="26">
                                          <p:stCondLst>
                                            <p:cond delay="1808"/>
                                          </p:stCondLst>
                                        </p:cTn>
                                        <p:tgtEl>
                                          <p:spTgt spid="34817"/>
                                        </p:tgtEl>
                                      </p:cBhvr>
                                      <p:to x="100000" y="95000"/>
                                    </p:animScale>
                                    <p:animScale>
                                      <p:cBhvr>
                                        <p:cTn id="36" dur="166" decel="50000">
                                          <p:stCondLst>
                                            <p:cond delay="1834"/>
                                          </p:stCondLst>
                                        </p:cTn>
                                        <p:tgtEl>
                                          <p:spTgt spid="34817"/>
                                        </p:tgtEl>
                                      </p:cBhvr>
                                      <p:to x="100000" y="100000"/>
                                    </p:animScale>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34818"/>
                                        </p:tgtEl>
                                        <p:attrNameLst>
                                          <p:attrName>style.visibility</p:attrName>
                                        </p:attrNameLst>
                                      </p:cBhvr>
                                      <p:to>
                                        <p:strVal val="visible"/>
                                      </p:to>
                                    </p:set>
                                    <p:animEffect transition="in" filter="wipe(down)">
                                      <p:cBhvr>
                                        <p:cTn id="44"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4817" grpId="0"/>
      <p:bldP spid="3481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57821" y="1268760"/>
            <a:ext cx="7716977" cy="4320480"/>
          </a:xfrm>
          <a:prstGeom prst="rect">
            <a:avLst/>
          </a:prstGeom>
          <a:noFill/>
          <a:ln w="9525">
            <a:noFill/>
            <a:miter lim="800000"/>
            <a:headEnd/>
            <a:tailEnd/>
          </a:ln>
        </p:spPr>
      </p:pic>
      <p:sp>
        <p:nvSpPr>
          <p:cNvPr id="35841" name="Rectangle 1"/>
          <p:cNvSpPr>
            <a:spLocks noChangeArrowheads="1"/>
          </p:cNvSpPr>
          <p:nvPr/>
        </p:nvSpPr>
        <p:spPr bwMode="auto">
          <a:xfrm>
            <a:off x="857821" y="2700587"/>
            <a:ext cx="6429375" cy="1570037"/>
          </a:xfrm>
          <a:prstGeom prst="rect">
            <a:avLst/>
          </a:prstGeom>
          <a:noFill/>
          <a:ln w="9525">
            <a:noFill/>
            <a:miter lim="800000"/>
            <a:headEnd/>
            <a:tailEnd/>
          </a:ln>
        </p:spPr>
        <p:txBody>
          <a:bodyPr anchor="ctr">
            <a:spAutoFit/>
          </a:bodyPr>
          <a:lstStyle/>
          <a:p>
            <a:r>
              <a:rPr lang="ar-SA" sz="4800" b="1" dirty="0">
                <a:cs typeface="Times New Roman" pitchFamily="18" charset="0"/>
              </a:rPr>
              <a:t>نُطَبِّقُ الْخَطَواتِ الأربعِ لِلْجَدولِ الذاتيِّ على </a:t>
            </a:r>
            <a:r>
              <a:rPr lang="ar-EG" sz="4800" b="1" dirty="0">
                <a:cs typeface="Times New Roman" pitchFamily="18" charset="0"/>
              </a:rPr>
              <a:t>الموضوع الآتي:</a:t>
            </a:r>
            <a:endParaRPr lang="ar-SA" sz="5400" dirty="0"/>
          </a:p>
        </p:txBody>
      </p:sp>
      <p:sp>
        <p:nvSpPr>
          <p:cNvPr id="4" name="مربع نص 3"/>
          <p:cNvSpPr txBox="1"/>
          <p:nvPr/>
        </p:nvSpPr>
        <p:spPr>
          <a:xfrm>
            <a:off x="3076081" y="1641574"/>
            <a:ext cx="1992854" cy="923330"/>
          </a:xfrm>
          <a:prstGeom prst="rect">
            <a:avLst/>
          </a:prstGeom>
          <a:noFill/>
        </p:spPr>
        <p:txBody>
          <a:bodyPr wrap="square" rtlCol="1">
            <a:spAutoFit/>
          </a:bodyPr>
          <a:lstStyle/>
          <a:p>
            <a:pPr algn="ctr"/>
            <a:r>
              <a:rPr lang="ar-EG" sz="5400" b="1" dirty="0">
                <a:solidFill>
                  <a:srgbClr val="C00000"/>
                </a:solidFill>
              </a:rPr>
              <a:t>أطبق</a:t>
            </a:r>
            <a:endParaRPr lang="ar-SA" sz="54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5841"/>
                                        </p:tgtEl>
                                        <p:attrNameLst>
                                          <p:attrName>style.visibility</p:attrName>
                                        </p:attrNameLst>
                                      </p:cBhvr>
                                      <p:to>
                                        <p:strVal val="visible"/>
                                      </p:to>
                                    </p:set>
                                    <p:anim calcmode="lin" valueType="num">
                                      <p:cBhvr>
                                        <p:cTn id="15" dur="500" fill="hold"/>
                                        <p:tgtEl>
                                          <p:spTgt spid="35841"/>
                                        </p:tgtEl>
                                        <p:attrNameLst>
                                          <p:attrName>ppt_w</p:attrName>
                                        </p:attrNameLst>
                                      </p:cBhvr>
                                      <p:tavLst>
                                        <p:tav tm="0">
                                          <p:val>
                                            <p:fltVal val="0"/>
                                          </p:val>
                                        </p:tav>
                                        <p:tav tm="100000">
                                          <p:val>
                                            <p:strVal val="#ppt_w"/>
                                          </p:val>
                                        </p:tav>
                                      </p:tavLst>
                                    </p:anim>
                                    <p:anim calcmode="lin" valueType="num">
                                      <p:cBhvr>
                                        <p:cTn id="16" dur="500" fill="hold"/>
                                        <p:tgtEl>
                                          <p:spTgt spid="35841"/>
                                        </p:tgtEl>
                                        <p:attrNameLst>
                                          <p:attrName>ppt_h</p:attrName>
                                        </p:attrNameLst>
                                      </p:cBhvr>
                                      <p:tavLst>
                                        <p:tav tm="0">
                                          <p:val>
                                            <p:fltVal val="0"/>
                                          </p:val>
                                        </p:tav>
                                        <p:tav tm="100000">
                                          <p:val>
                                            <p:strVal val="#ppt_h"/>
                                          </p:val>
                                        </p:tav>
                                      </p:tavLst>
                                    </p:anim>
                                    <p:animEffect transition="in" filter="fade">
                                      <p:cBhvr>
                                        <p:cTn id="17" dur="500"/>
                                        <p:tgtEl>
                                          <p:spTgt spid="35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B42AE5C-0155-4F77-B4CE-894C24A72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1" y="1252808"/>
            <a:ext cx="7377497" cy="4352381"/>
          </a:xfrm>
          <a:prstGeom prst="rect">
            <a:avLst/>
          </a:prstGeom>
        </p:spPr>
      </p:pic>
      <p:sp>
        <p:nvSpPr>
          <p:cNvPr id="36865" name="Rectangle 1"/>
          <p:cNvSpPr>
            <a:spLocks noChangeArrowheads="1"/>
          </p:cNvSpPr>
          <p:nvPr/>
        </p:nvSpPr>
        <p:spPr bwMode="auto">
          <a:xfrm>
            <a:off x="1960547" y="2875000"/>
            <a:ext cx="5222904" cy="1107996"/>
          </a:xfrm>
          <a:prstGeom prst="rect">
            <a:avLst/>
          </a:prstGeom>
          <a:noFill/>
          <a:ln w="9525">
            <a:noFill/>
            <a:miter lim="800000"/>
            <a:headEnd/>
            <a:tailEnd/>
          </a:ln>
          <a:effectLst/>
        </p:spPr>
        <p:txBody>
          <a:bodyPr wrap="none" anchor="ctr">
            <a:spAutoFit/>
          </a:bodyPr>
          <a:lstStyle/>
          <a:p>
            <a:pPr>
              <a:defRPr/>
            </a:pPr>
            <a:r>
              <a:rPr lang="ar-SA" sz="6600" b="1" dirty="0">
                <a:ln>
                  <a:solidFill>
                    <a:sysClr val="windowText" lastClr="000000"/>
                  </a:solidFill>
                </a:ln>
                <a:solidFill>
                  <a:srgbClr val="FF0000"/>
                </a:solidFill>
                <a:ea typeface="Times New Roman" pitchFamily="18" charset="0"/>
              </a:rPr>
              <a:t>الْمشروباتُ الْغازيَّةُ</a:t>
            </a:r>
            <a:endParaRPr lang="ar-SA" sz="7200" b="1" dirty="0">
              <a:ln>
                <a:solidFill>
                  <a:sysClr val="windowText" lastClr="000000"/>
                </a:solidFill>
              </a:ln>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fade">
                                      <p:cBhvr>
                                        <p:cTn id="7" dur="2000"/>
                                        <p:tgtEl>
                                          <p:spTgt spid="36865"/>
                                        </p:tgtEl>
                                      </p:cBhvr>
                                    </p:animEffect>
                                    <p:anim calcmode="lin" valueType="num">
                                      <p:cBhvr>
                                        <p:cTn id="8" dur="2000" fill="hold"/>
                                        <p:tgtEl>
                                          <p:spTgt spid="36865"/>
                                        </p:tgtEl>
                                        <p:attrNameLst>
                                          <p:attrName>ppt_w</p:attrName>
                                        </p:attrNameLst>
                                      </p:cBhvr>
                                      <p:tavLst>
                                        <p:tav tm="0" fmla="#ppt_w*sin(2.5*pi*$)">
                                          <p:val>
                                            <p:fltVal val="0"/>
                                          </p:val>
                                        </p:tav>
                                        <p:tav tm="100000">
                                          <p:val>
                                            <p:fltVal val="1"/>
                                          </p:val>
                                        </p:tav>
                                      </p:tavLst>
                                    </p:anim>
                                    <p:anim calcmode="lin" valueType="num">
                                      <p:cBhvr>
                                        <p:cTn id="9" dur="2000" fill="hold"/>
                                        <p:tgtEl>
                                          <p:spTgt spid="368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55" y="455621"/>
            <a:ext cx="9098237" cy="5589570"/>
          </a:xfrm>
          <a:prstGeom prst="rect">
            <a:avLst/>
          </a:prstGeom>
        </p:spPr>
      </p:pic>
      <p:sp>
        <p:nvSpPr>
          <p:cNvPr id="14337" name="Rectangle 1"/>
          <p:cNvSpPr>
            <a:spLocks noChangeArrowheads="1"/>
          </p:cNvSpPr>
          <p:nvPr/>
        </p:nvSpPr>
        <p:spPr bwMode="auto">
          <a:xfrm>
            <a:off x="2588413" y="3297749"/>
            <a:ext cx="4654550" cy="1323975"/>
          </a:xfrm>
          <a:prstGeom prst="rect">
            <a:avLst/>
          </a:prstGeom>
          <a:noFill/>
          <a:ln w="9525">
            <a:noFill/>
            <a:miter lim="800000"/>
            <a:headEnd/>
            <a:tailEnd/>
          </a:ln>
        </p:spPr>
        <p:txBody>
          <a:bodyPr wrap="none" anchor="ctr">
            <a:spAutoFit/>
          </a:bodyPr>
          <a:lstStyle/>
          <a:p>
            <a:r>
              <a:rPr lang="ar-SA" sz="8000" b="1" dirty="0">
                <a:solidFill>
                  <a:srgbClr val="7030A0"/>
                </a:solidFill>
                <a:cs typeface="Times New Roman" pitchFamily="18" charset="0"/>
              </a:rPr>
              <a:t>الجدول الذاتي</a:t>
            </a:r>
            <a:endParaRPr lang="ar-SA" sz="8800"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4337"/>
                                        </p:tgtEl>
                                        <p:attrNameLst>
                                          <p:attrName>style.visibility</p:attrName>
                                        </p:attrNameLst>
                                      </p:cBhvr>
                                      <p:to>
                                        <p:strVal val="visible"/>
                                      </p:to>
                                    </p:set>
                                    <p:anim calcmode="lin" valueType="num">
                                      <p:cBhvr>
                                        <p:cTn id="10" dur="1000" fill="hold"/>
                                        <p:tgtEl>
                                          <p:spTgt spid="14337"/>
                                        </p:tgtEl>
                                        <p:attrNameLst>
                                          <p:attrName>ppt_w</p:attrName>
                                        </p:attrNameLst>
                                      </p:cBhvr>
                                      <p:tavLst>
                                        <p:tav tm="0">
                                          <p:val>
                                            <p:fltVal val="0"/>
                                          </p:val>
                                        </p:tav>
                                        <p:tav tm="100000">
                                          <p:val>
                                            <p:strVal val="#ppt_w"/>
                                          </p:val>
                                        </p:tav>
                                      </p:tavLst>
                                    </p:anim>
                                    <p:anim calcmode="lin" valueType="num">
                                      <p:cBhvr>
                                        <p:cTn id="11" dur="1000" fill="hold"/>
                                        <p:tgtEl>
                                          <p:spTgt spid="14337"/>
                                        </p:tgtEl>
                                        <p:attrNameLst>
                                          <p:attrName>ppt_h</p:attrName>
                                        </p:attrNameLst>
                                      </p:cBhvr>
                                      <p:tavLst>
                                        <p:tav tm="0">
                                          <p:val>
                                            <p:fltVal val="0"/>
                                          </p:val>
                                        </p:tav>
                                        <p:tav tm="100000">
                                          <p:val>
                                            <p:strVal val="#ppt_h"/>
                                          </p:val>
                                        </p:tav>
                                      </p:tavLst>
                                    </p:anim>
                                    <p:anim calcmode="lin" valueType="num">
                                      <p:cBhvr>
                                        <p:cTn id="12" dur="1000" fill="hold"/>
                                        <p:tgtEl>
                                          <p:spTgt spid="14337"/>
                                        </p:tgtEl>
                                        <p:attrNameLst>
                                          <p:attrName>style.rotation</p:attrName>
                                        </p:attrNameLst>
                                      </p:cBhvr>
                                      <p:tavLst>
                                        <p:tav tm="0">
                                          <p:val>
                                            <p:fltVal val="90"/>
                                          </p:val>
                                        </p:tav>
                                        <p:tav tm="100000">
                                          <p:val>
                                            <p:fltVal val="0"/>
                                          </p:val>
                                        </p:tav>
                                      </p:tavLst>
                                    </p:anim>
                                    <p:animEffect transition="in" filter="fade">
                                      <p:cBhvr>
                                        <p:cTn id="13" dur="1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763627" y="1267598"/>
            <a:ext cx="7358063" cy="3970318"/>
          </a:xfrm>
          <a:prstGeom prst="rect">
            <a:avLst/>
          </a:prstGeom>
          <a:noFill/>
          <a:ln w="9525">
            <a:noFill/>
            <a:miter lim="800000"/>
            <a:headEnd/>
            <a:tailEnd/>
          </a:ln>
        </p:spPr>
        <p:txBody>
          <a:bodyPr anchor="ctr">
            <a:spAutoFit/>
          </a:bodyPr>
          <a:lstStyle/>
          <a:p>
            <a:pPr algn="ctr"/>
            <a:r>
              <a:rPr lang="ar-EG" sz="3600" b="1" dirty="0">
                <a:solidFill>
                  <a:srgbClr val="C00000"/>
                </a:solidFill>
                <a:cs typeface="Times New Roman" pitchFamily="18" charset="0"/>
              </a:rPr>
              <a:t>المشروبات الغازية هي مشروبات صناعية </a:t>
            </a:r>
          </a:p>
          <a:p>
            <a:pPr algn="ctr"/>
            <a:r>
              <a:rPr lang="ar-EG" sz="3600" b="1" dirty="0">
                <a:solidFill>
                  <a:srgbClr val="C00000"/>
                </a:solidFill>
                <a:cs typeface="Times New Roman" pitchFamily="18" charset="0"/>
              </a:rPr>
              <a:t>أضيف إليها مواد حافظة وغازات، ونكهات تعطيها الطعم المميز الذي يختلف من نوع لآخر حسب النكهة المضافة.</a:t>
            </a:r>
          </a:p>
          <a:p>
            <a:pPr algn="ctr"/>
            <a:r>
              <a:rPr lang="ar-EG" sz="3600" b="1" dirty="0">
                <a:solidFill>
                  <a:srgbClr val="C00000"/>
                </a:solidFill>
                <a:cs typeface="Times New Roman" pitchFamily="18" charset="0"/>
              </a:rPr>
              <a:t>تختلف المشروبات الغازية بحسب النكهة المضافة للمكونات الأصلية التي تتكون من ماءٍ وسكر ومواد حافظة وغازات </a:t>
            </a:r>
            <a:endParaRPr lang="ar-SA" sz="4000" dirty="0">
              <a:solidFill>
                <a:srgbClr val="C00000"/>
              </a:solidFill>
            </a:endParaRPr>
          </a:p>
        </p:txBody>
      </p:sp>
    </p:spTree>
    <p:extLst>
      <p:ext uri="{BB962C8B-B14F-4D97-AF65-F5344CB8AC3E}">
        <p14:creationId xmlns:p14="http://schemas.microsoft.com/office/powerpoint/2010/main" val="4097678749"/>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3E8A969F-E336-4242-BD68-59C978B25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429000"/>
            <a:ext cx="2181357" cy="2423179"/>
          </a:xfrm>
          <a:prstGeom prst="rect">
            <a:avLst/>
          </a:prstGeom>
        </p:spPr>
      </p:pic>
      <p:sp>
        <p:nvSpPr>
          <p:cNvPr id="6" name="Rectangle 1">
            <a:extLst>
              <a:ext uri="{FF2B5EF4-FFF2-40B4-BE49-F238E27FC236}">
                <a16:creationId xmlns:a16="http://schemas.microsoft.com/office/drawing/2014/main" id="{5E93DD9A-B137-4141-A522-E82CC8314ECA}"/>
              </a:ext>
            </a:extLst>
          </p:cNvPr>
          <p:cNvSpPr>
            <a:spLocks noChangeArrowheads="1"/>
          </p:cNvSpPr>
          <p:nvPr/>
        </p:nvSpPr>
        <p:spPr bwMode="auto">
          <a:xfrm>
            <a:off x="1014945" y="1668158"/>
            <a:ext cx="7358063" cy="3785652"/>
          </a:xfrm>
          <a:prstGeom prst="rect">
            <a:avLst/>
          </a:prstGeom>
          <a:noFill/>
          <a:ln w="9525">
            <a:noFill/>
            <a:miter lim="800000"/>
            <a:headEnd/>
            <a:tailEnd/>
          </a:ln>
        </p:spPr>
        <p:txBody>
          <a:bodyPr anchor="ctr">
            <a:spAutoFit/>
          </a:bodyPr>
          <a:lstStyle/>
          <a:p>
            <a:pPr algn="ctr"/>
            <a:r>
              <a:rPr lang="ar-EG" sz="4000" b="1" dirty="0">
                <a:solidFill>
                  <a:srgbClr val="FF0000"/>
                </a:solidFill>
                <a:cs typeface="Times New Roman" pitchFamily="18" charset="0"/>
              </a:rPr>
              <a:t>وهذه النكهات هي:</a:t>
            </a:r>
          </a:p>
          <a:p>
            <a:pPr marL="571500" indent="-571500">
              <a:buFont typeface="Arial" panose="020B0604020202020204" pitchFamily="34" charset="0"/>
              <a:buChar char="•"/>
            </a:pPr>
            <a:r>
              <a:rPr lang="ar-EG" sz="4000" b="1" dirty="0">
                <a:solidFill>
                  <a:srgbClr val="7030A0"/>
                </a:solidFill>
                <a:cs typeface="Times New Roman" pitchFamily="18" charset="0"/>
              </a:rPr>
              <a:t>الكولا</a:t>
            </a:r>
          </a:p>
          <a:p>
            <a:pPr marL="571500" indent="-571500">
              <a:buFont typeface="Arial" panose="020B0604020202020204" pitchFamily="34" charset="0"/>
              <a:buChar char="•"/>
            </a:pPr>
            <a:r>
              <a:rPr lang="ar-EG" sz="4000" b="1" dirty="0">
                <a:solidFill>
                  <a:srgbClr val="7030A0"/>
                </a:solidFill>
                <a:cs typeface="Times New Roman" pitchFamily="18" charset="0"/>
              </a:rPr>
              <a:t>الليمون</a:t>
            </a:r>
          </a:p>
          <a:p>
            <a:pPr marL="571500" indent="-571500">
              <a:buFont typeface="Arial" panose="020B0604020202020204" pitchFamily="34" charset="0"/>
              <a:buChar char="•"/>
            </a:pPr>
            <a:r>
              <a:rPr lang="ar-EG" sz="4000" b="1" dirty="0">
                <a:solidFill>
                  <a:srgbClr val="7030A0"/>
                </a:solidFill>
                <a:cs typeface="Times New Roman" pitchFamily="18" charset="0"/>
              </a:rPr>
              <a:t>البرتقال</a:t>
            </a:r>
          </a:p>
          <a:p>
            <a:pPr marL="571500" indent="-571500">
              <a:buFont typeface="Arial" panose="020B0604020202020204" pitchFamily="34" charset="0"/>
              <a:buChar char="•"/>
            </a:pPr>
            <a:r>
              <a:rPr lang="ar-EG" sz="4000" b="1" dirty="0">
                <a:solidFill>
                  <a:srgbClr val="7030A0"/>
                </a:solidFill>
                <a:cs typeface="Times New Roman" pitchFamily="18" charset="0"/>
              </a:rPr>
              <a:t>العنب</a:t>
            </a:r>
          </a:p>
          <a:p>
            <a:pPr marL="571500" indent="-571500">
              <a:buFont typeface="Arial" panose="020B0604020202020204" pitchFamily="34" charset="0"/>
              <a:buChar char="•"/>
            </a:pPr>
            <a:r>
              <a:rPr lang="ar-EG" sz="4000" b="1" dirty="0">
                <a:solidFill>
                  <a:srgbClr val="7030A0"/>
                </a:solidFill>
                <a:cs typeface="Times New Roman" pitchFamily="18" charset="0"/>
              </a:rPr>
              <a:t>الفواكه المشكلة</a:t>
            </a:r>
          </a:p>
        </p:txBody>
      </p:sp>
    </p:spTree>
    <p:extLst>
      <p:ext uri="{BB962C8B-B14F-4D97-AF65-F5344CB8AC3E}">
        <p14:creationId xmlns:p14="http://schemas.microsoft.com/office/powerpoint/2010/main" val="3675208728"/>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6"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14945" y="1052603"/>
            <a:ext cx="7358063" cy="5016758"/>
          </a:xfrm>
          <a:prstGeom prst="rect">
            <a:avLst/>
          </a:prstGeom>
          <a:noFill/>
          <a:ln w="9525">
            <a:noFill/>
            <a:miter lim="800000"/>
            <a:headEnd/>
            <a:tailEnd/>
          </a:ln>
        </p:spPr>
        <p:txBody>
          <a:bodyPr anchor="ctr">
            <a:spAutoFit/>
          </a:bodyPr>
          <a:lstStyle/>
          <a:p>
            <a:pPr algn="ctr"/>
            <a:r>
              <a:rPr lang="ar-EG" sz="4000" b="1" dirty="0">
                <a:solidFill>
                  <a:srgbClr val="7030A0"/>
                </a:solidFill>
                <a:cs typeface="Times New Roman" pitchFamily="18" charset="0"/>
              </a:rPr>
              <a:t>إن جميع المشروبات الغازية ذات قيمة غذائية منخفضة، لا تحتوي على بروتينات ولا دهون ولا فيتامينات ولا معادن، وإنما هي سائل يحوي كميات كبيرة من السكريات الخاوية (أي الخالية من القيمة الغذائية)، وكمية قليلة من الأملاح. يضاف إلى ذلك أن لها آثارًا وتفاعلات سيئة مع الأغذية الأخرى،</a:t>
            </a:r>
            <a:endParaRPr lang="ar-SA" sz="4400" dirty="0">
              <a:solidFill>
                <a:srgbClr val="7030A0"/>
              </a:solidFill>
            </a:endParaRPr>
          </a:p>
        </p:txBody>
      </p:sp>
    </p:spTree>
    <p:extLst>
      <p:ext uri="{BB962C8B-B14F-4D97-AF65-F5344CB8AC3E}">
        <p14:creationId xmlns:p14="http://schemas.microsoft.com/office/powerpoint/2010/main" val="1853586049"/>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742328" y="1464166"/>
            <a:ext cx="7358063" cy="3785652"/>
          </a:xfrm>
          <a:prstGeom prst="rect">
            <a:avLst/>
          </a:prstGeom>
          <a:noFill/>
          <a:ln w="9525">
            <a:noFill/>
            <a:miter lim="800000"/>
            <a:headEnd/>
            <a:tailEnd/>
          </a:ln>
        </p:spPr>
        <p:txBody>
          <a:bodyPr anchor="ctr">
            <a:spAutoFit/>
          </a:bodyPr>
          <a:lstStyle/>
          <a:p>
            <a:pPr algn="ctr"/>
            <a:r>
              <a:rPr lang="ar-EG" sz="4000" b="1" dirty="0">
                <a:solidFill>
                  <a:srgbClr val="7030A0"/>
                </a:solidFill>
                <a:cs typeface="Times New Roman" pitchFamily="18" charset="0"/>
              </a:rPr>
              <a:t>وأنها تسبب حرمان شاربها من الفائدة المرجوة عند تناول الأطعمة المفيدة معها، حيث تتسبب في نقص الكالسيوم الضروري في بناء العظام، وتقلل من امتصاص الحديد من الطعام؛ فتصيب الشخص بمرض فقر الدم.</a:t>
            </a:r>
            <a:endParaRPr lang="ar-SA" sz="4400" dirty="0">
              <a:solidFill>
                <a:srgbClr val="7030A0"/>
              </a:solidFill>
            </a:endParaRPr>
          </a:p>
        </p:txBody>
      </p:sp>
    </p:spTree>
    <p:extLst>
      <p:ext uri="{BB962C8B-B14F-4D97-AF65-F5344CB8AC3E}">
        <p14:creationId xmlns:p14="http://schemas.microsoft.com/office/powerpoint/2010/main" val="8133132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886915" y="1155281"/>
            <a:ext cx="7358063" cy="4401205"/>
          </a:xfrm>
          <a:prstGeom prst="rect">
            <a:avLst/>
          </a:prstGeom>
          <a:noFill/>
          <a:ln w="9525">
            <a:noFill/>
            <a:miter lim="800000"/>
            <a:headEnd/>
            <a:tailEnd/>
          </a:ln>
        </p:spPr>
        <p:txBody>
          <a:bodyPr anchor="ctr">
            <a:spAutoFit/>
          </a:bodyPr>
          <a:lstStyle/>
          <a:p>
            <a:pPr algn="ctr"/>
            <a:r>
              <a:rPr lang="ar-EG" sz="4000" b="1" dirty="0">
                <a:solidFill>
                  <a:srgbClr val="7030A0"/>
                </a:solidFill>
                <a:cs typeface="Times New Roman" pitchFamily="18" charset="0"/>
              </a:rPr>
              <a:t>إن من المعتقدات الخاطئة المنتشرة بين الناس أن المشروبات الغازية تساعد على الهضم، لكن هذه غير صحيح، ويمكن تفسير ذلك الشعور الذي يحس به شاربها، والغازات التي يخرجها بعد الشرب بسبب الغازات التي يحويها المشروب نفسه وليست من جراء هضم الطعام الموجود في المعدة.</a:t>
            </a:r>
            <a:endParaRPr lang="ar-SA" sz="4400" dirty="0">
              <a:solidFill>
                <a:srgbClr val="7030A0"/>
              </a:solidFill>
            </a:endParaRPr>
          </a:p>
        </p:txBody>
      </p:sp>
    </p:spTree>
    <p:extLst>
      <p:ext uri="{BB962C8B-B14F-4D97-AF65-F5344CB8AC3E}">
        <p14:creationId xmlns:p14="http://schemas.microsoft.com/office/powerpoint/2010/main" val="3044421182"/>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892968" y="1228397"/>
            <a:ext cx="7358063" cy="4401205"/>
          </a:xfrm>
          <a:prstGeom prst="rect">
            <a:avLst/>
          </a:prstGeom>
          <a:noFill/>
          <a:ln w="9525">
            <a:noFill/>
            <a:miter lim="800000"/>
            <a:headEnd/>
            <a:tailEnd/>
          </a:ln>
        </p:spPr>
        <p:txBody>
          <a:bodyPr anchor="ctr">
            <a:spAutoFit/>
          </a:bodyPr>
          <a:lstStyle/>
          <a:p>
            <a:pPr algn="ctr"/>
            <a:r>
              <a:rPr lang="ar-EG" sz="4000" b="1" dirty="0">
                <a:solidFill>
                  <a:srgbClr val="7030A0"/>
                </a:solidFill>
                <a:cs typeface="Times New Roman" pitchFamily="18" charset="0"/>
              </a:rPr>
              <a:t>والأفضل الابتعاد عن المشروبات الغازية والإستغناء عنها بالفواكه الطبيعية والعصيرات الطازجة، وإن كان لا بد من استعمالها فيجب أن نتجنب تناول المشروبات مع الطعام، وذلك لمنع تأثيرها السيئ على امتصاص المعادن المهمة كالكالسيوم والحديد.</a:t>
            </a:r>
            <a:endParaRPr lang="ar-SA" sz="4400" dirty="0">
              <a:solidFill>
                <a:srgbClr val="7030A0"/>
              </a:solidFill>
            </a:endParaRPr>
          </a:p>
        </p:txBody>
      </p:sp>
    </p:spTree>
    <p:extLst>
      <p:ext uri="{BB962C8B-B14F-4D97-AF65-F5344CB8AC3E}">
        <p14:creationId xmlns:p14="http://schemas.microsoft.com/office/powerpoint/2010/main" val="1475839639"/>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71400"/>
            <a:ext cx="9098237" cy="5589570"/>
          </a:xfrm>
          <a:prstGeom prst="rect">
            <a:avLst/>
          </a:prstGeom>
        </p:spPr>
      </p:pic>
      <p:sp>
        <p:nvSpPr>
          <p:cNvPr id="8" name="Rectangle 1"/>
          <p:cNvSpPr>
            <a:spLocks noChangeArrowheads="1"/>
          </p:cNvSpPr>
          <p:nvPr/>
        </p:nvSpPr>
        <p:spPr bwMode="auto">
          <a:xfrm>
            <a:off x="1907704" y="2644886"/>
            <a:ext cx="4654550" cy="1323975"/>
          </a:xfrm>
          <a:prstGeom prst="rect">
            <a:avLst/>
          </a:prstGeom>
          <a:noFill/>
          <a:ln w="9525">
            <a:noFill/>
            <a:miter lim="800000"/>
            <a:headEnd/>
            <a:tailEnd/>
          </a:ln>
        </p:spPr>
        <p:txBody>
          <a:bodyPr wrap="none" anchor="ctr">
            <a:spAutoFit/>
          </a:bodyPr>
          <a:lstStyle/>
          <a:p>
            <a:r>
              <a:rPr lang="ar-SA" sz="8000" b="1" dirty="0">
                <a:solidFill>
                  <a:srgbClr val="7030A0"/>
                </a:solidFill>
                <a:cs typeface="Times New Roman" pitchFamily="18" charset="0"/>
              </a:rPr>
              <a:t>الجدول الذاتي</a:t>
            </a:r>
            <a:endParaRPr lang="ar-SA" sz="8800" dirty="0">
              <a:solidFill>
                <a:srgbClr val="7030A0"/>
              </a:solidFill>
            </a:endParaRPr>
          </a:p>
        </p:txBody>
      </p:sp>
    </p:spTree>
    <p:extLst>
      <p:ext uri="{BB962C8B-B14F-4D97-AF65-F5344CB8AC3E}">
        <p14:creationId xmlns:p14="http://schemas.microsoft.com/office/powerpoint/2010/main" val="913929324"/>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21674378"/>
              </p:ext>
            </p:extLst>
          </p:nvPr>
        </p:nvGraphicFramePr>
        <p:xfrm>
          <a:off x="785885" y="928688"/>
          <a:ext cx="7689778" cy="4714908"/>
        </p:xfrm>
        <a:graphic>
          <a:graphicData uri="http://schemas.openxmlformats.org/drawingml/2006/table">
            <a:tbl>
              <a:tblPr rtl="1" firstRow="1" bandRow="1">
                <a:tableStyleId>{5202B0CA-FC54-4496-8BCA-5EF66A818D29}</a:tableStyleId>
              </a:tblPr>
              <a:tblGrid>
                <a:gridCol w="1875248">
                  <a:extLst>
                    <a:ext uri="{9D8B030D-6E8A-4147-A177-3AD203B41FA5}">
                      <a16:colId xmlns:a16="http://schemas.microsoft.com/office/drawing/2014/main" val="20000"/>
                    </a:ext>
                  </a:extLst>
                </a:gridCol>
                <a:gridCol w="1875248">
                  <a:extLst>
                    <a:ext uri="{9D8B030D-6E8A-4147-A177-3AD203B41FA5}">
                      <a16:colId xmlns:a16="http://schemas.microsoft.com/office/drawing/2014/main" val="20001"/>
                    </a:ext>
                  </a:extLst>
                </a:gridCol>
                <a:gridCol w="1875248">
                  <a:extLst>
                    <a:ext uri="{9D8B030D-6E8A-4147-A177-3AD203B41FA5}">
                      <a16:colId xmlns:a16="http://schemas.microsoft.com/office/drawing/2014/main" val="20002"/>
                    </a:ext>
                  </a:extLst>
                </a:gridCol>
                <a:gridCol w="2064034">
                  <a:extLst>
                    <a:ext uri="{9D8B030D-6E8A-4147-A177-3AD203B41FA5}">
                      <a16:colId xmlns:a16="http://schemas.microsoft.com/office/drawing/2014/main" val="20003"/>
                    </a:ext>
                  </a:extLst>
                </a:gridCol>
              </a:tblGrid>
              <a:tr h="1066384">
                <a:tc gridSpan="2">
                  <a:txBody>
                    <a:bodyPr/>
                    <a:lstStyle/>
                    <a:p>
                      <a:pPr rtl="1"/>
                      <a:endParaRPr lang="ar-EG" dirty="0"/>
                    </a:p>
                  </a:txBody>
                  <a:tcPr/>
                </a:tc>
                <a:tc hMerge="1">
                  <a:txBody>
                    <a:bodyPr/>
                    <a:lstStyle/>
                    <a:p>
                      <a:pPr rtl="1"/>
                      <a:endParaRPr lang="ar-EG" dirty="0"/>
                    </a:p>
                  </a:txBody>
                  <a:tcPr/>
                </a:tc>
                <a:tc gridSpan="2">
                  <a:txBody>
                    <a:bodyPr/>
                    <a:lstStyle/>
                    <a:p>
                      <a:pPr rtl="1"/>
                      <a:endParaRPr lang="ar-EG" dirty="0"/>
                    </a:p>
                  </a:txBody>
                  <a:tcPr/>
                </a:tc>
                <a:tc hMerge="1">
                  <a:txBody>
                    <a:bodyPr/>
                    <a:lstStyle/>
                    <a:p>
                      <a:pPr rtl="1"/>
                      <a:endParaRPr lang="ar-EG" dirty="0"/>
                    </a:p>
                  </a:txBody>
                  <a:tcPr/>
                </a:tc>
                <a:extLst>
                  <a:ext uri="{0D108BD9-81ED-4DB2-BD59-A6C34878D82A}">
                    <a16:rowId xmlns:a16="http://schemas.microsoft.com/office/drawing/2014/main" val="10000"/>
                  </a:ext>
                </a:extLst>
              </a:tr>
              <a:tr h="1066384">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extLst>
                  <a:ext uri="{0D108BD9-81ED-4DB2-BD59-A6C34878D82A}">
                    <a16:rowId xmlns:a16="http://schemas.microsoft.com/office/drawing/2014/main" val="10001"/>
                  </a:ext>
                </a:extLst>
              </a:tr>
              <a:tr h="2582140">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extLst>
                  <a:ext uri="{0D108BD9-81ED-4DB2-BD59-A6C34878D82A}">
                    <a16:rowId xmlns:a16="http://schemas.microsoft.com/office/drawing/2014/main" val="10002"/>
                  </a:ext>
                </a:extLst>
              </a:tr>
            </a:tbl>
          </a:graphicData>
        </a:graphic>
      </p:graphicFrame>
      <p:sp>
        <p:nvSpPr>
          <p:cNvPr id="3" name="مربع نص 2"/>
          <p:cNvSpPr txBox="1">
            <a:spLocks noChangeArrowheads="1"/>
          </p:cNvSpPr>
          <p:nvPr/>
        </p:nvSpPr>
        <p:spPr bwMode="auto">
          <a:xfrm>
            <a:off x="4906938" y="1071563"/>
            <a:ext cx="2643188" cy="708025"/>
          </a:xfrm>
          <a:prstGeom prst="rect">
            <a:avLst/>
          </a:prstGeom>
          <a:noFill/>
          <a:ln w="9525">
            <a:noFill/>
            <a:miter lim="800000"/>
            <a:headEnd/>
            <a:tailEnd/>
          </a:ln>
        </p:spPr>
        <p:txBody>
          <a:bodyPr>
            <a:spAutoFit/>
          </a:bodyPr>
          <a:lstStyle/>
          <a:p>
            <a:r>
              <a:rPr lang="ar-SA" sz="4000" b="1" dirty="0">
                <a:solidFill>
                  <a:schemeClr val="bg1"/>
                </a:solidFill>
                <a:latin typeface="Calibri" pitchFamily="34" charset="0"/>
              </a:rPr>
              <a:t>قَبْلَ الْقِراءَةِ</a:t>
            </a:r>
            <a:endParaRPr lang="ar-EG" sz="4000" dirty="0">
              <a:solidFill>
                <a:schemeClr val="bg1"/>
              </a:solidFill>
              <a:latin typeface="Calibri" pitchFamily="34" charset="0"/>
            </a:endParaRPr>
          </a:p>
        </p:txBody>
      </p:sp>
      <p:sp>
        <p:nvSpPr>
          <p:cNvPr id="4" name="مربع نص 3"/>
          <p:cNvSpPr txBox="1">
            <a:spLocks noChangeArrowheads="1"/>
          </p:cNvSpPr>
          <p:nvPr/>
        </p:nvSpPr>
        <p:spPr bwMode="auto">
          <a:xfrm>
            <a:off x="1763688" y="1087438"/>
            <a:ext cx="2214563" cy="769937"/>
          </a:xfrm>
          <a:prstGeom prst="rect">
            <a:avLst/>
          </a:prstGeom>
          <a:noFill/>
          <a:ln w="9525">
            <a:noFill/>
            <a:miter lim="800000"/>
            <a:headEnd/>
            <a:tailEnd/>
          </a:ln>
        </p:spPr>
        <p:txBody>
          <a:bodyPr>
            <a:spAutoFit/>
          </a:bodyPr>
          <a:lstStyle/>
          <a:p>
            <a:r>
              <a:rPr lang="ar-SA" sz="4400" b="1">
                <a:solidFill>
                  <a:schemeClr val="bg1"/>
                </a:solidFill>
                <a:latin typeface="Calibri" pitchFamily="34" charset="0"/>
              </a:rPr>
              <a:t>بَعْدَ الْقراءَةِ</a:t>
            </a:r>
            <a:endParaRPr lang="ar-EG" sz="4400">
              <a:solidFill>
                <a:schemeClr val="bg1"/>
              </a:solidFill>
              <a:latin typeface="Calibri" pitchFamily="34" charset="0"/>
            </a:endParaRPr>
          </a:p>
        </p:txBody>
      </p:sp>
      <p:sp>
        <p:nvSpPr>
          <p:cNvPr id="5" name="مربع نص 4"/>
          <p:cNvSpPr txBox="1">
            <a:spLocks noChangeArrowheads="1"/>
          </p:cNvSpPr>
          <p:nvPr/>
        </p:nvSpPr>
        <p:spPr bwMode="auto">
          <a:xfrm>
            <a:off x="6572264" y="2143116"/>
            <a:ext cx="1785938" cy="523875"/>
          </a:xfrm>
          <a:prstGeom prst="rect">
            <a:avLst/>
          </a:prstGeom>
          <a:noFill/>
          <a:ln w="9525">
            <a:noFill/>
            <a:miter lim="800000"/>
            <a:headEnd/>
            <a:tailEnd/>
          </a:ln>
        </p:spPr>
        <p:txBody>
          <a:bodyPr>
            <a:spAutoFit/>
          </a:bodyPr>
          <a:lstStyle/>
          <a:p>
            <a:pPr algn="ctr"/>
            <a:r>
              <a:rPr lang="ar-SA" sz="2800" b="1" dirty="0">
                <a:latin typeface="Calibri" pitchFamily="34" charset="0"/>
              </a:rPr>
              <a:t>(1) ما أَعرفُهُ</a:t>
            </a:r>
            <a:endParaRPr lang="ar-EG" sz="2800" dirty="0">
              <a:latin typeface="Calibri" pitchFamily="34" charset="0"/>
            </a:endParaRPr>
          </a:p>
        </p:txBody>
      </p:sp>
      <p:sp>
        <p:nvSpPr>
          <p:cNvPr id="6" name="مربع نص 5"/>
          <p:cNvSpPr txBox="1">
            <a:spLocks noChangeArrowheads="1"/>
          </p:cNvSpPr>
          <p:nvPr/>
        </p:nvSpPr>
        <p:spPr bwMode="auto">
          <a:xfrm>
            <a:off x="4643438" y="2000240"/>
            <a:ext cx="2071688" cy="954087"/>
          </a:xfrm>
          <a:prstGeom prst="rect">
            <a:avLst/>
          </a:prstGeom>
          <a:noFill/>
          <a:ln w="9525">
            <a:noFill/>
            <a:miter lim="800000"/>
            <a:headEnd/>
            <a:tailEnd/>
          </a:ln>
        </p:spPr>
        <p:txBody>
          <a:bodyPr>
            <a:spAutoFit/>
          </a:bodyPr>
          <a:lstStyle/>
          <a:p>
            <a:pPr algn="ctr"/>
            <a:r>
              <a:rPr lang="ar-SA" sz="2800" b="1" dirty="0">
                <a:latin typeface="Calibri" pitchFamily="34" charset="0"/>
              </a:rPr>
              <a:t>(2) ما أريدُ معرفتَهُ</a:t>
            </a:r>
            <a:endParaRPr lang="ar-EG" sz="2800" dirty="0">
              <a:latin typeface="Calibri" pitchFamily="34" charset="0"/>
            </a:endParaRPr>
          </a:p>
        </p:txBody>
      </p:sp>
      <p:sp>
        <p:nvSpPr>
          <p:cNvPr id="7" name="مربع نص 6"/>
          <p:cNvSpPr txBox="1">
            <a:spLocks noChangeArrowheads="1"/>
          </p:cNvSpPr>
          <p:nvPr/>
        </p:nvSpPr>
        <p:spPr bwMode="auto">
          <a:xfrm>
            <a:off x="2786064" y="2143116"/>
            <a:ext cx="2000250" cy="523220"/>
          </a:xfrm>
          <a:prstGeom prst="rect">
            <a:avLst/>
          </a:prstGeom>
          <a:noFill/>
          <a:ln w="9525">
            <a:noFill/>
            <a:miter lim="800000"/>
            <a:headEnd/>
            <a:tailEnd/>
          </a:ln>
        </p:spPr>
        <p:txBody>
          <a:bodyPr>
            <a:spAutoFit/>
          </a:bodyPr>
          <a:lstStyle/>
          <a:p>
            <a:pPr algn="ctr"/>
            <a:r>
              <a:rPr lang="ar-SA" sz="2800" b="1" dirty="0">
                <a:latin typeface="Calibri" pitchFamily="34" charset="0"/>
              </a:rPr>
              <a:t>(3) ما تعلَّمتُهُ</a:t>
            </a:r>
            <a:endParaRPr lang="ar-EG" sz="2800" dirty="0">
              <a:latin typeface="Calibri" pitchFamily="34" charset="0"/>
            </a:endParaRPr>
          </a:p>
        </p:txBody>
      </p:sp>
      <p:sp>
        <p:nvSpPr>
          <p:cNvPr id="8" name="مربع نص 7"/>
          <p:cNvSpPr txBox="1">
            <a:spLocks noChangeArrowheads="1"/>
          </p:cNvSpPr>
          <p:nvPr/>
        </p:nvSpPr>
        <p:spPr bwMode="auto">
          <a:xfrm>
            <a:off x="1000112" y="2000240"/>
            <a:ext cx="1714500" cy="954087"/>
          </a:xfrm>
          <a:prstGeom prst="rect">
            <a:avLst/>
          </a:prstGeom>
          <a:noFill/>
          <a:ln w="9525">
            <a:noFill/>
            <a:miter lim="800000"/>
            <a:headEnd/>
            <a:tailEnd/>
          </a:ln>
        </p:spPr>
        <p:txBody>
          <a:bodyPr>
            <a:spAutoFit/>
          </a:bodyPr>
          <a:lstStyle/>
          <a:p>
            <a:pPr algn="ctr"/>
            <a:r>
              <a:rPr lang="ar-SA" sz="2800" b="1" dirty="0">
                <a:latin typeface="Calibri" pitchFamily="34" charset="0"/>
              </a:rPr>
              <a:t>(4) ما أُريدُ معرفتَهُ أيضاً</a:t>
            </a:r>
            <a:endParaRPr lang="ar-EG" sz="2800" dirty="0">
              <a:latin typeface="Calibri" pitchFamily="34" charset="0"/>
            </a:endParaRPr>
          </a:p>
        </p:txBody>
      </p:sp>
      <p:sp>
        <p:nvSpPr>
          <p:cNvPr id="9" name="مربع نص 8"/>
          <p:cNvSpPr txBox="1">
            <a:spLocks noChangeArrowheads="1"/>
          </p:cNvSpPr>
          <p:nvPr/>
        </p:nvSpPr>
        <p:spPr bwMode="auto">
          <a:xfrm>
            <a:off x="6643688" y="3214688"/>
            <a:ext cx="1785937" cy="2062103"/>
          </a:xfrm>
          <a:prstGeom prst="rect">
            <a:avLst/>
          </a:prstGeom>
          <a:noFill/>
          <a:ln w="9525">
            <a:noFill/>
            <a:miter lim="800000"/>
            <a:headEnd/>
            <a:tailEnd/>
          </a:ln>
        </p:spPr>
        <p:txBody>
          <a:bodyPr>
            <a:spAutoFit/>
          </a:bodyPr>
          <a:lstStyle/>
          <a:p>
            <a:pPr algn="ctr"/>
            <a:r>
              <a:rPr lang="ar-EG" sz="3200" b="1" dirty="0">
                <a:solidFill>
                  <a:srgbClr val="FF0000"/>
                </a:solidFill>
              </a:rPr>
              <a:t>ليست جميع المشروبات الغازية مضرة</a:t>
            </a:r>
            <a:endParaRPr lang="en-US" sz="3200" dirty="0">
              <a:solidFill>
                <a:srgbClr val="FF0000"/>
              </a:solidFill>
            </a:endParaRPr>
          </a:p>
        </p:txBody>
      </p:sp>
      <p:sp>
        <p:nvSpPr>
          <p:cNvPr id="10" name="مربع نص 9"/>
          <p:cNvSpPr txBox="1">
            <a:spLocks noChangeArrowheads="1"/>
          </p:cNvSpPr>
          <p:nvPr/>
        </p:nvSpPr>
        <p:spPr bwMode="auto">
          <a:xfrm>
            <a:off x="4714875" y="3143250"/>
            <a:ext cx="1857375" cy="1569660"/>
          </a:xfrm>
          <a:prstGeom prst="rect">
            <a:avLst/>
          </a:prstGeom>
          <a:noFill/>
          <a:ln w="9525">
            <a:noFill/>
            <a:miter lim="800000"/>
            <a:headEnd/>
            <a:tailEnd/>
          </a:ln>
        </p:spPr>
        <p:txBody>
          <a:bodyPr>
            <a:spAutoFit/>
          </a:bodyPr>
          <a:lstStyle/>
          <a:p>
            <a:pPr algn="ctr"/>
            <a:r>
              <a:rPr lang="ar-EG" sz="3200" b="1" dirty="0">
                <a:solidFill>
                  <a:srgbClr val="FF0000"/>
                </a:solidFill>
              </a:rPr>
              <a:t>ماهي الأنواع المضرة</a:t>
            </a:r>
            <a:endParaRPr lang="en-US" sz="3200" dirty="0">
              <a:solidFill>
                <a:srgbClr val="FF0000"/>
              </a:solidFill>
            </a:endParaRPr>
          </a:p>
        </p:txBody>
      </p:sp>
      <p:sp>
        <p:nvSpPr>
          <p:cNvPr id="11" name="مربع نص 10"/>
          <p:cNvSpPr txBox="1">
            <a:spLocks noChangeArrowheads="1"/>
          </p:cNvSpPr>
          <p:nvPr/>
        </p:nvSpPr>
        <p:spPr bwMode="auto">
          <a:xfrm>
            <a:off x="2857500" y="3071813"/>
            <a:ext cx="1857375" cy="2062103"/>
          </a:xfrm>
          <a:prstGeom prst="rect">
            <a:avLst/>
          </a:prstGeom>
          <a:noFill/>
          <a:ln w="9525">
            <a:noFill/>
            <a:miter lim="800000"/>
            <a:headEnd/>
            <a:tailEnd/>
          </a:ln>
        </p:spPr>
        <p:txBody>
          <a:bodyPr>
            <a:spAutoFit/>
          </a:bodyPr>
          <a:lstStyle/>
          <a:p>
            <a:pPr algn="ctr"/>
            <a:r>
              <a:rPr lang="ar-EG" sz="3200" b="1" dirty="0">
                <a:solidFill>
                  <a:srgbClr val="FF0000"/>
                </a:solidFill>
              </a:rPr>
              <a:t>جميع المشروبات الغازية مضرة</a:t>
            </a:r>
            <a:endParaRPr lang="en-US" sz="3200" dirty="0">
              <a:solidFill>
                <a:srgbClr val="FF0000"/>
              </a:solidFill>
            </a:endParaRPr>
          </a:p>
        </p:txBody>
      </p:sp>
      <p:sp>
        <p:nvSpPr>
          <p:cNvPr id="12" name="مربع نص 11"/>
          <p:cNvSpPr txBox="1">
            <a:spLocks noChangeArrowheads="1"/>
          </p:cNvSpPr>
          <p:nvPr/>
        </p:nvSpPr>
        <p:spPr bwMode="auto">
          <a:xfrm>
            <a:off x="785813" y="3284984"/>
            <a:ext cx="2000250" cy="1569660"/>
          </a:xfrm>
          <a:prstGeom prst="rect">
            <a:avLst/>
          </a:prstGeom>
          <a:noFill/>
          <a:ln w="9525">
            <a:noFill/>
            <a:miter lim="800000"/>
            <a:headEnd/>
            <a:tailEnd/>
          </a:ln>
        </p:spPr>
        <p:txBody>
          <a:bodyPr>
            <a:spAutoFit/>
          </a:bodyPr>
          <a:lstStyle/>
          <a:p>
            <a:pPr algn="ctr"/>
            <a:r>
              <a:rPr lang="ar-EG" sz="3200" b="1" dirty="0">
                <a:solidFill>
                  <a:srgbClr val="FF0000"/>
                </a:solidFill>
              </a:rPr>
              <a:t>ماهي بدائل المشروبات الغازية</a:t>
            </a:r>
            <a:endParaRPr lang="en-US" sz="3200" dirty="0">
              <a:solidFill>
                <a:srgbClr val="FF0000"/>
              </a:solidFill>
            </a:endParaRPr>
          </a:p>
        </p:txBody>
      </p:sp>
    </p:spTree>
    <p:extLst>
      <p:ext uri="{BB962C8B-B14F-4D97-AF65-F5344CB8AC3E}">
        <p14:creationId xmlns:p14="http://schemas.microsoft.com/office/powerpoint/2010/main" val="726089905"/>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barn(inVertical)">
                                      <p:cBhvr>
                                        <p:cTn id="5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rcRect/>
          <a:stretch/>
        </p:blipFill>
        <p:spPr>
          <a:xfrm>
            <a:off x="683568" y="804447"/>
            <a:ext cx="7704856" cy="5183124"/>
          </a:xfrm>
          <a:prstGeom prst="rect">
            <a:avLst/>
          </a:prstGeom>
        </p:spPr>
      </p:pic>
      <p:sp>
        <p:nvSpPr>
          <p:cNvPr id="5" name="مربع نص 4"/>
          <p:cNvSpPr txBox="1"/>
          <p:nvPr/>
        </p:nvSpPr>
        <p:spPr>
          <a:xfrm>
            <a:off x="1187624" y="1410850"/>
            <a:ext cx="6840760" cy="3970318"/>
          </a:xfrm>
          <a:prstGeom prst="rect">
            <a:avLst/>
          </a:prstGeom>
          <a:noFill/>
        </p:spPr>
        <p:txBody>
          <a:bodyPr wrap="square" rtlCol="0">
            <a:spAutoFit/>
          </a:bodyPr>
          <a:lstStyle/>
          <a:p>
            <a:pPr algn="justLow" rtl="1"/>
            <a:r>
              <a:rPr lang="en-US" sz="3600" b="1" dirty="0">
                <a:ln>
                  <a:solidFill>
                    <a:schemeClr val="accent2">
                      <a:lumMod val="75000"/>
                    </a:schemeClr>
                  </a:solidFill>
                </a:ln>
                <a:solidFill>
                  <a:schemeClr val="accent2">
                    <a:lumMod val="75000"/>
                  </a:schemeClr>
                </a:solidFill>
              </a:rPr>
              <a:t> </a:t>
            </a:r>
            <a:r>
              <a:rPr lang="ar-EG" sz="3600" b="1" dirty="0">
                <a:ln>
                  <a:solidFill>
                    <a:schemeClr val="accent2">
                      <a:lumMod val="75000"/>
                    </a:schemeClr>
                  </a:solidFill>
                </a:ln>
                <a:solidFill>
                  <a:schemeClr val="accent2">
                    <a:lumMod val="75000"/>
                  </a:schemeClr>
                </a:solidFill>
              </a:rPr>
              <a:t>استراتيجية الجدول الذاتي أو التساؤل الذاتي أو جدول التعلم</a:t>
            </a:r>
          </a:p>
          <a:p>
            <a:pPr algn="justLow" rtl="1"/>
            <a:r>
              <a:rPr lang="ar-EG" sz="3600" b="1" dirty="0">
                <a:ln>
                  <a:solidFill>
                    <a:schemeClr val="accent2">
                      <a:lumMod val="75000"/>
                    </a:schemeClr>
                  </a:solidFill>
                </a:ln>
                <a:solidFill>
                  <a:schemeClr val="accent2">
                    <a:lumMod val="75000"/>
                  </a:schemeClr>
                </a:solidFill>
              </a:rPr>
              <a:t>تعد من استراتيجيات التدريس لما وراء المعرفة، وهي تعتمد على استدعاء معارف الطالب السابقة، وإطلاق رغبته في الإستزادة من المعلومات، ثم الوعي بما تعلمه. وأصبحت نموذجاً لتنشيط التفكير أثناء القراءة</a:t>
            </a:r>
            <a:endParaRPr lang="en-US" sz="3600" b="1" dirty="0">
              <a:ln>
                <a:solidFill>
                  <a:schemeClr val="accent2">
                    <a:lumMod val="75000"/>
                  </a:schemeClr>
                </a:solidFill>
              </a:ln>
              <a:solidFill>
                <a:schemeClr val="accent2">
                  <a:lumMod val="75000"/>
                </a:schemeClr>
              </a:solidFill>
            </a:endParaRPr>
          </a:p>
        </p:txBody>
      </p:sp>
    </p:spTree>
    <p:extLst>
      <p:ext uri="{BB962C8B-B14F-4D97-AF65-F5344CB8AC3E}">
        <p14:creationId xmlns:p14="http://schemas.microsoft.com/office/powerpoint/2010/main" val="2751616785"/>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زوايا علوية مستديرة 1">
            <a:extLst>
              <a:ext uri="{FF2B5EF4-FFF2-40B4-BE49-F238E27FC236}">
                <a16:creationId xmlns:a16="http://schemas.microsoft.com/office/drawing/2014/main" id="{B2B9C52A-6E7D-4FDF-84B5-9BA63998D326}"/>
              </a:ext>
            </a:extLst>
          </p:cNvPr>
          <p:cNvSpPr/>
          <p:nvPr/>
        </p:nvSpPr>
        <p:spPr>
          <a:xfrm>
            <a:off x="899592" y="1160748"/>
            <a:ext cx="7344816" cy="4536504"/>
          </a:xfrm>
          <a:prstGeom prst="round2SameRect">
            <a:avLst/>
          </a:prstGeom>
        </p:spPr>
        <p:style>
          <a:lnRef idx="1">
            <a:schemeClr val="accent4"/>
          </a:lnRef>
          <a:fillRef idx="2">
            <a:schemeClr val="accent4"/>
          </a:fillRef>
          <a:effectRef idx="1">
            <a:schemeClr val="accent4"/>
          </a:effectRef>
          <a:fontRef idx="minor">
            <a:schemeClr val="dk1"/>
          </a:fontRef>
        </p:style>
        <p:txBody>
          <a:bodyPr rtlCol="1" anchor="ctr"/>
          <a:lstStyle/>
          <a:p>
            <a:pPr marL="571500" marR="0" lvl="0" indent="-571500" algn="ctr" defTabSz="914400" rtl="1" eaLnBrk="1" fontAlgn="base" latinLnBrk="0" hangingPunct="1">
              <a:lnSpc>
                <a:spcPct val="100000"/>
              </a:lnSpc>
              <a:spcBef>
                <a:spcPct val="0"/>
              </a:spcBef>
              <a:spcAft>
                <a:spcPct val="0"/>
              </a:spcAft>
              <a:buClrTx/>
              <a:buSzTx/>
              <a:buFont typeface="Wingdings" pitchFamily="2" charset="2"/>
              <a:buChar char="v"/>
              <a:tabLst/>
              <a:defRPr/>
            </a:pPr>
            <a:r>
              <a:rPr kumimoji="0" lang="ar-EG" sz="4000" b="1" i="0" u="none" strike="noStrike" kern="1200" cap="none" spc="0" normalizeH="0" baseline="0" noProof="0" dirty="0">
                <a:ln>
                  <a:solidFill>
                    <a:srgbClr val="AC66BB">
                      <a:lumMod val="75000"/>
                    </a:srgbClr>
                  </a:solidFill>
                </a:ln>
                <a:solidFill>
                  <a:srgbClr val="AC66BB">
                    <a:lumMod val="75000"/>
                  </a:srgbClr>
                </a:solidFill>
                <a:effectLst/>
                <a:uLnTx/>
                <a:uFillTx/>
                <a:latin typeface="Arial" pitchFamily="34" charset="0"/>
                <a:ea typeface="+mn-ea"/>
                <a:cs typeface="Arial" pitchFamily="34" charset="0"/>
              </a:rPr>
              <a:t>وتمر بخطوات:</a:t>
            </a:r>
          </a:p>
          <a:p>
            <a:pPr marL="742950" marR="0" lvl="0" indent="-742950" algn="ctr" defTabSz="914400" rtl="1" eaLnBrk="1" fontAlgn="base" latinLnBrk="0" hangingPunct="1">
              <a:lnSpc>
                <a:spcPct val="100000"/>
              </a:lnSpc>
              <a:spcBef>
                <a:spcPct val="0"/>
              </a:spcBef>
              <a:spcAft>
                <a:spcPct val="0"/>
              </a:spcAft>
              <a:buClrTx/>
              <a:buSzTx/>
              <a:buFont typeface="+mj-lt"/>
              <a:buAutoNum type="arabicPeriod"/>
              <a:tabLst/>
              <a:defRPr/>
            </a:pPr>
            <a:r>
              <a:rPr kumimoji="0" lang="ar-EG" sz="3600" b="1" i="0" u="none" strike="noStrike" kern="1200" cap="none" spc="0" normalizeH="0" baseline="0" noProof="0" dirty="0">
                <a:ln>
                  <a:solidFill>
                    <a:srgbClr val="AC66BB">
                      <a:lumMod val="75000"/>
                    </a:srgbClr>
                  </a:solidFill>
                </a:ln>
                <a:solidFill>
                  <a:srgbClr val="002060"/>
                </a:solidFill>
                <a:effectLst/>
                <a:uLnTx/>
                <a:uFillTx/>
                <a:latin typeface="Arial" pitchFamily="34" charset="0"/>
                <a:ea typeface="+mn-ea"/>
                <a:cs typeface="Arial" pitchFamily="34" charset="0"/>
              </a:rPr>
              <a:t>ماذا أعرف عن الموضوع (المعرفة السابقة)</a:t>
            </a:r>
          </a:p>
          <a:p>
            <a:pPr marL="742950" marR="0" lvl="0" indent="-742950" algn="ctr" defTabSz="914400" rtl="1" eaLnBrk="1" fontAlgn="base" latinLnBrk="0" hangingPunct="1">
              <a:lnSpc>
                <a:spcPct val="100000"/>
              </a:lnSpc>
              <a:spcBef>
                <a:spcPct val="0"/>
              </a:spcBef>
              <a:spcAft>
                <a:spcPct val="0"/>
              </a:spcAft>
              <a:buClrTx/>
              <a:buSzTx/>
              <a:buFont typeface="+mj-lt"/>
              <a:buAutoNum type="arabicPeriod"/>
              <a:tabLst/>
              <a:defRPr/>
            </a:pPr>
            <a:r>
              <a:rPr kumimoji="0" lang="ar-EG" sz="3600" b="1" i="0" u="none" strike="noStrike" kern="1200" cap="none" spc="0" normalizeH="0" baseline="0" noProof="0" dirty="0">
                <a:ln>
                  <a:solidFill>
                    <a:srgbClr val="AC66BB">
                      <a:lumMod val="75000"/>
                    </a:srgbClr>
                  </a:solidFill>
                </a:ln>
                <a:solidFill>
                  <a:srgbClr val="002060"/>
                </a:solidFill>
                <a:effectLst/>
                <a:uLnTx/>
                <a:uFillTx/>
                <a:latin typeface="Arial" pitchFamily="34" charset="0"/>
                <a:ea typeface="+mn-ea"/>
                <a:cs typeface="Arial" pitchFamily="34" charset="0"/>
              </a:rPr>
              <a:t>ماذا أريد أن أعرف عن الموضوع (المعرفة المقصودة)</a:t>
            </a:r>
          </a:p>
          <a:p>
            <a:pPr marL="742950" marR="0" lvl="0" indent="-742950" algn="ctr" defTabSz="914400" rtl="1" eaLnBrk="1" fontAlgn="base" latinLnBrk="0" hangingPunct="1">
              <a:lnSpc>
                <a:spcPct val="100000"/>
              </a:lnSpc>
              <a:spcBef>
                <a:spcPct val="0"/>
              </a:spcBef>
              <a:spcAft>
                <a:spcPct val="0"/>
              </a:spcAft>
              <a:buClrTx/>
              <a:buSzTx/>
              <a:buFont typeface="+mj-lt"/>
              <a:buAutoNum type="arabicPeriod"/>
              <a:tabLst/>
              <a:defRPr/>
            </a:pPr>
            <a:r>
              <a:rPr kumimoji="0" lang="ar-EG" sz="3600" b="1" i="0" u="none" strike="noStrike" kern="1200" cap="none" spc="0" normalizeH="0" baseline="0" noProof="0" dirty="0">
                <a:ln>
                  <a:solidFill>
                    <a:srgbClr val="AC66BB">
                      <a:lumMod val="75000"/>
                    </a:srgbClr>
                  </a:solidFill>
                </a:ln>
                <a:solidFill>
                  <a:srgbClr val="002060"/>
                </a:solidFill>
                <a:effectLst/>
                <a:uLnTx/>
                <a:uFillTx/>
                <a:latin typeface="Arial" pitchFamily="34" charset="0"/>
                <a:ea typeface="+mn-ea"/>
                <a:cs typeface="Arial" pitchFamily="34" charset="0"/>
              </a:rPr>
              <a:t>ماذا تعلمت عن الموضوع (المعرفة المكتسبة)</a:t>
            </a:r>
            <a:endParaRPr kumimoji="0" lang="en-US" sz="3600" b="1" i="0" u="none" strike="noStrike" kern="1200" cap="none" spc="0" normalizeH="0" baseline="0" noProof="0" dirty="0">
              <a:ln>
                <a:solidFill>
                  <a:srgbClr val="AC66BB">
                    <a:lumMod val="75000"/>
                  </a:srgbClr>
                </a:solidFill>
              </a:ln>
              <a:solidFill>
                <a:srgbClr val="00206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3887435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1D015FC7-8B08-4189-BF69-8510A5F918F6}"/>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60" y="548680"/>
            <a:ext cx="7848872" cy="6309320"/>
          </a:xfrm>
          <a:prstGeom prst="rect">
            <a:avLst/>
          </a:prstGeom>
        </p:spPr>
      </p:pic>
      <p:sp>
        <p:nvSpPr>
          <p:cNvPr id="7" name="مربع نص 6">
            <a:extLst>
              <a:ext uri="{FF2B5EF4-FFF2-40B4-BE49-F238E27FC236}">
                <a16:creationId xmlns:a16="http://schemas.microsoft.com/office/drawing/2014/main" id="{CA74D8F7-473A-4B62-ACBD-163717D3A8EB}"/>
              </a:ext>
            </a:extLst>
          </p:cNvPr>
          <p:cNvSpPr txBox="1"/>
          <p:nvPr/>
        </p:nvSpPr>
        <p:spPr>
          <a:xfrm>
            <a:off x="827584" y="2276872"/>
            <a:ext cx="7416824" cy="2246769"/>
          </a:xfrm>
          <a:prstGeom prst="rect">
            <a:avLst/>
          </a:prstGeom>
          <a:noFill/>
        </p:spPr>
        <p:txBody>
          <a:bodyPr wrap="square">
            <a:spAutoFit/>
          </a:bodyPr>
          <a:lstStyle/>
          <a:p>
            <a:pPr algn="justLow"/>
            <a:r>
              <a:rPr lang="ar-EG" sz="3600" b="1" dirty="0"/>
              <a:t>الهدف من استخدامها:</a:t>
            </a:r>
          </a:p>
          <a:p>
            <a:pPr algn="justLow"/>
            <a:endParaRPr lang="ar-EG" sz="3200" b="1" dirty="0">
              <a:solidFill>
                <a:srgbClr val="C00000"/>
              </a:solidFill>
            </a:endParaRPr>
          </a:p>
          <a:p>
            <a:pPr algn="justLow"/>
            <a:r>
              <a:rPr lang="ar-EG" sz="3600" b="1" dirty="0">
                <a:solidFill>
                  <a:srgbClr val="FF0000"/>
                </a:solidFill>
              </a:rPr>
              <a:t>نستخدمها إذا أَرَدْنا أَنْ نُعَمِّقَ فَهْمَنا لِموضوعٍ ما، وهي مكونة من أربع خطوات.</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853286503"/>
              </p:ext>
            </p:extLst>
          </p:nvPr>
        </p:nvGraphicFramePr>
        <p:xfrm>
          <a:off x="597731" y="1186183"/>
          <a:ext cx="7862701" cy="4798730"/>
        </p:xfrm>
        <a:graphic>
          <a:graphicData uri="http://schemas.openxmlformats.org/drawingml/2006/table">
            <a:tbl>
              <a:tblPr rtl="1" firstRow="1" bandRow="1">
                <a:tableStyleId>{5C22544A-7EE6-4342-B048-85BDC9FD1C3A}</a:tableStyleId>
              </a:tblPr>
              <a:tblGrid>
                <a:gridCol w="1958155">
                  <a:extLst>
                    <a:ext uri="{9D8B030D-6E8A-4147-A177-3AD203B41FA5}">
                      <a16:colId xmlns:a16="http://schemas.microsoft.com/office/drawing/2014/main" val="20000"/>
                    </a:ext>
                  </a:extLst>
                </a:gridCol>
                <a:gridCol w="2008863">
                  <a:extLst>
                    <a:ext uri="{9D8B030D-6E8A-4147-A177-3AD203B41FA5}">
                      <a16:colId xmlns:a16="http://schemas.microsoft.com/office/drawing/2014/main" val="20001"/>
                    </a:ext>
                  </a:extLst>
                </a:gridCol>
                <a:gridCol w="1832245">
                  <a:extLst>
                    <a:ext uri="{9D8B030D-6E8A-4147-A177-3AD203B41FA5}">
                      <a16:colId xmlns:a16="http://schemas.microsoft.com/office/drawing/2014/main" val="20002"/>
                    </a:ext>
                  </a:extLst>
                </a:gridCol>
                <a:gridCol w="2063438">
                  <a:extLst>
                    <a:ext uri="{9D8B030D-6E8A-4147-A177-3AD203B41FA5}">
                      <a16:colId xmlns:a16="http://schemas.microsoft.com/office/drawing/2014/main" val="20003"/>
                    </a:ext>
                  </a:extLst>
                </a:gridCol>
              </a:tblGrid>
              <a:tr h="903154">
                <a:tc gridSpan="2">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701E"/>
                    </a:solidFill>
                  </a:tcPr>
                </a:tc>
                <a:tc hMerge="1">
                  <a:txBody>
                    <a:bodyPr/>
                    <a:lstStyle/>
                    <a:p>
                      <a:pPr rtl="1"/>
                      <a:endParaRPr lang="ar-EG" dirty="0"/>
                    </a:p>
                  </a:txBody>
                  <a:tcPr/>
                </a:tc>
                <a:tc gridSpan="2">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701E"/>
                    </a:solidFill>
                  </a:tcPr>
                </a:tc>
                <a:tc hMerge="1">
                  <a:txBody>
                    <a:bodyPr/>
                    <a:lstStyle/>
                    <a:p>
                      <a:pPr rtl="1"/>
                      <a:endParaRPr lang="ar-EG" dirty="0"/>
                    </a:p>
                  </a:txBody>
                  <a:tcPr/>
                </a:tc>
                <a:extLst>
                  <a:ext uri="{0D108BD9-81ED-4DB2-BD59-A6C34878D82A}">
                    <a16:rowId xmlns:a16="http://schemas.microsoft.com/office/drawing/2014/main" val="10000"/>
                  </a:ext>
                </a:extLst>
              </a:tr>
              <a:tr h="893631">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0194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مربع نص 3"/>
          <p:cNvSpPr txBox="1">
            <a:spLocks noChangeArrowheads="1"/>
          </p:cNvSpPr>
          <p:nvPr/>
        </p:nvSpPr>
        <p:spPr bwMode="auto">
          <a:xfrm>
            <a:off x="4714901" y="1246843"/>
            <a:ext cx="3457499" cy="769441"/>
          </a:xfrm>
          <a:prstGeom prst="rect">
            <a:avLst/>
          </a:prstGeom>
          <a:noFill/>
          <a:ln w="9525">
            <a:noFill/>
            <a:miter lim="800000"/>
            <a:headEnd/>
            <a:tailEnd/>
          </a:ln>
        </p:spPr>
        <p:txBody>
          <a:bodyPr wrap="square">
            <a:spAutoFit/>
          </a:bodyPr>
          <a:lstStyle/>
          <a:p>
            <a:pPr algn="ctr"/>
            <a:r>
              <a:rPr lang="ar-SA" sz="4400" b="1" dirty="0">
                <a:solidFill>
                  <a:schemeClr val="bg1"/>
                </a:solidFill>
                <a:latin typeface="Calibri" pitchFamily="34" charset="0"/>
              </a:rPr>
              <a:t>قَبْلَ الْقِراءَةِ</a:t>
            </a:r>
            <a:endParaRPr lang="ar-EG" sz="4400" dirty="0">
              <a:solidFill>
                <a:schemeClr val="bg1"/>
              </a:solidFill>
              <a:latin typeface="Calibri" pitchFamily="34" charset="0"/>
            </a:endParaRPr>
          </a:p>
        </p:txBody>
      </p:sp>
      <p:sp>
        <p:nvSpPr>
          <p:cNvPr id="5" name="مربع نص 4"/>
          <p:cNvSpPr txBox="1">
            <a:spLocks noChangeArrowheads="1"/>
          </p:cNvSpPr>
          <p:nvPr/>
        </p:nvSpPr>
        <p:spPr bwMode="auto">
          <a:xfrm>
            <a:off x="534442" y="1186183"/>
            <a:ext cx="3751807" cy="769441"/>
          </a:xfrm>
          <a:prstGeom prst="rect">
            <a:avLst/>
          </a:prstGeom>
          <a:noFill/>
          <a:ln w="9525">
            <a:noFill/>
            <a:miter lim="800000"/>
            <a:headEnd/>
            <a:tailEnd/>
          </a:ln>
        </p:spPr>
        <p:txBody>
          <a:bodyPr wrap="square">
            <a:spAutoFit/>
          </a:bodyPr>
          <a:lstStyle/>
          <a:p>
            <a:pPr algn="ctr"/>
            <a:r>
              <a:rPr lang="ar-SA" sz="4400" b="1" dirty="0">
                <a:solidFill>
                  <a:schemeClr val="bg1"/>
                </a:solidFill>
                <a:latin typeface="Calibri" pitchFamily="34" charset="0"/>
              </a:rPr>
              <a:t>بَعْدَ الْقراءَةِ</a:t>
            </a:r>
            <a:endParaRPr lang="ar-EG" sz="4400" dirty="0">
              <a:solidFill>
                <a:schemeClr val="bg1"/>
              </a:solidFill>
              <a:latin typeface="Calibri" pitchFamily="34" charset="0"/>
            </a:endParaRPr>
          </a:p>
        </p:txBody>
      </p:sp>
      <p:sp>
        <p:nvSpPr>
          <p:cNvPr id="6" name="مربع نص 5"/>
          <p:cNvSpPr txBox="1">
            <a:spLocks noChangeArrowheads="1"/>
          </p:cNvSpPr>
          <p:nvPr/>
        </p:nvSpPr>
        <p:spPr bwMode="auto">
          <a:xfrm>
            <a:off x="6572251" y="2276871"/>
            <a:ext cx="1714526" cy="523220"/>
          </a:xfrm>
          <a:prstGeom prst="rect">
            <a:avLst/>
          </a:prstGeom>
          <a:noFill/>
          <a:ln w="9525">
            <a:noFill/>
            <a:miter lim="800000"/>
            <a:headEnd/>
            <a:tailEnd/>
          </a:ln>
        </p:spPr>
        <p:txBody>
          <a:bodyPr wrap="square">
            <a:spAutoFit/>
          </a:bodyPr>
          <a:lstStyle/>
          <a:p>
            <a:r>
              <a:rPr lang="ar-SA" sz="2800" b="1" dirty="0">
                <a:solidFill>
                  <a:srgbClr val="002060"/>
                </a:solidFill>
                <a:latin typeface="Calibri" pitchFamily="34" charset="0"/>
              </a:rPr>
              <a:t>1- ما أَعرفُهُ</a:t>
            </a:r>
            <a:endParaRPr lang="ar-EG" sz="2800" dirty="0">
              <a:solidFill>
                <a:srgbClr val="002060"/>
              </a:solidFill>
              <a:latin typeface="Calibri" pitchFamily="34" charset="0"/>
            </a:endParaRPr>
          </a:p>
        </p:txBody>
      </p:sp>
      <p:sp>
        <p:nvSpPr>
          <p:cNvPr id="3075" name="Rectangle 3"/>
          <p:cNvSpPr>
            <a:spLocks noChangeArrowheads="1"/>
          </p:cNvSpPr>
          <p:nvPr/>
        </p:nvSpPr>
        <p:spPr bwMode="auto">
          <a:xfrm>
            <a:off x="6588224" y="3055600"/>
            <a:ext cx="2000250" cy="2677656"/>
          </a:xfrm>
          <a:prstGeom prst="rect">
            <a:avLst/>
          </a:prstGeom>
          <a:noFill/>
          <a:ln w="9525">
            <a:noFill/>
            <a:miter lim="800000"/>
            <a:headEnd/>
            <a:tailEnd/>
          </a:ln>
        </p:spPr>
        <p:txBody>
          <a:bodyPr anchor="ctr">
            <a:spAutoFit/>
          </a:bodyPr>
          <a:lstStyle/>
          <a:p>
            <a:pPr algn="ctr"/>
            <a:r>
              <a:rPr lang="ar-SA" sz="2800" b="1" dirty="0">
                <a:cs typeface="Times New Roman" pitchFamily="18" charset="0"/>
              </a:rPr>
              <a:t>أُحَدِّدُ كلَّ ما أَعْرِفُهُ عنِ الموضوعِ، وأَكْتُبُهُ</a:t>
            </a:r>
            <a:endParaRPr lang="ar-EG" sz="2800" b="1" dirty="0">
              <a:cs typeface="Times New Roman" pitchFamily="18" charset="0"/>
            </a:endParaRPr>
          </a:p>
          <a:p>
            <a:pPr algn="ctr"/>
            <a:r>
              <a:rPr lang="ar-SA" sz="2800" b="1" dirty="0">
                <a:cs typeface="Times New Roman" pitchFamily="18" charset="0"/>
              </a:rPr>
              <a:t> في قائمة (نِقاط) هكذا:</a:t>
            </a:r>
            <a:endParaRPr lang="ar-SA" sz="3200" dirty="0"/>
          </a:p>
        </p:txBody>
      </p:sp>
      <p:sp>
        <p:nvSpPr>
          <p:cNvPr id="11" name="مربع نص 10"/>
          <p:cNvSpPr txBox="1">
            <a:spLocks noChangeArrowheads="1"/>
          </p:cNvSpPr>
          <p:nvPr/>
        </p:nvSpPr>
        <p:spPr bwMode="auto">
          <a:xfrm>
            <a:off x="4237071" y="2087472"/>
            <a:ext cx="2000250" cy="954107"/>
          </a:xfrm>
          <a:prstGeom prst="rect">
            <a:avLst/>
          </a:prstGeom>
          <a:noFill/>
          <a:ln w="9525">
            <a:noFill/>
            <a:miter lim="800000"/>
            <a:headEnd/>
            <a:tailEnd/>
          </a:ln>
        </p:spPr>
        <p:txBody>
          <a:bodyPr wrap="square">
            <a:spAutoFit/>
          </a:bodyPr>
          <a:lstStyle/>
          <a:p>
            <a:r>
              <a:rPr lang="ar-SA" sz="2800" b="1" dirty="0">
                <a:solidFill>
                  <a:srgbClr val="002060"/>
                </a:solidFill>
                <a:latin typeface="Calibri" pitchFamily="34" charset="0"/>
              </a:rPr>
              <a:t>2- ما أريدُ معرفتَهُ</a:t>
            </a:r>
            <a:endParaRPr lang="ar-EG" sz="2800" dirty="0">
              <a:solidFill>
                <a:srgbClr val="002060"/>
              </a:solidFill>
              <a:latin typeface="Calibri" pitchFamily="34" charset="0"/>
            </a:endParaRPr>
          </a:p>
        </p:txBody>
      </p:sp>
      <p:sp>
        <p:nvSpPr>
          <p:cNvPr id="12" name="مربع نص 11"/>
          <p:cNvSpPr txBox="1">
            <a:spLocks noChangeArrowheads="1"/>
          </p:cNvSpPr>
          <p:nvPr/>
        </p:nvSpPr>
        <p:spPr bwMode="auto">
          <a:xfrm>
            <a:off x="4589115" y="3003492"/>
            <a:ext cx="2000251" cy="3108543"/>
          </a:xfrm>
          <a:prstGeom prst="rect">
            <a:avLst/>
          </a:prstGeom>
          <a:noFill/>
          <a:ln w="9525">
            <a:noFill/>
            <a:miter lim="800000"/>
            <a:headEnd/>
            <a:tailEnd/>
          </a:ln>
        </p:spPr>
        <p:txBody>
          <a:bodyPr wrap="square">
            <a:spAutoFit/>
          </a:bodyPr>
          <a:lstStyle/>
          <a:p>
            <a:pPr algn="ctr"/>
            <a:r>
              <a:rPr lang="ar-SA" sz="2800" b="1" dirty="0">
                <a:latin typeface="Calibri" pitchFamily="34" charset="0"/>
              </a:rPr>
              <a:t>أُ</a:t>
            </a:r>
            <a:r>
              <a:rPr lang="ar-EG" sz="2800" b="1" dirty="0">
                <a:latin typeface="Calibri" pitchFamily="34" charset="0"/>
              </a:rPr>
              <a:t>حدد</a:t>
            </a:r>
            <a:r>
              <a:rPr lang="ar-SA" sz="2800" b="1" dirty="0">
                <a:latin typeface="Calibri" pitchFamily="34" charset="0"/>
              </a:rPr>
              <a:t> كلَّ ما أُريدُ معرفتَهُ عَنِ الموضوعِ، </a:t>
            </a:r>
            <a:endParaRPr lang="ar-EG" sz="2800" b="1" dirty="0">
              <a:latin typeface="Calibri" pitchFamily="34" charset="0"/>
            </a:endParaRPr>
          </a:p>
          <a:p>
            <a:pPr algn="ctr"/>
            <a:r>
              <a:rPr lang="ar-SA" sz="2800" b="1" dirty="0">
                <a:latin typeface="Calibri" pitchFamily="34" charset="0"/>
              </a:rPr>
              <a:t>أو ما أَتوقَّعُ أَنْ أَتَعَلَّمَهُ مِنْهُ، وأَكْتبُهُ في قائمة.</a:t>
            </a:r>
            <a:endParaRPr lang="ar-EG" sz="2800" dirty="0">
              <a:latin typeface="Calibri" pitchFamily="34" charset="0"/>
            </a:endParaRPr>
          </a:p>
        </p:txBody>
      </p:sp>
      <p:sp>
        <p:nvSpPr>
          <p:cNvPr id="13" name="مربع نص 12"/>
          <p:cNvSpPr txBox="1">
            <a:spLocks noChangeArrowheads="1"/>
          </p:cNvSpPr>
          <p:nvPr/>
        </p:nvSpPr>
        <p:spPr bwMode="auto">
          <a:xfrm>
            <a:off x="2786746" y="2276871"/>
            <a:ext cx="1671155" cy="523220"/>
          </a:xfrm>
          <a:prstGeom prst="rect">
            <a:avLst/>
          </a:prstGeom>
          <a:noFill/>
          <a:ln w="9525">
            <a:noFill/>
            <a:miter lim="800000"/>
            <a:headEnd/>
            <a:tailEnd/>
          </a:ln>
        </p:spPr>
        <p:txBody>
          <a:bodyPr wrap="square">
            <a:spAutoFit/>
          </a:bodyPr>
          <a:lstStyle/>
          <a:p>
            <a:r>
              <a:rPr lang="ar-SA" sz="2800" b="1" dirty="0">
                <a:solidFill>
                  <a:srgbClr val="002060"/>
                </a:solidFill>
                <a:latin typeface="Calibri" pitchFamily="34" charset="0"/>
              </a:rPr>
              <a:t>3- ما تعلَّمتُهُ</a:t>
            </a:r>
            <a:endParaRPr lang="ar-EG" sz="2800" dirty="0">
              <a:solidFill>
                <a:srgbClr val="002060"/>
              </a:solidFill>
              <a:latin typeface="Calibri" pitchFamily="34" charset="0"/>
            </a:endParaRPr>
          </a:p>
        </p:txBody>
      </p:sp>
      <p:sp>
        <p:nvSpPr>
          <p:cNvPr id="14" name="مربع نص 13"/>
          <p:cNvSpPr txBox="1">
            <a:spLocks noChangeArrowheads="1"/>
          </p:cNvSpPr>
          <p:nvPr/>
        </p:nvSpPr>
        <p:spPr bwMode="auto">
          <a:xfrm>
            <a:off x="2571750" y="3071813"/>
            <a:ext cx="1857375" cy="3046412"/>
          </a:xfrm>
          <a:prstGeom prst="rect">
            <a:avLst/>
          </a:prstGeom>
          <a:noFill/>
          <a:ln w="9525">
            <a:noFill/>
            <a:miter lim="800000"/>
            <a:headEnd/>
            <a:tailEnd/>
          </a:ln>
        </p:spPr>
        <p:txBody>
          <a:bodyPr>
            <a:spAutoFit/>
          </a:bodyPr>
          <a:lstStyle/>
          <a:p>
            <a:pPr algn="ctr"/>
            <a:r>
              <a:rPr lang="ar-SA" sz="3200" b="1" dirty="0">
                <a:latin typeface="Calibri" pitchFamily="34" charset="0"/>
              </a:rPr>
              <a:t>أَقرأُ النَّصَّ قراءةً صامتةً بفهمٍ وتركيزٍ، ثُمَّ أكتبُ ما تعلَّمتُهُ مِنْهُ.</a:t>
            </a:r>
            <a:endParaRPr lang="ar-EG" sz="3200" dirty="0">
              <a:latin typeface="Calibri" pitchFamily="34" charset="0"/>
            </a:endParaRPr>
          </a:p>
        </p:txBody>
      </p:sp>
      <p:sp>
        <p:nvSpPr>
          <p:cNvPr id="15" name="مربع نص 14"/>
          <p:cNvSpPr txBox="1">
            <a:spLocks noChangeArrowheads="1"/>
          </p:cNvSpPr>
          <p:nvPr/>
        </p:nvSpPr>
        <p:spPr bwMode="auto">
          <a:xfrm>
            <a:off x="683568" y="2107129"/>
            <a:ext cx="1728192" cy="954107"/>
          </a:xfrm>
          <a:prstGeom prst="rect">
            <a:avLst/>
          </a:prstGeom>
          <a:noFill/>
          <a:ln w="9525">
            <a:noFill/>
            <a:miter lim="800000"/>
            <a:headEnd/>
            <a:tailEnd/>
          </a:ln>
        </p:spPr>
        <p:txBody>
          <a:bodyPr wrap="square">
            <a:spAutoFit/>
          </a:bodyPr>
          <a:lstStyle/>
          <a:p>
            <a:r>
              <a:rPr lang="ar-SA" sz="2800" b="1" dirty="0">
                <a:solidFill>
                  <a:srgbClr val="002060"/>
                </a:solidFill>
                <a:latin typeface="Calibri" pitchFamily="34" charset="0"/>
              </a:rPr>
              <a:t>4- ما أُريدُ معرفتَهُ أيضاً</a:t>
            </a:r>
            <a:endParaRPr lang="ar-EG" sz="2800" dirty="0">
              <a:solidFill>
                <a:srgbClr val="002060"/>
              </a:solidFill>
              <a:latin typeface="Calibri" pitchFamily="34" charset="0"/>
            </a:endParaRPr>
          </a:p>
        </p:txBody>
      </p:sp>
      <p:sp>
        <p:nvSpPr>
          <p:cNvPr id="16" name="مربع نص 15"/>
          <p:cNvSpPr txBox="1">
            <a:spLocks noChangeArrowheads="1"/>
          </p:cNvSpPr>
          <p:nvPr/>
        </p:nvSpPr>
        <p:spPr bwMode="auto">
          <a:xfrm>
            <a:off x="572641" y="3111500"/>
            <a:ext cx="1839119" cy="2677656"/>
          </a:xfrm>
          <a:prstGeom prst="rect">
            <a:avLst/>
          </a:prstGeom>
          <a:noFill/>
          <a:ln w="9525">
            <a:noFill/>
            <a:miter lim="800000"/>
            <a:headEnd/>
            <a:tailEnd/>
          </a:ln>
        </p:spPr>
        <p:txBody>
          <a:bodyPr wrap="square">
            <a:spAutoFit/>
          </a:bodyPr>
          <a:lstStyle/>
          <a:p>
            <a:pPr algn="ctr"/>
            <a:r>
              <a:rPr lang="ar-SA" sz="2800" b="1" dirty="0">
                <a:latin typeface="Calibri" pitchFamily="34" charset="0"/>
              </a:rPr>
              <a:t>أَكتبُ هنا ما أُريدُ معرفَتَهُ عنِ الموضوعِ، ولَمْ يردْ في النَّصِّ.</a:t>
            </a:r>
            <a:endParaRPr lang="ar-EG" sz="2800" dirty="0">
              <a:latin typeface="Calibri" pitchFamily="34" charset="0"/>
            </a:endParaRPr>
          </a:p>
        </p:txBody>
      </p:sp>
      <p:sp>
        <p:nvSpPr>
          <p:cNvPr id="17" name="مربع نص 16"/>
          <p:cNvSpPr txBox="1">
            <a:spLocks noChangeArrowheads="1"/>
          </p:cNvSpPr>
          <p:nvPr/>
        </p:nvSpPr>
        <p:spPr bwMode="auto">
          <a:xfrm>
            <a:off x="6572250" y="5389563"/>
            <a:ext cx="1714526" cy="646331"/>
          </a:xfrm>
          <a:prstGeom prst="rect">
            <a:avLst/>
          </a:prstGeom>
          <a:noFill/>
          <a:ln w="9525">
            <a:noFill/>
            <a:miter lim="800000"/>
            <a:headEnd/>
            <a:tailEnd/>
          </a:ln>
        </p:spPr>
        <p:txBody>
          <a:bodyPr wrap="square">
            <a:spAutoFit/>
          </a:bodyPr>
          <a:lstStyle/>
          <a:p>
            <a:r>
              <a:rPr lang="ar-EG" sz="3600" dirty="0">
                <a:latin typeface="Calibri"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barn(inVertical)">
                                      <p:cBhvr>
                                        <p:cTn id="26" dur="500"/>
                                        <p:tgtEl>
                                          <p:spTgt spid="307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style.rotation</p:attrName>
                                        </p:attrNameLst>
                                      </p:cBhvr>
                                      <p:tavLst>
                                        <p:tav tm="0">
                                          <p:val>
                                            <p:fltVal val="90"/>
                                          </p:val>
                                        </p:tav>
                                        <p:tav tm="100000">
                                          <p:val>
                                            <p:fltVal val="0"/>
                                          </p:val>
                                        </p:tav>
                                      </p:tavLst>
                                    </p:anim>
                                    <p:animEffect transition="in" filter="fade">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075" grpId="0"/>
      <p:bldP spid="11"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مجموعة 1"/>
          <p:cNvGrpSpPr>
            <a:grpSpLocks/>
          </p:cNvGrpSpPr>
          <p:nvPr/>
        </p:nvGrpSpPr>
        <p:grpSpPr bwMode="auto">
          <a:xfrm rot="5400000">
            <a:off x="2428844" y="-428636"/>
            <a:ext cx="4286280" cy="7715272"/>
            <a:chOff x="832401" y="-1174776"/>
            <a:chExt cx="4944579" cy="8971247"/>
          </a:xfrm>
        </p:grpSpPr>
        <p:sp>
          <p:nvSpPr>
            <p:cNvPr id="3" name="مستطيل 2"/>
            <p:cNvSpPr/>
            <p:nvPr/>
          </p:nvSpPr>
          <p:spPr>
            <a:xfrm>
              <a:off x="2740523" y="1858113"/>
              <a:ext cx="869681" cy="32857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pic>
          <p:nvPicPr>
            <p:cNvPr id="8197" name="صورة 3" descr="masrawycafe-25f3e52a78.gif"/>
            <p:cNvPicPr>
              <a:picLocks noChangeAspect="1"/>
            </p:cNvPicPr>
            <p:nvPr/>
          </p:nvPicPr>
          <p:blipFill>
            <a:blip r:embed="rId3"/>
            <a:stretch>
              <a:fillRect/>
            </a:stretch>
          </p:blipFill>
          <p:spPr bwMode="auto">
            <a:xfrm rot="5400000">
              <a:off x="-1180933" y="838558"/>
              <a:ext cx="8971247" cy="4944579"/>
            </a:xfrm>
            <a:prstGeom prst="roundRect">
              <a:avLst/>
            </a:prstGeom>
            <a:noFill/>
            <a:ln w="9525">
              <a:noFill/>
              <a:miter lim="800000"/>
              <a:headEnd/>
              <a:tailEnd/>
            </a:ln>
          </p:spPr>
        </p:pic>
      </p:grpSp>
      <p:sp>
        <p:nvSpPr>
          <p:cNvPr id="16385" name="Rectangle 1"/>
          <p:cNvSpPr>
            <a:spLocks noChangeArrowheads="1"/>
          </p:cNvSpPr>
          <p:nvPr/>
        </p:nvSpPr>
        <p:spPr bwMode="auto">
          <a:xfrm>
            <a:off x="1857356" y="2643182"/>
            <a:ext cx="5472113" cy="1569660"/>
          </a:xfrm>
          <a:prstGeom prst="rect">
            <a:avLst/>
          </a:prstGeom>
          <a:noFill/>
          <a:ln w="9525">
            <a:noFill/>
            <a:miter lim="800000"/>
            <a:headEnd/>
            <a:tailEnd/>
          </a:ln>
        </p:spPr>
        <p:txBody>
          <a:bodyPr wrap="square" anchor="ctr">
            <a:spAutoFit/>
          </a:bodyPr>
          <a:lstStyle/>
          <a:p>
            <a:pPr algn="ctr"/>
            <a:r>
              <a:rPr lang="ar-SA" sz="4800" b="1" dirty="0">
                <a:cs typeface="Times New Roman" pitchFamily="18" charset="0"/>
              </a:rPr>
              <a:t>الجدول الذَّاتي لِنَصّ</a:t>
            </a:r>
            <a:r>
              <a:rPr lang="ar-EG" sz="4800" b="1" dirty="0">
                <a:cs typeface="Times New Roman" pitchFamily="18" charset="0"/>
              </a:rPr>
              <a:t>:</a:t>
            </a:r>
            <a:r>
              <a:rPr lang="ar-SA" sz="4800" b="1" dirty="0">
                <a:cs typeface="Times New Roman" pitchFamily="18" charset="0"/>
              </a:rPr>
              <a:t> </a:t>
            </a:r>
            <a:r>
              <a:rPr lang="ar-SA" sz="4800" b="1" dirty="0">
                <a:solidFill>
                  <a:srgbClr val="C00000"/>
                </a:solidFill>
                <a:cs typeface="Times New Roman" pitchFamily="18" charset="0"/>
              </a:rPr>
              <a:t>(إنْفُلْوَنْزَا الطُّيورِ)</a:t>
            </a:r>
            <a:endParaRPr lang="ar-SA" sz="54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750"/>
                            </p:stCondLst>
                            <p:childTnLst>
                              <p:par>
                                <p:cTn id="11" presetID="45" presetClass="entr" presetSubtype="0" fill="hold" grpId="0" nodeType="afterEffect">
                                  <p:stCondLst>
                                    <p:cond delay="0"/>
                                  </p:stCondLst>
                                  <p:childTnLst>
                                    <p:set>
                                      <p:cBhvr>
                                        <p:cTn id="12" dur="1" fill="hold">
                                          <p:stCondLst>
                                            <p:cond delay="0"/>
                                          </p:stCondLst>
                                        </p:cTn>
                                        <p:tgtEl>
                                          <p:spTgt spid="16385"/>
                                        </p:tgtEl>
                                        <p:attrNameLst>
                                          <p:attrName>style.visibility</p:attrName>
                                        </p:attrNameLst>
                                      </p:cBhvr>
                                      <p:to>
                                        <p:strVal val="visible"/>
                                      </p:to>
                                    </p:set>
                                    <p:animEffect transition="in" filter="fade">
                                      <p:cBhvr>
                                        <p:cTn id="13" dur="750"/>
                                        <p:tgtEl>
                                          <p:spTgt spid="16385"/>
                                        </p:tgtEl>
                                      </p:cBhvr>
                                    </p:animEffect>
                                    <p:anim calcmode="lin" valueType="num">
                                      <p:cBhvr>
                                        <p:cTn id="14" dur="750" fill="hold"/>
                                        <p:tgtEl>
                                          <p:spTgt spid="16385"/>
                                        </p:tgtEl>
                                        <p:attrNameLst>
                                          <p:attrName>ppt_w</p:attrName>
                                        </p:attrNameLst>
                                      </p:cBhvr>
                                      <p:tavLst>
                                        <p:tav tm="0" fmla="#ppt_w*sin(2.5*pi*$)">
                                          <p:val>
                                            <p:fltVal val="0"/>
                                          </p:val>
                                        </p:tav>
                                        <p:tav tm="100000">
                                          <p:val>
                                            <p:fltVal val="1"/>
                                          </p:val>
                                        </p:tav>
                                      </p:tavLst>
                                    </p:anim>
                                    <p:anim calcmode="lin" valueType="num">
                                      <p:cBhvr>
                                        <p:cTn id="15" dur="750" fill="hold"/>
                                        <p:tgtEl>
                                          <p:spTgt spid="163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785885" y="928688"/>
          <a:ext cx="7689778" cy="4714908"/>
        </p:xfrm>
        <a:graphic>
          <a:graphicData uri="http://schemas.openxmlformats.org/drawingml/2006/table">
            <a:tbl>
              <a:tblPr rtl="1" firstRow="1" bandRow="1">
                <a:tableStyleId>{5C22544A-7EE6-4342-B048-85BDC9FD1C3A}</a:tableStyleId>
              </a:tblPr>
              <a:tblGrid>
                <a:gridCol w="1875248">
                  <a:extLst>
                    <a:ext uri="{9D8B030D-6E8A-4147-A177-3AD203B41FA5}">
                      <a16:colId xmlns:a16="http://schemas.microsoft.com/office/drawing/2014/main" val="20000"/>
                    </a:ext>
                  </a:extLst>
                </a:gridCol>
                <a:gridCol w="1875248">
                  <a:extLst>
                    <a:ext uri="{9D8B030D-6E8A-4147-A177-3AD203B41FA5}">
                      <a16:colId xmlns:a16="http://schemas.microsoft.com/office/drawing/2014/main" val="20001"/>
                    </a:ext>
                  </a:extLst>
                </a:gridCol>
                <a:gridCol w="1875248">
                  <a:extLst>
                    <a:ext uri="{9D8B030D-6E8A-4147-A177-3AD203B41FA5}">
                      <a16:colId xmlns:a16="http://schemas.microsoft.com/office/drawing/2014/main" val="20002"/>
                    </a:ext>
                  </a:extLst>
                </a:gridCol>
                <a:gridCol w="2064034">
                  <a:extLst>
                    <a:ext uri="{9D8B030D-6E8A-4147-A177-3AD203B41FA5}">
                      <a16:colId xmlns:a16="http://schemas.microsoft.com/office/drawing/2014/main" val="20003"/>
                    </a:ext>
                  </a:extLst>
                </a:gridCol>
              </a:tblGrid>
              <a:tr h="1066384">
                <a:tc gridSpan="2">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701E"/>
                    </a:solidFill>
                  </a:tcPr>
                </a:tc>
                <a:tc hMerge="1">
                  <a:txBody>
                    <a:bodyPr/>
                    <a:lstStyle/>
                    <a:p>
                      <a:pPr rtl="1"/>
                      <a:endParaRPr lang="ar-EG" dirty="0"/>
                    </a:p>
                  </a:txBody>
                  <a:tcPr/>
                </a:tc>
                <a:tc gridSpan="2">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701E"/>
                    </a:solidFill>
                  </a:tcPr>
                </a:tc>
                <a:tc hMerge="1">
                  <a:txBody>
                    <a:bodyPr/>
                    <a:lstStyle/>
                    <a:p>
                      <a:pPr rtl="1"/>
                      <a:endParaRPr lang="ar-EG" dirty="0"/>
                    </a:p>
                  </a:txBody>
                  <a:tcPr/>
                </a:tc>
                <a:extLst>
                  <a:ext uri="{0D108BD9-81ED-4DB2-BD59-A6C34878D82A}">
                    <a16:rowId xmlns:a16="http://schemas.microsoft.com/office/drawing/2014/main" val="10000"/>
                  </a:ext>
                </a:extLst>
              </a:tr>
              <a:tr h="1066384">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82140">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مربع نص 2"/>
          <p:cNvSpPr txBox="1">
            <a:spLocks noChangeArrowheads="1"/>
          </p:cNvSpPr>
          <p:nvPr/>
        </p:nvSpPr>
        <p:spPr bwMode="auto">
          <a:xfrm>
            <a:off x="4906938" y="1071563"/>
            <a:ext cx="2643188" cy="708025"/>
          </a:xfrm>
          <a:prstGeom prst="rect">
            <a:avLst/>
          </a:prstGeom>
          <a:noFill/>
          <a:ln w="9525">
            <a:noFill/>
            <a:miter lim="800000"/>
            <a:headEnd/>
            <a:tailEnd/>
          </a:ln>
        </p:spPr>
        <p:txBody>
          <a:bodyPr>
            <a:spAutoFit/>
          </a:bodyPr>
          <a:lstStyle/>
          <a:p>
            <a:r>
              <a:rPr lang="ar-SA" sz="4000" b="1" dirty="0">
                <a:solidFill>
                  <a:schemeClr val="bg1"/>
                </a:solidFill>
                <a:latin typeface="Calibri" pitchFamily="34" charset="0"/>
              </a:rPr>
              <a:t>قَبْلَ الْقِراءَةِ</a:t>
            </a:r>
            <a:endParaRPr lang="ar-EG" sz="4000" dirty="0">
              <a:solidFill>
                <a:schemeClr val="bg1"/>
              </a:solidFill>
              <a:latin typeface="Calibri" pitchFamily="34" charset="0"/>
            </a:endParaRPr>
          </a:p>
        </p:txBody>
      </p:sp>
      <p:sp>
        <p:nvSpPr>
          <p:cNvPr id="4" name="مربع نص 3"/>
          <p:cNvSpPr txBox="1">
            <a:spLocks noChangeArrowheads="1"/>
          </p:cNvSpPr>
          <p:nvPr/>
        </p:nvSpPr>
        <p:spPr bwMode="auto">
          <a:xfrm>
            <a:off x="1763688" y="1087438"/>
            <a:ext cx="2214563" cy="769937"/>
          </a:xfrm>
          <a:prstGeom prst="rect">
            <a:avLst/>
          </a:prstGeom>
          <a:noFill/>
          <a:ln w="9525">
            <a:noFill/>
            <a:miter lim="800000"/>
            <a:headEnd/>
            <a:tailEnd/>
          </a:ln>
        </p:spPr>
        <p:txBody>
          <a:bodyPr>
            <a:spAutoFit/>
          </a:bodyPr>
          <a:lstStyle/>
          <a:p>
            <a:r>
              <a:rPr lang="ar-SA" sz="4400" b="1">
                <a:solidFill>
                  <a:schemeClr val="bg1"/>
                </a:solidFill>
                <a:latin typeface="Calibri" pitchFamily="34" charset="0"/>
              </a:rPr>
              <a:t>بَعْدَ الْقراءَةِ</a:t>
            </a:r>
            <a:endParaRPr lang="ar-EG" sz="4400">
              <a:solidFill>
                <a:schemeClr val="bg1"/>
              </a:solidFill>
              <a:latin typeface="Calibri" pitchFamily="34" charset="0"/>
            </a:endParaRPr>
          </a:p>
        </p:txBody>
      </p:sp>
      <p:sp>
        <p:nvSpPr>
          <p:cNvPr id="5" name="مربع نص 4"/>
          <p:cNvSpPr txBox="1">
            <a:spLocks noChangeArrowheads="1"/>
          </p:cNvSpPr>
          <p:nvPr/>
        </p:nvSpPr>
        <p:spPr bwMode="auto">
          <a:xfrm>
            <a:off x="6572264" y="2143116"/>
            <a:ext cx="1785938" cy="523875"/>
          </a:xfrm>
          <a:prstGeom prst="rect">
            <a:avLst/>
          </a:prstGeom>
          <a:noFill/>
          <a:ln w="9525">
            <a:noFill/>
            <a:miter lim="800000"/>
            <a:headEnd/>
            <a:tailEnd/>
          </a:ln>
        </p:spPr>
        <p:txBody>
          <a:bodyPr>
            <a:spAutoFit/>
          </a:bodyPr>
          <a:lstStyle/>
          <a:p>
            <a:pPr algn="ctr"/>
            <a:r>
              <a:rPr lang="ar-SA" sz="2800" b="1" dirty="0">
                <a:latin typeface="Calibri" pitchFamily="34" charset="0"/>
              </a:rPr>
              <a:t>(1) ما أَعرفُهُ</a:t>
            </a:r>
            <a:endParaRPr lang="ar-EG" sz="2800" dirty="0">
              <a:latin typeface="Calibri" pitchFamily="34" charset="0"/>
            </a:endParaRPr>
          </a:p>
        </p:txBody>
      </p:sp>
      <p:sp>
        <p:nvSpPr>
          <p:cNvPr id="6" name="مربع نص 5"/>
          <p:cNvSpPr txBox="1">
            <a:spLocks noChangeArrowheads="1"/>
          </p:cNvSpPr>
          <p:nvPr/>
        </p:nvSpPr>
        <p:spPr bwMode="auto">
          <a:xfrm>
            <a:off x="4643438" y="2000240"/>
            <a:ext cx="2071688" cy="954087"/>
          </a:xfrm>
          <a:prstGeom prst="rect">
            <a:avLst/>
          </a:prstGeom>
          <a:noFill/>
          <a:ln w="9525">
            <a:noFill/>
            <a:miter lim="800000"/>
            <a:headEnd/>
            <a:tailEnd/>
          </a:ln>
        </p:spPr>
        <p:txBody>
          <a:bodyPr>
            <a:spAutoFit/>
          </a:bodyPr>
          <a:lstStyle/>
          <a:p>
            <a:pPr algn="ctr"/>
            <a:r>
              <a:rPr lang="ar-SA" sz="2800" b="1" dirty="0">
                <a:latin typeface="Calibri" pitchFamily="34" charset="0"/>
              </a:rPr>
              <a:t>(2) ما أريدُ معرفتَهُ</a:t>
            </a:r>
            <a:endParaRPr lang="ar-EG" sz="2800" dirty="0">
              <a:latin typeface="Calibri" pitchFamily="34" charset="0"/>
            </a:endParaRPr>
          </a:p>
        </p:txBody>
      </p:sp>
      <p:sp>
        <p:nvSpPr>
          <p:cNvPr id="7" name="مربع نص 6"/>
          <p:cNvSpPr txBox="1">
            <a:spLocks noChangeArrowheads="1"/>
          </p:cNvSpPr>
          <p:nvPr/>
        </p:nvSpPr>
        <p:spPr bwMode="auto">
          <a:xfrm>
            <a:off x="2786064" y="2143116"/>
            <a:ext cx="2000250" cy="523220"/>
          </a:xfrm>
          <a:prstGeom prst="rect">
            <a:avLst/>
          </a:prstGeom>
          <a:noFill/>
          <a:ln w="9525">
            <a:noFill/>
            <a:miter lim="800000"/>
            <a:headEnd/>
            <a:tailEnd/>
          </a:ln>
        </p:spPr>
        <p:txBody>
          <a:bodyPr>
            <a:spAutoFit/>
          </a:bodyPr>
          <a:lstStyle/>
          <a:p>
            <a:pPr algn="ctr"/>
            <a:r>
              <a:rPr lang="ar-SA" sz="2800" b="1" dirty="0">
                <a:latin typeface="Calibri" pitchFamily="34" charset="0"/>
              </a:rPr>
              <a:t>(3) ما تعلَّمتُهُ</a:t>
            </a:r>
            <a:endParaRPr lang="ar-EG" sz="2800" dirty="0">
              <a:latin typeface="Calibri" pitchFamily="34" charset="0"/>
            </a:endParaRPr>
          </a:p>
        </p:txBody>
      </p:sp>
      <p:sp>
        <p:nvSpPr>
          <p:cNvPr id="8" name="مربع نص 7"/>
          <p:cNvSpPr txBox="1">
            <a:spLocks noChangeArrowheads="1"/>
          </p:cNvSpPr>
          <p:nvPr/>
        </p:nvSpPr>
        <p:spPr bwMode="auto">
          <a:xfrm>
            <a:off x="1000112" y="2000240"/>
            <a:ext cx="1714500" cy="954087"/>
          </a:xfrm>
          <a:prstGeom prst="rect">
            <a:avLst/>
          </a:prstGeom>
          <a:noFill/>
          <a:ln w="9525">
            <a:noFill/>
            <a:miter lim="800000"/>
            <a:headEnd/>
            <a:tailEnd/>
          </a:ln>
        </p:spPr>
        <p:txBody>
          <a:bodyPr>
            <a:spAutoFit/>
          </a:bodyPr>
          <a:lstStyle/>
          <a:p>
            <a:pPr algn="ctr"/>
            <a:r>
              <a:rPr lang="ar-SA" sz="2800" b="1" dirty="0">
                <a:latin typeface="Calibri" pitchFamily="34" charset="0"/>
              </a:rPr>
              <a:t>(4) ما أُريدُ معرفتَهُ أيضاً</a:t>
            </a:r>
            <a:endParaRPr lang="ar-EG" sz="2800" dirty="0">
              <a:latin typeface="Calibri" pitchFamily="34" charset="0"/>
            </a:endParaRPr>
          </a:p>
        </p:txBody>
      </p:sp>
      <p:sp>
        <p:nvSpPr>
          <p:cNvPr id="9" name="مربع نص 8"/>
          <p:cNvSpPr txBox="1">
            <a:spLocks noChangeArrowheads="1"/>
          </p:cNvSpPr>
          <p:nvPr/>
        </p:nvSpPr>
        <p:spPr bwMode="auto">
          <a:xfrm>
            <a:off x="6643688" y="3214688"/>
            <a:ext cx="1785937" cy="2062162"/>
          </a:xfrm>
          <a:prstGeom prst="rect">
            <a:avLst/>
          </a:prstGeom>
          <a:noFill/>
          <a:ln w="9525">
            <a:noFill/>
            <a:miter lim="800000"/>
            <a:headEnd/>
            <a:tailEnd/>
          </a:ln>
        </p:spPr>
        <p:txBody>
          <a:bodyPr>
            <a:spAutoFit/>
          </a:bodyPr>
          <a:lstStyle/>
          <a:p>
            <a:pPr algn="ctr"/>
            <a:r>
              <a:rPr lang="ar-EG" sz="3200" b="1" dirty="0">
                <a:solidFill>
                  <a:srgbClr val="FF0000"/>
                </a:solidFill>
              </a:rPr>
              <a:t>أنّ إنْفِلْوَنزَا الطّيُورِ تُصِيبُ الطّيُورَ فَقَط.</a:t>
            </a:r>
            <a:endParaRPr lang="en-US" sz="3200" dirty="0">
              <a:solidFill>
                <a:srgbClr val="FF0000"/>
              </a:solidFill>
            </a:endParaRPr>
          </a:p>
        </p:txBody>
      </p:sp>
      <p:sp>
        <p:nvSpPr>
          <p:cNvPr id="10" name="مربع نص 9"/>
          <p:cNvSpPr txBox="1">
            <a:spLocks noChangeArrowheads="1"/>
          </p:cNvSpPr>
          <p:nvPr/>
        </p:nvSpPr>
        <p:spPr bwMode="auto">
          <a:xfrm>
            <a:off x="4714875" y="3143250"/>
            <a:ext cx="1857375" cy="2062103"/>
          </a:xfrm>
          <a:prstGeom prst="rect">
            <a:avLst/>
          </a:prstGeom>
          <a:noFill/>
          <a:ln w="9525">
            <a:noFill/>
            <a:miter lim="800000"/>
            <a:headEnd/>
            <a:tailEnd/>
          </a:ln>
        </p:spPr>
        <p:txBody>
          <a:bodyPr>
            <a:spAutoFit/>
          </a:bodyPr>
          <a:lstStyle/>
          <a:p>
            <a:pPr algn="ctr"/>
            <a:r>
              <a:rPr lang="ar-EG" sz="3200" b="1" dirty="0">
                <a:solidFill>
                  <a:srgbClr val="FF0000"/>
                </a:solidFill>
              </a:rPr>
              <a:t>هَلْ مِنْ الْمُمْكِنِ أنْ يُصَابَ بِهَا الإنْسَانُ.</a:t>
            </a:r>
            <a:endParaRPr lang="en-US" sz="3200" dirty="0">
              <a:solidFill>
                <a:srgbClr val="FF0000"/>
              </a:solidFill>
            </a:endParaRPr>
          </a:p>
        </p:txBody>
      </p:sp>
      <p:sp>
        <p:nvSpPr>
          <p:cNvPr id="11" name="مربع نص 10"/>
          <p:cNvSpPr txBox="1">
            <a:spLocks noChangeArrowheads="1"/>
          </p:cNvSpPr>
          <p:nvPr/>
        </p:nvSpPr>
        <p:spPr bwMode="auto">
          <a:xfrm>
            <a:off x="2857500" y="3071813"/>
            <a:ext cx="1857375" cy="2554287"/>
          </a:xfrm>
          <a:prstGeom prst="rect">
            <a:avLst/>
          </a:prstGeom>
          <a:noFill/>
          <a:ln w="9525">
            <a:noFill/>
            <a:miter lim="800000"/>
            <a:headEnd/>
            <a:tailEnd/>
          </a:ln>
        </p:spPr>
        <p:txBody>
          <a:bodyPr>
            <a:spAutoFit/>
          </a:bodyPr>
          <a:lstStyle/>
          <a:p>
            <a:pPr algn="ctr"/>
            <a:r>
              <a:rPr lang="ar-EG" sz="3200" b="1" dirty="0">
                <a:solidFill>
                  <a:srgbClr val="FF0000"/>
                </a:solidFill>
              </a:rPr>
              <a:t>أنّ الإنْسَانَ عُرْضَةٌ لِلإصَابةِ بأنْفِلْوَنزَا الطّيُورِ.</a:t>
            </a:r>
            <a:endParaRPr lang="en-US" sz="3200" dirty="0">
              <a:solidFill>
                <a:srgbClr val="FF0000"/>
              </a:solidFill>
            </a:endParaRPr>
          </a:p>
        </p:txBody>
      </p:sp>
      <p:sp>
        <p:nvSpPr>
          <p:cNvPr id="12" name="مربع نص 11"/>
          <p:cNvSpPr txBox="1">
            <a:spLocks noChangeArrowheads="1"/>
          </p:cNvSpPr>
          <p:nvPr/>
        </p:nvSpPr>
        <p:spPr bwMode="auto">
          <a:xfrm>
            <a:off x="785813" y="3214688"/>
            <a:ext cx="2000250" cy="2062103"/>
          </a:xfrm>
          <a:prstGeom prst="rect">
            <a:avLst/>
          </a:prstGeom>
          <a:noFill/>
          <a:ln w="9525">
            <a:noFill/>
            <a:miter lim="800000"/>
            <a:headEnd/>
            <a:tailEnd/>
          </a:ln>
        </p:spPr>
        <p:txBody>
          <a:bodyPr>
            <a:spAutoFit/>
          </a:bodyPr>
          <a:lstStyle/>
          <a:p>
            <a:pPr algn="ctr"/>
            <a:r>
              <a:rPr lang="ar-EG" sz="3200" b="1" dirty="0">
                <a:solidFill>
                  <a:srgbClr val="FF0000"/>
                </a:solidFill>
              </a:rPr>
              <a:t>هَلْ هُنَاك دَوَاءٌ فَعّالٌ لِلتَغَلّبِ عَلَى الْمَرَضِ.</a:t>
            </a:r>
            <a:endParaRPr lang="en-US" sz="32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barn(inVertical)">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1" grpId="0"/>
      <p:bldP spid="12" grpId="0"/>
    </p:bldLst>
  </p:timing>
</p:sld>
</file>

<file path=ppt/theme/theme1.xml><?xml version="1.0" encoding="utf-8"?>
<a:theme xmlns:a="http://schemas.openxmlformats.org/drawingml/2006/main" name="سمة Office">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TotalTime>
  <Words>1071</Words>
  <Application>Microsoft Office PowerPoint</Application>
  <PresentationFormat>عرض على الشاشة (4:3)</PresentationFormat>
  <Paragraphs>89</Paragraphs>
  <Slides>37</Slides>
  <Notes>1</Notes>
  <HiddenSlides>0</HiddenSlides>
  <MMClips>0</MMClips>
  <ScaleCrop>false</ScaleCrop>
  <HeadingPairs>
    <vt:vector size="6" baseType="variant">
      <vt:variant>
        <vt:lpstr>الخطوط المستخدمة</vt:lpstr>
      </vt:variant>
      <vt:variant>
        <vt:i4>3</vt:i4>
      </vt:variant>
      <vt:variant>
        <vt:lpstr>نسق</vt:lpstr>
      </vt:variant>
      <vt:variant>
        <vt:i4>2</vt:i4>
      </vt:variant>
      <vt:variant>
        <vt:lpstr>عناوين الشرائح</vt:lpstr>
      </vt:variant>
      <vt:variant>
        <vt:i4>37</vt:i4>
      </vt:variant>
    </vt:vector>
  </HeadingPairs>
  <TitlesOfParts>
    <vt:vector size="42" baseType="lpstr">
      <vt:lpstr>Arial</vt:lpstr>
      <vt:lpstr>Calibri</vt:lpstr>
      <vt:lpstr>Wingdings</vt:lpstr>
      <vt:lpstr>سمة Office</vt:lpstr>
      <vt:lpstr>3_Office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Prince of persia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لغتي - الصف السادس الابتدائي - الفصل الدراسي الثاني</dc:title>
  <cp:lastModifiedBy>Eman Adel</cp:lastModifiedBy>
  <cp:revision>250</cp:revision>
  <dcterms:created xsi:type="dcterms:W3CDTF">2012-11-28T10:07:26Z</dcterms:created>
  <dcterms:modified xsi:type="dcterms:W3CDTF">2020-12-05T22:32:53Z</dcterms:modified>
</cp:coreProperties>
</file>