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343" r:id="rId4"/>
    <p:sldId id="470" r:id="rId5"/>
    <p:sldId id="335" r:id="rId6"/>
    <p:sldId id="351" r:id="rId7"/>
    <p:sldId id="449" r:id="rId8"/>
    <p:sldId id="471" r:id="rId9"/>
    <p:sldId id="472" r:id="rId10"/>
    <p:sldId id="31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22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العجين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233020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العجين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مزيج من الدقيق و نوع من السائل , كالماء وتختلف نسبتهما من صنف إلى آخر حسب نوع الناتج المطلوب , و يضاف للعجين مواد تكسبه نكهة و ليونة , كما قد تزيد من قيمته الغذائية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687526" y="-114389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3614161" y="159023"/>
            <a:ext cx="8484788" cy="979525"/>
            <a:chOff x="1518529" y="900202"/>
            <a:chExt cx="8484788" cy="9795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518529" y="900202"/>
              <a:ext cx="7886422" cy="97490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103110" y="1356507"/>
              <a:ext cx="79002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العجين هو الأصل في عمل الأصناف الظاهرة في الصور أمامك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27BBBA3-1448-47EB-BCD3-475754C8F3DA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E6E4BC7B-158C-4893-A413-424EE70635C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C15802F-E48F-48D4-9ECC-B913E4734F9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: Top Corners One Rounded and One Snipped 126">
                <a:extLst>
                  <a:ext uri="{FF2B5EF4-FFF2-40B4-BE49-F238E27FC236}">
                    <a16:creationId xmlns:a16="http://schemas.microsoft.com/office/drawing/2014/main" id="{72CFB1DD-2656-4BE2-8249-64C9E3ACEB0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9">
                <a:extLst>
                  <a:ext uri="{FF2B5EF4-FFF2-40B4-BE49-F238E27FC236}">
                    <a16:creationId xmlns:a16="http://schemas.microsoft.com/office/drawing/2014/main" id="{6DF3DA79-9236-41F7-AB22-D716E97D4B86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7B3865F-75CC-4731-B378-7547E0AA74AE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25" name="Graphic 124" descr="Target Audience">
              <a:extLst>
                <a:ext uri="{FF2B5EF4-FFF2-40B4-BE49-F238E27FC236}">
                  <a16:creationId xmlns:a16="http://schemas.microsoft.com/office/drawing/2014/main" id="{3091C827-298C-4557-92EA-49AC0949D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54FE3007-2E38-4147-9441-E1A36FDBB1E9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FD1A9122-3DC0-45E9-B2DE-6FC3FCB9264F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2DE6976-C692-4070-BB9D-78AD41BC4EDE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apezoid 10">
              <a:extLst>
                <a:ext uri="{FF2B5EF4-FFF2-40B4-BE49-F238E27FC236}">
                  <a16:creationId xmlns:a16="http://schemas.microsoft.com/office/drawing/2014/main" id="{2D41ACA8-F5BF-41CE-BB0E-9702533C884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05148FA8-AAC0-4213-A835-B6FBD798707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BC7E7F3-11A5-4708-9F97-983B0E52696E}"/>
              </a:ext>
            </a:extLst>
          </p:cNvPr>
          <p:cNvGrpSpPr/>
          <p:nvPr/>
        </p:nvGrpSpPr>
        <p:grpSpPr>
          <a:xfrm rot="21371849">
            <a:off x="365835" y="3431059"/>
            <a:ext cx="1888772" cy="2678745"/>
            <a:chOff x="391190" y="4262071"/>
            <a:chExt cx="1888772" cy="2678745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5ECEEBB-74CD-481F-8C35-9C8796253000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الغذاء و التغذية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B4C1C57-66B1-4FD1-97E5-74F8A9FAAA3C}"/>
                </a:ext>
              </a:extLst>
            </p:cNvPr>
            <p:cNvSpPr txBox="1"/>
            <p:nvPr/>
          </p:nvSpPr>
          <p:spPr>
            <a:xfrm>
              <a:off x="391190" y="4632492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العجائن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37" name="Rectangle 21">
            <a:extLst>
              <a:ext uri="{FF2B5EF4-FFF2-40B4-BE49-F238E27FC236}">
                <a16:creationId xmlns:a16="http://schemas.microsoft.com/office/drawing/2014/main" id="{A8C73A98-77E7-4ABF-AFCC-4DE050549494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8678625" y="1546829"/>
            <a:ext cx="1709981" cy="1486037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6770738" y="1606226"/>
            <a:ext cx="1709981" cy="1486037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23810015-CF85-4EFF-92DC-9210FD4F38F2}"/>
              </a:ext>
            </a:extLst>
          </p:cNvPr>
          <p:cNvSpPr/>
          <p:nvPr/>
        </p:nvSpPr>
        <p:spPr>
          <a:xfrm rot="5400000">
            <a:off x="4897833" y="1595395"/>
            <a:ext cx="1709981" cy="1486037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2174" t="11835" r="2174" b="11835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837998" y="4263120"/>
            <a:ext cx="1486038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خبز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882710" y="4263120"/>
            <a:ext cx="1486038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فطائر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5009805" y="4263121"/>
            <a:ext cx="1486038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بسكويت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94DEA65-F34E-4030-9B55-37D60F2D707D}"/>
              </a:ext>
            </a:extLst>
          </p:cNvPr>
          <p:cNvGrpSpPr/>
          <p:nvPr/>
        </p:nvGrpSpPr>
        <p:grpSpPr>
          <a:xfrm>
            <a:off x="5674691" y="1515205"/>
            <a:ext cx="156266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AAD5194-F29E-457C-8065-5B64A4665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10">
              <a:extLst>
                <a:ext uri="{FF2B5EF4-FFF2-40B4-BE49-F238E27FC236}">
                  <a16:creationId xmlns:a16="http://schemas.microsoft.com/office/drawing/2014/main" id="{D2411B4F-9130-4464-B4E3-77B7F70AF3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FEE55D4-D7FC-497B-8BB4-BB10E960BDB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7564265" y="1518745"/>
            <a:ext cx="156266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9472152" y="1497352"/>
            <a:ext cx="156266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: Shape 142">
            <a:extLst>
              <a:ext uri="{FF2B5EF4-FFF2-40B4-BE49-F238E27FC236}">
                <a16:creationId xmlns:a16="http://schemas.microsoft.com/office/drawing/2014/main" id="{23810015-CF85-4EFF-92DC-9210FD4F38F2}"/>
              </a:ext>
            </a:extLst>
          </p:cNvPr>
          <p:cNvSpPr/>
          <p:nvPr/>
        </p:nvSpPr>
        <p:spPr>
          <a:xfrm rot="5400000">
            <a:off x="3011600" y="1563613"/>
            <a:ext cx="1709981" cy="1486037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 l="2174" t="11835" r="2174" b="11835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3" name="Group 29">
            <a:extLst>
              <a:ext uri="{FF2B5EF4-FFF2-40B4-BE49-F238E27FC236}">
                <a16:creationId xmlns:a16="http://schemas.microsoft.com/office/drawing/2014/main" id="{B94DEA65-F34E-4030-9B55-37D60F2D707D}"/>
              </a:ext>
            </a:extLst>
          </p:cNvPr>
          <p:cNvGrpSpPr/>
          <p:nvPr/>
        </p:nvGrpSpPr>
        <p:grpSpPr>
          <a:xfrm>
            <a:off x="3788458" y="1483423"/>
            <a:ext cx="156266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4" name="Oval 30">
              <a:extLst>
                <a:ext uri="{FF2B5EF4-FFF2-40B4-BE49-F238E27FC236}">
                  <a16:creationId xmlns:a16="http://schemas.microsoft.com/office/drawing/2014/main" id="{CAAD5194-F29E-457C-8065-5B64A4665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10">
              <a:extLst>
                <a:ext uri="{FF2B5EF4-FFF2-40B4-BE49-F238E27FC236}">
                  <a16:creationId xmlns:a16="http://schemas.microsoft.com/office/drawing/2014/main" id="{D2411B4F-9130-4464-B4E3-77B7F70AF3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32">
              <a:extLst>
                <a:ext uri="{FF2B5EF4-FFF2-40B4-BE49-F238E27FC236}">
                  <a16:creationId xmlns:a16="http://schemas.microsoft.com/office/drawing/2014/main" id="{9FEE55D4-D7FC-497B-8BB4-BB10E960BDB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147">
            <a:extLst>
              <a:ext uri="{FF2B5EF4-FFF2-40B4-BE49-F238E27FC236}">
                <a16:creationId xmlns:a16="http://schemas.microsoft.com/office/drawing/2014/main" id="{890ED1D6-0881-462C-84B9-9462F03B06FC}"/>
              </a:ext>
            </a:extLst>
          </p:cNvPr>
          <p:cNvSpPr/>
          <p:nvPr/>
        </p:nvSpPr>
        <p:spPr>
          <a:xfrm>
            <a:off x="3045439" y="4263121"/>
            <a:ext cx="1486038" cy="681943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كعك</a:t>
            </a:r>
          </a:p>
        </p:txBody>
      </p:sp>
    </p:spTree>
    <p:extLst>
      <p:ext uri="{BB962C8B-B14F-4D97-AF65-F5344CB8AC3E}">
        <p14:creationId xmlns:p14="http://schemas.microsoft.com/office/powerpoint/2010/main" val="10513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7" dur="200" fill="hold"/>
                                        <p:tgtEl>
                                          <p:spTgt spid="1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0" dur="200" fill="hold"/>
                                        <p:tgtEl>
                                          <p:spTgt spid="1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3" dur="200" fill="hold"/>
                                        <p:tgtEl>
                                          <p:spTgt spid="1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2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37" grpId="0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6" grpId="0" animBg="1"/>
      <p:bldP spid="147" grpId="0" animBg="1"/>
      <p:bldP spid="148" grpId="0" animBg="1"/>
      <p:bldP spid="42" grpId="0" animBg="1"/>
      <p:bldP spid="42" grpId="1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433926" y="457196"/>
            <a:ext cx="9260577" cy="1222155"/>
            <a:chOff x="1437353" y="652950"/>
            <a:chExt cx="926057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50"/>
              <a:ext cx="904724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739550" y="1198777"/>
              <a:ext cx="8958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ما المراحل التي مرت بها هذه الأصناف قبل وصولها بهذا الشكل ؟: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إضافة الدقيق إلى مادة التخمير ثم قليل من الماء و ذرة الملح و العجن ثم ترك الخليط للتخمير و يأتي بعد ذلك وضع الحشوات حسب الرغبة و بعد ذلك الخبز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25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4001922-DC56-43A5-AE29-1501090C10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BA6794C-434A-4AE1-9C43-CD0726AC3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73BEDF5-E613-47B1-A1DE-00405EB8384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EB3AA6C-F2A3-4098-899E-C45A05650473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C41E16BC-230A-4CC4-A647-D1830BC23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1832152" y="0"/>
            <a:ext cx="890159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أسباب إعداد العجائن في المنزل رغم انتشار بيعها في الأسواق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558206" y="1224004"/>
            <a:ext cx="8138989" cy="709101"/>
            <a:chOff x="1437357" y="1240014"/>
            <a:chExt cx="7716923" cy="47041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4"/>
              <a:ext cx="7716923" cy="4704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0" y="1434789"/>
              <a:ext cx="6475165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تقليل التكلفة نظراً لارتفاع أسعار المخبوزات الجاهزة التحضير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558206" y="1887788"/>
            <a:ext cx="8168192" cy="782492"/>
            <a:chOff x="1437356" y="2358628"/>
            <a:chExt cx="7278726" cy="49783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7278726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811922" y="2591148"/>
              <a:ext cx="6904160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استخدام الخامات المتوفرة في المنزل و ضمان جودتها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3599823" y="2735070"/>
            <a:ext cx="8156735" cy="836364"/>
            <a:chOff x="748235" y="3134576"/>
            <a:chExt cx="8156735" cy="83636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48235" y="3134576"/>
              <a:ext cx="8156735" cy="8195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302263" y="3570830"/>
              <a:ext cx="7562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الرغبة في الحصول على أصناف مناسبة صحياً و نفسياً للمرضى و ذوي الظروف الخاصة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6989629" y="466660"/>
            <a:ext cx="4736769" cy="750295"/>
            <a:chOff x="1437354" y="1240015"/>
            <a:chExt cx="4633289" cy="49774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1240015"/>
              <a:ext cx="4633289" cy="47142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910005" y="1472327"/>
              <a:ext cx="3447348" cy="265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الرغبة في ابتكار أصناف من المخبوزات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96904" y="195477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78850" y="1052157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218734" y="1670004"/>
            <a:ext cx="59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096904" y="2558853"/>
            <a:ext cx="68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4520" y="3431104"/>
            <a:ext cx="1891407" cy="2718412"/>
            <a:chOff x="388555" y="4262071"/>
            <a:chExt cx="1891407" cy="271841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الغذاء و التغذية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8555" y="4672159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العجائن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599822" y="3725696"/>
            <a:ext cx="8085916" cy="812774"/>
            <a:chOff x="1437358" y="1171236"/>
            <a:chExt cx="7666602" cy="539193"/>
          </a:xfrm>
        </p:grpSpPr>
        <p:sp>
          <p:nvSpPr>
            <p:cNvPr id="65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8" y="1171236"/>
              <a:ext cx="7666602" cy="53919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0" y="1434789"/>
              <a:ext cx="6475165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وفرة الأجهزة الحديثة التي تساعد في إتقان العمل و إنجازه بسرعة</a:t>
              </a:r>
            </a:p>
          </p:txBody>
        </p:sp>
      </p:grpSp>
      <p:grpSp>
        <p:nvGrpSpPr>
          <p:cNvPr id="67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546750" y="4493157"/>
            <a:ext cx="8168192" cy="782492"/>
            <a:chOff x="1437356" y="2358628"/>
            <a:chExt cx="7278726" cy="497837"/>
          </a:xfrm>
        </p:grpSpPr>
        <p:sp>
          <p:nvSpPr>
            <p:cNvPr id="79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7278726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811922" y="2591148"/>
              <a:ext cx="6904160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السعي لنيل إعجاب الأهل و الصديقات و التميز بينهم </a:t>
              </a:r>
            </a:p>
          </p:txBody>
        </p:sp>
      </p:grpSp>
      <p:grpSp>
        <p:nvGrpSpPr>
          <p:cNvPr id="90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3588367" y="5340439"/>
            <a:ext cx="8156735" cy="836364"/>
            <a:chOff x="748235" y="3134576"/>
            <a:chExt cx="8156735" cy="836364"/>
          </a:xfrm>
        </p:grpSpPr>
        <p:sp>
          <p:nvSpPr>
            <p:cNvPr id="91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48235" y="3134576"/>
              <a:ext cx="8156735" cy="8195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302263" y="3570830"/>
              <a:ext cx="7562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إتقان العمل المنزلي</a:t>
              </a:r>
            </a:p>
          </p:txBody>
        </p:sp>
      </p:grpSp>
      <p:sp>
        <p:nvSpPr>
          <p:cNvPr id="93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125713" y="3444166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207278" y="4275373"/>
            <a:ext cx="59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116679" y="5058683"/>
            <a:ext cx="68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9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49" grpId="0"/>
      <p:bldP spid="81" grpId="0"/>
      <p:bldP spid="89" grpId="0" animBg="1"/>
      <p:bldP spid="93" grpId="0"/>
      <p:bldP spid="94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7EDF1F7-4D36-41D8-B3F3-4D092E5A15D2}"/>
              </a:ext>
            </a:extLst>
          </p:cNvPr>
          <p:cNvSpPr/>
          <p:nvPr/>
        </p:nvSpPr>
        <p:spPr>
          <a:xfrm>
            <a:off x="7707590" y="1358231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8">
            <a:extLst>
              <a:ext uri="{FF2B5EF4-FFF2-40B4-BE49-F238E27FC236}">
                <a16:creationId xmlns:a16="http://schemas.microsoft.com/office/drawing/2014/main" id="{8853E726-4624-42BE-AE8B-EBE2DC9A6B6A}"/>
              </a:ext>
            </a:extLst>
          </p:cNvPr>
          <p:cNvSpPr/>
          <p:nvPr/>
        </p:nvSpPr>
        <p:spPr>
          <a:xfrm>
            <a:off x="7603639" y="1974755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541C312E-49FD-4660-A709-9B0D629A8148}"/>
              </a:ext>
            </a:extLst>
          </p:cNvPr>
          <p:cNvSpPr/>
          <p:nvPr/>
        </p:nvSpPr>
        <p:spPr>
          <a:xfrm flipV="1">
            <a:off x="7707590" y="2286914"/>
            <a:ext cx="587248" cy="332352"/>
          </a:xfrm>
          <a:prstGeom prst="triangle">
            <a:avLst>
              <a:gd name="adj" fmla="val 68525"/>
            </a:avLst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628F1D-8809-4C65-B5C5-329F172D52BF}"/>
              </a:ext>
            </a:extLst>
          </p:cNvPr>
          <p:cNvGrpSpPr/>
          <p:nvPr/>
        </p:nvGrpSpPr>
        <p:grpSpPr>
          <a:xfrm>
            <a:off x="7707590" y="1358230"/>
            <a:ext cx="2780354" cy="927941"/>
            <a:chOff x="7707590" y="1358230"/>
            <a:chExt cx="2780354" cy="92794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EC5BD79-90F5-4C46-B719-3D150CD46A95}"/>
                </a:ext>
              </a:extLst>
            </p:cNvPr>
            <p:cNvSpPr/>
            <p:nvPr/>
          </p:nvSpPr>
          <p:spPr>
            <a:xfrm>
              <a:off x="7707590" y="1358230"/>
              <a:ext cx="2780354" cy="9279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975D2F-7080-4F9B-996E-6B9BAC82B887}"/>
                </a:ext>
              </a:extLst>
            </p:cNvPr>
            <p:cNvSpPr txBox="1"/>
            <p:nvPr/>
          </p:nvSpPr>
          <p:spPr>
            <a:xfrm>
              <a:off x="8001214" y="1530556"/>
              <a:ext cx="2433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العجائن الملساء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Parallelogram 8">
            <a:extLst>
              <a:ext uri="{FF2B5EF4-FFF2-40B4-BE49-F238E27FC236}">
                <a16:creationId xmlns:a16="http://schemas.microsoft.com/office/drawing/2014/main" id="{0116D20F-CE90-4A0E-B2B1-3D8D0818E38E}"/>
              </a:ext>
            </a:extLst>
          </p:cNvPr>
          <p:cNvSpPr/>
          <p:nvPr/>
        </p:nvSpPr>
        <p:spPr>
          <a:xfrm>
            <a:off x="8080347" y="2182660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100000">
                <a:srgbClr val="B80000"/>
              </a:gs>
              <a:gs pos="2000">
                <a:srgbClr val="FF7453"/>
              </a:gs>
              <a:gs pos="62000">
                <a:srgbClr val="CC00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4256953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4153002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4256953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4256953" y="1284335"/>
            <a:ext cx="2780354" cy="1002580"/>
            <a:chOff x="4256953" y="1284335"/>
            <a:chExt cx="2780354" cy="100258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4604282" y="1284335"/>
              <a:ext cx="20856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العجائن اليابسة ( المفرودة )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4629710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806316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702365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806316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397564" y="1284335"/>
            <a:ext cx="3189106" cy="1002580"/>
            <a:chOff x="397564" y="1284335"/>
            <a:chExt cx="3189106" cy="10025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397564" y="1284335"/>
              <a:ext cx="318910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العجائن اللينة أو المصبوبة</a:t>
              </a:r>
              <a:endPara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1179073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35067"/>
              </p:ext>
            </p:extLst>
          </p:nvPr>
        </p:nvGraphicFramePr>
        <p:xfrm>
          <a:off x="831440" y="2940852"/>
          <a:ext cx="2759030" cy="2652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b="1" dirty="0"/>
                        <a:t>التي يمكن صبها في قالب أو صينية , مثل :</a:t>
                      </a:r>
                      <a:r>
                        <a:rPr lang="ar-SY" sz="2400" b="1" baseline="0" dirty="0"/>
                        <a:t> عجينة الكعك و القطايف </a:t>
                      </a:r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94154"/>
              </p:ext>
            </p:extLst>
          </p:nvPr>
        </p:nvGraphicFramePr>
        <p:xfrm>
          <a:off x="4282633" y="2880892"/>
          <a:ext cx="2682359" cy="30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b="1" dirty="0"/>
                        <a:t>سميكة يابسة نوعاً ما , يمكن فردها و تشكيلها , مثل : عجائن الفطاير و المطازيز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50" name="Table 16">
            <a:extLst>
              <a:ext uri="{FF2B5EF4-FFF2-40B4-BE49-F238E27FC236}">
                <a16:creationId xmlns:a16="http://schemas.microsoft.com/office/drawing/2014/main" id="{7F1AA0C0-A20E-4E66-B255-3CFAAAA51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15686"/>
              </p:ext>
            </p:extLst>
          </p:nvPr>
        </p:nvGraphicFramePr>
        <p:xfrm>
          <a:off x="7696631" y="2924099"/>
          <a:ext cx="2731356" cy="301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356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b="1" dirty="0"/>
                        <a:t>ذات قوام وسط بين اللينة واليابسة , مثل : عجينة الشو التي يعدّ منها بلح الشام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endParaRPr lang="ar-SY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17124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latin typeface="Century Gothic" panose="020B0502020202020204" pitchFamily="34" charset="0"/>
              </a:rPr>
              <a:t>أقسام العجائن حسب قوامها </a:t>
            </a:r>
            <a:endParaRPr lang="en-US" sz="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1832152" y="0"/>
            <a:ext cx="8901593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</a:rPr>
              <a:t>أسس نجاح العجائن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604322" y="1789527"/>
            <a:ext cx="9092873" cy="726276"/>
            <a:chOff x="1437357" y="1240013"/>
            <a:chExt cx="8621341" cy="48181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3"/>
              <a:ext cx="8390759" cy="4704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707085" y="1456391"/>
              <a:ext cx="8351613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الدقة في أخذ المقادير و اتباع الطريقة الصحيحة لعمل العجينة بحيث تكون مناسبة للصنف المراد إعداده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558206" y="2453314"/>
            <a:ext cx="8168192" cy="782492"/>
            <a:chOff x="1437356" y="2358628"/>
            <a:chExt cx="7278726" cy="49783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7278726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811922" y="2591148"/>
              <a:ext cx="6904160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إيقاد الفرن أو تسخين الزيت في الوقت المناسب للوصول لدرجة الحرارة المطلوبة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7D1139-5C39-4664-87EA-542A8D07DB04}"/>
              </a:ext>
            </a:extLst>
          </p:cNvPr>
          <p:cNvGrpSpPr/>
          <p:nvPr/>
        </p:nvGrpSpPr>
        <p:grpSpPr>
          <a:xfrm flipH="1">
            <a:off x="3468116" y="3300596"/>
            <a:ext cx="8288442" cy="836364"/>
            <a:chOff x="748235" y="3134576"/>
            <a:chExt cx="8288442" cy="83636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CD4D379-A2C3-4EAE-80D1-38E1E05CE602}"/>
                </a:ext>
              </a:extLst>
            </p:cNvPr>
            <p:cNvSpPr/>
            <p:nvPr/>
          </p:nvSpPr>
          <p:spPr>
            <a:xfrm flipV="1">
              <a:off x="748235" y="3134576"/>
              <a:ext cx="8156735" cy="81953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9E362EA-DBD9-46D8-B87B-84A34292C9F8}"/>
                </a:ext>
              </a:extLst>
            </p:cNvPr>
            <p:cNvSpPr txBox="1"/>
            <p:nvPr/>
          </p:nvSpPr>
          <p:spPr>
            <a:xfrm>
              <a:off x="1474208" y="3570830"/>
              <a:ext cx="7562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إبعاد العجين عن تيارات الهواء الباردة أو الساخنة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640060" y="1032187"/>
            <a:ext cx="8086337" cy="750294"/>
            <a:chOff x="1437355" y="1240015"/>
            <a:chExt cx="7909682" cy="49774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5" y="1240015"/>
              <a:ext cx="7909682" cy="47142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192726" y="1472327"/>
              <a:ext cx="6933775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تجهيز الأدوات و الخامات اللازمة لعمل العجائن قبل البدء في عملها 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96904" y="761003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78850" y="1617683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218734" y="2235530"/>
            <a:ext cx="59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B890414-956B-41C8-B3F7-68D9220D5411}"/>
              </a:ext>
            </a:extLst>
          </p:cNvPr>
          <p:cNvSpPr txBox="1"/>
          <p:nvPr/>
        </p:nvSpPr>
        <p:spPr>
          <a:xfrm>
            <a:off x="11096904" y="3124379"/>
            <a:ext cx="68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2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4520" y="3431104"/>
            <a:ext cx="1891407" cy="2718412"/>
            <a:chOff x="388555" y="4262071"/>
            <a:chExt cx="1891407" cy="271841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62071"/>
              <a:ext cx="1884145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الغذاء و التغذية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8555" y="4672159"/>
              <a:ext cx="1871561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Century Gothic" panose="020B0502020202020204" pitchFamily="34" charset="0"/>
                </a:rPr>
                <a:t>العجائن</a:t>
              </a: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  <a:p>
              <a:pPr algn="r"/>
              <a:endParaRPr lang="ar-SY" sz="24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3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3599822" y="4291222"/>
            <a:ext cx="8085916" cy="812774"/>
            <a:chOff x="1437358" y="1171236"/>
            <a:chExt cx="7666602" cy="539193"/>
          </a:xfrm>
        </p:grpSpPr>
        <p:sp>
          <p:nvSpPr>
            <p:cNvPr id="65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8" y="1171236"/>
              <a:ext cx="7666602" cy="53919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906370" y="1434789"/>
              <a:ext cx="6475165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مراعاة حجم إناء العجن و كذلك إناء الخبز من حيث مناسبتهما للمقدار المعد</a:t>
              </a:r>
            </a:p>
          </p:txBody>
        </p:sp>
      </p:grpSp>
      <p:grpSp>
        <p:nvGrpSpPr>
          <p:cNvPr id="67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3546750" y="5058683"/>
            <a:ext cx="8168192" cy="782492"/>
            <a:chOff x="1437356" y="2358628"/>
            <a:chExt cx="7278726" cy="497837"/>
          </a:xfrm>
        </p:grpSpPr>
        <p:sp>
          <p:nvSpPr>
            <p:cNvPr id="79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6" y="2358628"/>
              <a:ext cx="7278726" cy="4978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811922" y="2591148"/>
              <a:ext cx="6904160" cy="254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التأكد من صلاحية مسحوق الخبز كالخميرة او البكنج بودر</a:t>
              </a:r>
            </a:p>
          </p:txBody>
        </p:sp>
      </p:grpSp>
      <p:sp>
        <p:nvSpPr>
          <p:cNvPr id="93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125713" y="4009692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48">
            <a:extLst>
              <a:ext uri="{FF2B5EF4-FFF2-40B4-BE49-F238E27FC236}">
                <a16:creationId xmlns:a16="http://schemas.microsoft.com/office/drawing/2014/main" id="{6751CB1A-C2CF-4120-8C92-D5291F61523A}"/>
              </a:ext>
            </a:extLst>
          </p:cNvPr>
          <p:cNvSpPr txBox="1"/>
          <p:nvPr/>
        </p:nvSpPr>
        <p:spPr>
          <a:xfrm>
            <a:off x="11207278" y="4840899"/>
            <a:ext cx="59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49" grpId="0"/>
      <p:bldP spid="81" grpId="0"/>
      <p:bldP spid="89" grpId="0" animBg="1"/>
      <p:bldP spid="93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2433926" y="457196"/>
            <a:ext cx="9260577" cy="1222155"/>
            <a:chOff x="1437353" y="652950"/>
            <a:chExt cx="926057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50"/>
              <a:ext cx="904724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739550" y="1198777"/>
              <a:ext cx="8958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التأكد من صلاحية مسحوق الخبز كالخميرة أو البكنج بودر </a:t>
              </a:r>
              <a:r>
                <a:rPr lang="ar-SY" sz="3200" b="1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لأن</a:t>
              </a:r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194313" y="2212020"/>
            <a:ext cx="67495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تعتبر هذه الخامات كائنات حية وحيدة الخلية لذا يجب التأكد من سلامتها حتى لا تؤذي الخليط (الخميرة)  </a:t>
            </a:r>
          </a:p>
          <a:p>
            <a:pPr algn="r"/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كما تعتبر هذه المواد مواد رافعة تساعد على إنجاح وجودة العجائن و سرعة تخميرها ( البكنج بودر )</a:t>
            </a:r>
          </a:p>
          <a:p>
            <a:pPr algn="r"/>
            <a:endParaRPr lang="ar-SY" sz="28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هناك بعض الأنواع من الدقيق تحتوي على مادة رافعة فيجب مراعاة ذلك عند إعداد العجائن منها .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2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العجائن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3993710"/>
              <a:ext cx="156936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7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420</Words>
  <Application>Microsoft Office PowerPoint</Application>
  <PresentationFormat>شاشة عريضة</PresentationFormat>
  <Paragraphs>98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573</cp:revision>
  <dcterms:created xsi:type="dcterms:W3CDTF">2020-10-10T04:32:51Z</dcterms:created>
  <dcterms:modified xsi:type="dcterms:W3CDTF">2021-01-24T00:39:04Z</dcterms:modified>
</cp:coreProperties>
</file>