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59" r:id="rId4"/>
    <p:sldId id="454" r:id="rId5"/>
    <p:sldId id="457" r:id="rId6"/>
    <p:sldId id="335" r:id="rId7"/>
    <p:sldId id="426" r:id="rId8"/>
    <p:sldId id="437" r:id="rId9"/>
    <p:sldId id="460" r:id="rId10"/>
    <p:sldId id="436" r:id="rId11"/>
    <p:sldId id="411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CC99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64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690586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5403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حمد الله بعد الطعام و الشراب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200" y="2068272"/>
              <a:ext cx="2075544" cy="734080"/>
              <a:chOff x="3222839" y="5526063"/>
              <a:chExt cx="2075544" cy="7340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22839" y="5921590"/>
                <a:ext cx="2075544" cy="33855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حمد الله بعد الطّعام و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372580" y="0"/>
            <a:ext cx="809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أحمد الله وأشكره على نعمه عليَّ</a:t>
            </a: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3446477" y="854285"/>
            <a:ext cx="2172294" cy="5700809"/>
            <a:chOff x="1162948" y="497748"/>
            <a:chExt cx="2172294" cy="5700809"/>
          </a:xfrm>
        </p:grpSpPr>
        <p:sp>
          <p:nvSpPr>
            <p:cNvPr id="43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61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9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00B050"/>
                    </a:solidFill>
                    <a:latin typeface="Oswald" panose="02000503000000000000" pitchFamily="2" charset="0"/>
                  </a:rPr>
                  <a:t>1</a:t>
                </a:r>
                <a:endParaRPr lang="en-US" sz="3200" b="1" dirty="0">
                  <a:solidFill>
                    <a:srgbClr val="00B050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47185" y="4871591"/>
              <a:ext cx="1951450" cy="1326966"/>
              <a:chOff x="316866" y="4054653"/>
              <a:chExt cx="2256321" cy="1534273"/>
            </a:xfrm>
          </p:grpSpPr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054653"/>
                <a:ext cx="2219895" cy="533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C00000"/>
                    </a:solidFill>
                    <a:latin typeface="Oswald" panose="02000503000000000000" pitchFamily="2" charset="0"/>
                  </a:rPr>
                  <a:t>بالقلب</a:t>
                </a:r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57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16866" y="4414590"/>
                <a:ext cx="2234198" cy="117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بأن أعترف و أعتقد بأن كل نعمة من الله وحده</a:t>
                </a:r>
              </a:p>
            </p:txBody>
          </p:sp>
        </p:grpSp>
        <p:sp>
          <p:nvSpPr>
            <p:cNvPr id="47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52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5366576" y="1484283"/>
            <a:ext cx="2172294" cy="5016978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906710"/>
              <a:ext cx="1994290" cy="1137958"/>
              <a:chOff x="279481" y="4118417"/>
              <a:chExt cx="2305855" cy="1315738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C00000"/>
                    </a:solidFill>
                    <a:latin typeface="Oswald" panose="02000503000000000000" pitchFamily="2" charset="0"/>
                  </a:rPr>
                  <a:t>باللسان</a:t>
                </a:r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553414" y="4615678"/>
                <a:ext cx="1809750" cy="818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بأن أحمده و أشكره بلساني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7420344" y="421168"/>
            <a:ext cx="2172294" cy="6086053"/>
            <a:chOff x="5136815" y="64631"/>
            <a:chExt cx="2172294" cy="608605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200379" y="4810034"/>
              <a:ext cx="2004169" cy="1340650"/>
              <a:chOff x="275950" y="3995266"/>
              <a:chExt cx="2317275" cy="1550099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275950" y="3995266"/>
                <a:ext cx="2241755" cy="533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FFC000"/>
                    </a:solidFill>
                    <a:latin typeface="Oswald" panose="02000503000000000000" pitchFamily="2" charset="0"/>
                  </a:rPr>
                  <a:t>بالعمل</a:t>
                </a:r>
                <a:endParaRPr lang="ar-SY" sz="2000" b="1" dirty="0">
                  <a:solidFill>
                    <a:srgbClr val="FFC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375346" y="4371026"/>
                <a:ext cx="2217879" cy="117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Oswald" panose="02000503000000000000" pitchFamily="2" charset="0"/>
                  </a:rPr>
                  <a:t>بأن استعمل </a:t>
                </a:r>
                <a:r>
                  <a:rPr lang="ar-SY" sz="2000" b="1" dirty="0">
                    <a:latin typeface="+mj-lt"/>
                  </a:rPr>
                  <a:t>هذه النعم و أتقوَّى بها على طاعة الله تعالى</a:t>
                </a: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5500127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3478297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7434036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81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82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91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92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71176"/>
              <a:chOff x="3366041" y="5466316"/>
              <a:chExt cx="2027104" cy="5711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حمد الله بعد الطّعام و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173295" y="0"/>
            <a:ext cx="664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حمد الله بعد الطّعام و الشراب</a:t>
            </a:r>
          </a:p>
        </p:txBody>
      </p:sp>
      <p:sp>
        <p:nvSpPr>
          <p:cNvPr id="17" name="Oval 57">
            <a:extLst>
              <a:ext uri="{FF2B5EF4-FFF2-40B4-BE49-F238E27FC236}">
                <a16:creationId xmlns:a16="http://schemas.microsoft.com/office/drawing/2014/main" id="{E025209F-A410-46B8-AF7F-9A54E5B9CE58}"/>
              </a:ext>
            </a:extLst>
          </p:cNvPr>
          <p:cNvSpPr/>
          <p:nvPr/>
        </p:nvSpPr>
        <p:spPr>
          <a:xfrm rot="223389">
            <a:off x="8109782" y="6281093"/>
            <a:ext cx="2231305" cy="729275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0"/>
                  <a:lumMod val="0"/>
                </a:schemeClr>
              </a:gs>
              <a:gs pos="16000">
                <a:schemeClr val="tx1">
                  <a:alpha val="56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3740432" y="1138964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3808042" y="1554588"/>
            <a:ext cx="3570218" cy="4654829"/>
            <a:chOff x="1592504" y="1525696"/>
            <a:chExt cx="3570218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4620" y="1880666"/>
              <a:ext cx="2315029" cy="1834215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2116283" y="3780994"/>
              <a:ext cx="26249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swald" panose="02000503000000000000" pitchFamily="2" charset="0"/>
                </a:rPr>
                <a:t>من الذي تفضَّل علينا بهذه النعم ؟</a:t>
              </a:r>
              <a:endParaRPr lang="en-US" sz="2400" b="1" dirty="0"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592504" y="479191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</a:rPr>
                <a:t>الله عزَّ و جَل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B685B81-679C-48AF-B53D-082A9AA37A5B}"/>
              </a:ext>
            </a:extLst>
          </p:cNvPr>
          <p:cNvGrpSpPr/>
          <p:nvPr/>
        </p:nvGrpSpPr>
        <p:grpSpPr>
          <a:xfrm>
            <a:off x="7368417" y="974042"/>
            <a:ext cx="1909928" cy="5671689"/>
            <a:chOff x="5181014" y="635661"/>
            <a:chExt cx="1909928" cy="5671689"/>
          </a:xfrm>
        </p:grpSpPr>
        <p:sp>
          <p:nvSpPr>
            <p:cNvPr id="26" name="Isosceles Triangle 43">
              <a:extLst>
                <a:ext uri="{FF2B5EF4-FFF2-40B4-BE49-F238E27FC236}">
                  <a16:creationId xmlns:a16="http://schemas.microsoft.com/office/drawing/2014/main" id="{242F6318-9E20-4723-B87A-FAF1B89E5E26}"/>
                </a:ext>
              </a:extLst>
            </p:cNvPr>
            <p:cNvSpPr/>
            <p:nvPr/>
          </p:nvSpPr>
          <p:spPr>
            <a:xfrm>
              <a:off x="5645180" y="809124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8">
              <a:extLst>
                <a:ext uri="{FF2B5EF4-FFF2-40B4-BE49-F238E27FC236}">
                  <a16:creationId xmlns:a16="http://schemas.microsoft.com/office/drawing/2014/main" id="{D27F2B2E-C1BF-40D7-9B40-C63566BEF475}"/>
                </a:ext>
              </a:extLst>
            </p:cNvPr>
            <p:cNvSpPr/>
            <p:nvPr/>
          </p:nvSpPr>
          <p:spPr>
            <a:xfrm flipH="1" flipV="1">
              <a:off x="5181014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87000">
                  <a:srgbClr val="E4E4E4"/>
                </a:gs>
                <a:gs pos="95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E8AF7D65-9B16-485F-8C04-FBDC785FF509}"/>
                </a:ext>
              </a:extLst>
            </p:cNvPr>
            <p:cNvSpPr txBox="1"/>
            <p:nvPr/>
          </p:nvSpPr>
          <p:spPr>
            <a:xfrm>
              <a:off x="5819236" y="1687850"/>
              <a:ext cx="730116" cy="646331"/>
            </a:xfrm>
            <a:prstGeom prst="rect">
              <a:avLst/>
            </a:prstGeom>
            <a:noFill/>
            <a:scene3d>
              <a:camera prst="obliqueBottomLef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r>
                <a:rPr lang="en-US" sz="3600" dirty="0">
                  <a:solidFill>
                    <a:srgbClr val="0070C0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30" name="Graphic 28">
              <a:extLst>
                <a:ext uri="{FF2B5EF4-FFF2-40B4-BE49-F238E27FC236}">
                  <a16:creationId xmlns:a16="http://schemas.microsoft.com/office/drawing/2014/main" id="{DBE31538-8306-4C00-B149-3FCBF1D12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5928" y="5239350"/>
              <a:ext cx="742253" cy="588092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sp>
          <p:nvSpPr>
            <p:cNvPr id="31" name="TextBox 37">
              <a:extLst>
                <a:ext uri="{FF2B5EF4-FFF2-40B4-BE49-F238E27FC236}">
                  <a16:creationId xmlns:a16="http://schemas.microsoft.com/office/drawing/2014/main" id="{B20F191D-C590-42CB-9B7B-B384C3B1AB82}"/>
                </a:ext>
              </a:extLst>
            </p:cNvPr>
            <p:cNvSpPr txBox="1"/>
            <p:nvPr/>
          </p:nvSpPr>
          <p:spPr>
            <a:xfrm>
              <a:off x="5197084" y="3225106"/>
              <a:ext cx="18938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كيف ُنحافظ ُعلى هذه النعم ؟</a:t>
              </a:r>
              <a:endParaRPr lang="en-US" sz="2000" b="1" dirty="0"/>
            </a:p>
          </p:txBody>
        </p:sp>
        <p:sp>
          <p:nvSpPr>
            <p:cNvPr id="32" name="Arrow: Down 40">
              <a:extLst>
                <a:ext uri="{FF2B5EF4-FFF2-40B4-BE49-F238E27FC236}">
                  <a16:creationId xmlns:a16="http://schemas.microsoft.com/office/drawing/2014/main" id="{435B7F5B-8970-4850-96C1-01EB60B80996}"/>
                </a:ext>
              </a:extLst>
            </p:cNvPr>
            <p:cNvSpPr/>
            <p:nvPr/>
          </p:nvSpPr>
          <p:spPr>
            <a:xfrm rot="20612401">
              <a:off x="5703917" y="777705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46">
              <a:extLst>
                <a:ext uri="{FF2B5EF4-FFF2-40B4-BE49-F238E27FC236}">
                  <a16:creationId xmlns:a16="http://schemas.microsoft.com/office/drawing/2014/main" id="{91093B9E-2199-41E1-9019-2E41B2DE5C76}"/>
                </a:ext>
              </a:extLst>
            </p:cNvPr>
            <p:cNvSpPr txBox="1"/>
            <p:nvPr/>
          </p:nvSpPr>
          <p:spPr>
            <a:xfrm>
              <a:off x="5360760" y="4113098"/>
              <a:ext cx="1723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</a:rPr>
                <a:t>بحمد الله و شكره عليها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47">
              <a:extLst>
                <a:ext uri="{FF2B5EF4-FFF2-40B4-BE49-F238E27FC236}">
                  <a16:creationId xmlns:a16="http://schemas.microsoft.com/office/drawing/2014/main" id="{1C8710E3-6E97-4687-8814-AC005D80E97F}"/>
                </a:ext>
              </a:extLst>
            </p:cNvPr>
            <p:cNvSpPr txBox="1"/>
            <p:nvPr/>
          </p:nvSpPr>
          <p:spPr>
            <a:xfrm>
              <a:off x="5564517" y="3730053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55">
            <a:extLst>
              <a:ext uri="{FF2B5EF4-FFF2-40B4-BE49-F238E27FC236}">
                <a16:creationId xmlns:a16="http://schemas.microsoft.com/office/drawing/2014/main" id="{4C17E16B-363F-437E-95D7-FB4FCA395015}"/>
              </a:ext>
            </a:extLst>
          </p:cNvPr>
          <p:cNvGrpSpPr/>
          <p:nvPr/>
        </p:nvGrpSpPr>
        <p:grpSpPr>
          <a:xfrm>
            <a:off x="9225435" y="974042"/>
            <a:ext cx="2966363" cy="5671689"/>
            <a:chOff x="7038032" y="635661"/>
            <a:chExt cx="2966363" cy="5671689"/>
          </a:xfrm>
        </p:grpSpPr>
        <p:sp>
          <p:nvSpPr>
            <p:cNvPr id="36" name="Isosceles Triangle 44">
              <a:extLst>
                <a:ext uri="{FF2B5EF4-FFF2-40B4-BE49-F238E27FC236}">
                  <a16:creationId xmlns:a16="http://schemas.microsoft.com/office/drawing/2014/main" id="{AC7F803F-1E14-424B-ABE5-3EBBF4A61737}"/>
                </a:ext>
              </a:extLst>
            </p:cNvPr>
            <p:cNvSpPr/>
            <p:nvPr/>
          </p:nvSpPr>
          <p:spPr>
            <a:xfrm>
              <a:off x="8316451" y="906795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19">
              <a:extLst>
                <a:ext uri="{FF2B5EF4-FFF2-40B4-BE49-F238E27FC236}">
                  <a16:creationId xmlns:a16="http://schemas.microsoft.com/office/drawing/2014/main" id="{4EB96BDA-1E7F-4C23-A205-2DBC57A01208}"/>
                </a:ext>
              </a:extLst>
            </p:cNvPr>
            <p:cNvSpPr/>
            <p:nvPr/>
          </p:nvSpPr>
          <p:spPr>
            <a:xfrm flipV="1">
              <a:off x="7038032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96000">
                  <a:srgbClr val="E4E4E4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2">
              <a:extLst>
                <a:ext uri="{FF2B5EF4-FFF2-40B4-BE49-F238E27FC236}">
                  <a16:creationId xmlns:a16="http://schemas.microsoft.com/office/drawing/2014/main" id="{A9727EAA-0DB7-4DB0-8A84-37666C0A8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2376" y="5229389"/>
              <a:ext cx="646332" cy="512093"/>
            </a:xfrm>
            <a:prstGeom prst="rect">
              <a:avLst/>
            </a:prstGeom>
            <a:scene3d>
              <a:camera prst="perspectiveContrastingRightFacing"/>
              <a:lightRig rig="threePt" dir="t"/>
            </a:scene3d>
          </p:spPr>
        </p:pic>
        <p:sp>
          <p:nvSpPr>
            <p:cNvPr id="39" name="TextBox 34">
              <a:extLst>
                <a:ext uri="{FF2B5EF4-FFF2-40B4-BE49-F238E27FC236}">
                  <a16:creationId xmlns:a16="http://schemas.microsoft.com/office/drawing/2014/main" id="{7CB5920D-8157-4556-8D42-BD37E179732D}"/>
                </a:ext>
              </a:extLst>
            </p:cNvPr>
            <p:cNvSpPr txBox="1"/>
            <p:nvPr/>
          </p:nvSpPr>
          <p:spPr>
            <a:xfrm>
              <a:off x="7663457" y="1687850"/>
              <a:ext cx="730116" cy="646331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r>
                <a:rPr lang="en-US" sz="3600" dirty="0">
                  <a:solidFill>
                    <a:srgbClr val="CC3300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40" name="Arrow: Down 41">
              <a:extLst>
                <a:ext uri="{FF2B5EF4-FFF2-40B4-BE49-F238E27FC236}">
                  <a16:creationId xmlns:a16="http://schemas.microsoft.com/office/drawing/2014/main" id="{F4631028-988A-4DAF-ADC4-EFEE62789B8D}"/>
                </a:ext>
              </a:extLst>
            </p:cNvPr>
            <p:cNvSpPr/>
            <p:nvPr/>
          </p:nvSpPr>
          <p:spPr>
            <a:xfrm rot="1369543">
              <a:off x="7901645" y="805659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8">
              <a:extLst>
                <a:ext uri="{FF2B5EF4-FFF2-40B4-BE49-F238E27FC236}">
                  <a16:creationId xmlns:a16="http://schemas.microsoft.com/office/drawing/2014/main" id="{8B0FF019-3E8A-4BF1-9F40-BC63E21AFC61}"/>
                </a:ext>
              </a:extLst>
            </p:cNvPr>
            <p:cNvSpPr txBox="1"/>
            <p:nvPr/>
          </p:nvSpPr>
          <p:spPr>
            <a:xfrm>
              <a:off x="7084620" y="3281132"/>
              <a:ext cx="29197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ما جزاء من شكر الله على نِعمه ؟</a:t>
              </a:r>
              <a:endParaRPr lang="en-US" sz="2000" b="1" dirty="0"/>
            </a:p>
          </p:txBody>
        </p:sp>
        <p:sp>
          <p:nvSpPr>
            <p:cNvPr id="42" name="TextBox 49">
              <a:extLst>
                <a:ext uri="{FF2B5EF4-FFF2-40B4-BE49-F238E27FC236}">
                  <a16:creationId xmlns:a16="http://schemas.microsoft.com/office/drawing/2014/main" id="{DC812FE5-C59F-4D1E-AB3A-31406AE28973}"/>
                </a:ext>
              </a:extLst>
            </p:cNvPr>
            <p:cNvSpPr txBox="1"/>
            <p:nvPr/>
          </p:nvSpPr>
          <p:spPr>
            <a:xfrm>
              <a:off x="7500039" y="4116253"/>
              <a:ext cx="20893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</a:rPr>
                <a:t>يحصل العبد على رضى الله عزَّ و جل</a:t>
              </a:r>
              <a:endParaRPr lang="en-US" sz="2400" b="1" dirty="0"/>
            </a:p>
          </p:txBody>
        </p:sp>
        <p:sp>
          <p:nvSpPr>
            <p:cNvPr id="43" name="TextBox 50">
              <a:extLst>
                <a:ext uri="{FF2B5EF4-FFF2-40B4-BE49-F238E27FC236}">
                  <a16:creationId xmlns:a16="http://schemas.microsoft.com/office/drawing/2014/main" id="{920173CE-C8F2-4EFF-99B9-004C8AA2585D}"/>
                </a:ext>
              </a:extLst>
            </p:cNvPr>
            <p:cNvSpPr txBox="1"/>
            <p:nvPr/>
          </p:nvSpPr>
          <p:spPr>
            <a:xfrm>
              <a:off x="7340520" y="3730053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4092442" y="879349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4629" y="2008525"/>
              <a:ext cx="2027104" cy="541870"/>
              <a:chOff x="3326268" y="5466316"/>
              <a:chExt cx="2027104" cy="54187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6268" y="5737251"/>
                <a:ext cx="202710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حمد الله بعد الطّعام و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586513" y="0"/>
            <a:ext cx="6647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حمد الله بعد الطّعام و الشراب</a:t>
            </a:r>
          </a:p>
          <a:p>
            <a:pPr algn="r"/>
            <a:endParaRPr lang="ar-SY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اقرأ الحديث التالي :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57" y="2216464"/>
            <a:ext cx="8476343" cy="110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8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99877" y="2008525"/>
              <a:ext cx="2234582" cy="598094"/>
              <a:chOff x="3311516" y="5466316"/>
              <a:chExt cx="2234582" cy="59809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11516" y="5793475"/>
                <a:ext cx="2234582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حمد الله بعد الطّعام و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197466" y="225968"/>
            <a:ext cx="8171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أتعرَّف على معاني الحديث الآتي </a:t>
            </a:r>
          </a:p>
        </p:txBody>
      </p:sp>
      <p:sp>
        <p:nvSpPr>
          <p:cNvPr id="22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8793773" y="2926577"/>
            <a:ext cx="2849571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4967204" y="370139"/>
            <a:ext cx="3721142" cy="7237094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4628406" y="4374170"/>
            <a:ext cx="4338411" cy="621906"/>
            <a:chOff x="1238331" y="2782668"/>
            <a:chExt cx="4338411" cy="856850"/>
          </a:xfrm>
        </p:grpSpPr>
        <p:sp>
          <p:nvSpPr>
            <p:cNvPr id="28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1876848" y="3239408"/>
              <a:ext cx="36998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1238331" y="2782668"/>
              <a:ext cx="43384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8404865" y="2894103"/>
            <a:ext cx="2784616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8016172" y="2994502"/>
            <a:ext cx="3930729" cy="907924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307A1B5E-42AF-47FB-8FEA-EDAC20262F63}"/>
              </a:ext>
            </a:extLst>
          </p:cNvPr>
          <p:cNvSpPr txBox="1"/>
          <p:nvPr/>
        </p:nvSpPr>
        <p:spPr>
          <a:xfrm>
            <a:off x="3072929" y="2503081"/>
            <a:ext cx="6519310" cy="267765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  <a:latin typeface="Oswald" panose="02000503000000000000" pitchFamily="2" charset="0"/>
              </a:rPr>
              <a:t>*</a:t>
            </a:r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 إن الله ليرضى عن العبد : أي يحصل العبد على رضا الله تعالى و هو أعلى الدرجات قال تعالى :&lt; </a:t>
            </a:r>
            <a:r>
              <a:rPr lang="ar-SY" sz="2400" b="1" dirty="0">
                <a:solidFill>
                  <a:srgbClr val="9933FF"/>
                </a:solidFill>
                <a:latin typeface="Oswald" panose="02000503000000000000" pitchFamily="2" charset="0"/>
              </a:rPr>
              <a:t>وَ رُضْوَانٌ مِنَ اللهِ أَكْبَرُ </a:t>
            </a:r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&gt;</a:t>
            </a:r>
          </a:p>
          <a:p>
            <a:pPr algn="r"/>
            <a:r>
              <a:rPr lang="ar-SY" sz="2400" b="1" dirty="0">
                <a:solidFill>
                  <a:srgbClr val="FF0000"/>
                </a:solidFill>
                <a:latin typeface="Oswald" panose="02000503000000000000" pitchFamily="2" charset="0"/>
              </a:rPr>
              <a:t>* يأكل الأكلة : </a:t>
            </a:r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الأكلة : الوجبة من الطعام</a:t>
            </a:r>
          </a:p>
          <a:p>
            <a:pPr algn="r"/>
            <a:r>
              <a:rPr lang="ar-SY" sz="2400" b="1" dirty="0">
                <a:solidFill>
                  <a:srgbClr val="FF0000"/>
                </a:solidFill>
                <a:latin typeface="Oswald" panose="02000503000000000000" pitchFamily="2" charset="0"/>
              </a:rPr>
              <a:t>* فيحمده عليها : </a:t>
            </a:r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أي يقول بعدها : </a:t>
            </a:r>
            <a:r>
              <a:rPr lang="ar-SY" sz="2400" b="1" dirty="0">
                <a:solidFill>
                  <a:srgbClr val="9933FF"/>
                </a:solidFill>
                <a:latin typeface="Oswald" panose="02000503000000000000" pitchFamily="2" charset="0"/>
              </a:rPr>
              <a:t>&lt; الحمد لله &gt;</a:t>
            </a:r>
          </a:p>
          <a:p>
            <a:pPr algn="r"/>
            <a:r>
              <a:rPr lang="ar-SY" sz="2400" b="1" dirty="0">
                <a:solidFill>
                  <a:srgbClr val="FF0000"/>
                </a:solidFill>
                <a:latin typeface="Oswald" panose="02000503000000000000" pitchFamily="2" charset="0"/>
              </a:rPr>
              <a:t>* و يشرب الشربة : </a:t>
            </a:r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الشربة : المرة الواحدة من الشرب</a:t>
            </a:r>
          </a:p>
          <a:p>
            <a:pPr algn="r"/>
            <a:r>
              <a:rPr lang="ar-SY" sz="2400" b="1" dirty="0">
                <a:solidFill>
                  <a:srgbClr val="FF0000"/>
                </a:solidFill>
                <a:latin typeface="Oswald" panose="02000503000000000000" pitchFamily="2" charset="0"/>
              </a:rPr>
              <a:t>* هل يكفي أن أقول : </a:t>
            </a:r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&lt; الحمد لله &gt; فقط ؟</a:t>
            </a:r>
          </a:p>
          <a:p>
            <a:pPr algn="r"/>
            <a:r>
              <a:rPr lang="ar-SY" sz="2400" b="1" dirty="0">
                <a:solidFill>
                  <a:srgbClr val="FF0000"/>
                </a:solidFill>
                <a:latin typeface="Oswald" panose="02000503000000000000" pitchFamily="2" charset="0"/>
              </a:rPr>
              <a:t>* إذا قال العبد : </a:t>
            </a:r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الحمد لله , فهذا يكفي</a:t>
            </a:r>
          </a:p>
        </p:txBody>
      </p:sp>
      <p:sp>
        <p:nvSpPr>
          <p:cNvPr id="44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9995319" y="4836621"/>
            <a:ext cx="9735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4" grpId="0" animBg="1"/>
      <p:bldP spid="35" grpId="0" animBg="1"/>
      <p:bldP spid="42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74332" y="1529365"/>
            <a:ext cx="2786743" cy="1371175"/>
            <a:chOff x="587784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87784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222" y="2008525"/>
              <a:ext cx="2089891" cy="577930"/>
              <a:chOff x="3383861" y="5466316"/>
              <a:chExt cx="2089891" cy="57793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861" y="5775605"/>
                <a:ext cx="2089891" cy="26864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حمد الله بعد الطّعام و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049486" y="208174"/>
            <a:ext cx="782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علَّمنا الرسول محمد صلى الله عليه و سلّم عبارات أخرى للحمد :</a:t>
            </a:r>
            <a:endParaRPr lang="ar-SY" sz="3200" b="1" dirty="0">
              <a:solidFill>
                <a:srgbClr val="D60093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09228" y="2456152"/>
            <a:ext cx="8982773" cy="1559497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2917372" y="2850281"/>
            <a:ext cx="9274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لكن هناك عبارات أخرى للحمد علَّمنا إيّاها الرسول صلى الله عليه و سلم يُستحَّب أن نقولها مثل:&lt; </a:t>
            </a:r>
            <a:r>
              <a:rPr lang="ar-SY" sz="2400" b="1" dirty="0">
                <a:solidFill>
                  <a:schemeClr val="bg1"/>
                </a:solidFill>
              </a:rPr>
              <a:t>الحمد لله كثيراً، طيبا ًمباركاً فيه، غير مَكْفيٍّ، ولا مُوَدَّعٍ، ولا مُستَغْنى عنه ربَّنَا &gt;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07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D8609EA-0A1D-41C5-B6A6-B8FE9F6DD2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13681F16-742E-4B39-A259-15AE6DA3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FCC6F993-5A77-4CAF-94DA-1DAA371AD18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895AA0EB-68E4-496F-9F00-0AD2C35BCA6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20B23A94-7444-4BC4-8CEA-9107E7AF2A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04865" y="2008525"/>
              <a:ext cx="2126177" cy="608830"/>
              <a:chOff x="3316504" y="5466316"/>
              <a:chExt cx="2126177" cy="60883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16504" y="5804211"/>
                <a:ext cx="2126177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حمد الله بعد الطّعام و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209143" y="163295"/>
            <a:ext cx="759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أتعرّف على الصحابي الجليل أنس رضي الله عنه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345714" y="1134363"/>
            <a:ext cx="3672115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اسمه: </a:t>
            </a:r>
            <a:r>
              <a:rPr lang="ar-SY" sz="2400" b="1" dirty="0">
                <a:solidFill>
                  <a:schemeClr val="tx1"/>
                </a:solidFill>
              </a:rPr>
              <a:t>أنس بن مالك رضي الله عنه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209144" y="2461233"/>
            <a:ext cx="7808686" cy="1152823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اقتداؤه بالنبي صلى الله عليه وسلم : </a:t>
            </a:r>
            <a:r>
              <a:rPr lang="ar-SY" sz="2400" b="1" dirty="0">
                <a:solidFill>
                  <a:schemeClr val="tx1"/>
                </a:solidFill>
              </a:rPr>
              <a:t>من محبته للنبي عليه الصلاة و السلام كان يحرص على الاقتداء به </a:t>
            </a:r>
          </a:p>
        </p:txBody>
      </p:sp>
      <p:sp>
        <p:nvSpPr>
          <p:cNvPr id="2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714171" y="4169884"/>
            <a:ext cx="9303659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FF0000"/>
                </a:solidFill>
              </a:rPr>
              <a:t>عبادته : </a:t>
            </a:r>
            <a:r>
              <a:rPr lang="ar-SY" sz="2400" b="1" dirty="0">
                <a:solidFill>
                  <a:schemeClr val="tx1"/>
                </a:solidFill>
              </a:rPr>
              <a:t>كان يهتم بالصلاة قال ابن سيرين ( كان أحسنُ الناس صلاةً في السّفر و الحضر )</a:t>
            </a:r>
            <a:endParaRPr lang="ar-SY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608828"/>
              <a:chOff x="3371789" y="5466316"/>
              <a:chExt cx="1976875" cy="6088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804209"/>
                <a:ext cx="197687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حمد الله بعد الطّعام و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40001" y="195261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209228" y="3105809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207955" y="1786038"/>
              <a:ext cx="2689834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يدل على اعترافه بنعم الله تعالى عليه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69555" y="2066261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620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على أي شيء يدلّ حَمْدُ المسلم ربَّه عزَّ و جل بعد انتهائه من الطعام ؟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2" y="2008525"/>
              <a:ext cx="2009143" cy="588724"/>
              <a:chOff x="3394651" y="5466316"/>
              <a:chExt cx="2009143" cy="58872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1" y="5784105"/>
                <a:ext cx="200914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حمد الله بعد الطّعام و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972293" y="173608"/>
            <a:ext cx="53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تعلَّمتُ أن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919958"/>
            <a:ext cx="7717504" cy="2224858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269033" y="852667"/>
              <a:ext cx="4003171" cy="5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من قال ( </a:t>
              </a:r>
              <a:r>
                <a:rPr lang="ar-SY" sz="2400" b="1" dirty="0">
                  <a:solidFill>
                    <a:schemeClr val="accent2">
                      <a:lumMod val="75000"/>
                    </a:schemeClr>
                  </a:solidFill>
                </a:rPr>
                <a:t>الحمد لله </a:t>
              </a:r>
              <a:r>
                <a:rPr lang="ar-SY" sz="2400" b="1" dirty="0"/>
                <a:t>) بعد الطعام أو الشراب ) </a:t>
              </a:r>
            </a:p>
            <a:p>
              <a:pPr algn="r" rtl="1"/>
              <a:r>
                <a:rPr lang="ar-SY" sz="2400" b="1" dirty="0"/>
                <a:t>فقد حصل له رضوان الله تعالى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76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417</Words>
  <Application>Microsoft Office PowerPoint</Application>
  <PresentationFormat>شاشة عريضة</PresentationFormat>
  <Paragraphs>76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1441</cp:revision>
  <dcterms:created xsi:type="dcterms:W3CDTF">2020-10-10T04:32:51Z</dcterms:created>
  <dcterms:modified xsi:type="dcterms:W3CDTF">2021-01-26T09:58:57Z</dcterms:modified>
</cp:coreProperties>
</file>