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534" r:id="rId3"/>
    <p:sldId id="490" r:id="rId4"/>
    <p:sldId id="559" r:id="rId5"/>
    <p:sldId id="528" r:id="rId6"/>
    <p:sldId id="560" r:id="rId7"/>
    <p:sldId id="538" r:id="rId8"/>
    <p:sldId id="532" r:id="rId9"/>
    <p:sldId id="562" r:id="rId10"/>
    <p:sldId id="335" r:id="rId11"/>
    <p:sldId id="563" r:id="rId12"/>
    <p:sldId id="564" r:id="rId13"/>
    <p:sldId id="552" r:id="rId14"/>
    <p:sldId id="550" r:id="rId15"/>
    <p:sldId id="568" r:id="rId16"/>
    <p:sldId id="539" r:id="rId17"/>
    <p:sldId id="569" r:id="rId18"/>
    <p:sldId id="566" r:id="rId19"/>
    <p:sldId id="565" r:id="rId20"/>
    <p:sldId id="269" r:id="rId2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2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28" y="126"/>
      </p:cViewPr>
      <p:guideLst>
        <p:guide orient="horz" pos="2160"/>
        <p:guide pos="3840"/>
        <p:guide orient="horz"/>
        <p:guide orient="horz" pos="2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8374735" cy="1265254"/>
            <a:chOff x="9198889" y="2670931"/>
            <a:chExt cx="8374735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1" y="3141995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 أعمال الخلفاء الراشدين رضي الله عنهم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6D5EAD8-7D21-47DF-93A3-58585531ED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B3C59832-7A13-40BE-BAA2-B1306BA33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3B53DF8D-750D-4B81-80B9-987A2D90B3C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E5762DA9-68F7-460A-BDF7-E7734743785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C5B7261-F03A-499B-A98E-6B36A5D68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162206" y="2160696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4- ولاية الأقاليم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1373043" y="2941683"/>
            <a:ext cx="5157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SY" b="1" dirty="0">
              <a:latin typeface="Century Gothic" panose="020B0502020202020204" pitchFamily="34" charset="0"/>
            </a:endParaRPr>
          </a:p>
          <a:p>
            <a:pPr algn="r"/>
            <a:r>
              <a:rPr lang="ar-SY" b="1" dirty="0">
                <a:latin typeface="Century Gothic" panose="020B0502020202020204" pitchFamily="34" charset="0"/>
              </a:rPr>
              <a:t>بعد أن اتسعت البلاد الإسلامية في عهد عمر بن الخطاب صعب عليه مباشرة حكم الأقاليم كلها بنفسه , لذا عيّن من يثق بهم من  أهل الصلاح لينوبوا عنه في حكم الأقاليم المفتوحة ., فقسّمت إلى ولايات و أطلق على حاكم كل ولاية اسم ( الوالي ), وعين بعض الموظفين لمساعدته 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416378" y="26796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28959"/>
            <a:chOff x="338813" y="22303"/>
            <a:chExt cx="8217749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28959"/>
              <a:chOff x="2350491" y="22303"/>
              <a:chExt cx="6206071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817141"/>
                <a:chOff x="4193103" y="1484950"/>
                <a:chExt cx="6145810" cy="81714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840426"/>
                  <a:ext cx="6145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400" b="1" dirty="0">
                      <a:latin typeface="Century Gothic" panose="020B0502020202020204" pitchFamily="34" charset="0"/>
                    </a:rPr>
                    <a:t>أعمال الخلفاء الراشدين رضي الله عنهم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مجموعة 129"/>
          <p:cNvGrpSpPr/>
          <p:nvPr/>
        </p:nvGrpSpPr>
        <p:grpSpPr>
          <a:xfrm>
            <a:off x="3026098" y="1162100"/>
            <a:ext cx="2588653" cy="3998197"/>
            <a:chOff x="7781200" y="2719352"/>
            <a:chExt cx="2588653" cy="3998197"/>
          </a:xfrm>
        </p:grpSpPr>
        <p:sp>
          <p:nvSpPr>
            <p:cNvPr id="131" name="Circle: Hollow 30">
              <a:extLst>
                <a:ext uri="{FF2B5EF4-FFF2-40B4-BE49-F238E27FC236}">
                  <a16:creationId xmlns:a16="http://schemas.microsoft.com/office/drawing/2014/main" id="{647A158F-E66E-4F2B-836D-01D28D64E430}"/>
                </a:ext>
              </a:extLst>
            </p:cNvPr>
            <p:cNvSpPr/>
            <p:nvPr/>
          </p:nvSpPr>
          <p:spPr>
            <a:xfrm>
              <a:off x="7781200" y="4128896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132" name="Group 31">
              <a:extLst>
                <a:ext uri="{FF2B5EF4-FFF2-40B4-BE49-F238E27FC236}">
                  <a16:creationId xmlns:a16="http://schemas.microsoft.com/office/drawing/2014/main" id="{0322B796-1C2F-474E-9FAE-3B110336D66B}"/>
                </a:ext>
              </a:extLst>
            </p:cNvPr>
            <p:cNvGrpSpPr/>
            <p:nvPr/>
          </p:nvGrpSpPr>
          <p:grpSpPr>
            <a:xfrm>
              <a:off x="8599008" y="3335327"/>
              <a:ext cx="1030310" cy="1076905"/>
              <a:chOff x="2356834" y="1022351"/>
              <a:chExt cx="1030310" cy="1076905"/>
            </a:xfrm>
          </p:grpSpPr>
          <p:sp>
            <p:nvSpPr>
              <p:cNvPr id="136" name="Freeform: Shape 32">
                <a:extLst>
                  <a:ext uri="{FF2B5EF4-FFF2-40B4-BE49-F238E27FC236}">
                    <a16:creationId xmlns:a16="http://schemas.microsoft.com/office/drawing/2014/main" id="{4E9EFA00-FC02-4084-8111-AB849892E4CF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7" name="Freeform: Shape 33">
                <a:extLst>
                  <a:ext uri="{FF2B5EF4-FFF2-40B4-BE49-F238E27FC236}">
                    <a16:creationId xmlns:a16="http://schemas.microsoft.com/office/drawing/2014/main" id="{D74E3744-0958-4E3D-8245-A5C2E2F2C83F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" name="Freeform: Shape 39">
              <a:extLst>
                <a:ext uri="{FF2B5EF4-FFF2-40B4-BE49-F238E27FC236}">
                  <a16:creationId xmlns:a16="http://schemas.microsoft.com/office/drawing/2014/main" id="{C60A9F4A-9E80-471A-9607-B0BEF4374B4C}"/>
                </a:ext>
              </a:extLst>
            </p:cNvPr>
            <p:cNvSpPr/>
            <p:nvPr/>
          </p:nvSpPr>
          <p:spPr>
            <a:xfrm flipH="1">
              <a:off x="9084666" y="2719352"/>
              <a:ext cx="45719" cy="652539"/>
            </a:xfrm>
            <a:custGeom>
              <a:avLst/>
              <a:gdLst>
                <a:gd name="connsiteX0" fmla="*/ 27432 w 27432"/>
                <a:gd name="connsiteY0" fmla="*/ 0 h 2542834"/>
                <a:gd name="connsiteX1" fmla="*/ 0 w 27432"/>
                <a:gd name="connsiteY1" fmla="*/ 0 h 2542834"/>
                <a:gd name="connsiteX2" fmla="*/ 0 w 27432"/>
                <a:gd name="connsiteY2" fmla="*/ 2542834 h 2542834"/>
                <a:gd name="connsiteX3" fmla="*/ 27432 w 27432"/>
                <a:gd name="connsiteY3" fmla="*/ 2542834 h 25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2542834">
                  <a:moveTo>
                    <a:pt x="27432" y="0"/>
                  </a:moveTo>
                  <a:lnTo>
                    <a:pt x="0" y="0"/>
                  </a:lnTo>
                  <a:lnTo>
                    <a:pt x="0" y="2542834"/>
                  </a:lnTo>
                  <a:lnTo>
                    <a:pt x="27432" y="25428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4" name="Rectangle: Rounded Corners 44">
              <a:extLst>
                <a:ext uri="{FF2B5EF4-FFF2-40B4-BE49-F238E27FC236}">
                  <a16:creationId xmlns:a16="http://schemas.microsoft.com/office/drawing/2014/main" id="{43C74C04-86AB-4C14-9607-36599BB0DE63}"/>
                </a:ext>
              </a:extLst>
            </p:cNvPr>
            <p:cNvSpPr/>
            <p:nvPr/>
          </p:nvSpPr>
          <p:spPr>
            <a:xfrm>
              <a:off x="8384443" y="6082519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35" name="TextBox 51">
              <a:extLst>
                <a:ext uri="{FF2B5EF4-FFF2-40B4-BE49-F238E27FC236}">
                  <a16:creationId xmlns:a16="http://schemas.microsoft.com/office/drawing/2014/main" id="{8B8A98F2-BAE8-4B05-9A98-F0612DED7FF6}"/>
                </a:ext>
              </a:extLst>
            </p:cNvPr>
            <p:cNvSpPr txBox="1"/>
            <p:nvPr/>
          </p:nvSpPr>
          <p:spPr>
            <a:xfrm>
              <a:off x="8232681" y="4512859"/>
              <a:ext cx="179540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</a:rPr>
                <a:t>ديوان الخراج</a:t>
              </a:r>
            </a:p>
            <a:p>
              <a:pPr algn="ctr"/>
              <a:r>
                <a:rPr lang="ar-SY" b="1" dirty="0"/>
                <a:t>وهو ما يُنظّم الواردات التي تَرِد إلى بيت مال المسلمين </a:t>
              </a:r>
              <a:r>
                <a:rPr lang="ar-SY" b="1" dirty="0">
                  <a:solidFill>
                    <a:srgbClr val="FF0000"/>
                  </a:solidFill>
                </a:rPr>
                <a:t> </a:t>
              </a:r>
              <a:r>
                <a:rPr lang="ar-SY" sz="2400" b="1" dirty="0"/>
                <a:t> </a:t>
              </a:r>
              <a:endParaRPr lang="en-IN" sz="24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162206" y="2160696"/>
            <a:ext cx="3013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9900"/>
                </a:solidFill>
                <a:latin typeface="Century Gothic" panose="020B0502020202020204" pitchFamily="34" charset="0"/>
              </a:rPr>
              <a:t>5- إنشاء الدواوين :</a:t>
            </a:r>
            <a:endParaRPr lang="en-US" sz="2000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416378" y="26796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28959"/>
            <a:chOff x="338813" y="22303"/>
            <a:chExt cx="8217749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28959"/>
              <a:chOff x="2350491" y="22303"/>
              <a:chExt cx="6206071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817141"/>
                <a:chOff x="4193103" y="1484950"/>
                <a:chExt cx="6145810" cy="81714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840426"/>
                  <a:ext cx="6145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400" b="1" dirty="0">
                      <a:latin typeface="Century Gothic" panose="020B0502020202020204" pitchFamily="34" charset="0"/>
                    </a:rPr>
                    <a:t>أعمال الخلفاء الراشدين رضي الله عنهم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4" name="مجموعة 113"/>
          <p:cNvGrpSpPr/>
          <p:nvPr/>
        </p:nvGrpSpPr>
        <p:grpSpPr>
          <a:xfrm>
            <a:off x="442196" y="1137538"/>
            <a:ext cx="2588653" cy="5553053"/>
            <a:chOff x="1870440" y="1151264"/>
            <a:chExt cx="2588653" cy="5553053"/>
          </a:xfrm>
        </p:grpSpPr>
        <p:sp>
          <p:nvSpPr>
            <p:cNvPr id="115" name="Circle: Hollow 22">
              <a:extLst>
                <a:ext uri="{FF2B5EF4-FFF2-40B4-BE49-F238E27FC236}">
                  <a16:creationId xmlns:a16="http://schemas.microsoft.com/office/drawing/2014/main" id="{01F5C569-4EEA-4C32-A2FD-EBEBF37828E2}"/>
                </a:ext>
              </a:extLst>
            </p:cNvPr>
            <p:cNvSpPr/>
            <p:nvPr/>
          </p:nvSpPr>
          <p:spPr>
            <a:xfrm>
              <a:off x="1870440" y="4115664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116" name="Group 23">
              <a:extLst>
                <a:ext uri="{FF2B5EF4-FFF2-40B4-BE49-F238E27FC236}">
                  <a16:creationId xmlns:a16="http://schemas.microsoft.com/office/drawing/2014/main" id="{4F4876E3-FA33-4954-A642-A146521F2627}"/>
                </a:ext>
              </a:extLst>
            </p:cNvPr>
            <p:cNvGrpSpPr/>
            <p:nvPr/>
          </p:nvGrpSpPr>
          <p:grpSpPr>
            <a:xfrm>
              <a:off x="2710550" y="3322095"/>
              <a:ext cx="1030310" cy="1076905"/>
              <a:chOff x="2356834" y="1022351"/>
              <a:chExt cx="1030310" cy="1076905"/>
            </a:xfrm>
          </p:grpSpPr>
          <p:sp>
            <p:nvSpPr>
              <p:cNvPr id="120" name="Freeform: Shape 24">
                <a:extLst>
                  <a:ext uri="{FF2B5EF4-FFF2-40B4-BE49-F238E27FC236}">
                    <a16:creationId xmlns:a16="http://schemas.microsoft.com/office/drawing/2014/main" id="{384DEDD7-45CF-40E9-88A5-3ECF2037E07B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1" name="Freeform: Shape 25">
                <a:extLst>
                  <a:ext uri="{FF2B5EF4-FFF2-40B4-BE49-F238E27FC236}">
                    <a16:creationId xmlns:a16="http://schemas.microsoft.com/office/drawing/2014/main" id="{7FA58C50-1BC2-4142-A1BA-790996B4F8E4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Freeform: Shape 38">
              <a:extLst>
                <a:ext uri="{FF2B5EF4-FFF2-40B4-BE49-F238E27FC236}">
                  <a16:creationId xmlns:a16="http://schemas.microsoft.com/office/drawing/2014/main" id="{5C4FCA14-A69D-45D8-A317-F8561B0624AC}"/>
                </a:ext>
              </a:extLst>
            </p:cNvPr>
            <p:cNvSpPr/>
            <p:nvPr/>
          </p:nvSpPr>
          <p:spPr>
            <a:xfrm flipH="1">
              <a:off x="3227378" y="1151264"/>
              <a:ext cx="45719" cy="2170831"/>
            </a:xfrm>
            <a:custGeom>
              <a:avLst/>
              <a:gdLst>
                <a:gd name="connsiteX0" fmla="*/ 0 w 27432"/>
                <a:gd name="connsiteY0" fmla="*/ 0 h 1511748"/>
                <a:gd name="connsiteX1" fmla="*/ 27432 w 27432"/>
                <a:gd name="connsiteY1" fmla="*/ 0 h 1511748"/>
                <a:gd name="connsiteX2" fmla="*/ 27432 w 27432"/>
                <a:gd name="connsiteY2" fmla="*/ 1511748 h 1511748"/>
                <a:gd name="connsiteX3" fmla="*/ 0 w 27432"/>
                <a:gd name="connsiteY3" fmla="*/ 1511748 h 151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1511748">
                  <a:moveTo>
                    <a:pt x="0" y="0"/>
                  </a:moveTo>
                  <a:lnTo>
                    <a:pt x="27432" y="0"/>
                  </a:lnTo>
                  <a:lnTo>
                    <a:pt x="27432" y="1511748"/>
                  </a:lnTo>
                  <a:lnTo>
                    <a:pt x="0" y="15117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8" name="Rectangle: Rounded Corners 42">
              <a:extLst>
                <a:ext uri="{FF2B5EF4-FFF2-40B4-BE49-F238E27FC236}">
                  <a16:creationId xmlns:a16="http://schemas.microsoft.com/office/drawing/2014/main" id="{D1CED7DB-1356-40B9-A4DC-C1378C2E9988}"/>
                </a:ext>
              </a:extLst>
            </p:cNvPr>
            <p:cNvSpPr/>
            <p:nvPr/>
          </p:nvSpPr>
          <p:spPr>
            <a:xfrm>
              <a:off x="2498048" y="5979882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19" name="TextBox 47">
              <a:extLst>
                <a:ext uri="{FF2B5EF4-FFF2-40B4-BE49-F238E27FC236}">
                  <a16:creationId xmlns:a16="http://schemas.microsoft.com/office/drawing/2014/main" id="{80ABF759-C292-4A7A-AB74-04BEB3951450}"/>
                </a:ext>
              </a:extLst>
            </p:cNvPr>
            <p:cNvSpPr txBox="1"/>
            <p:nvPr/>
          </p:nvSpPr>
          <p:spPr>
            <a:xfrm>
              <a:off x="2122916" y="4389193"/>
              <a:ext cx="23003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</a:rPr>
                <a:t>ديوان الجند</a:t>
              </a:r>
            </a:p>
            <a:p>
              <a:pPr algn="ctr"/>
              <a:r>
                <a:rPr lang="ar-SY" b="1" dirty="0"/>
                <a:t>هو ديوان يُعنى بتسجيل أسماء الجنود , وتحديد مخصصاتهم المالية من بيت مال المال</a:t>
              </a:r>
              <a:endParaRPr lang="en-IN" sz="2000" b="1" dirty="0"/>
            </a:p>
          </p:txBody>
        </p:sp>
      </p:grpSp>
      <p:grpSp>
        <p:nvGrpSpPr>
          <p:cNvPr id="122" name="مجموعة 121"/>
          <p:cNvGrpSpPr/>
          <p:nvPr/>
        </p:nvGrpSpPr>
        <p:grpSpPr>
          <a:xfrm>
            <a:off x="5310601" y="1216877"/>
            <a:ext cx="2588653" cy="5569369"/>
            <a:chOff x="4790488" y="1151264"/>
            <a:chExt cx="2588653" cy="5569369"/>
          </a:xfrm>
        </p:grpSpPr>
        <p:sp>
          <p:nvSpPr>
            <p:cNvPr id="123" name="Circle: Hollow 26">
              <a:extLst>
                <a:ext uri="{FF2B5EF4-FFF2-40B4-BE49-F238E27FC236}">
                  <a16:creationId xmlns:a16="http://schemas.microsoft.com/office/drawing/2014/main" id="{72E5E446-954F-4CFC-9559-5457FB20B773}"/>
                </a:ext>
              </a:extLst>
            </p:cNvPr>
            <p:cNvSpPr/>
            <p:nvPr/>
          </p:nvSpPr>
          <p:spPr>
            <a:xfrm>
              <a:off x="4790488" y="4131980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124" name="Group 27">
              <a:extLst>
                <a:ext uri="{FF2B5EF4-FFF2-40B4-BE49-F238E27FC236}">
                  <a16:creationId xmlns:a16="http://schemas.microsoft.com/office/drawing/2014/main" id="{374B251B-255E-45BC-A545-6577C37F49B8}"/>
                </a:ext>
              </a:extLst>
            </p:cNvPr>
            <p:cNvGrpSpPr/>
            <p:nvPr/>
          </p:nvGrpSpPr>
          <p:grpSpPr>
            <a:xfrm>
              <a:off x="5608296" y="3338411"/>
              <a:ext cx="1030310" cy="1076905"/>
              <a:chOff x="2356834" y="1022351"/>
              <a:chExt cx="1030310" cy="1076905"/>
            </a:xfrm>
          </p:grpSpPr>
          <p:sp>
            <p:nvSpPr>
              <p:cNvPr id="128" name="Freeform: Shape 28">
                <a:extLst>
                  <a:ext uri="{FF2B5EF4-FFF2-40B4-BE49-F238E27FC236}">
                    <a16:creationId xmlns:a16="http://schemas.microsoft.com/office/drawing/2014/main" id="{22BB0601-9C82-41E0-862D-667097A64D88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9" name="Freeform: Shape 29">
                <a:extLst>
                  <a:ext uri="{FF2B5EF4-FFF2-40B4-BE49-F238E27FC236}">
                    <a16:creationId xmlns:a16="http://schemas.microsoft.com/office/drawing/2014/main" id="{6BAE14D9-3E17-49F0-ABAF-12F848B38CD9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5" name="Freeform: Shape 41">
              <a:extLst>
                <a:ext uri="{FF2B5EF4-FFF2-40B4-BE49-F238E27FC236}">
                  <a16:creationId xmlns:a16="http://schemas.microsoft.com/office/drawing/2014/main" id="{104399B4-5306-4096-BB9B-E2527F27B5D8}"/>
                </a:ext>
              </a:extLst>
            </p:cNvPr>
            <p:cNvSpPr/>
            <p:nvPr/>
          </p:nvSpPr>
          <p:spPr>
            <a:xfrm flipH="1">
              <a:off x="6083105" y="1151264"/>
              <a:ext cx="45719" cy="2193684"/>
            </a:xfrm>
            <a:custGeom>
              <a:avLst/>
              <a:gdLst>
                <a:gd name="connsiteX0" fmla="*/ 27432 w 27432"/>
                <a:gd name="connsiteY0" fmla="*/ 0 h 632489"/>
                <a:gd name="connsiteX1" fmla="*/ 0 w 27432"/>
                <a:gd name="connsiteY1" fmla="*/ 0 h 632489"/>
                <a:gd name="connsiteX2" fmla="*/ 0 w 27432"/>
                <a:gd name="connsiteY2" fmla="*/ 632489 h 632489"/>
                <a:gd name="connsiteX3" fmla="*/ 27432 w 27432"/>
                <a:gd name="connsiteY3" fmla="*/ 632489 h 63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632489">
                  <a:moveTo>
                    <a:pt x="27432" y="0"/>
                  </a:moveTo>
                  <a:lnTo>
                    <a:pt x="0" y="0"/>
                  </a:lnTo>
                  <a:lnTo>
                    <a:pt x="0" y="632489"/>
                  </a:lnTo>
                  <a:lnTo>
                    <a:pt x="27432" y="6324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6" name="Rectangle: Rounded Corners 43">
              <a:extLst>
                <a:ext uri="{FF2B5EF4-FFF2-40B4-BE49-F238E27FC236}">
                  <a16:creationId xmlns:a16="http://schemas.microsoft.com/office/drawing/2014/main" id="{23FFC84B-1834-4992-A3BD-AC2993F34F50}"/>
                </a:ext>
              </a:extLst>
            </p:cNvPr>
            <p:cNvSpPr/>
            <p:nvPr/>
          </p:nvSpPr>
          <p:spPr>
            <a:xfrm>
              <a:off x="5395794" y="5982942"/>
              <a:ext cx="1455313" cy="302658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27" name="TextBox 49">
              <a:extLst>
                <a:ext uri="{FF2B5EF4-FFF2-40B4-BE49-F238E27FC236}">
                  <a16:creationId xmlns:a16="http://schemas.microsoft.com/office/drawing/2014/main" id="{DA435646-92EF-45BC-8D60-C11106915012}"/>
                </a:ext>
              </a:extLst>
            </p:cNvPr>
            <p:cNvSpPr txBox="1"/>
            <p:nvPr/>
          </p:nvSpPr>
          <p:spPr>
            <a:xfrm>
              <a:off x="5092242" y="4512859"/>
              <a:ext cx="21334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</a:rPr>
                <a:t>ديوان العطاء</a:t>
              </a:r>
            </a:p>
            <a:p>
              <a:pPr algn="ctr"/>
              <a:r>
                <a:rPr lang="ar-SY" b="1" dirty="0"/>
                <a:t>هو ما يُنظّم تقسيم موارد الدولة</a:t>
              </a:r>
              <a:endParaRPr lang="en-IN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194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759566" y="3140632"/>
            <a:ext cx="508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أمير ومحافظ 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1202355" y="5836104"/>
            <a:ext cx="7840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لحفظ الأوراق الخاصة بالدولة المتعلقة بالأعمال و الأموال و حقوق العاملين فيها 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2201963" y="1379603"/>
            <a:ext cx="9702921" cy="1193406"/>
            <a:chOff x="2315309" y="3294128"/>
            <a:chExt cx="9702921" cy="119340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750919" y="231902"/>
              <a:ext cx="1193403" cy="7317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5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2315309" y="3523362"/>
              <a:ext cx="6740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ماذا يُسمى الولاة في بلادنا في الوقت الحاضر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47937" cy="1128959"/>
            <a:chOff x="338813" y="22303"/>
            <a:chExt cx="8247937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236259" cy="1128959"/>
              <a:chOff x="2350491" y="22303"/>
              <a:chExt cx="6236259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181491" y="165530"/>
                <a:ext cx="5405259" cy="751527"/>
                <a:chOff x="4963842" y="1484950"/>
                <a:chExt cx="5405259" cy="75152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963842" y="1774812"/>
                  <a:ext cx="54052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400" b="1" dirty="0">
                      <a:latin typeface="Century Gothic" panose="020B0502020202020204" pitchFamily="34" charset="0"/>
                    </a:rPr>
                    <a:t>أعمال الخلفاء الراشدين رضي الله عنهم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5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لماذا أُنشئت الدواوين ؟</a:t>
              </a: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368800" y="1803212"/>
            <a:ext cx="4363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التاريخ الهجري : </a:t>
            </a:r>
            <a:endParaRPr lang="en-US" sz="2000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2575344" y="2551837"/>
            <a:ext cx="4934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لاتساع مساحة البلاد الإسلامية في خلافة عمر بن الخطاب رضي الله عنه , وحاجة المسلمين إلى تاريخ يحدد زمن المكاتبات و الأحداث , تشاور الصحابة وانتهوا إلى اتخاذ هجرة الرسول صلى الله عليه وسلم من مكة المكرمة إلى المدينة المنورة ابتداءً للتاريخ عند المسلمين , وتحديد شهر المحرم ليكون أول شهر في  السنة .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739936" y="165530"/>
                <a:ext cx="5756364" cy="768949"/>
                <a:chOff x="4522287" y="1484950"/>
                <a:chExt cx="5756364" cy="768949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522287" y="1792234"/>
                  <a:ext cx="55406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أعمال الخلفاء الراشدين رضي الله عنهم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901638" y="310038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أمير المؤمنين عمر بن الخطاب رضي الله عنه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2201963" y="1379603"/>
            <a:ext cx="9702921" cy="1193406"/>
            <a:chOff x="2315309" y="3294128"/>
            <a:chExt cx="9702921" cy="119340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750919" y="231902"/>
              <a:ext cx="1193403" cy="7317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6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2315309" y="3523362"/>
              <a:ext cx="6740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من أول من وضع التاريخ الهجري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47937" cy="1128959"/>
            <a:chOff x="338813" y="22303"/>
            <a:chExt cx="8247937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236259" cy="1128959"/>
              <a:chOff x="2350491" y="22303"/>
              <a:chExt cx="6236259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181491" y="165530"/>
                <a:ext cx="5405259" cy="751527"/>
                <a:chOff x="4963842" y="1484950"/>
                <a:chExt cx="5405259" cy="75152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963842" y="1774812"/>
                  <a:ext cx="54052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400" b="1" dirty="0">
                      <a:latin typeface="Century Gothic" panose="020B0502020202020204" pitchFamily="34" charset="0"/>
                    </a:rPr>
                    <a:t>أعمال الخلفاء الراشدين رضي الله عنهم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8787826" y="4827446"/>
            <a:ext cx="1905007" cy="1905007"/>
            <a:chOff x="8787826" y="4827446"/>
            <a:chExt cx="1905007" cy="190500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06677" y="1554114"/>
            <a:ext cx="213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البناء :</a:t>
            </a:r>
            <a:endParaRPr lang="en-US" sz="2800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1785437" y="3904116"/>
            <a:ext cx="4596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 من الأعمال الأخرى : عناية الخلفاء الراشدين رضي الله عنهم بالمسجد الحرام والمسجد النبوي وبناء مساجد أخرى في أنحاء البلاد الإسلامية 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6362698" y="5315629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2- بناء المدن : </a:t>
            </a:r>
            <a:endParaRPr lang="en-US" b="1" dirty="0">
              <a:solidFill>
                <a:srgbClr val="99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656681" y="5217660"/>
            <a:ext cx="593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 اتسعت رقعة البلاد الإسلامية , فأصبحت المسافة بعيدة بين البلاد المفتوحة وبين عاصمة البلاد الإسلامية , فاتخذوا المدن , و وفروا فيها الخدمات اللازمة ليستقر بها الجنود ومن تلك المدن : البصرة وبُنيت سنة 14 هـ , والكوفة 17 هـ , والفسطاط وبُنيت سنة 20 هـ . 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6530678" y="5685722"/>
            <a:ext cx="1812654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789002"/>
                <a:chOff x="4132841" y="1484950"/>
                <a:chExt cx="6145810" cy="78900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400" b="1" dirty="0">
                      <a:latin typeface="Century Gothic" panose="020B0502020202020204" pitchFamily="34" charset="0"/>
                    </a:rPr>
                    <a:t>أعمال الخلفاء الراشدين رضي الله عنهم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46688" y="3474600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1- بناء المساجد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2351286" y="1369076"/>
            <a:ext cx="3346151" cy="2338875"/>
            <a:chOff x="5514272" y="1424779"/>
            <a:chExt cx="4853578" cy="3392528"/>
          </a:xfrm>
        </p:grpSpPr>
        <p:grpSp>
          <p:nvGrpSpPr>
            <p:cNvPr id="4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837143" y="1424779"/>
              <a:ext cx="4235549" cy="3392528"/>
              <a:chOff x="2128754" y="917773"/>
              <a:chExt cx="5405994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59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128754" y="921435"/>
                <a:ext cx="5405993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186218" y="917773"/>
                <a:ext cx="5348530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456" y="2357116"/>
              <a:ext cx="4085944" cy="2371246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المدن التي بُنيت في عهد الخلفاء الراشدين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5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8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1" grpId="0"/>
          <p:bldP spid="22" grpId="0"/>
          <p:bldP spid="23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1" grpId="0"/>
          <p:bldP spid="22" grpId="0"/>
          <p:bldP spid="23" grpId="0"/>
          <p:bldP spid="39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901638" y="3075317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تقع مدينة الكوفة بالعراق و تقع مدينة الفسطاط في مصر 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2201963" y="1379603"/>
            <a:ext cx="9702921" cy="1193406"/>
            <a:chOff x="2315309" y="3294128"/>
            <a:chExt cx="9702921" cy="119340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750919" y="231902"/>
              <a:ext cx="1193403" cy="7317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7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2315309" y="3523362"/>
              <a:ext cx="6740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أين تقع مدينتا الكوفة والفسطاط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47937" cy="1128959"/>
            <a:chOff x="338813" y="22303"/>
            <a:chExt cx="8247937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236259" cy="1128959"/>
              <a:chOff x="2350491" y="22303"/>
              <a:chExt cx="6236259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181491" y="165530"/>
                <a:ext cx="5405259" cy="751527"/>
                <a:chOff x="4963842" y="1484950"/>
                <a:chExt cx="5405259" cy="75152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963842" y="1774812"/>
                  <a:ext cx="54052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400" b="1" dirty="0">
                      <a:latin typeface="Century Gothic" panose="020B0502020202020204" pitchFamily="34" charset="0"/>
                    </a:rPr>
                    <a:t>أعمال الخلفاء الراشدين رضي الله عنهم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2351286" y="4017779"/>
            <a:ext cx="3346151" cy="2338875"/>
            <a:chOff x="5514272" y="1424779"/>
            <a:chExt cx="4853578" cy="3392528"/>
          </a:xfrm>
        </p:grpSpPr>
        <p:grpSp>
          <p:nvGrpSpPr>
            <p:cNvPr id="46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837143" y="1424779"/>
              <a:ext cx="4235549" cy="3392528"/>
              <a:chOff x="2128754" y="917773"/>
              <a:chExt cx="5405994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49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128754" y="921435"/>
                <a:ext cx="5405993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186218" y="917773"/>
                <a:ext cx="5348530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7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456" y="2357116"/>
              <a:ext cx="4085944" cy="2371246"/>
            </a:xfrm>
            <a:prstGeom prst="rect">
              <a:avLst/>
            </a:prstGeom>
          </p:spPr>
        </p:pic>
        <p:sp>
          <p:nvSpPr>
            <p:cNvPr id="48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المدن التي بُنيت في عهد الخلفاء الراشدين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8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1662556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3- إصلاحات عامة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907978" y="2210456"/>
            <a:ext cx="592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إصلاح الطرق , وبناء الاستراحات عليها , وتوفير المياه فيها .</a:t>
            </a:r>
          </a:p>
          <a:p>
            <a:pPr algn="r"/>
            <a:endParaRPr lang="ar-SY" b="1" dirty="0">
              <a:latin typeface="Century Gothic" panose="020B0502020202020204" pitchFamily="34" charset="0"/>
            </a:endParaRPr>
          </a:p>
          <a:p>
            <a:pPr algn="r"/>
            <a:r>
              <a:rPr lang="ar-SY" b="1" dirty="0">
                <a:latin typeface="Century Gothic" panose="020B0502020202020204" pitchFamily="34" charset="0"/>
              </a:rPr>
              <a:t>حفر القنوات المائية و إقامة السدود لتنظيم جريان المياه وسقي المزروعات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28959"/>
            <a:chOff x="338813" y="22303"/>
            <a:chExt cx="8217749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28959"/>
              <a:chOff x="2350491" y="22303"/>
              <a:chExt cx="6206071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817141"/>
                <a:chOff x="4193103" y="1484950"/>
                <a:chExt cx="6145810" cy="81714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840426"/>
                  <a:ext cx="6145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400" b="1" dirty="0">
                      <a:latin typeface="Century Gothic" panose="020B0502020202020204" pitchFamily="34" charset="0"/>
                    </a:rPr>
                    <a:t>أعمال الخلفاء الراشدين رضي الله عنهم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943340" y="4818230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00488" y="3810586"/>
            <a:ext cx="1763485" cy="1763485"/>
            <a:chOff x="8787826" y="1151260"/>
            <a:chExt cx="1763485" cy="1763485"/>
          </a:xfrm>
        </p:grpSpPr>
        <p:sp>
          <p:nvSpPr>
            <p:cNvPr id="41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60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74470" y="4230206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إنشاء الاسطول الاسلامي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907978" y="4230663"/>
            <a:ext cx="5922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عندما اتسعت رقعة البلاد الإسلامية , ودخلت كل من بلاد الشام ومصر تحت لوائها , أصبح لها سواحل طويلة , فظهرت الحاجة إلى تأمين هذه السواحل من غارات سفن الروم . فطلب معاوية بن أبي سفيان رضي الله عنه من الخليفة عمر بن الخطاب رضي الله عنه أن يأذن له بغزو الروم بحراً لقربها منه , فلم يأذن له , خوفاً على المسلمين من ركوب البحر , ولما ولي عثمان بن عفان رضي الله عنه الخلافة أعاد عليه معاوية رضي الله عنه الطلب فأذن له بشرط ألا يُكره أحداً على ركوب البحر . بل يجعل الأمر اختيارياً ,  فشرع معاوية في بناء كثير من السفن وتجاوز عددها مئتي سفينة ثم سلّحها وشجّع المسلمين حتى ركبوا البحر , وتفوقوا على الروم . </a:t>
            </a:r>
          </a:p>
        </p:txBody>
      </p:sp>
    </p:spTree>
    <p:extLst>
      <p:ext uri="{BB962C8B-B14F-4D97-AF65-F5344CB8AC3E}">
        <p14:creationId xmlns:p14="http://schemas.microsoft.com/office/powerpoint/2010/main" val="7393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60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60" grpId="0"/>
          <p:bldP spid="6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901638" y="29115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لحماية السواحل الإسلامية من غزو الروم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2201963" y="1379603"/>
            <a:ext cx="9702921" cy="1193406"/>
            <a:chOff x="2315309" y="3294128"/>
            <a:chExt cx="9702921" cy="119340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750919" y="231902"/>
              <a:ext cx="1193403" cy="73178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8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2315309" y="3523362"/>
              <a:ext cx="67401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يكتب الطلبة الأسباب التي دفعت معاوية بن أبي سفيان إلى بناء الأسطول الإسلامي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47937" cy="1128959"/>
            <a:chOff x="338813" y="22303"/>
            <a:chExt cx="8247937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236259" cy="1128959"/>
              <a:chOff x="2350491" y="22303"/>
              <a:chExt cx="6236259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181491" y="165530"/>
                <a:ext cx="5405259" cy="751527"/>
                <a:chOff x="4963842" y="1484950"/>
                <a:chExt cx="5405259" cy="75152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963842" y="1774812"/>
                  <a:ext cx="54052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400" b="1" dirty="0">
                      <a:latin typeface="Century Gothic" panose="020B0502020202020204" pitchFamily="34" charset="0"/>
                    </a:rPr>
                    <a:t>أعمال الخلفاء الراشدين رضي الله عنهم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19302BDF-8EDC-4085-A119-636E7A3ADD41}"/>
              </a:ext>
            </a:extLst>
          </p:cNvPr>
          <p:cNvSpPr/>
          <p:nvPr/>
        </p:nvSpPr>
        <p:spPr>
          <a:xfrm>
            <a:off x="273370" y="4367124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5926D7E5-02DC-46CA-BF63-928D12E33C6C}"/>
              </a:ext>
            </a:extLst>
          </p:cNvPr>
          <p:cNvSpPr/>
          <p:nvPr/>
        </p:nvSpPr>
        <p:spPr>
          <a:xfrm>
            <a:off x="9010970" y="4040553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9397D8F3-243C-45CE-AA89-8A6F5CD5A430}"/>
              </a:ext>
            </a:extLst>
          </p:cNvPr>
          <p:cNvSpPr/>
          <p:nvPr/>
        </p:nvSpPr>
        <p:spPr>
          <a:xfrm>
            <a:off x="9127084" y="3917183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21">
            <a:extLst>
              <a:ext uri="{FF2B5EF4-FFF2-40B4-BE49-F238E27FC236}">
                <a16:creationId xmlns:a16="http://schemas.microsoft.com/office/drawing/2014/main" id="{DF354725-4DA9-427A-9046-1259EE72BE2D}"/>
              </a:ext>
            </a:extLst>
          </p:cNvPr>
          <p:cNvSpPr txBox="1"/>
          <p:nvPr/>
        </p:nvSpPr>
        <p:spPr>
          <a:xfrm>
            <a:off x="3926719" y="4416955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استعمال الأسطول في غزو الروم بحرا و فتح بلدان جديدة مثل القسطنطينة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0">
            <a:extLst>
              <a:ext uri="{FF2B5EF4-FFF2-40B4-BE49-F238E27FC236}">
                <a16:creationId xmlns:a16="http://schemas.microsoft.com/office/drawing/2014/main" id="{B587BE77-5A95-47F0-A8D9-1C344B6F23E4}"/>
              </a:ext>
            </a:extLst>
          </p:cNvPr>
          <p:cNvGrpSpPr/>
          <p:nvPr/>
        </p:nvGrpSpPr>
        <p:grpSpPr>
          <a:xfrm>
            <a:off x="6862858" y="4149409"/>
            <a:ext cx="1748974" cy="1262744"/>
            <a:chOff x="8011888" y="943428"/>
            <a:chExt cx="1748974" cy="1262744"/>
          </a:xfrm>
        </p:grpSpPr>
        <p:grpSp>
          <p:nvGrpSpPr>
            <p:cNvPr id="50" name="Group 18">
              <a:extLst>
                <a:ext uri="{FF2B5EF4-FFF2-40B4-BE49-F238E27FC236}">
                  <a16:creationId xmlns:a16="http://schemas.microsoft.com/office/drawing/2014/main" id="{DD1947AC-FFF1-4114-BAEF-E8C68645D73D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52" name="Oval 16">
                <a:extLst>
                  <a:ext uri="{FF2B5EF4-FFF2-40B4-BE49-F238E27FC236}">
                    <a16:creationId xmlns:a16="http://schemas.microsoft.com/office/drawing/2014/main" id="{B4A328DB-1DCB-4680-A2B5-E7698846F4D1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7">
                <a:extLst>
                  <a:ext uri="{FF2B5EF4-FFF2-40B4-BE49-F238E27FC236}">
                    <a16:creationId xmlns:a16="http://schemas.microsoft.com/office/drawing/2014/main" id="{50F2ECC4-C729-4994-A402-8515309E8D55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15">
                <a:extLst>
                  <a:ext uri="{FF2B5EF4-FFF2-40B4-BE49-F238E27FC236}">
                    <a16:creationId xmlns:a16="http://schemas.microsoft.com/office/drawing/2014/main" id="{011C7E28-FDB1-4866-B877-D51551AD8D41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55" name="Rectangle 10">
                  <a:extLst>
                    <a:ext uri="{FF2B5EF4-FFF2-40B4-BE49-F238E27FC236}">
                      <a16:creationId xmlns:a16="http://schemas.microsoft.com/office/drawing/2014/main" id="{8B92079D-ECA5-4463-9D3C-18B441CAD1D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ight Triangle 11">
                  <a:extLst>
                    <a:ext uri="{FF2B5EF4-FFF2-40B4-BE49-F238E27FC236}">
                      <a16:creationId xmlns:a16="http://schemas.microsoft.com/office/drawing/2014/main" id="{D0CBFB25-0168-499B-B747-90254B8F4381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ight Triangle 12">
                  <a:extLst>
                    <a:ext uri="{FF2B5EF4-FFF2-40B4-BE49-F238E27FC236}">
                      <a16:creationId xmlns:a16="http://schemas.microsoft.com/office/drawing/2014/main" id="{6367946D-3291-4B8C-8CB3-BC0DFFEB966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ight Triangle 13">
                  <a:extLst>
                    <a:ext uri="{FF2B5EF4-FFF2-40B4-BE49-F238E27FC236}">
                      <a16:creationId xmlns:a16="http://schemas.microsoft.com/office/drawing/2014/main" id="{B0437FF2-BDD6-4BC7-A798-58DA77A3BFE8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ight Triangle 14">
                  <a:extLst>
                    <a:ext uri="{FF2B5EF4-FFF2-40B4-BE49-F238E27FC236}">
                      <a16:creationId xmlns:a16="http://schemas.microsoft.com/office/drawing/2014/main" id="{08A328A6-83CD-4CB9-BE58-01C61A11F0B4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39707E34-7064-43A2-8014-0046319F256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381500" y="1749760"/>
            <a:ext cx="385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العناية بالقرآن الكريم : </a:t>
            </a:r>
            <a:endParaRPr lang="en-US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746601" y="2316760"/>
            <a:ext cx="702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قال الله جلّ جلاله : &lt; </a:t>
            </a:r>
            <a:r>
              <a:rPr lang="ar-SY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إِنَّا نَحْنُ نَزَّلنَا الذِّكْرَ وَ إِنَّا لَهُ لحَافِظُون </a:t>
            </a:r>
            <a:r>
              <a:rPr lang="ar-SY" sz="2000" b="1" dirty="0">
                <a:latin typeface="Century Gothic" panose="020B0502020202020204" pitchFamily="34" charset="0"/>
              </a:rPr>
              <a:t>&gt;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28959"/>
            <a:chOff x="338813" y="22303"/>
            <a:chExt cx="8217749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28959"/>
              <a:chOff x="2350491" y="22303"/>
              <a:chExt cx="6206071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817141"/>
                <a:chOff x="4193103" y="1484950"/>
                <a:chExt cx="6145810" cy="81714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840426"/>
                  <a:ext cx="6145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 أعمال الخلفاء الراشدين رضي الله عنهم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943340" y="4818230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00488" y="3810586"/>
            <a:ext cx="1763485" cy="1763485"/>
            <a:chOff x="8787826" y="1151260"/>
            <a:chExt cx="1763485" cy="1763485"/>
          </a:xfrm>
        </p:grpSpPr>
        <p:sp>
          <p:nvSpPr>
            <p:cNvPr id="41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60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953000" y="4230206"/>
            <a:ext cx="383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جمع القرآن الكريم :</a:t>
            </a:r>
            <a:endParaRPr lang="en-US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593003" y="4558408"/>
            <a:ext cx="61214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كان القرآن الكريم ينزل على رسول الله صلى الله عليه وسلم , فيأمر أصحابه بحفظه في صدورهم وكتابته , وفي عهد أبي بكر الصديق رضي الله عنه فقد المسلمون في أثناء حروب المرتدين عدداً كبيراً من حفّاظ القرآن , فقرر أبو بكر الصديق رضي الله عنه – بعد إشارة من عمر بن الخطاب – تكليف الصحابي زيد بن ثابت رضي الله عنه بتتبّع القرآن الكريم وجمعه من صدور الحفاظ والرّقاع والأدم ( الجلود ) وجعله في مكان واحد , ثم حفظ بعد ذلك عند أم المؤمنين حفصة بنت عمر رضي الله عنهما    </a:t>
            </a:r>
          </a:p>
        </p:txBody>
      </p:sp>
    </p:spTree>
    <p:extLst>
      <p:ext uri="{BB962C8B-B14F-4D97-AF65-F5344CB8AC3E}">
        <p14:creationId xmlns:p14="http://schemas.microsoft.com/office/powerpoint/2010/main" val="27958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60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60" grpId="0"/>
          <p:bldP spid="6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368800" y="1803212"/>
            <a:ext cx="436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كتابة القرآن الكريم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1586324" y="2508981"/>
            <a:ext cx="58363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لما تولى عثمان بن عفان رضي الله عنه الخلافة قرر جمع الناس على مصحف واحد و بلفظ واحد , فأرسل إلى أم المؤمنين حفصة يطلب منها إرسال ما جمع في عهد أبي بكر الصديق رضي الله عنه , ثم أمر الخليفة عثمان بن عفان رضي الله عنه الصحابي زيد بن ثابت رضي الله عنه بتدقيق المصحف وترتيب سوره وفقاً لما أمر به الرسول صلى الله عليه وسلم , وكتب منه عدّة نسخ , ثم أرسل لكل بلد مسلم مصحفاً , منعاً لوقوع الاختلافات في القراءات . وسمي بمصحف عثمان 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92922" cy="1128959"/>
            <a:chOff x="338813" y="22303"/>
            <a:chExt cx="8292922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81244" cy="1128959"/>
              <a:chOff x="2350491" y="22303"/>
              <a:chExt cx="6281244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091041" y="165530"/>
                <a:ext cx="5540694" cy="795936"/>
                <a:chOff x="4873392" y="1484950"/>
                <a:chExt cx="5540694" cy="795936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873392" y="1819221"/>
                  <a:ext cx="55406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 أعمال الخلفاء الراشدين رضي الله عنهم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564935" y="3860186"/>
            <a:ext cx="2133600" cy="2486597"/>
            <a:chOff x="5558461" y="1424779"/>
            <a:chExt cx="4939730" cy="4019484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188555" y="1424779"/>
              <a:ext cx="3369876" cy="4019484"/>
              <a:chOff x="2577274" y="917773"/>
              <a:chExt cx="4301102" cy="5130222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577274" y="921435"/>
                <a:ext cx="4301102" cy="512656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577274" y="917773"/>
                <a:ext cx="4301102" cy="1188107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5445" y="2050336"/>
              <a:ext cx="3296091" cy="3351207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58461" y="1427648"/>
              <a:ext cx="4939730" cy="497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مصحف المدينة المنورة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9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410752" y="3101945"/>
            <a:ext cx="660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حرصهم الكبير على حفظ القرآن ومنعاً لوقوع الاختلاف في القراءات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092011" y="390674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1191081" y="1379603"/>
            <a:ext cx="10713803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2057" y="3449280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ماذا تستنتج من جمع أبي بكر الصديق رضي الله عنه القرآن , وجمع عثمان بن عفان رضي الله عنه إيّاه في مصحف واحد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727447"/>
                <a:chOff x="5162561" y="1484950"/>
                <a:chExt cx="5116090" cy="72744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b="1" dirty="0">
                      <a:latin typeface="Century Gothic" panose="020B0502020202020204" pitchFamily="34" charset="0"/>
                    </a:rPr>
                    <a:t> أعمال الخلفاء الراشدين رضي الله عنهم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2043350" y="4126886"/>
            <a:ext cx="2133600" cy="2486597"/>
            <a:chOff x="5558461" y="1424779"/>
            <a:chExt cx="4939730" cy="4019484"/>
          </a:xfrm>
        </p:grpSpPr>
        <p:grpSp>
          <p:nvGrpSpPr>
            <p:cNvPr id="5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188555" y="1424779"/>
              <a:ext cx="3369876" cy="4019484"/>
              <a:chOff x="2577274" y="917773"/>
              <a:chExt cx="4301102" cy="5130222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577274" y="921435"/>
                <a:ext cx="4301102" cy="512656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577274" y="917773"/>
                <a:ext cx="4301102" cy="1188107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446" y="2373358"/>
              <a:ext cx="2932092" cy="2643073"/>
            </a:xfrm>
            <a:prstGeom prst="rect">
              <a:avLst/>
            </a:prstGeom>
          </p:spPr>
        </p:pic>
        <p:sp>
          <p:nvSpPr>
            <p:cNvPr id="6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58461" y="1427648"/>
              <a:ext cx="4939730" cy="497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مصحف المدينة المنورة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8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609601" y="5836104"/>
            <a:ext cx="823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يدل على حرص المملكة العربية السعودية و قادتها على الكتاب والسنة و نشرهما بين دول العالم 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156328" y="1379603"/>
            <a:ext cx="8748556" cy="1837716"/>
            <a:chOff x="3269674" y="3294128"/>
            <a:chExt cx="8748556" cy="183771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756447" y="881740"/>
              <a:ext cx="1837713" cy="66624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269674" y="3551267"/>
              <a:ext cx="58661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أُنشئ في وطني المملكة العربية السعودية مجمع الملك فهد لطباعة المصحف الشريف في المدينة المنورة عام 1405 هـ , ومجمع خادم الحرمين الشريفين الملك سلمان بن عبد العزيز آل سعود للحديث النبوي الشريف في المدينة المنورة عام 1439 م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789002"/>
                <a:chOff x="5162561" y="1484950"/>
                <a:chExt cx="5116090" cy="78900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 أعمال الخلفاء الراشدين رضي الله عنهم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6089389" y="3993292"/>
            <a:ext cx="5815494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على أي شيء يدل ذلك ؟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2719560" y="3596690"/>
            <a:ext cx="3376440" cy="1837713"/>
            <a:chOff x="5514272" y="1424779"/>
            <a:chExt cx="4853578" cy="3392528"/>
          </a:xfrm>
        </p:grpSpPr>
        <p:grpSp>
          <p:nvGrpSpPr>
            <p:cNvPr id="5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837144" y="1424779"/>
              <a:ext cx="4235549" cy="3392528"/>
              <a:chOff x="2128754" y="917773"/>
              <a:chExt cx="5405994" cy="433001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128754" y="921435"/>
                <a:ext cx="5405993" cy="432635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186218" y="917773"/>
                <a:ext cx="5348530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166" y="2417227"/>
              <a:ext cx="4185897" cy="2371246"/>
            </a:xfrm>
            <a:prstGeom prst="rect">
              <a:avLst/>
            </a:prstGeom>
          </p:spPr>
        </p:pic>
        <p:sp>
          <p:nvSpPr>
            <p:cNvPr id="6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14272" y="1545234"/>
              <a:ext cx="4853578" cy="4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مجمع الملك فهد لطباعة المصحف الشريف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94100" y="1541245"/>
            <a:ext cx="2133600" cy="2585449"/>
            <a:chOff x="5558461" y="1427648"/>
            <a:chExt cx="4939730" cy="4179274"/>
          </a:xfrm>
        </p:grpSpPr>
        <p:grpSp>
          <p:nvGrpSpPr>
            <p:cNvPr id="7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16360" y="1587438"/>
              <a:ext cx="3369877" cy="4019484"/>
              <a:chOff x="2577274" y="917773"/>
              <a:chExt cx="4301102" cy="5130222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1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577274" y="921435"/>
                <a:ext cx="4301102" cy="512656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577274" y="917773"/>
                <a:ext cx="4301102" cy="1188107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446" y="2373358"/>
              <a:ext cx="2932092" cy="2643073"/>
            </a:xfrm>
            <a:prstGeom prst="rect">
              <a:avLst/>
            </a:prstGeom>
          </p:spPr>
        </p:pic>
        <p:sp>
          <p:nvSpPr>
            <p:cNvPr id="11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558461" y="1427648"/>
              <a:ext cx="4939730" cy="497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مصحف المدينة المنورة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1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265725" y="1457372"/>
            <a:ext cx="252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التنظيم الإداري :</a:t>
            </a:r>
            <a:endParaRPr lang="en-US" sz="32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28959"/>
            <a:chOff x="338813" y="22303"/>
            <a:chExt cx="8217749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28959"/>
              <a:chOff x="2350491" y="22303"/>
              <a:chExt cx="6206071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817141"/>
                <a:chOff x="4193103" y="1484950"/>
                <a:chExt cx="6145810" cy="81714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840426"/>
                  <a:ext cx="6145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 أعمال الخلفاء الراشدين رضي الله عنهم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870413" y="4184847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00488" y="3810586"/>
            <a:ext cx="1763485" cy="1763485"/>
            <a:chOff x="8787826" y="1151260"/>
            <a:chExt cx="1763485" cy="1763485"/>
          </a:xfrm>
        </p:grpSpPr>
        <p:sp>
          <p:nvSpPr>
            <p:cNvPr id="41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60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953000" y="3815515"/>
            <a:ext cx="383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1 – تنظيم القضاء :</a:t>
            </a:r>
            <a:endParaRPr lang="en-US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873600" y="4201950"/>
            <a:ext cx="6479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كان الرسول صلى الله عليه وسلم يقضي بين الناس بنفسه , مع من اشتهر بالقضاء والإفتاء من الصحابة في عهده , وبعد انتشار الإسلام أرسل الرسول صلى الله عليه وسلم بعض أصحابه لتولي الحكم والقضاء بين الناس خارج المدينة المنورة , واستمر هذا النهج مدة خلافة ابي بكر الصديق , وعندما تولى عمر بن الخطاب الخلافة , واتسعت مساحة البلاد العربية في عهده نظّم  القضاء فعيّن قضاة لبعض الأقاليم مستقلين عن الولاة , وخصص لهم مرتبات شهرية . وفي عهد عثمان بن عفان خصصت دار للقضاء بعد أن كان القضاة يمارسون عملهم في المسجد , واستمر هذا النهج في عهد علي بن أبي طالب ( رضي الله عنهم جميعاً ). </a:t>
            </a:r>
          </a:p>
        </p:txBody>
      </p:sp>
    </p:spTree>
    <p:extLst>
      <p:ext uri="{BB962C8B-B14F-4D97-AF65-F5344CB8AC3E}">
        <p14:creationId xmlns:p14="http://schemas.microsoft.com/office/powerpoint/2010/main" val="1242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60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60" grpId="0"/>
          <p:bldP spid="6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1748355" y="3028890"/>
            <a:ext cx="7237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القرآن و سنة نبينا محمد صلى الله عليه وسلم و الإجماع والقياس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759565" y="5870714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المحاكم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154547" y="1379603"/>
            <a:ext cx="8750337" cy="1193405"/>
            <a:chOff x="3267893" y="3294128"/>
            <a:chExt cx="8750337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3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267893" y="3553939"/>
              <a:ext cx="586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ما مصادر التشريع التي يعتمد عليها القضاء في الإسلام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47937" cy="1128959"/>
            <a:chOff x="338813" y="22303"/>
            <a:chExt cx="8247937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236259" cy="1128959"/>
              <a:chOff x="2350491" y="22303"/>
              <a:chExt cx="6236259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759565" y="165530"/>
                <a:ext cx="4827185" cy="751527"/>
                <a:chOff x="5541916" y="1484950"/>
                <a:chExt cx="4827185" cy="75152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541916" y="1774812"/>
                  <a:ext cx="48271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أعمال الخلفاء الراشدين رضي الله عنهم  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3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ما اسم المكان المخصص للقضاء في بلادنا الآن ؟</a:t>
              </a: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19045" y="1527182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2- الرقابة في الأسواق :  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821863" y="1803212"/>
            <a:ext cx="5922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SY" b="1" dirty="0">
              <a:latin typeface="Century Gothic" panose="020B0502020202020204" pitchFamily="34" charset="0"/>
            </a:endParaRPr>
          </a:p>
          <a:p>
            <a:pPr algn="r"/>
            <a:r>
              <a:rPr lang="ar-SY" b="1" dirty="0">
                <a:latin typeface="Century Gothic" panose="020B0502020202020204" pitchFamily="34" charset="0"/>
              </a:rPr>
              <a:t>استمرت الرقابة في خلافة أبي بكر الصديق , ثم تطور تنظيمها في خلافة عمر بن الخطاب مع توسع البلاد , وازدادت العناية بتنظيم الأسواق وضبط الأسعار , ومنع الاستغلال والغش , إضافة إلى تأديب الخارجين عن الآداب العامة 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17749" cy="1128959"/>
            <a:chOff x="338813" y="22303"/>
            <a:chExt cx="8217749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06071" cy="1128959"/>
              <a:chOff x="2350491" y="22303"/>
              <a:chExt cx="6206071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410752" y="165530"/>
                <a:ext cx="6145810" cy="817141"/>
                <a:chOff x="4193103" y="1484950"/>
                <a:chExt cx="6145810" cy="81714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93103" y="1840426"/>
                  <a:ext cx="6145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400" b="1" dirty="0">
                      <a:latin typeface="Century Gothic" panose="020B0502020202020204" pitchFamily="34" charset="0"/>
                    </a:rPr>
                    <a:t>أعمال الخلفاء الراشدين رضي الله عنهم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943340" y="4818230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00488" y="3810586"/>
            <a:ext cx="1763485" cy="1763485"/>
            <a:chOff x="8787826" y="1151260"/>
            <a:chExt cx="1763485" cy="1763485"/>
          </a:xfrm>
        </p:grpSpPr>
        <p:sp>
          <p:nvSpPr>
            <p:cNvPr id="41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60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74470" y="4230206"/>
            <a:ext cx="301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3- الشرطة والعسس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907978" y="4230663"/>
            <a:ext cx="5922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 هم الجند الذين يكلّفهم الخليفة بمراقبة الأمن وحفظ النظام والمساعدة على تنفيذ الأحكام . وابتداء وضع نظام الشرطة في الإسلام كان في عهد عمر بن الخطاب رضي الله عنه  , ثم نظمت الشرطة تنظيماً أفضل في عهد علي بن أبي طالب رضي الله عنه وعيّن لها رئيساً لُقب بصاحب الشرطة. </a:t>
            </a:r>
          </a:p>
        </p:txBody>
      </p:sp>
    </p:spTree>
    <p:extLst>
      <p:ext uri="{BB962C8B-B14F-4D97-AF65-F5344CB8AC3E}">
        <p14:creationId xmlns:p14="http://schemas.microsoft.com/office/powerpoint/2010/main" val="40465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60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60" grpId="0"/>
          <p:bldP spid="6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1177488" y="3112293"/>
            <a:ext cx="780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وزارة الداخلية و وزارة الدفاع و الحرس الوطني و رئاسة الدولة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936418" y="5894159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وزارة التجارة و الاستثمار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154547" y="1379603"/>
            <a:ext cx="8750337" cy="1193405"/>
            <a:chOff x="3267893" y="3294128"/>
            <a:chExt cx="8750337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267893" y="3553939"/>
              <a:ext cx="586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ما الجهات المسؤولة عن الأمن في الوطن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47937" cy="1128959"/>
            <a:chOff x="338813" y="22303"/>
            <a:chExt cx="8247937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236259" cy="1128959"/>
              <a:chOff x="2350491" y="22303"/>
              <a:chExt cx="6236259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759565" y="165530"/>
                <a:ext cx="4827185" cy="751527"/>
                <a:chOff x="5541916" y="1484950"/>
                <a:chExt cx="4827185" cy="75152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الثامن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541916" y="1774812"/>
                  <a:ext cx="48271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400" b="1" dirty="0">
                      <a:latin typeface="Century Gothic" panose="020B0502020202020204" pitchFamily="34" charset="0"/>
                    </a:rPr>
                    <a:t>أعمال الخلفاء الراشدين رضي الله عنهم  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4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ما الجهة المسؤولة عن مكافحة الغش في وطني ؟</a:t>
              </a: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1319</Words>
  <Application>Microsoft Office PowerPoint</Application>
  <PresentationFormat>شاشة عريضة</PresentationFormat>
  <Paragraphs>158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Cooper Black</vt:lpstr>
      <vt:lpstr>Helvetica</vt:lpstr>
      <vt:lpstr>Open Sans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1492</cp:revision>
  <dcterms:created xsi:type="dcterms:W3CDTF">2020-11-11T11:02:52Z</dcterms:created>
  <dcterms:modified xsi:type="dcterms:W3CDTF">2021-01-23T13:47:01Z</dcterms:modified>
</cp:coreProperties>
</file>