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508" r:id="rId3"/>
    <p:sldId id="484" r:id="rId4"/>
    <p:sldId id="335" r:id="rId5"/>
    <p:sldId id="485" r:id="rId6"/>
    <p:sldId id="486" r:id="rId7"/>
    <p:sldId id="487" r:id="rId8"/>
    <p:sldId id="464" r:id="rId9"/>
    <p:sldId id="490" r:id="rId10"/>
    <p:sldId id="491" r:id="rId11"/>
    <p:sldId id="497" r:id="rId12"/>
    <p:sldId id="498" r:id="rId13"/>
    <p:sldId id="440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334" r:id="rId24"/>
    <p:sldId id="369" r:id="rId2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pos="3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>
        <p:guide orient="horz" pos="2183"/>
        <p:guide pos="3863"/>
        <p:guide orient="horz" pos="982"/>
        <p:guide pos="3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3887703" y="3075057"/>
            <a:ext cx="4416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conomica" panose="02000506040000020004" pitchFamily="2" charset="0"/>
              </a:rPr>
              <a:t>آداب التعامل خارج المنزل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471892" y="457197"/>
            <a:ext cx="7222612" cy="1222155"/>
            <a:chOff x="1437352" y="652951"/>
            <a:chExt cx="722261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1"/>
              <a:ext cx="722261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8" y="1188730"/>
              <a:ext cx="5975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ثانياً : آداب التعامل مع الزميلات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21864" y="2206785"/>
            <a:ext cx="6361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قال رسول الله  محمد صلى الله عليه و سلم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3145882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17235" y="3244797"/>
            <a:ext cx="722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&lt; خيرُ الأصحَابِ عندَ اللهِ خيرُهُم لصاحبِهِ &gt;</a:t>
            </a:r>
            <a:endParaRPr lang="ar-SY" sz="36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10091825" y="-644704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252889" y="-102937"/>
            <a:ext cx="6040338" cy="868263"/>
            <a:chOff x="1437356" y="583873"/>
            <a:chExt cx="6040338" cy="86826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583873"/>
              <a:ext cx="6040338" cy="83794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528055" y="867361"/>
              <a:ext cx="4831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 الخطأ الذي ارتكبته لطيفة ؟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7531280" y="82940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7121" t="21182" r="3823" b="5604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5052227" y="84247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4647" t="18066" r="4647" b="-9974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2561875" y="83612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5472" t="21961" r="5472" b="638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5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3574386" y="96263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6092974" y="90533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8559312" y="88507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4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8713007" y="271105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4647" t="17287" r="4647" b="-7637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246669" y="271967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/>
            <a:srcRect/>
            <a:stretch>
              <a:fillRect l="4647" t="18845" r="4647" b="-6079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3728081" y="271105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0"/>
            <a:srcRect/>
            <a:stretch>
              <a:fillRect l="6296" t="21181" r="6296" b="2489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6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4768827" y="276785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287416" y="278253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9756802" y="275366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5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7531280" y="457737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1"/>
            <a:srcRect/>
            <a:stretch>
              <a:fillRect l="9594" t="18066" r="2998" b="-626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5064942" y="458599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2"/>
            <a:srcRect/>
            <a:stretch>
              <a:fillRect l="5472" t="21961" r="5472" b="-2963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2546354" y="457737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13"/>
            <a:srcRect/>
            <a:stretch>
              <a:fillRect l="5472" t="21182" r="5472" b="872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1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3587100" y="463417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2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6105689" y="464885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8575075" y="461998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0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7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3" dur="200" fill="hold"/>
                                        <p:tgtEl>
                                          <p:spTgt spid="5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9" dur="2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5" dur="200" fill="hold"/>
                                        <p:tgtEl>
                                          <p:spTgt spid="1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8" dur="200" fill="hold"/>
                                        <p:tgtEl>
                                          <p:spTgt spid="1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1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221820" y="457193"/>
            <a:ext cx="2472681" cy="1222155"/>
            <a:chOff x="1437355" y="652947"/>
            <a:chExt cx="2472681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7"/>
              <a:ext cx="2472681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 flipH="1">
              <a:off x="2019550" y="1267556"/>
              <a:ext cx="189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الخطأ هو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2206785"/>
            <a:ext cx="833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الخطأ الذي ارتكبته لطيفة هو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 اتهامها لزميلاتها بسرقة نقودها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3145882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17235" y="3244797"/>
            <a:ext cx="72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أذكري اقتراحاً يساعد لطيفة على حسن التعامل مع زميلاتها</a:t>
            </a:r>
          </a:p>
        </p:txBody>
      </p:sp>
      <p:grpSp>
        <p:nvGrpSpPr>
          <p:cNvPr id="3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9365" y="4246338"/>
            <a:ext cx="1834212" cy="635091"/>
            <a:chOff x="1431941" y="2643418"/>
            <a:chExt cx="1834212" cy="635091"/>
          </a:xfrm>
        </p:grpSpPr>
        <p:sp>
          <p:nvSpPr>
            <p:cNvPr id="3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686309" y="4345253"/>
            <a:ext cx="72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أن تثق بزميلاتها و بأمانتهن</a:t>
            </a:r>
          </a:p>
        </p:txBody>
      </p:sp>
    </p:spTree>
    <p:extLst>
      <p:ext uri="{BB962C8B-B14F-4D97-AF65-F5344CB8AC3E}">
        <p14:creationId xmlns:p14="http://schemas.microsoft.com/office/powerpoint/2010/main" val="3938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618410" y="0"/>
            <a:ext cx="7181041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العبارات التي تشير إلى آداب التعامل الحسن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6399560" y="2025757"/>
            <a:ext cx="5286183" cy="957328"/>
            <a:chOff x="1437353" y="1240017"/>
            <a:chExt cx="2377029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217502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749951" y="1546514"/>
              <a:ext cx="2064431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تقديم المساعدة للمحتاجات منهن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6848792" y="3000865"/>
            <a:ext cx="4836949" cy="916690"/>
            <a:chOff x="1437353" y="2358628"/>
            <a:chExt cx="2044183" cy="58321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2044183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811915" y="2648124"/>
              <a:ext cx="1556063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الاعتذار عن الخطأ حتى لو تكرر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6848790" y="3956980"/>
            <a:ext cx="4825492" cy="1014883"/>
            <a:chOff x="789851" y="3243406"/>
            <a:chExt cx="2288549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6"/>
              <a:ext cx="2288549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200830" y="3750847"/>
              <a:ext cx="1877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إعارة الأدوات عند الضرورة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4873452" y="1143283"/>
            <a:ext cx="6800830" cy="966529"/>
            <a:chOff x="1437353" y="1240015"/>
            <a:chExt cx="3154916" cy="64119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1240015"/>
              <a:ext cx="2238553" cy="64119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754529" y="1534111"/>
              <a:ext cx="2837740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إلقاء التحية في الصباح عليهن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0554652" y="933138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12076" y="1887506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0817210" y="2882018"/>
            <a:ext cx="1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0624589" y="3807455"/>
            <a:ext cx="14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5446" y="3431073"/>
            <a:ext cx="1889558" cy="2690629"/>
            <a:chOff x="390404" y="4262071"/>
            <a:chExt cx="1889558" cy="2690629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62071"/>
              <a:ext cx="18841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مجتمعي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90404" y="4644376"/>
              <a:ext cx="1871561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آداب التعامل خارج المنزل</a:t>
              </a: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39" grpId="0"/>
      <p:bldP spid="44" grpId="0"/>
      <p:bldP spid="49" grpId="0"/>
      <p:bldP spid="81" grpId="0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618410" y="0"/>
            <a:ext cx="7181041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>
                <a:solidFill>
                  <a:srgbClr val="002060"/>
                </a:solidFill>
              </a:rPr>
              <a:t>العبارات التي تشير إلى آداب التعامل غير الحسن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5753235" y="3185515"/>
            <a:ext cx="5921047" cy="957328"/>
            <a:chOff x="1437353" y="1240017"/>
            <a:chExt cx="2662507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266250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749951" y="1546514"/>
              <a:ext cx="2349909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عدم الاستماع للزميلات و السخرية منهن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595689" y="1143281"/>
            <a:ext cx="6078593" cy="966529"/>
            <a:chOff x="1437353" y="1240014"/>
            <a:chExt cx="2819869" cy="64119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1240014"/>
              <a:ext cx="2741466" cy="64119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611614" y="1574941"/>
              <a:ext cx="2645608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عدم السؤال عنهن في حال غيابهن و الاطمئنان عليهن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905DA6A-0C58-4900-BD36-1A19C99A8B5E}"/>
              </a:ext>
            </a:extLst>
          </p:cNvPr>
          <p:cNvSpPr txBox="1"/>
          <p:nvPr/>
        </p:nvSpPr>
        <p:spPr>
          <a:xfrm>
            <a:off x="10700615" y="933138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00615" y="2882018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5446" y="3431073"/>
            <a:ext cx="1889558" cy="2690629"/>
            <a:chOff x="390404" y="4262071"/>
            <a:chExt cx="1889558" cy="2690629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62071"/>
              <a:ext cx="18841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مجتمعي</a:t>
              </a:r>
              <a:endParaRPr lang="en-US" sz="24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90404" y="4644376"/>
              <a:ext cx="1871561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آداب التعامل خارج المنزل</a:t>
              </a: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  <a:p>
              <a:pPr algn="r"/>
              <a:endParaRPr lang="ar-SY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3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39" grpId="0"/>
      <p:bldP spid="44" grpId="0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112306" y="1760818"/>
            <a:ext cx="582196" cy="635091"/>
            <a:chOff x="1431941" y="2643418"/>
            <a:chExt cx="582196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2132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61421" y="-92548"/>
            <a:ext cx="2233081" cy="1014129"/>
            <a:chOff x="1437354" y="652949"/>
            <a:chExt cx="2233081" cy="10141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1932511" cy="101412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01279"/>
              <a:ext cx="165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51370" y="1979350"/>
            <a:ext cx="863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بالتعاون مع زميلاتك في المجموعة , اكتبي أكبر عدد من آداب التعامل مع الزميلات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112306" y="2786926"/>
            <a:ext cx="582196" cy="635091"/>
            <a:chOff x="1431941" y="2643418"/>
            <a:chExt cx="582196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53802"/>
              <a:ext cx="398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03840" y="2885841"/>
            <a:ext cx="504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إحسان الظن بهن</a:t>
            </a: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8" y="3635552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82127" y="3888496"/>
            <a:ext cx="3161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مشاركتهن مناسبتهن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6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082181" y="4501560"/>
            <a:ext cx="614906" cy="635091"/>
            <a:chOff x="1431941" y="2643418"/>
            <a:chExt cx="614906" cy="635091"/>
          </a:xfrm>
        </p:grpSpPr>
        <p:sp>
          <p:nvSpPr>
            <p:cNvPr id="6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8" y="2655834"/>
              <a:ext cx="431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03839" y="4812145"/>
            <a:ext cx="50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أحب لهن ما أحب لنفسي </a:t>
            </a:r>
          </a:p>
        </p:txBody>
      </p:sp>
      <p:grpSp>
        <p:nvGrpSpPr>
          <p:cNvPr id="5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082182" y="5380353"/>
            <a:ext cx="582196" cy="636578"/>
            <a:chOff x="1431941" y="2641931"/>
            <a:chExt cx="582196" cy="636578"/>
          </a:xfrm>
        </p:grpSpPr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1931"/>
              <a:ext cx="330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052635" y="5693572"/>
            <a:ext cx="386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احترامهن و عدم الاستهزاء بهن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  <p:bldP spid="70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1611670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61421" y="-92548"/>
            <a:ext cx="2233081" cy="1014129"/>
            <a:chOff x="1437354" y="652949"/>
            <a:chExt cx="2233081" cy="10141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1932511" cy="101412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01279"/>
              <a:ext cx="165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5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910519" y="1847525"/>
            <a:ext cx="703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ماذا تفعلين إذا انضمت زميلة جديدة من بلد آخر إلى صفك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9" y="2877700"/>
            <a:ext cx="1834212" cy="635091"/>
            <a:chOff x="1431941" y="2643418"/>
            <a:chExt cx="1834212" cy="63509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71390" y="2889946"/>
            <a:ext cx="627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أتعرف عليها و أعرفها على باقي الزميلات و أحرص على كسب صداقتها و مساعدتها عند الحاجة </a:t>
            </a:r>
          </a:p>
        </p:txBody>
      </p:sp>
    </p:spTree>
    <p:extLst>
      <p:ext uri="{BB962C8B-B14F-4D97-AF65-F5344CB8AC3E}">
        <p14:creationId xmlns:p14="http://schemas.microsoft.com/office/powerpoint/2010/main" val="10721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151746" y="2163844"/>
            <a:ext cx="1542758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471892" y="457197"/>
            <a:ext cx="7222612" cy="1222155"/>
            <a:chOff x="1437352" y="652951"/>
            <a:chExt cx="722261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1"/>
              <a:ext cx="722261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8" y="1188730"/>
              <a:ext cx="5975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ثالثاً : آداب التعامل مع المسنين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367129" y="2014106"/>
            <a:ext cx="5576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كنت أسير مع صديقتي مها في حديقة عامة , و فجأة تعثرت امرأة مسنّة في مشيها فسقطت أمامنا , فضلت صديقتي مها متابعة سيرها و عدم التوقف لمساعدتها , لكنّي رفضت مواصلة السير و سارعت بمدّ يدي إلى المرأة المسنة لمساعدتها على الوقوف مجدداً و التأكد من سلامتها و قدرتها على مواصلة السير.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9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1710972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471892" y="457197"/>
            <a:ext cx="7222612" cy="1222155"/>
            <a:chOff x="1437352" y="652951"/>
            <a:chExt cx="722261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1"/>
              <a:ext cx="722261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8" y="1247807"/>
              <a:ext cx="5975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بعد قراءتك للقصة السابقة أجيبي عن الأسئلة الآتية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13583" y="1855673"/>
            <a:ext cx="663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لم سلكت مها هذا السلوك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2460426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3" y="2559341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لأنها لا تقدر قيمة احترام كبار السن .</a:t>
            </a: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171727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3270642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قدّمي لصديقتك مها النصيحة المناسبة ؟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892329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3991244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أنصحها باحترام كبار السن و مساعدتهم عند الحاجة .</a:t>
            </a:r>
          </a:p>
        </p:txBody>
      </p:sp>
      <p:grpSp>
        <p:nvGrpSpPr>
          <p:cNvPr id="5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627574"/>
            <a:ext cx="1834212" cy="635091"/>
            <a:chOff x="1431941" y="2643418"/>
            <a:chExt cx="1834212" cy="635091"/>
          </a:xfrm>
        </p:grpSpPr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677478" y="4726489"/>
            <a:ext cx="726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من اقوال الرسول محمد صلى الله عليه وسلم المطابقة للقصة :</a:t>
            </a:r>
          </a:p>
        </p:txBody>
      </p:sp>
      <p:grpSp>
        <p:nvGrpSpPr>
          <p:cNvPr id="5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68629" y="5348176"/>
            <a:ext cx="1834212" cy="635091"/>
            <a:chOff x="1431941" y="2643418"/>
            <a:chExt cx="1834212" cy="635091"/>
          </a:xfrm>
        </p:grpSpPr>
        <p:sp>
          <p:nvSpPr>
            <p:cNvPr id="5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5447091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&lt; إن من إجلال الله إكرام ذي الشيبة المسلم &gt; </a:t>
            </a:r>
          </a:p>
        </p:txBody>
      </p:sp>
      <p:grpSp>
        <p:nvGrpSpPr>
          <p:cNvPr id="6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592409" y="6059442"/>
            <a:ext cx="1834212" cy="635091"/>
            <a:chOff x="1431941" y="2643418"/>
            <a:chExt cx="1834212" cy="635091"/>
          </a:xfrm>
        </p:grpSpPr>
        <p:sp>
          <p:nvSpPr>
            <p:cNvPr id="6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574684" y="6158357"/>
            <a:ext cx="6192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استفدت من الموقف السابق : ( 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الرحمة و حسن التعامل 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20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  <p:bldP spid="51" grpId="0"/>
      <p:bldP spid="55" grpId="0"/>
      <p:bldP spid="59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6" y="2067907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37113" y="2336638"/>
            <a:ext cx="720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نشركهم في حياتنا و مناسباتنا و نشعرهم بحبتنا لهم .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3094015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31636" y="3301190"/>
            <a:ext cx="631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نوفر لهم انشطة تساعدهم على قضاء وقت الفراغ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47" name="Freeform: Shape 44">
            <a:extLst>
              <a:ext uri="{FF2B5EF4-FFF2-40B4-BE49-F238E27FC236}">
                <a16:creationId xmlns:a16="http://schemas.microsoft.com/office/drawing/2014/main" id="{F3D3204C-8CD0-4A1A-8BB3-F5EB10DEC6EA}"/>
              </a:ext>
            </a:extLst>
          </p:cNvPr>
          <p:cNvSpPr/>
          <p:nvPr/>
        </p:nvSpPr>
        <p:spPr>
          <a:xfrm rot="10800000">
            <a:off x="11112304" y="4201546"/>
            <a:ext cx="582196" cy="635091"/>
          </a:xfrm>
          <a:custGeom>
            <a:avLst/>
            <a:gdLst>
              <a:gd name="connsiteX0" fmla="*/ 314185 w 3126929"/>
              <a:gd name="connsiteY0" fmla="*/ 0 h 727424"/>
              <a:gd name="connsiteX1" fmla="*/ 3126929 w 3126929"/>
              <a:gd name="connsiteY1" fmla="*/ 0 h 727424"/>
              <a:gd name="connsiteX2" fmla="*/ 3126929 w 3126929"/>
              <a:gd name="connsiteY2" fmla="*/ 413239 h 727424"/>
              <a:gd name="connsiteX3" fmla="*/ 314185 w 3126929"/>
              <a:gd name="connsiteY3" fmla="*/ 413239 h 727424"/>
              <a:gd name="connsiteX4" fmla="*/ 0 w 3126929"/>
              <a:gd name="connsiteY4" fmla="*/ 727424 h 727424"/>
              <a:gd name="connsiteX5" fmla="*/ 0 w 3126929"/>
              <a:gd name="connsiteY5" fmla="*/ 314185 h 727424"/>
              <a:gd name="connsiteX6" fmla="*/ 314185 w 3126929"/>
              <a:gd name="connsiteY6" fmla="*/ 0 h 72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6929" h="727424">
                <a:moveTo>
                  <a:pt x="314185" y="0"/>
                </a:moveTo>
                <a:lnTo>
                  <a:pt x="3126929" y="0"/>
                </a:lnTo>
                <a:lnTo>
                  <a:pt x="3126929" y="413239"/>
                </a:lnTo>
                <a:lnTo>
                  <a:pt x="314185" y="413239"/>
                </a:lnTo>
                <a:cubicBezTo>
                  <a:pt x="140665" y="413239"/>
                  <a:pt x="0" y="553904"/>
                  <a:pt x="0" y="727424"/>
                </a:cubicBezTo>
                <a:lnTo>
                  <a:pt x="0" y="314185"/>
                </a:lnTo>
                <a:cubicBezTo>
                  <a:pt x="0" y="140665"/>
                  <a:pt x="140665" y="0"/>
                  <a:pt x="314185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03839" y="4452707"/>
            <a:ext cx="5040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معاملتهم برفق و مساعدتهم عند الحاجة .</a:t>
            </a:r>
          </a:p>
        </p:txBody>
      </p:sp>
      <p:grpSp>
        <p:nvGrpSpPr>
          <p:cNvPr id="64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104585" y="759630"/>
            <a:ext cx="4625454" cy="950700"/>
            <a:chOff x="1437355" y="652950"/>
            <a:chExt cx="4625454" cy="950700"/>
          </a:xfrm>
        </p:grpSpPr>
        <p:sp>
          <p:nvSpPr>
            <p:cNvPr id="65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50"/>
              <a:ext cx="4463603" cy="9507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08764" y="1112597"/>
              <a:ext cx="3954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أكتب حقوقاً أخرى للمسنين 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19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618411" y="0"/>
            <a:ext cx="4955178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/>
              <a:t>آداب التعامل خارج المنزل</a:t>
            </a:r>
            <a:endParaRPr lang="ar-SY"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2914991" y="3131041"/>
            <a:ext cx="8782275" cy="957329"/>
            <a:chOff x="1437354" y="1240014"/>
            <a:chExt cx="8326850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4" y="1240014"/>
              <a:ext cx="832685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2086702" y="1541129"/>
              <a:ext cx="6999631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يجب ان يكون هذا التعامل مبنيَّاً على التعاون و حسن الخلق .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2450804" y="1419890"/>
            <a:ext cx="9205803" cy="966530"/>
            <a:chOff x="1437354" y="1240017"/>
            <a:chExt cx="9004693" cy="641195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4" y="1240017"/>
              <a:ext cx="9004693" cy="64119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922721" y="1558308"/>
              <a:ext cx="8411062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نتعامل مع كثير من الناس في المدرسة أو الحي الذي نعيش فيه او في الأماكن العامة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71906" y="3461635"/>
            <a:ext cx="1884145" cy="2660758"/>
            <a:chOff x="395817" y="4292848"/>
            <a:chExt cx="1884145" cy="2660758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مجتمعي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404015" y="4706837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آداب التعامل خارج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en-US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2067907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902226" y="2336638"/>
            <a:ext cx="804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ذوي الإعاقة : 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هم المعوقون جسمياً أو حسياً أو عقلياً أو اجتماعياً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3094015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412974" y="3192930"/>
            <a:ext cx="65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إن الأشخاص ذوي الإعاقة هم بشرٌ مثلنا لهم احاسيس و مشاعر فيجب علينا احترامهم و تقديرهم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8" y="4201546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56991" y="4452707"/>
            <a:ext cx="718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يهتم ولاة الأمر حفظهم الله في مملكتنا بكثير من الحالات الإنسانية كعلاج ذوي الإعاقة و المرضى داخل البلاد و خارجها .</a:t>
            </a:r>
          </a:p>
        </p:txBody>
      </p:sp>
      <p:grpSp>
        <p:nvGrpSpPr>
          <p:cNvPr id="64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361043" y="759630"/>
            <a:ext cx="5368996" cy="956161"/>
            <a:chOff x="1437355" y="652950"/>
            <a:chExt cx="5368996" cy="956161"/>
          </a:xfrm>
        </p:grpSpPr>
        <p:sp>
          <p:nvSpPr>
            <p:cNvPr id="65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50"/>
              <a:ext cx="5368996" cy="9507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08764" y="1085891"/>
              <a:ext cx="3954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آداب التعامل مع ذوي الإعاقة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1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2067907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1038752" y="2356577"/>
            <a:ext cx="989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قال تعالى : &lt; وَ الَّذينَ فِي أَمْوَالِهِم حَقٌ مَعْلُومٌ *  لِلسَّائلِ  وَاْلمَحْرُومِ &gt;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3094015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412974" y="3192930"/>
            <a:ext cx="6530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أنشأت مملكتنا الهيئة العامة للزكاة و الدخل و وزارة العمل و التنمية الاجتماعية لصرف الأموال على المستحقين من الفقراء و أبناء السبيل .   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8" y="4481300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4452707"/>
            <a:ext cx="82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قال رسول الله صلى الله عليه و سلم </a:t>
            </a:r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:&lt; مثل المؤمنين في توادهم و تراحمهم و تعاطفهم مثل الجسد إذا اشتكى منه عضو تداعى له سائر الجسد بالسهر و الحمّى &gt;</a:t>
            </a:r>
          </a:p>
        </p:txBody>
      </p:sp>
      <p:grpSp>
        <p:nvGrpSpPr>
          <p:cNvPr id="64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641574" y="759630"/>
            <a:ext cx="7088465" cy="950700"/>
            <a:chOff x="1437355" y="652950"/>
            <a:chExt cx="7088465" cy="950700"/>
          </a:xfrm>
        </p:grpSpPr>
        <p:sp>
          <p:nvSpPr>
            <p:cNvPr id="65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50"/>
              <a:ext cx="6859865" cy="9507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452110" y="1080430"/>
              <a:ext cx="6073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خامساً : آداب التعامل مع الفقراء و المساكين </a:t>
              </a: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0267" y="5454387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1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07236" y="5476897"/>
            <a:ext cx="829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و هذا يظهر في إنشاء حكومتنا الهيئات و المؤسسات الخيرية لمساعدة المحتاجين و الفقراء و المنكوبين من المسلمين في أنحاء العالم </a:t>
            </a:r>
            <a:endParaRPr lang="ar-SY" sz="2400" b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2066" y="145161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61421" y="-92548"/>
            <a:ext cx="2233081" cy="1014129"/>
            <a:chOff x="1437354" y="652949"/>
            <a:chExt cx="2233081" cy="10141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1932511" cy="101412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01279"/>
              <a:ext cx="165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6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696511" y="1597239"/>
            <a:ext cx="722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أكتبي ثلاث أمنيات تودين تحقيقها للفقراء و المحتاجين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094082" y="2762269"/>
            <a:ext cx="582196" cy="652726"/>
            <a:chOff x="1431941" y="2625783"/>
            <a:chExt cx="582196" cy="652726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66115" y="2625783"/>
              <a:ext cx="42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53167" y="2907890"/>
            <a:ext cx="62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توفير وظائف للفقراء و المحتاجين .</a:t>
            </a: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2066" y="3612800"/>
            <a:ext cx="1834212" cy="635091"/>
            <a:chOff x="1431941" y="2643418"/>
            <a:chExt cx="1834212" cy="635091"/>
          </a:xfrm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53167" y="3855878"/>
            <a:ext cx="62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توفير كل ما يحتاجونه في حياتهم .</a:t>
            </a:r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1140" y="4467008"/>
            <a:ext cx="1834212" cy="635091"/>
            <a:chOff x="1431941" y="2643418"/>
            <a:chExt cx="1834212" cy="635091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22241" y="4710086"/>
            <a:ext cx="627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توفير التعليم و العلاج بالمجان لهم .</a:t>
            </a:r>
          </a:p>
        </p:txBody>
      </p:sp>
    </p:spTree>
    <p:extLst>
      <p:ext uri="{BB962C8B-B14F-4D97-AF65-F5344CB8AC3E}">
        <p14:creationId xmlns:p14="http://schemas.microsoft.com/office/powerpoint/2010/main" val="3916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4" grpId="0"/>
      <p:bldP spid="39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4471892" y="457197"/>
            <a:ext cx="7222612" cy="1222155"/>
            <a:chOff x="1437352" y="652951"/>
            <a:chExt cx="7222612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2" y="652951"/>
              <a:ext cx="7222612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8" y="1246443"/>
              <a:ext cx="5975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أولاً : آداب التعامل مع المعلمة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2116393"/>
            <a:ext cx="619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إن معلمنا الأول هو رسولنا الكريم محمد صلى الله عليه و سلم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 لذا تعتبر مهنة التعليم من أعظم المهن في الحياة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3145882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3" y="3244797"/>
            <a:ext cx="619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فالمعلمة هي التي تخرِّج الطبيبة و الباحثة و هي التي تستطيع أن توجه شخصية الطالبة نحو الأفضل .</a:t>
            </a: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129279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4" y="4336455"/>
            <a:ext cx="61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فيجب احترام المعلمة والتأدب أثناء التعامل معها .</a:t>
            </a:r>
          </a:p>
        </p:txBody>
      </p:sp>
    </p:spTree>
    <p:extLst>
      <p:ext uri="{BB962C8B-B14F-4D97-AF65-F5344CB8AC3E}">
        <p14:creationId xmlns:p14="http://schemas.microsoft.com/office/powerpoint/2010/main" val="302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847393" y="457194"/>
            <a:ext cx="3847108" cy="1222155"/>
            <a:chOff x="1437355" y="652948"/>
            <a:chExt cx="3847108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8"/>
              <a:ext cx="350465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580483" y="1188730"/>
              <a:ext cx="270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أسري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299792" y="2244690"/>
            <a:ext cx="764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أكتبي بيتاً من الشعر أو أنشودة في بيان فضل المعلمة و ضرورة احترامها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3145882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750903" y="3244797"/>
            <a:ext cx="6192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قم للمعلم وفِّه التبجيلا  </a:t>
            </a:r>
          </a:p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                            كاد المعلم أن يكون رسولا</a:t>
            </a:r>
          </a:p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أعلمت أشرف أو أجلَّ من الذي</a:t>
            </a:r>
          </a:p>
          <a:p>
            <a:pPr algn="r"/>
            <a:r>
              <a:rPr lang="ar-SY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                            يبني و يُنشئ أنفساً و عقولا</a:t>
            </a:r>
          </a:p>
        </p:txBody>
      </p:sp>
    </p:spTree>
    <p:extLst>
      <p:ext uri="{BB962C8B-B14F-4D97-AF65-F5344CB8AC3E}">
        <p14:creationId xmlns:p14="http://schemas.microsoft.com/office/powerpoint/2010/main" val="22343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1075801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61421" y="-92548"/>
            <a:ext cx="2233081" cy="1014129"/>
            <a:chOff x="1437354" y="652949"/>
            <a:chExt cx="2233081" cy="10141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1932511" cy="101412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01279"/>
              <a:ext cx="165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647257" y="1295087"/>
            <a:ext cx="829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ناقشي زميلاتك في المجموعة بالمواقف الآتية ثم دوني رأيك فيها 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0" y="2344678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121734" y="2443593"/>
            <a:ext cx="482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موقف خاطئ علينا احترام المعلمة و عدم الانشغال أثناء الدرس .</a:t>
            </a:r>
          </a:p>
        </p:txBody>
      </p:sp>
      <p:sp>
        <p:nvSpPr>
          <p:cNvPr id="64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3649082" y="186052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4692877" y="1903130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84508" y="3230597"/>
            <a:ext cx="1834212" cy="635091"/>
            <a:chOff x="1431941" y="2643418"/>
            <a:chExt cx="1834212" cy="635091"/>
          </a:xfrm>
        </p:grpSpPr>
        <p:sp>
          <p:nvSpPr>
            <p:cNvPr id="7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5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19788" y="3329512"/>
            <a:ext cx="414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موقف صحيح يجب الاستئذان عند الدخول .</a:t>
            </a:r>
          </a:p>
        </p:txBody>
      </p:sp>
      <p:sp>
        <p:nvSpPr>
          <p:cNvPr id="10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445918" y="37243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486665" y="378723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582" y="4180724"/>
            <a:ext cx="1834212" cy="635091"/>
            <a:chOff x="1431941" y="2643418"/>
            <a:chExt cx="1834212" cy="635091"/>
          </a:xfrm>
        </p:grpSpPr>
        <p:sp>
          <p:nvSpPr>
            <p:cNvPr id="11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788862" y="4279639"/>
            <a:ext cx="414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موقف صحيح يجب الانتباه لشرح المعلمة .</a:t>
            </a:r>
          </a:p>
        </p:txBody>
      </p:sp>
      <p:sp>
        <p:nvSpPr>
          <p:cNvPr id="115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4851443" y="3809088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2174" t="11835" r="2174" b="11835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6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5892189" y="386588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7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5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5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10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"/>
                            </p:stCondLst>
                            <p:childTnLst>
                              <p:par>
                                <p:cTn id="9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5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22" dur="200" fill="hold"/>
                                        <p:tgtEl>
                                          <p:spTgt spid="1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"/>
                            </p:stCondLst>
                            <p:childTnLst>
                              <p:par>
                                <p:cTn id="12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64" grpId="0" animBg="1"/>
      <p:bldP spid="64" grpId="1" animBg="1"/>
      <p:bldP spid="75" grpId="0"/>
      <p:bldP spid="106" grpId="0" animBg="1"/>
      <p:bldP spid="106" grpId="1" animBg="1"/>
      <p:bldP spid="114" grpId="0"/>
      <p:bldP spid="115" grpId="0" animBg="1"/>
      <p:bldP spid="1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192617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847393" y="457194"/>
            <a:ext cx="3847108" cy="1222155"/>
            <a:chOff x="1437355" y="652948"/>
            <a:chExt cx="3847108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5" y="652948"/>
              <a:ext cx="350465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580483" y="1188730"/>
              <a:ext cx="2703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الأدب :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657600" y="2281073"/>
            <a:ext cx="728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Open Sans" panose="020B0606030504020204" pitchFamily="34" charset="0"/>
                <a:ea typeface="Open Sans" panose="020B0606030504020204" pitchFamily="34" charset="0"/>
              </a:rPr>
              <a:t>الاستئذان قبل الدخول إلى الصف و الخروج منه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5600435" y="339455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3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6641182" y="34574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48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4C8026-4DCC-4040-BA19-E923A5CA7289}"/>
              </a:ext>
            </a:extLst>
          </p:cNvPr>
          <p:cNvSpPr/>
          <p:nvPr/>
        </p:nvSpPr>
        <p:spPr>
          <a:xfrm>
            <a:off x="6125026" y="237418"/>
            <a:ext cx="5225979" cy="649749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6000">
                <a:schemeClr val="bg1">
                  <a:lumMod val="95000"/>
                </a:schemeClr>
              </a:gs>
              <a:gs pos="1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889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EC012-A606-47EF-A144-ED1413BEE4A1}"/>
              </a:ext>
            </a:extLst>
          </p:cNvPr>
          <p:cNvSpPr/>
          <p:nvPr/>
        </p:nvSpPr>
        <p:spPr>
          <a:xfrm>
            <a:off x="855505" y="237417"/>
            <a:ext cx="5269521" cy="6497491"/>
          </a:xfrm>
          <a:prstGeom prst="rect">
            <a:avLst/>
          </a:prstGeom>
          <a:gradFill flip="none" rotWithShape="1">
            <a:gsLst>
              <a:gs pos="96000">
                <a:srgbClr val="33405F"/>
              </a:gs>
              <a:gs pos="14000">
                <a:srgbClr val="53689B"/>
              </a:gs>
              <a:gs pos="0">
                <a:srgbClr val="28324B"/>
              </a:gs>
            </a:gsLst>
            <a:lin ang="10800000" scaled="1"/>
            <a:tileRect/>
          </a:gradFill>
          <a:ln>
            <a:noFill/>
          </a:ln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D2A8B9BB-262F-40F6-9659-A9C425110CE3}"/>
              </a:ext>
            </a:extLst>
          </p:cNvPr>
          <p:cNvSpPr/>
          <p:nvPr/>
        </p:nvSpPr>
        <p:spPr>
          <a:xfrm flipV="1">
            <a:off x="6213203" y="2086139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BC73453-CD3D-47C6-BAB7-5F87E9C3F669}"/>
              </a:ext>
            </a:extLst>
          </p:cNvPr>
          <p:cNvSpPr/>
          <p:nvPr/>
        </p:nvSpPr>
        <p:spPr>
          <a:xfrm flipH="1" flipV="1">
            <a:off x="3028271" y="2831941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B43D272-1E07-4D88-AE23-9C53A0C71AF5}"/>
              </a:ext>
            </a:extLst>
          </p:cNvPr>
          <p:cNvSpPr/>
          <p:nvPr/>
        </p:nvSpPr>
        <p:spPr>
          <a:xfrm flipV="1">
            <a:off x="6174117" y="3537249"/>
            <a:ext cx="3153103" cy="519679"/>
          </a:xfrm>
          <a:prstGeom prst="rtTriangle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951C3C0D-A859-48E1-902C-6CB3893E8AFA}"/>
              </a:ext>
            </a:extLst>
          </p:cNvPr>
          <p:cNvSpPr/>
          <p:nvPr/>
        </p:nvSpPr>
        <p:spPr>
          <a:xfrm rot="16200000" flipH="1">
            <a:off x="5889133" y="2277843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C1EF8FAB-982B-4B9A-95DA-ADCD413FA9C9}"/>
              </a:ext>
            </a:extLst>
          </p:cNvPr>
          <p:cNvSpPr/>
          <p:nvPr/>
        </p:nvSpPr>
        <p:spPr>
          <a:xfrm rot="5400000">
            <a:off x="6121160" y="3060850"/>
            <a:ext cx="350983" cy="230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48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Top Corners Rounded 85">
            <a:extLst>
              <a:ext uri="{FF2B5EF4-FFF2-40B4-BE49-F238E27FC236}">
                <a16:creationId xmlns:a16="http://schemas.microsoft.com/office/drawing/2014/main" id="{A0C97FCB-B9C8-4FA3-82EB-D6B85BBB678A}"/>
              </a:ext>
            </a:extLst>
          </p:cNvPr>
          <p:cNvSpPr/>
          <p:nvPr/>
        </p:nvSpPr>
        <p:spPr>
          <a:xfrm rot="16200000" flipH="1">
            <a:off x="5885503" y="3709600"/>
            <a:ext cx="301111" cy="290627"/>
          </a:xfrm>
          <a:prstGeom prst="round2SameRect">
            <a:avLst>
              <a:gd name="adj1" fmla="val 32156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62F829F-637B-4CDF-99F9-D370995A56B5}"/>
              </a:ext>
            </a:extLst>
          </p:cNvPr>
          <p:cNvGrpSpPr/>
          <p:nvPr/>
        </p:nvGrpSpPr>
        <p:grpSpPr>
          <a:xfrm>
            <a:off x="5894375" y="1558759"/>
            <a:ext cx="4363505" cy="947379"/>
            <a:chOff x="5830771" y="583473"/>
            <a:chExt cx="4363505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E0A1F4-FD02-4AE5-9E64-B928A0821AE3}"/>
                </a:ext>
              </a:extLst>
            </p:cNvPr>
            <p:cNvSpPr/>
            <p:nvPr/>
          </p:nvSpPr>
          <p:spPr>
            <a:xfrm>
              <a:off x="5830771" y="583473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4D6F59-136E-4C68-A837-F135754116C2}"/>
                </a:ext>
              </a:extLst>
            </p:cNvPr>
            <p:cNvSpPr txBox="1"/>
            <p:nvPr/>
          </p:nvSpPr>
          <p:spPr>
            <a:xfrm>
              <a:off x="9185444" y="625757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1F1C4D-6FED-42CE-A54C-D52315B2AED8}"/>
                </a:ext>
              </a:extLst>
            </p:cNvPr>
            <p:cNvSpPr txBox="1"/>
            <p:nvPr/>
          </p:nvSpPr>
          <p:spPr>
            <a:xfrm>
              <a:off x="6149599" y="652303"/>
              <a:ext cx="350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إصغائي للمعلمة ومشاركتي معها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9B308F-D667-4E4E-A1F1-B0E009190756}"/>
              </a:ext>
            </a:extLst>
          </p:cNvPr>
          <p:cNvGrpSpPr/>
          <p:nvPr/>
        </p:nvGrpSpPr>
        <p:grpSpPr>
          <a:xfrm>
            <a:off x="1965219" y="2276116"/>
            <a:ext cx="4459610" cy="947379"/>
            <a:chOff x="1901615" y="1300830"/>
            <a:chExt cx="4459610" cy="94737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DDE1A5-7210-481A-B478-D2E5568780FB}"/>
                </a:ext>
              </a:extLst>
            </p:cNvPr>
            <p:cNvSpPr/>
            <p:nvPr/>
          </p:nvSpPr>
          <p:spPr>
            <a:xfrm rot="16200000" flipH="1">
              <a:off x="3705782" y="-407233"/>
              <a:ext cx="947379" cy="4363506"/>
            </a:xfrm>
            <a:custGeom>
              <a:avLst/>
              <a:gdLst>
                <a:gd name="connsiteX0" fmla="*/ 0 w 1009954"/>
                <a:gd name="connsiteY0" fmla="*/ 586155 h 4651718"/>
                <a:gd name="connsiteX1" fmla="*/ 0 w 1009954"/>
                <a:gd name="connsiteY1" fmla="*/ 4420080 h 4651718"/>
                <a:gd name="connsiteX2" fmla="*/ 196371 w 1009954"/>
                <a:gd name="connsiteY2" fmla="*/ 4651718 h 4651718"/>
                <a:gd name="connsiteX3" fmla="*/ 1009954 w 1009954"/>
                <a:gd name="connsiteY3" fmla="*/ 4651718 h 4651718"/>
                <a:gd name="connsiteX4" fmla="*/ 917092 w 1009954"/>
                <a:gd name="connsiteY4" fmla="*/ 4629603 h 4651718"/>
                <a:gd name="connsiteX5" fmla="*/ 771378 w 1009954"/>
                <a:gd name="connsiteY5" fmla="*/ 4370291 h 4651718"/>
                <a:gd name="connsiteX6" fmla="*/ 771378 w 1009954"/>
                <a:gd name="connsiteY6" fmla="*/ 586155 h 4651718"/>
                <a:gd name="connsiteX7" fmla="*/ 773974 w 1009954"/>
                <a:gd name="connsiteY7" fmla="*/ 586155 h 4651718"/>
                <a:gd name="connsiteX8" fmla="*/ 386987 w 1009954"/>
                <a:gd name="connsiteY8" fmla="*/ 0 h 4651718"/>
                <a:gd name="connsiteX9" fmla="*/ 0 w 1009954"/>
                <a:gd name="connsiteY9" fmla="*/ 586155 h 465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9954" h="4651718">
                  <a:moveTo>
                    <a:pt x="0" y="586155"/>
                  </a:moveTo>
                  <a:lnTo>
                    <a:pt x="0" y="4420080"/>
                  </a:lnTo>
                  <a:cubicBezTo>
                    <a:pt x="0" y="4548010"/>
                    <a:pt x="87918" y="4651718"/>
                    <a:pt x="196371" y="4651718"/>
                  </a:cubicBezTo>
                  <a:lnTo>
                    <a:pt x="1009954" y="4651718"/>
                  </a:lnTo>
                  <a:lnTo>
                    <a:pt x="917092" y="4629603"/>
                  </a:lnTo>
                  <a:cubicBezTo>
                    <a:pt x="831462" y="4586880"/>
                    <a:pt x="771378" y="4486863"/>
                    <a:pt x="771378" y="4370291"/>
                  </a:cubicBezTo>
                  <a:lnTo>
                    <a:pt x="771378" y="586155"/>
                  </a:lnTo>
                  <a:lnTo>
                    <a:pt x="773974" y="586155"/>
                  </a:lnTo>
                  <a:lnTo>
                    <a:pt x="386987" y="0"/>
                  </a:lnTo>
                  <a:lnTo>
                    <a:pt x="0" y="586155"/>
                  </a:lnTo>
                  <a:close/>
                </a:path>
              </a:pathLst>
            </a:custGeom>
            <a:gradFill flip="none" rotWithShape="1">
              <a:gsLst>
                <a:gs pos="7000">
                  <a:srgbClr val="FFCC00"/>
                </a:gs>
                <a:gs pos="0">
                  <a:srgbClr val="FF9900"/>
                </a:gs>
                <a:gs pos="97297">
                  <a:srgbClr val="FF9900"/>
                </a:gs>
                <a:gs pos="14000">
                  <a:srgbClr val="FFC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0C0D53-536F-4550-98AF-F10EE6613D11}"/>
                </a:ext>
              </a:extLst>
            </p:cNvPr>
            <p:cNvSpPr txBox="1"/>
            <p:nvPr/>
          </p:nvSpPr>
          <p:spPr>
            <a:xfrm>
              <a:off x="1901615" y="1399699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E596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3200" b="1" dirty="0">
                <a:solidFill>
                  <a:srgbClr val="3E59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D7D97FA-55AE-4F16-8263-835E28F62454}"/>
                </a:ext>
              </a:extLst>
            </p:cNvPr>
            <p:cNvSpPr txBox="1"/>
            <p:nvPr/>
          </p:nvSpPr>
          <p:spPr>
            <a:xfrm>
              <a:off x="1939661" y="1391336"/>
              <a:ext cx="3891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مساعدتي لزميلاتي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019BD97-6CAF-4E08-B6CF-6850389D68A3}"/>
              </a:ext>
            </a:extLst>
          </p:cNvPr>
          <p:cNvGrpSpPr/>
          <p:nvPr/>
        </p:nvGrpSpPr>
        <p:grpSpPr>
          <a:xfrm>
            <a:off x="5894375" y="2993472"/>
            <a:ext cx="4417106" cy="947379"/>
            <a:chOff x="5830771" y="2018186"/>
            <a:chExt cx="4417106" cy="94737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677355-AAD1-4BD0-99B7-31A99AE7522F}"/>
                </a:ext>
              </a:extLst>
            </p:cNvPr>
            <p:cNvSpPr/>
            <p:nvPr/>
          </p:nvSpPr>
          <p:spPr>
            <a:xfrm>
              <a:off x="5830771" y="2018186"/>
              <a:ext cx="4363505" cy="947379"/>
            </a:xfrm>
            <a:custGeom>
              <a:avLst/>
              <a:gdLst>
                <a:gd name="connsiteX0" fmla="*/ 231638 w 4651717"/>
                <a:gd name="connsiteY0" fmla="*/ 0 h 1009954"/>
                <a:gd name="connsiteX1" fmla="*/ 4065563 w 4651717"/>
                <a:gd name="connsiteY1" fmla="*/ 0 h 1009954"/>
                <a:gd name="connsiteX2" fmla="*/ 4065563 w 4651717"/>
                <a:gd name="connsiteY2" fmla="*/ 1 h 1009954"/>
                <a:gd name="connsiteX3" fmla="*/ 4651717 w 4651717"/>
                <a:gd name="connsiteY3" fmla="*/ 386988 h 1009954"/>
                <a:gd name="connsiteX4" fmla="*/ 4065563 w 4651717"/>
                <a:gd name="connsiteY4" fmla="*/ 773975 h 1009954"/>
                <a:gd name="connsiteX5" fmla="*/ 4065563 w 4651717"/>
                <a:gd name="connsiteY5" fmla="*/ 771378 h 1009954"/>
                <a:gd name="connsiteX6" fmla="*/ 281427 w 4651717"/>
                <a:gd name="connsiteY6" fmla="*/ 771378 h 1009954"/>
                <a:gd name="connsiteX7" fmla="*/ 22115 w 4651717"/>
                <a:gd name="connsiteY7" fmla="*/ 917092 h 1009954"/>
                <a:gd name="connsiteX8" fmla="*/ 0 w 4651717"/>
                <a:gd name="connsiteY8" fmla="*/ 1009954 h 1009954"/>
                <a:gd name="connsiteX9" fmla="*/ 0 w 4651717"/>
                <a:gd name="connsiteY9" fmla="*/ 196371 h 1009954"/>
                <a:gd name="connsiteX10" fmla="*/ 231638 w 4651717"/>
                <a:gd name="connsiteY10" fmla="*/ 0 h 10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51717" h="1009954">
                  <a:moveTo>
                    <a:pt x="231638" y="0"/>
                  </a:moveTo>
                  <a:lnTo>
                    <a:pt x="4065563" y="0"/>
                  </a:lnTo>
                  <a:lnTo>
                    <a:pt x="4065563" y="1"/>
                  </a:lnTo>
                  <a:lnTo>
                    <a:pt x="4651717" y="386988"/>
                  </a:lnTo>
                  <a:lnTo>
                    <a:pt x="4065563" y="773975"/>
                  </a:lnTo>
                  <a:lnTo>
                    <a:pt x="4065563" y="771378"/>
                  </a:lnTo>
                  <a:lnTo>
                    <a:pt x="281427" y="771378"/>
                  </a:lnTo>
                  <a:cubicBezTo>
                    <a:pt x="164855" y="771378"/>
                    <a:pt x="64838" y="831462"/>
                    <a:pt x="22115" y="917092"/>
                  </a:cubicBezTo>
                  <a:lnTo>
                    <a:pt x="0" y="1009954"/>
                  </a:lnTo>
                  <a:lnTo>
                    <a:pt x="0" y="196371"/>
                  </a:lnTo>
                  <a:cubicBezTo>
                    <a:pt x="0" y="87918"/>
                    <a:pt x="103708" y="0"/>
                    <a:pt x="231638" y="0"/>
                  </a:cubicBezTo>
                  <a:close/>
                </a:path>
              </a:pathLst>
            </a:custGeom>
            <a:gradFill>
              <a:gsLst>
                <a:gs pos="6000">
                  <a:srgbClr val="A5EA25"/>
                </a:gs>
                <a:gs pos="0">
                  <a:srgbClr val="53C241"/>
                </a:gs>
                <a:gs pos="97683">
                  <a:srgbClr val="49BC44"/>
                </a:gs>
                <a:gs pos="11000">
                  <a:srgbClr val="75D33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75CA59-3BC5-407F-9401-6BE9EF4D5437}"/>
                </a:ext>
              </a:extLst>
            </p:cNvPr>
            <p:cNvSpPr txBox="1"/>
            <p:nvPr/>
          </p:nvSpPr>
          <p:spPr>
            <a:xfrm>
              <a:off x="9302702" y="2100298"/>
              <a:ext cx="945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8DC512-2823-4903-A554-C4537C5F6108}"/>
                </a:ext>
              </a:extLst>
            </p:cNvPr>
            <p:cNvSpPr txBox="1"/>
            <p:nvPr/>
          </p:nvSpPr>
          <p:spPr>
            <a:xfrm>
              <a:off x="6235492" y="2154581"/>
              <a:ext cx="3899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استئذاني عند الدخول و الخروج </a:t>
              </a:r>
              <a:endPara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FCE87C4-DF37-4B74-A7A0-58B3C20C8502}"/>
              </a:ext>
            </a:extLst>
          </p:cNvPr>
          <p:cNvSpPr txBox="1"/>
          <p:nvPr/>
        </p:nvSpPr>
        <p:spPr>
          <a:xfrm>
            <a:off x="6479718" y="2366622"/>
            <a:ext cx="520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أثنت على سلوكي و وصفتني بأنني طالبة مثالية</a:t>
            </a:r>
            <a:endParaRPr lang="en-US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08CF5B-90DF-45F6-A977-95F9ED83CFC4}"/>
              </a:ext>
            </a:extLst>
          </p:cNvPr>
          <p:cNvSpPr txBox="1"/>
          <p:nvPr/>
        </p:nvSpPr>
        <p:spPr>
          <a:xfrm>
            <a:off x="9076508" y="4502813"/>
            <a:ext cx="94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7D042C-EB41-487F-A1E5-204AF7E5FA51}"/>
              </a:ext>
            </a:extLst>
          </p:cNvPr>
          <p:cNvSpPr txBox="1"/>
          <p:nvPr/>
        </p:nvSpPr>
        <p:spPr>
          <a:xfrm>
            <a:off x="6479718" y="3819914"/>
            <a:ext cx="541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أثنت على سلوكي و وصفتني بأنني طالبة مثالية</a:t>
            </a:r>
            <a:endParaRPr lang="en-US" sz="24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37AAEEE-00E4-47FD-A697-FC664D0A9514}"/>
              </a:ext>
            </a:extLst>
          </p:cNvPr>
          <p:cNvSpPr txBox="1"/>
          <p:nvPr/>
        </p:nvSpPr>
        <p:spPr>
          <a:xfrm>
            <a:off x="919109" y="3111650"/>
            <a:ext cx="55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bg1"/>
                </a:solidFill>
              </a:rPr>
              <a:t>أثنت على سلوكي و وصفتني بأنني طالبة مثالية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9E5AC60-BD45-4677-92A6-59AA822EE10D}"/>
              </a:ext>
            </a:extLst>
          </p:cNvPr>
          <p:cNvSpPr txBox="1"/>
          <p:nvPr/>
        </p:nvSpPr>
        <p:spPr>
          <a:xfrm>
            <a:off x="2437806" y="537476"/>
            <a:ext cx="8114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نشاط 2</a:t>
            </a:r>
            <a:r>
              <a:rPr lang="ar-SY" sz="28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Y" sz="2400" b="1" dirty="0">
                <a:solidFill>
                  <a:srgbClr val="E5E5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                                          أكتبي بعض السلوكيات التي قمت بها و أعجبت معلمتك</a:t>
            </a:r>
            <a:endParaRPr lang="en-US" sz="2400" b="1" dirty="0">
              <a:solidFill>
                <a:srgbClr val="E5E5E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4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4" grpId="0" animBg="1"/>
      <p:bldP spid="82" grpId="0" animBg="1"/>
      <p:bldP spid="83" grpId="0" animBg="1"/>
      <p:bldP spid="86" grpId="0" animBg="1"/>
      <p:bldP spid="64" grpId="0"/>
      <p:bldP spid="65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997670" y="1592253"/>
            <a:ext cx="696832" cy="635091"/>
            <a:chOff x="1431941" y="2643418"/>
            <a:chExt cx="69683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57322"/>
              <a:ext cx="513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461421" y="-92548"/>
            <a:ext cx="2233081" cy="1014129"/>
            <a:chOff x="1437354" y="652949"/>
            <a:chExt cx="2233081" cy="10141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652949"/>
              <a:ext cx="1932511" cy="101412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19548" y="1101279"/>
              <a:ext cx="1650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10145" y="1860985"/>
            <a:ext cx="2733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كيف تتصرفين </a:t>
            </a:r>
            <a:r>
              <a:rPr lang="ar-SY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إذا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7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6" y="3426905"/>
            <a:ext cx="1884683" cy="2771047"/>
            <a:chOff x="10092983" y="2778411"/>
            <a:chExt cx="1884683" cy="2771047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3" y="2778411"/>
              <a:ext cx="1884683" cy="2771047"/>
              <a:chOff x="395817" y="4262072"/>
              <a:chExt cx="1884683" cy="2771047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62072"/>
                <a:ext cx="1884145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مجتمعي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24795"/>
                <a:ext cx="1875550" cy="230832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آداب التعامل خارج المنزل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17408" y="4103988"/>
              <a:ext cx="1323328" cy="88221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112306" y="2567894"/>
            <a:ext cx="582196" cy="651965"/>
            <a:chOff x="1431941" y="2626544"/>
            <a:chExt cx="582196" cy="651965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26544"/>
              <a:ext cx="398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333957" y="2837816"/>
            <a:ext cx="666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1- رأيت زميلتك ترفع صوتها على المعلمة .</a:t>
            </a: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8" y="3424013"/>
            <a:ext cx="1834212" cy="635091"/>
            <a:chOff x="1431941" y="2643418"/>
            <a:chExt cx="1834212" cy="635091"/>
          </a:xfrm>
        </p:grpSpPr>
        <p:sp>
          <p:nvSpPr>
            <p:cNvPr id="47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03839" y="3675174"/>
            <a:ext cx="504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الجواب : 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انصحها باحترام المعلمة</a:t>
            </a:r>
          </a:p>
        </p:txBody>
      </p:sp>
      <p:grpSp>
        <p:nvGrpSpPr>
          <p:cNvPr id="6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1112306" y="4302238"/>
            <a:ext cx="582196" cy="635091"/>
            <a:chOff x="1431941" y="2643418"/>
            <a:chExt cx="582196" cy="635091"/>
          </a:xfrm>
        </p:grpSpPr>
        <p:sp>
          <p:nvSpPr>
            <p:cNvPr id="6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00388" y="2651475"/>
              <a:ext cx="398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494181" y="4478637"/>
            <a:ext cx="644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2- اكتشفت أنك قد نسيت أداء الواجب المدرسي .</a:t>
            </a:r>
          </a:p>
        </p:txBody>
      </p:sp>
      <p:grpSp>
        <p:nvGrpSpPr>
          <p:cNvPr id="5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88" y="5251435"/>
            <a:ext cx="1834212" cy="635091"/>
            <a:chOff x="1431941" y="2643418"/>
            <a:chExt cx="1834212" cy="635091"/>
          </a:xfrm>
        </p:grpSpPr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03839" y="5350351"/>
            <a:ext cx="504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الجواب : 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أعتذر للمعلمة وأعدها بحلّه</a:t>
            </a:r>
          </a:p>
        </p:txBody>
      </p:sp>
    </p:spTree>
    <p:extLst>
      <p:ext uri="{BB962C8B-B14F-4D97-AF65-F5344CB8AC3E}">
        <p14:creationId xmlns:p14="http://schemas.microsoft.com/office/powerpoint/2010/main" val="510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49" grpId="0"/>
      <p:bldP spid="70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979</Words>
  <Application>Microsoft Office PowerPoint</Application>
  <PresentationFormat>شاشة عريضة</PresentationFormat>
  <Paragraphs>251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Economica</vt:lpstr>
      <vt:lpstr>Open Sans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925</cp:revision>
  <dcterms:created xsi:type="dcterms:W3CDTF">2020-10-10T04:32:51Z</dcterms:created>
  <dcterms:modified xsi:type="dcterms:W3CDTF">2021-01-17T10:28:26Z</dcterms:modified>
</cp:coreProperties>
</file>