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463" r:id="rId3"/>
    <p:sldId id="464" r:id="rId4"/>
    <p:sldId id="335" r:id="rId5"/>
    <p:sldId id="467" r:id="rId6"/>
    <p:sldId id="465" r:id="rId7"/>
    <p:sldId id="466" r:id="rId8"/>
    <p:sldId id="441" r:id="rId9"/>
    <p:sldId id="440" r:id="rId10"/>
    <p:sldId id="484" r:id="rId11"/>
    <p:sldId id="469" r:id="rId12"/>
    <p:sldId id="485" r:id="rId13"/>
    <p:sldId id="475" r:id="rId14"/>
    <p:sldId id="486" r:id="rId15"/>
    <p:sldId id="334" r:id="rId16"/>
    <p:sldId id="340" r:id="rId17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71">
          <p15:clr>
            <a:srgbClr val="A4A3A4"/>
          </p15:clr>
        </p15:guide>
        <p15:guide id="4" pos="42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00CC99"/>
    <a:srgbClr val="D60093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4" autoAdjust="0"/>
    <p:restoredTop sz="99364" autoAdjust="0"/>
  </p:normalViewPr>
  <p:slideViewPr>
    <p:cSldViewPr snapToGrid="0">
      <p:cViewPr varScale="1">
        <p:scale>
          <a:sx n="114" d="100"/>
          <a:sy n="114" d="100"/>
        </p:scale>
        <p:origin x="108" y="366"/>
      </p:cViewPr>
      <p:guideLst>
        <p:guide orient="horz" pos="2183"/>
        <p:guide pos="3840"/>
        <p:guide orient="horz" pos="1671"/>
        <p:guide pos="42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04/06/1442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4.sv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4.sv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4.svg"/><Relationship Id="rId7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6.PNG"/><Relationship Id="rId4" Type="http://schemas.openxmlformats.org/officeDocument/2006/relationships/image" Target="../media/image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4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المصروف الشخصي</a:t>
              </a:r>
              <a:endParaRPr lang="en-US" sz="3200" b="1" dirty="0">
                <a:solidFill>
                  <a:srgbClr val="FF0000"/>
                </a:solidFill>
                <a:latin typeface="Oswald" panose="02000503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43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1040950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6762845" y="1358495"/>
            <a:ext cx="43494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عددي أضرار كل من الإمساك و الإسراف في الإنفاق , مع ذكر الآثار السلبية لهذه السلوكيات على نفسك و الآخرين ؟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28742" y="2174733"/>
            <a:ext cx="1960127" cy="719699"/>
            <a:chOff x="1447327" y="3508598"/>
            <a:chExt cx="1960127" cy="719699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372674" y="2441255"/>
            <a:ext cx="36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أضرار </a:t>
            </a:r>
            <a:r>
              <a:rPr lang="ar-SY" sz="2000" b="1" dirty="0">
                <a:solidFill>
                  <a:srgbClr val="FF0000"/>
                </a:solidFill>
              </a:rPr>
              <a:t>الإسراف</a:t>
            </a:r>
            <a:r>
              <a:rPr lang="ar-SY" sz="2000" b="1" dirty="0"/>
              <a:t> </a:t>
            </a:r>
            <a:r>
              <a:rPr lang="ar-SA" sz="2000" b="1" dirty="0"/>
              <a:t>على </a:t>
            </a:r>
            <a:r>
              <a:rPr lang="ar-SY" sz="2000" b="1" dirty="0">
                <a:solidFill>
                  <a:srgbClr val="FF0000"/>
                </a:solidFill>
              </a:rPr>
              <a:t>الفرد :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579428" y="37292"/>
            <a:ext cx="2145550" cy="973216"/>
            <a:chOff x="1406878" y="1240014"/>
            <a:chExt cx="2145550" cy="973216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06878" y="1240014"/>
              <a:ext cx="2145550" cy="973216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035465" y="1693774"/>
              <a:ext cx="13574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400" b="1" dirty="0">
                  <a:solidFill>
                    <a:schemeClr val="bg1"/>
                  </a:solidFill>
                </a:rPr>
                <a:t>نشاط </a:t>
              </a:r>
              <a:r>
                <a:rPr lang="ar-SY" sz="2400" b="1" dirty="0">
                  <a:solidFill>
                    <a:schemeClr val="bg1"/>
                  </a:solidFill>
                </a:rPr>
                <a:t>3</a:t>
              </a:r>
              <a:r>
                <a:rPr lang="ar-SA" sz="2400" b="1" dirty="0">
                  <a:solidFill>
                    <a:schemeClr val="bg1"/>
                  </a:solidFill>
                </a:rPr>
                <a:t> 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6377" y="3473643"/>
            <a:ext cx="1884145" cy="2169506"/>
            <a:chOff x="10076104" y="2825149"/>
            <a:chExt cx="1884145" cy="2169506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6104" y="2825149"/>
              <a:ext cx="1884145" cy="2169506"/>
              <a:chOff x="395817" y="4308237"/>
              <a:chExt cx="1884145" cy="216950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توعية صحية</a:t>
                </a:r>
                <a:endParaRPr lang="en-US" sz="14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7653" y="4600306"/>
                <a:ext cx="1871561" cy="187743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dirty="0">
                    <a:latin typeface="Century Gothic" panose="020B0502020202020204" pitchFamily="34" charset="0"/>
                  </a:rPr>
                  <a:t>الطب النبوي  و التداوي بالأعشاب </a:t>
                </a: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ar-SY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  <a:p>
                <a:pPr algn="just"/>
                <a:endParaRPr lang="en-US" sz="10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246910" y="3865725"/>
              <a:ext cx="1589884" cy="1059923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8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688895" y="2894429"/>
            <a:ext cx="1960127" cy="688924"/>
            <a:chOff x="1447327" y="3508595"/>
            <a:chExt cx="1960127" cy="688924"/>
          </a:xfrm>
        </p:grpSpPr>
        <p:sp>
          <p:nvSpPr>
            <p:cNvPr id="49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5"/>
              <a:ext cx="53671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7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406320" y="3150631"/>
            <a:ext cx="36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خسارة محبة الله عز وجل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8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26684" y="3616611"/>
            <a:ext cx="1960126" cy="658144"/>
            <a:chOff x="1447328" y="3508597"/>
            <a:chExt cx="1960126" cy="658144"/>
          </a:xfrm>
        </p:grpSpPr>
        <p:sp>
          <p:nvSpPr>
            <p:cNvPr id="59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8" y="3508597"/>
              <a:ext cx="57450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1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8653295" y="3874645"/>
            <a:ext cx="23513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إهدار المال بلا فائدة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1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4336" y="3473710"/>
            <a:ext cx="1884145" cy="2107951"/>
            <a:chOff x="10074063" y="2825216"/>
            <a:chExt cx="1884145" cy="2107951"/>
          </a:xfrm>
        </p:grpSpPr>
        <p:grpSp>
          <p:nvGrpSpPr>
            <p:cNvPr id="84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4063" y="2825216"/>
              <a:ext cx="1884145" cy="2107951"/>
              <a:chOff x="395817" y="4308236"/>
              <a:chExt cx="1884145" cy="2107951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86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6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7654" y="4661861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المصروف الشخصي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85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712057" y="3582449"/>
              <a:ext cx="752172" cy="1230072"/>
            </a:xfrm>
            <a:prstGeom prst="rect">
              <a:avLst/>
            </a:prstGeom>
          </p:spPr>
        </p:pic>
      </p:grpSp>
      <p:grpSp>
        <p:nvGrpSpPr>
          <p:cNvPr id="65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688895" y="4430543"/>
            <a:ext cx="1960127" cy="658144"/>
            <a:chOff x="1447327" y="3508597"/>
            <a:chExt cx="1960127" cy="658144"/>
          </a:xfrm>
        </p:grpSpPr>
        <p:sp>
          <p:nvSpPr>
            <p:cNvPr id="66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7"/>
              <a:ext cx="53671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68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827331" y="4650092"/>
            <a:ext cx="3153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أضرار </a:t>
            </a:r>
            <a:r>
              <a:rPr lang="ar-SY" sz="2000" b="1" dirty="0">
                <a:solidFill>
                  <a:srgbClr val="FF0000"/>
                </a:solidFill>
              </a:rPr>
              <a:t>الإسراف </a:t>
            </a:r>
            <a:r>
              <a:rPr lang="ar-SA" sz="2000" b="1" dirty="0"/>
              <a:t>على </a:t>
            </a:r>
            <a:r>
              <a:rPr lang="ar-SY" sz="2000" b="1" dirty="0">
                <a:solidFill>
                  <a:srgbClr val="FF0000"/>
                </a:solidFill>
              </a:rPr>
              <a:t>الآخرين: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69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86858" y="5233702"/>
            <a:ext cx="1869165" cy="638028"/>
            <a:chOff x="1442444" y="3508597"/>
            <a:chExt cx="1869165" cy="638028"/>
          </a:xfrm>
        </p:grpSpPr>
        <p:sp>
          <p:nvSpPr>
            <p:cNvPr id="70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7"/>
              <a:ext cx="538832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442444" y="3808071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5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7087102" y="5468491"/>
            <a:ext cx="3893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عدم صرف المال في تطوير المجتمع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sp>
        <p:nvSpPr>
          <p:cNvPr id="109" name="Freeform: Shape 54">
            <a:extLst>
              <a:ext uri="{FF2B5EF4-FFF2-40B4-BE49-F238E27FC236}">
                <a16:creationId xmlns:a16="http://schemas.microsoft.com/office/drawing/2014/main" id="{66C4DBFA-89AB-47B4-BE13-95B9AE1B9FE9}"/>
              </a:ext>
            </a:extLst>
          </p:cNvPr>
          <p:cNvSpPr/>
          <p:nvPr/>
        </p:nvSpPr>
        <p:spPr>
          <a:xfrm flipH="1">
            <a:off x="4771179" y="-641524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10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904905" y="2199380"/>
            <a:ext cx="1834212" cy="635091"/>
            <a:chOff x="1431941" y="2643418"/>
            <a:chExt cx="1834212" cy="635091"/>
          </a:xfrm>
        </p:grpSpPr>
        <p:sp>
          <p:nvSpPr>
            <p:cNvPr id="111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3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695821" y="2480812"/>
            <a:ext cx="3377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أضرار </a:t>
            </a:r>
            <a:r>
              <a:rPr lang="ar-SY" sz="2000" b="1" dirty="0">
                <a:solidFill>
                  <a:srgbClr val="FF0000"/>
                </a:solidFill>
              </a:rPr>
              <a:t>الإمساك و البخل </a:t>
            </a:r>
            <a:r>
              <a:rPr lang="ar-SA" sz="2000" b="1" dirty="0"/>
              <a:t>على </a:t>
            </a:r>
            <a:r>
              <a:rPr lang="ar-SY" sz="2000" b="1" dirty="0">
                <a:solidFill>
                  <a:srgbClr val="FF0000"/>
                </a:solidFill>
              </a:rPr>
              <a:t>الفرد :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114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836491" y="2966128"/>
            <a:ext cx="1834211" cy="635091"/>
            <a:chOff x="1431942" y="2643419"/>
            <a:chExt cx="1834211" cy="635091"/>
          </a:xfrm>
        </p:grpSpPr>
        <p:sp>
          <p:nvSpPr>
            <p:cNvPr id="115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2" y="2643419"/>
              <a:ext cx="513783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17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701762" y="3216502"/>
            <a:ext cx="32799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أنه سبب لهلاكه.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118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777951" y="3685459"/>
            <a:ext cx="1892752" cy="635091"/>
            <a:chOff x="1431941" y="2643419"/>
            <a:chExt cx="1892752" cy="635091"/>
          </a:xfrm>
        </p:grpSpPr>
        <p:sp>
          <p:nvSpPr>
            <p:cNvPr id="119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9"/>
              <a:ext cx="513782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73807" y="2655249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21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156389" y="3824992"/>
            <a:ext cx="388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وعده الله بالعذاب الأليم والخزي في الدنيا والآخرة .</a:t>
            </a:r>
            <a:endParaRPr lang="ar-SY" sz="20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122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867416" y="4462877"/>
            <a:ext cx="1834211" cy="635091"/>
            <a:chOff x="1431942" y="2643419"/>
            <a:chExt cx="1834211" cy="635091"/>
          </a:xfrm>
        </p:grpSpPr>
        <p:sp>
          <p:nvSpPr>
            <p:cNvPr id="123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2" y="2643419"/>
              <a:ext cx="544707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4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25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085710" y="4670055"/>
            <a:ext cx="388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أضرار </a:t>
            </a:r>
            <a:r>
              <a:rPr lang="ar-SY" sz="2000" b="1" dirty="0">
                <a:solidFill>
                  <a:srgbClr val="FF0000"/>
                </a:solidFill>
              </a:rPr>
              <a:t>الإمساك و البخل </a:t>
            </a:r>
            <a:r>
              <a:rPr lang="ar-SA" sz="2000" b="1" dirty="0"/>
              <a:t>على </a:t>
            </a:r>
            <a:r>
              <a:rPr lang="ar-SY" sz="2000" b="1" dirty="0">
                <a:solidFill>
                  <a:srgbClr val="FF0000"/>
                </a:solidFill>
              </a:rPr>
              <a:t>الآخرين: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79" name="Group 64">
            <a:extLst>
              <a:ext uri="{FF2B5EF4-FFF2-40B4-BE49-F238E27FC236}">
                <a16:creationId xmlns:a16="http://schemas.microsoft.com/office/drawing/2014/main" id="{DE8B8FB9-2F71-474A-BFA4-CB89FFC7102F}"/>
              </a:ext>
            </a:extLst>
          </p:cNvPr>
          <p:cNvGrpSpPr/>
          <p:nvPr/>
        </p:nvGrpSpPr>
        <p:grpSpPr>
          <a:xfrm flipH="1" flipV="1">
            <a:off x="4856725" y="5166962"/>
            <a:ext cx="1834212" cy="635091"/>
            <a:chOff x="1431941" y="2643419"/>
            <a:chExt cx="1834212" cy="635091"/>
          </a:xfrm>
        </p:grpSpPr>
        <p:sp>
          <p:nvSpPr>
            <p:cNvPr id="80" name="Freeform: Shape 65">
              <a:extLst>
                <a:ext uri="{FF2B5EF4-FFF2-40B4-BE49-F238E27FC236}">
                  <a16:creationId xmlns:a16="http://schemas.microsoft.com/office/drawing/2014/main" id="{37DB7ACB-EB3F-4866-9D63-6C60A54D71A8}"/>
                </a:ext>
              </a:extLst>
            </p:cNvPr>
            <p:cNvSpPr/>
            <p:nvPr/>
          </p:nvSpPr>
          <p:spPr>
            <a:xfrm rot="10800000" flipH="1" flipV="1">
              <a:off x="1431941" y="2643419"/>
              <a:ext cx="53401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TextBox 66">
              <a:extLst>
                <a:ext uri="{FF2B5EF4-FFF2-40B4-BE49-F238E27FC236}">
                  <a16:creationId xmlns:a16="http://schemas.microsoft.com/office/drawing/2014/main" id="{E8E151CD-9A54-4CE6-83AE-6F9515D720CF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2" name="TextBox 73">
            <a:extLst>
              <a:ext uri="{FF2B5EF4-FFF2-40B4-BE49-F238E27FC236}">
                <a16:creationId xmlns:a16="http://schemas.microsoft.com/office/drawing/2014/main" id="{817C60F8-AF7F-403B-ADC1-38F6B0EB7638}"/>
              </a:ext>
            </a:extLst>
          </p:cNvPr>
          <p:cNvSpPr txBox="1"/>
          <p:nvPr/>
        </p:nvSpPr>
        <p:spPr>
          <a:xfrm>
            <a:off x="2004615" y="5401945"/>
            <a:ext cx="388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عدم مساعدة من يحتاج العون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62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500"/>
                            </p:stCondLst>
                            <p:childTnLst>
                              <p:par>
                                <p:cTn id="1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00"/>
                            </p:stCondLst>
                            <p:childTnLst>
                              <p:par>
                                <p:cTn id="1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500"/>
                            </p:stCondLst>
                            <p:childTnLst>
                              <p:par>
                                <p:cTn id="20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/>
      <p:bldP spid="54" grpId="0"/>
      <p:bldP spid="99" grpId="0" animBg="1"/>
      <p:bldP spid="57" grpId="0"/>
      <p:bldP spid="61" grpId="0"/>
      <p:bldP spid="68" grpId="0"/>
      <p:bldP spid="75" grpId="0"/>
      <p:bldP spid="109" grpId="0" animBg="1"/>
      <p:bldP spid="113" grpId="0"/>
      <p:bldP spid="117" grpId="0"/>
      <p:bldP spid="121" grpId="0"/>
      <p:bldP spid="125" grpId="0"/>
      <p:bldP spid="1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31586" y="1409831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2330518" y="1647784"/>
            <a:ext cx="8666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اقترحي طريقة فعالة للتوفير و ادخار المصروف الشخصي و اعرضيها على معلمتك و زميلاتك ؟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16498" y="2221618"/>
            <a:ext cx="1960127" cy="658143"/>
            <a:chOff x="1447327" y="3508598"/>
            <a:chExt cx="1960127" cy="658143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4571999" y="2436691"/>
            <a:ext cx="6369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الالتزام باقتطاع جزء من المصروف في كل شهر و شراء حصّالة لذلك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214548" y="154516"/>
            <a:ext cx="2479956" cy="902768"/>
            <a:chOff x="1437352" y="1033672"/>
            <a:chExt cx="2479956" cy="902768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1033672"/>
              <a:ext cx="2479956" cy="84143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15196" y="1413220"/>
              <a:ext cx="16807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800" b="1" dirty="0">
                  <a:solidFill>
                    <a:schemeClr val="bg1"/>
                  </a:solidFill>
                </a:rPr>
                <a:t>نشاط </a:t>
              </a:r>
              <a:r>
                <a:rPr lang="ar-SY" sz="2800" b="1" dirty="0">
                  <a:solidFill>
                    <a:schemeClr val="bg1"/>
                  </a:solidFill>
                </a:rPr>
                <a:t>4</a:t>
              </a:r>
              <a:endPara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6007" y="3473653"/>
            <a:ext cx="1884145" cy="2158423"/>
            <a:chOff x="10075734" y="2825159"/>
            <a:chExt cx="1884145" cy="2158423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5734" y="2825159"/>
              <a:ext cx="1884145" cy="2158423"/>
              <a:chOff x="395817" y="4308237"/>
              <a:chExt cx="1884145" cy="215842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4298" y="4712334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المصروف الشخصي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560513" y="3630916"/>
              <a:ext cx="921224" cy="1266847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2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687792" y="2985528"/>
            <a:ext cx="1960127" cy="658143"/>
            <a:chOff x="1447327" y="3508598"/>
            <a:chExt cx="1960127" cy="658143"/>
          </a:xfrm>
        </p:grpSpPr>
        <p:sp>
          <p:nvSpPr>
            <p:cNvPr id="33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6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6654917" y="3192649"/>
            <a:ext cx="4254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الاستغناء عن الكماليات و الاكتفاء بالضروريات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37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16498" y="3749438"/>
            <a:ext cx="1960127" cy="658143"/>
            <a:chOff x="1447327" y="3508598"/>
            <a:chExt cx="1960127" cy="658143"/>
          </a:xfrm>
        </p:grpSpPr>
        <p:sp>
          <p:nvSpPr>
            <p:cNvPr id="38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1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5511275" y="3964511"/>
            <a:ext cx="5396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تقليل شراء الطعام من الخارج و إعداده في المنزل 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2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45204" y="4513348"/>
            <a:ext cx="1960127" cy="658143"/>
            <a:chOff x="1447327" y="3508598"/>
            <a:chExt cx="1960127" cy="658143"/>
          </a:xfrm>
        </p:grpSpPr>
        <p:sp>
          <p:nvSpPr>
            <p:cNvPr id="43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7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6652834" y="4728421"/>
            <a:ext cx="4254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قراءة الكتب على النت بدلاً من شرائها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18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/>
      <p:bldP spid="54" grpId="0"/>
      <p:bldP spid="99" grpId="0" animBg="1"/>
      <p:bldP spid="36" grpId="0"/>
      <p:bldP spid="41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2017478"/>
            <a:ext cx="1834212" cy="635091"/>
            <a:chOff x="1431941" y="2643418"/>
            <a:chExt cx="1834212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F09DD2D-BCE5-4741-AE6F-7991591F449A}"/>
              </a:ext>
            </a:extLst>
          </p:cNvPr>
          <p:cNvSpPr txBox="1"/>
          <p:nvPr/>
        </p:nvSpPr>
        <p:spPr>
          <a:xfrm>
            <a:off x="4325257" y="2294829"/>
            <a:ext cx="6637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بالرجوع إلى بالقرآن , اكتبي آية تحث على الاقتصاد في الإنفاق ؟ 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BCAACC8-AAF9-4749-BE9F-A60686ECD113}"/>
              </a:ext>
            </a:extLst>
          </p:cNvPr>
          <p:cNvGrpSpPr/>
          <p:nvPr/>
        </p:nvGrpSpPr>
        <p:grpSpPr>
          <a:xfrm flipH="1">
            <a:off x="9734377" y="3266748"/>
            <a:ext cx="1960127" cy="658143"/>
            <a:chOff x="1447327" y="3508598"/>
            <a:chExt cx="1960127" cy="658143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3AB2643-EB45-4AB5-AA9E-6333152DCF71}"/>
                </a:ext>
              </a:extLst>
            </p:cNvPr>
            <p:cNvSpPr/>
            <p:nvPr/>
          </p:nvSpPr>
          <p:spPr>
            <a:xfrm flipV="1">
              <a:off x="1447327" y="350859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66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39CBBB7-5BED-4583-B3EF-D00A702203E7}"/>
                </a:ext>
              </a:extLst>
            </p:cNvPr>
            <p:cNvSpPr txBox="1"/>
            <p:nvPr/>
          </p:nvSpPr>
          <p:spPr>
            <a:xfrm>
              <a:off x="1538289" y="3828187"/>
              <a:ext cx="18691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7AFA330C-F2F6-404C-BF67-39EA7E23D8B0}"/>
              </a:ext>
            </a:extLst>
          </p:cNvPr>
          <p:cNvSpPr txBox="1"/>
          <p:nvPr/>
        </p:nvSpPr>
        <p:spPr>
          <a:xfrm>
            <a:off x="5050971" y="3481821"/>
            <a:ext cx="59656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قال الله تعالى : </a:t>
            </a:r>
            <a:endParaRPr lang="ar-SY" sz="2000" b="1" dirty="0">
              <a:solidFill>
                <a:srgbClr val="00B050"/>
              </a:solidFill>
            </a:endParaRPr>
          </a:p>
          <a:p>
            <a:pPr algn="r"/>
            <a:r>
              <a:rPr lang="ar-SY" sz="2000" b="1" dirty="0">
                <a:solidFill>
                  <a:srgbClr val="00B050"/>
                </a:solidFill>
              </a:rPr>
              <a:t>&lt;</a:t>
            </a:r>
            <a:r>
              <a:rPr lang="ar-SY" sz="2000" b="1" dirty="0"/>
              <a:t> </a:t>
            </a:r>
            <a:r>
              <a:rPr lang="ar-SY" sz="2000" b="1" dirty="0">
                <a:solidFill>
                  <a:srgbClr val="00B050"/>
                </a:solidFill>
              </a:rPr>
              <a:t>يا بَني آَدَم خُذُوا زِيْنَتَكُم عِنْدَ كُلِّ مَسْجِدٍ وَ كُلُوا وِ اشْرَبُوا وَلَا تُسْرِفُوا إِنَّهُ لا يُحبُّ المُسْرِفون &gt;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214548" y="837918"/>
            <a:ext cx="2479956" cy="902768"/>
            <a:chOff x="1437352" y="1033672"/>
            <a:chExt cx="2479956" cy="902768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2" y="1033672"/>
              <a:ext cx="2479956" cy="84143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15196" y="1413220"/>
              <a:ext cx="16807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A" sz="2800" b="1" dirty="0">
                  <a:solidFill>
                    <a:schemeClr val="bg1"/>
                  </a:solidFill>
                </a:rPr>
                <a:t>نشاط </a:t>
              </a:r>
              <a:r>
                <a:rPr lang="ar-SY" sz="2800" b="1" dirty="0">
                  <a:solidFill>
                    <a:schemeClr val="bg1"/>
                  </a:solidFill>
                </a:rPr>
                <a:t>5</a:t>
              </a:r>
              <a:endPara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86C3A1BC-22C7-4E05-8053-6CD20116ED1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9E3EC349-6356-4E77-8D64-56ED783897EE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46AD006E-258D-4FE1-AE8A-06A75D2F3891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7" name="Rectangle: Top Corners One Rounded and One Snipped 86">
                <a:extLst>
                  <a:ext uri="{FF2B5EF4-FFF2-40B4-BE49-F238E27FC236}">
                    <a16:creationId xmlns:a16="http://schemas.microsoft.com/office/drawing/2014/main" id="{E9C462E2-5C5D-4658-B566-878B20431D2B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8" name="Right Triangle 19">
                <a:extLst>
                  <a:ext uri="{FF2B5EF4-FFF2-40B4-BE49-F238E27FC236}">
                    <a16:creationId xmlns:a16="http://schemas.microsoft.com/office/drawing/2014/main" id="{F8BEE01A-8D9B-4BF1-BBE8-8176A441F09C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7B2F933-BEBE-4033-84FE-6D11B68854D9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2" name="Graphic 81" descr="Target Audience">
              <a:extLst>
                <a:ext uri="{FF2B5EF4-FFF2-40B4-BE49-F238E27FC236}">
                  <a16:creationId xmlns:a16="http://schemas.microsoft.com/office/drawing/2014/main" id="{EAB5FD17-4415-41C1-B408-236D92030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A2BD7906-7C9E-4B7D-BAB5-7A740AF206C7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67914D80-3EC4-42B8-A104-94A063581A2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E1E14DD7-04DF-457C-9010-A760ED7157D5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rapezoid 10">
              <a:extLst>
                <a:ext uri="{FF2B5EF4-FFF2-40B4-BE49-F238E27FC236}">
                  <a16:creationId xmlns:a16="http://schemas.microsoft.com/office/drawing/2014/main" id="{0E4E97F3-00FB-490E-A6A4-BFBD4D733AD5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4F76317-D0C4-468F-A895-22A0308E556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73AD7334-97F6-427D-AE9B-EB43A98E62E7}"/>
              </a:ext>
            </a:extLst>
          </p:cNvPr>
          <p:cNvGrpSpPr/>
          <p:nvPr/>
        </p:nvGrpSpPr>
        <p:grpSpPr>
          <a:xfrm>
            <a:off x="156007" y="3473653"/>
            <a:ext cx="1884145" cy="2158423"/>
            <a:chOff x="10075734" y="2825159"/>
            <a:chExt cx="1884145" cy="2158423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DBF25B0-B2C1-4AA9-879F-A0C5BF611FCB}"/>
                </a:ext>
              </a:extLst>
            </p:cNvPr>
            <p:cNvGrpSpPr/>
            <p:nvPr/>
          </p:nvGrpSpPr>
          <p:grpSpPr>
            <a:xfrm rot="21371849">
              <a:off x="10075734" y="2825159"/>
              <a:ext cx="1884145" cy="2158423"/>
              <a:chOff x="395817" y="4308237"/>
              <a:chExt cx="1884145" cy="215842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5E6EC60B-1678-4D80-A59D-7FC135635957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E043C8BA-8786-4890-8AAF-FAA4E49C4E4B}"/>
                  </a:ext>
                </a:extLst>
              </p:cNvPr>
              <p:cNvSpPr txBox="1"/>
              <p:nvPr/>
            </p:nvSpPr>
            <p:spPr>
              <a:xfrm>
                <a:off x="404298" y="4712334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المصروف الشخصي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6" name="Picture 95">
              <a:extLst>
                <a:ext uri="{FF2B5EF4-FFF2-40B4-BE49-F238E27FC236}">
                  <a16:creationId xmlns:a16="http://schemas.microsoft.com/office/drawing/2014/main" id="{052E5237-5E60-4012-B364-6F7BCD4AE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687398" y="3627643"/>
              <a:ext cx="903831" cy="1212808"/>
            </a:xfrm>
            <a:prstGeom prst="rect">
              <a:avLst/>
            </a:prstGeom>
          </p:spPr>
        </p:pic>
      </p:grpSp>
      <p:sp>
        <p:nvSpPr>
          <p:cNvPr id="99" name="Rectangle 21">
            <a:extLst>
              <a:ext uri="{FF2B5EF4-FFF2-40B4-BE49-F238E27FC236}">
                <a16:creationId xmlns:a16="http://schemas.microsoft.com/office/drawing/2014/main" id="{CAC068A8-FBB2-42F5-8ED2-DEE1B72D305E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839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50" grpId="0"/>
      <p:bldP spid="54" grpId="0"/>
      <p:bldP spid="9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4629362" y="0"/>
            <a:ext cx="6685509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/>
              <a:t>إذا أردت شراء شيئ أعجبك , فاتبعي ما يأتي :</a:t>
            </a:r>
            <a:endParaRPr lang="ar-SY" sz="2800" b="1" dirty="0">
              <a:solidFill>
                <a:srgbClr val="002060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1554" y="3461979"/>
            <a:ext cx="1887136" cy="2438730"/>
            <a:chOff x="392826" y="4292848"/>
            <a:chExt cx="1887136" cy="2438730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8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مهاراتي في الحياة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92826" y="4792586"/>
              <a:ext cx="1871561" cy="193899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المصروف الشخصي</a:t>
              </a: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9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1040856"/>
            <a:ext cx="6297235" cy="1587929"/>
            <a:chOff x="3165506" y="295207"/>
            <a:chExt cx="6297235" cy="1587929"/>
          </a:xfrm>
        </p:grpSpPr>
        <p:sp>
          <p:nvSpPr>
            <p:cNvPr id="130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140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141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2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4390673" y="911191"/>
              <a:ext cx="40495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اسألي عن ثمنه في أكثر من محل</a:t>
              </a:r>
              <a:endParaRPr lang="en-US" sz="2000" b="1" dirty="0"/>
            </a:p>
          </p:txBody>
        </p:sp>
      </p:grpSp>
      <p:grpSp>
        <p:nvGrpSpPr>
          <p:cNvPr id="143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2609890"/>
            <a:ext cx="6297235" cy="1587929"/>
            <a:chOff x="3165506" y="1864241"/>
            <a:chExt cx="6297235" cy="1587929"/>
          </a:xfrm>
        </p:grpSpPr>
        <p:sp>
          <p:nvSpPr>
            <p:cNvPr id="144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7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154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155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793769" y="2122215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56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123212" y="2278572"/>
              <a:ext cx="309170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راجعي نفسك في المبلغ الذي يمكن الشراء به</a:t>
              </a:r>
              <a:endParaRPr lang="en-US" sz="2000" b="1" dirty="0"/>
            </a:p>
          </p:txBody>
        </p:sp>
      </p:grpSp>
      <p:grpSp>
        <p:nvGrpSpPr>
          <p:cNvPr id="157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3342381" y="4151478"/>
            <a:ext cx="6297235" cy="1587929"/>
            <a:chOff x="3165505" y="3405829"/>
            <a:chExt cx="6297235" cy="1587929"/>
          </a:xfrm>
        </p:grpSpPr>
        <p:sp>
          <p:nvSpPr>
            <p:cNvPr id="158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1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168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169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4900222" y="3711976"/>
              <a:ext cx="33766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/>
                <a:t>وزّعي ثمن البضاعة على المبلغ الذي </a:t>
              </a:r>
              <a:endParaRPr lang="en-US" b="1" dirty="0"/>
            </a:p>
          </p:txBody>
        </p:sp>
        <p:sp>
          <p:nvSpPr>
            <p:cNvPr id="170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020929" y="4027972"/>
              <a:ext cx="31870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/>
                <a:t>توفرينه يومياً لتعرفي عدد الأيام التي تحتاجينها للحصول على مبلغ الشراء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7072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4629362" y="0"/>
            <a:ext cx="6685509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/>
              <a:t>فوائد الادخار</a:t>
            </a:r>
            <a:endParaRPr lang="ar-SY" sz="2800" b="1" dirty="0">
              <a:solidFill>
                <a:srgbClr val="002060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2095" y="3461961"/>
            <a:ext cx="1884145" cy="2364935"/>
            <a:chOff x="395817" y="4292848"/>
            <a:chExt cx="1884145" cy="2364935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8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مهاراتي في الحياة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97731" y="4718791"/>
              <a:ext cx="1871561" cy="193899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المصروف الشخصي</a:t>
              </a: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9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1040856"/>
            <a:ext cx="6297235" cy="1587929"/>
            <a:chOff x="3165506" y="295207"/>
            <a:chExt cx="6297235" cy="1587929"/>
          </a:xfrm>
        </p:grpSpPr>
        <p:sp>
          <p:nvSpPr>
            <p:cNvPr id="130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140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141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2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4848517" y="923973"/>
              <a:ext cx="381729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dirty="0"/>
                <a:t>مواجهة المصروفات الطارئة أو الهدايا</a:t>
              </a:r>
            </a:p>
          </p:txBody>
        </p:sp>
      </p:grpSp>
      <p:grpSp>
        <p:nvGrpSpPr>
          <p:cNvPr id="143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2609890"/>
            <a:ext cx="6297235" cy="1587929"/>
            <a:chOff x="3165506" y="1864241"/>
            <a:chExt cx="6297235" cy="1587929"/>
          </a:xfrm>
        </p:grpSpPr>
        <p:sp>
          <p:nvSpPr>
            <p:cNvPr id="144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7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154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155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793769" y="2122215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56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3959469" y="2480949"/>
              <a:ext cx="35010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dirty="0"/>
                <a:t>تحقيق أهداف بعيدة المدى كشراء ساعة</a:t>
              </a:r>
              <a:endParaRPr lang="en-US" sz="2000" b="1" dirty="0"/>
            </a:p>
          </p:txBody>
        </p:sp>
      </p:grpSp>
      <p:grpSp>
        <p:nvGrpSpPr>
          <p:cNvPr id="157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3342381" y="4151478"/>
            <a:ext cx="6297235" cy="1587929"/>
            <a:chOff x="3165505" y="3405829"/>
            <a:chExt cx="6297235" cy="1587929"/>
          </a:xfrm>
        </p:grpSpPr>
        <p:sp>
          <p:nvSpPr>
            <p:cNvPr id="158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1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168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169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4831591" y="3761258"/>
              <a:ext cx="33766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المساهمة في الأعمال الخيرية</a:t>
              </a:r>
              <a:endParaRPr lang="en-US" b="1" dirty="0"/>
            </a:p>
          </p:txBody>
        </p:sp>
        <p:sp>
          <p:nvSpPr>
            <p:cNvPr id="170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020929" y="4027972"/>
              <a:ext cx="31870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/>
                <a:t>قال صلى الله عليه و سلم :</a:t>
              </a:r>
            </a:p>
            <a:p>
              <a:pPr algn="ctr"/>
              <a:r>
                <a:rPr lang="ar-SY" b="1" dirty="0">
                  <a:solidFill>
                    <a:srgbClr val="FF0000"/>
                  </a:solidFill>
                </a:rPr>
                <a:t>&lt; ما نقصُ مالٌ من صدقة &gt;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6496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وان 1">
            <a:extLst>
              <a:ext uri="{FF2B5EF4-FFF2-40B4-BE49-F238E27FC236}">
                <a16:creationId xmlns:a16="http://schemas.microsoft.com/office/drawing/2014/main" id="{F4B92814-232C-4124-B708-AF52D74C33E1}"/>
              </a:ext>
            </a:extLst>
          </p:cNvPr>
          <p:cNvSpPr txBox="1">
            <a:spLocks/>
          </p:cNvSpPr>
          <p:nvPr/>
        </p:nvSpPr>
        <p:spPr>
          <a:xfrm>
            <a:off x="598239" y="3001110"/>
            <a:ext cx="109955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5400" b="1" dirty="0">
                <a:solidFill>
                  <a:srgbClr val="FF0000"/>
                </a:solidFill>
              </a:rPr>
              <a:t>جميع الحقوق محفوظة لموقع حلول اون لاين يحق لك الاستخدام والتعديل عليها كما تشاء</a:t>
            </a:r>
            <a:br>
              <a:rPr lang="ar-SA" sz="5400" b="1" dirty="0">
                <a:solidFill>
                  <a:srgbClr val="FF0000"/>
                </a:solidFill>
              </a:rPr>
            </a:br>
            <a:r>
              <a:rPr lang="ar-SA" sz="5400" b="1" dirty="0">
                <a:solidFill>
                  <a:srgbClr val="FF0000"/>
                </a:solidFill>
              </a:rPr>
              <a:t>لكن </a:t>
            </a:r>
            <a:r>
              <a:rPr lang="ar-SA" sz="9600" b="1" dirty="0"/>
              <a:t>يحرم بيعها </a:t>
            </a:r>
            <a:br>
              <a:rPr lang="ar-SA" sz="5400" b="1" dirty="0"/>
            </a:br>
            <a:r>
              <a:rPr lang="ar-SA" sz="5400" b="1" dirty="0">
                <a:solidFill>
                  <a:srgbClr val="FF0000"/>
                </a:solidFill>
              </a:rPr>
              <a:t>او نشرها في المواقع الاخرى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B4623A0D-06DD-497D-94B4-F1E3206566F8}"/>
              </a:ext>
            </a:extLst>
          </p:cNvPr>
          <p:cNvSpPr/>
          <p:nvPr/>
        </p:nvSpPr>
        <p:spPr>
          <a:xfrm>
            <a:off x="4521200" y="620837"/>
            <a:ext cx="3149600" cy="858981"/>
          </a:xfrm>
          <a:prstGeom prst="rect">
            <a:avLst/>
          </a:prstGeom>
          <a:solidFill>
            <a:srgbClr val="0563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صورة 3" descr="صورة تحتوي على نص, قصاصة فنية&#10;&#10;تم إنشاء الوصف تلقائياً">
            <a:extLst>
              <a:ext uri="{FF2B5EF4-FFF2-40B4-BE49-F238E27FC236}">
                <a16:creationId xmlns:a16="http://schemas.microsoft.com/office/drawing/2014/main" id="{B637965E-FF72-4EC6-8E47-0B373DB25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972" y="652533"/>
            <a:ext cx="2932055" cy="79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983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97A61CED-E2B9-436D-8068-6EE4030FD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822">
            <a:off x="8012948" y="4707104"/>
            <a:ext cx="6383543" cy="3479031"/>
          </a:xfrm>
          <a:prstGeom prst="rect">
            <a:avLst/>
          </a:prstGeom>
        </p:spPr>
      </p:pic>
      <p:pic>
        <p:nvPicPr>
          <p:cNvPr id="51" name="Picture 50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BACAF892-DE81-458C-90C7-DCE3F9244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480" y="6356520"/>
            <a:ext cx="2820912" cy="1537397"/>
          </a:xfrm>
          <a:prstGeom prst="rect">
            <a:avLst/>
          </a:prstGeom>
        </p:spPr>
      </p:pic>
      <p:pic>
        <p:nvPicPr>
          <p:cNvPr id="50" name="Picture 49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0545C141-EDC9-48CC-9395-30DE3897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8226" y="6226752"/>
            <a:ext cx="2820912" cy="1537397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0CA847AD-E146-4FBD-AA2A-F329BBDBF4C7}"/>
              </a:ext>
            </a:extLst>
          </p:cNvPr>
          <p:cNvGrpSpPr/>
          <p:nvPr/>
        </p:nvGrpSpPr>
        <p:grpSpPr>
          <a:xfrm>
            <a:off x="4702126" y="1330686"/>
            <a:ext cx="2787748" cy="4281825"/>
            <a:chOff x="4702126" y="1330686"/>
            <a:chExt cx="2787748" cy="4281825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A717CAA8-B2B0-4DA7-8C6D-2CFA6695DC07}"/>
                </a:ext>
              </a:extLst>
            </p:cNvPr>
            <p:cNvSpPr/>
            <p:nvPr/>
          </p:nvSpPr>
          <p:spPr>
            <a:xfrm>
              <a:off x="4887830" y="2205649"/>
              <a:ext cx="599872" cy="3218548"/>
            </a:xfrm>
            <a:custGeom>
              <a:avLst/>
              <a:gdLst>
                <a:gd name="connsiteX0" fmla="*/ 299936 w 599872"/>
                <a:gd name="connsiteY0" fmla="*/ 191 h 3218548"/>
                <a:gd name="connsiteX1" fmla="*/ 590308 w 599872"/>
                <a:gd name="connsiteY1" fmla="*/ 389540 h 3218548"/>
                <a:gd name="connsiteX2" fmla="*/ 597988 w 599872"/>
                <a:gd name="connsiteY2" fmla="*/ 445627 h 3218548"/>
                <a:gd name="connsiteX3" fmla="*/ 599872 w 599872"/>
                <a:gd name="connsiteY3" fmla="*/ 445627 h 3218548"/>
                <a:gd name="connsiteX4" fmla="*/ 599872 w 599872"/>
                <a:gd name="connsiteY4" fmla="*/ 3218548 h 3218548"/>
                <a:gd name="connsiteX5" fmla="*/ 0 w 599872"/>
                <a:gd name="connsiteY5" fmla="*/ 3218548 h 3218548"/>
                <a:gd name="connsiteX6" fmla="*/ 0 w 599872"/>
                <a:gd name="connsiteY6" fmla="*/ 445627 h 3218548"/>
                <a:gd name="connsiteX7" fmla="*/ 2064 w 599872"/>
                <a:gd name="connsiteY7" fmla="*/ 445627 h 3218548"/>
                <a:gd name="connsiteX8" fmla="*/ 9564 w 599872"/>
                <a:gd name="connsiteY8" fmla="*/ 392513 h 3218548"/>
                <a:gd name="connsiteX9" fmla="*/ 299936 w 599872"/>
                <a:gd name="connsiteY9" fmla="*/ 191 h 32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99872" h="3218548">
                  <a:moveTo>
                    <a:pt x="299936" y="191"/>
                  </a:moveTo>
                  <a:cubicBezTo>
                    <a:pt x="427472" y="-7737"/>
                    <a:pt x="555008" y="233097"/>
                    <a:pt x="590308" y="389540"/>
                  </a:cubicBezTo>
                  <a:lnTo>
                    <a:pt x="597988" y="445627"/>
                  </a:lnTo>
                  <a:lnTo>
                    <a:pt x="599872" y="445627"/>
                  </a:lnTo>
                  <a:lnTo>
                    <a:pt x="599872" y="3218548"/>
                  </a:lnTo>
                  <a:lnTo>
                    <a:pt x="0" y="3218548"/>
                  </a:lnTo>
                  <a:lnTo>
                    <a:pt x="0" y="445627"/>
                  </a:lnTo>
                  <a:lnTo>
                    <a:pt x="2064" y="445627"/>
                  </a:lnTo>
                  <a:lnTo>
                    <a:pt x="9564" y="392513"/>
                  </a:lnTo>
                  <a:cubicBezTo>
                    <a:pt x="44864" y="241024"/>
                    <a:pt x="172400" y="8117"/>
                    <a:pt x="299936" y="191"/>
                  </a:cubicBezTo>
                  <a:close/>
                </a:path>
              </a:pathLst>
            </a:cu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F4D2AB39-E670-4678-A96E-6F7B60503671}"/>
                </a:ext>
              </a:extLst>
            </p:cNvPr>
            <p:cNvSpPr/>
            <p:nvPr/>
          </p:nvSpPr>
          <p:spPr>
            <a:xfrm>
              <a:off x="4992743" y="5407946"/>
              <a:ext cx="399243" cy="178037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C100A4E-E0FB-4BC6-8234-1C0714759352}"/>
                </a:ext>
              </a:extLst>
            </p:cNvPr>
            <p:cNvSpPr/>
            <p:nvPr/>
          </p:nvSpPr>
          <p:spPr>
            <a:xfrm>
              <a:off x="4992743" y="5540123"/>
              <a:ext cx="399243" cy="72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1CD9F49-FC43-489F-AAE9-4D251DBFAFCC}"/>
                </a:ext>
              </a:extLst>
            </p:cNvPr>
            <p:cNvGrpSpPr/>
            <p:nvPr/>
          </p:nvGrpSpPr>
          <p:grpSpPr>
            <a:xfrm>
              <a:off x="6677849" y="2205649"/>
              <a:ext cx="599872" cy="3406841"/>
              <a:chOff x="9274907" y="2171801"/>
              <a:chExt cx="599872" cy="3406841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56C9251F-5494-438A-B72F-D96DB5E66C46}"/>
                  </a:ext>
                </a:extLst>
              </p:cNvPr>
              <p:cNvSpPr/>
              <p:nvPr/>
            </p:nvSpPr>
            <p:spPr>
              <a:xfrm>
                <a:off x="9274907" y="2171801"/>
                <a:ext cx="599872" cy="3218548"/>
              </a:xfrm>
              <a:custGeom>
                <a:avLst/>
                <a:gdLst>
                  <a:gd name="connsiteX0" fmla="*/ 299936 w 599872"/>
                  <a:gd name="connsiteY0" fmla="*/ 191 h 3218548"/>
                  <a:gd name="connsiteX1" fmla="*/ 590308 w 599872"/>
                  <a:gd name="connsiteY1" fmla="*/ 389540 h 3218548"/>
                  <a:gd name="connsiteX2" fmla="*/ 597988 w 599872"/>
                  <a:gd name="connsiteY2" fmla="*/ 445627 h 3218548"/>
                  <a:gd name="connsiteX3" fmla="*/ 599872 w 599872"/>
                  <a:gd name="connsiteY3" fmla="*/ 445627 h 3218548"/>
                  <a:gd name="connsiteX4" fmla="*/ 599872 w 599872"/>
                  <a:gd name="connsiteY4" fmla="*/ 3218548 h 3218548"/>
                  <a:gd name="connsiteX5" fmla="*/ 0 w 599872"/>
                  <a:gd name="connsiteY5" fmla="*/ 3218548 h 3218548"/>
                  <a:gd name="connsiteX6" fmla="*/ 0 w 599872"/>
                  <a:gd name="connsiteY6" fmla="*/ 445627 h 3218548"/>
                  <a:gd name="connsiteX7" fmla="*/ 2064 w 599872"/>
                  <a:gd name="connsiteY7" fmla="*/ 445627 h 3218548"/>
                  <a:gd name="connsiteX8" fmla="*/ 9564 w 599872"/>
                  <a:gd name="connsiteY8" fmla="*/ 392513 h 3218548"/>
                  <a:gd name="connsiteX9" fmla="*/ 299936 w 599872"/>
                  <a:gd name="connsiteY9" fmla="*/ 191 h 321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99872" h="3218548">
                    <a:moveTo>
                      <a:pt x="299936" y="191"/>
                    </a:moveTo>
                    <a:cubicBezTo>
                      <a:pt x="427472" y="-7737"/>
                      <a:pt x="555008" y="233097"/>
                      <a:pt x="590308" y="389540"/>
                    </a:cubicBezTo>
                    <a:lnTo>
                      <a:pt x="597988" y="445627"/>
                    </a:lnTo>
                    <a:lnTo>
                      <a:pt x="599872" y="445627"/>
                    </a:lnTo>
                    <a:lnTo>
                      <a:pt x="599872" y="3218548"/>
                    </a:lnTo>
                    <a:lnTo>
                      <a:pt x="0" y="3218548"/>
                    </a:lnTo>
                    <a:lnTo>
                      <a:pt x="0" y="445627"/>
                    </a:lnTo>
                    <a:lnTo>
                      <a:pt x="2064" y="445627"/>
                    </a:lnTo>
                    <a:lnTo>
                      <a:pt x="9564" y="392513"/>
                    </a:lnTo>
                    <a:cubicBezTo>
                      <a:pt x="44864" y="241024"/>
                      <a:pt x="172400" y="8117"/>
                      <a:pt x="299936" y="19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00BD77A1-6626-449F-BA40-237B19461D46}"/>
                  </a:ext>
                </a:extLst>
              </p:cNvPr>
              <p:cNvGrpSpPr/>
              <p:nvPr/>
            </p:nvGrpSpPr>
            <p:grpSpPr>
              <a:xfrm>
                <a:off x="9379820" y="5374078"/>
                <a:ext cx="399243" cy="204564"/>
                <a:chOff x="6011993" y="5368363"/>
                <a:chExt cx="624334" cy="241298"/>
              </a:xfrm>
            </p:grpSpPr>
            <p:sp>
              <p:nvSpPr>
                <p:cNvPr id="98" name="Rectangle 97">
                  <a:extLst>
                    <a:ext uri="{FF2B5EF4-FFF2-40B4-BE49-F238E27FC236}">
                      <a16:creationId xmlns:a16="http://schemas.microsoft.com/office/drawing/2014/main" id="{FF031438-8B66-4F02-A8BD-8BFF66B8A600}"/>
                    </a:ext>
                  </a:extLst>
                </p:cNvPr>
                <p:cNvSpPr/>
                <p:nvPr/>
              </p:nvSpPr>
              <p:spPr>
                <a:xfrm>
                  <a:off x="6011993" y="5368363"/>
                  <a:ext cx="624334" cy="210007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99" name="Oval 98">
                  <a:extLst>
                    <a:ext uri="{FF2B5EF4-FFF2-40B4-BE49-F238E27FC236}">
                      <a16:creationId xmlns:a16="http://schemas.microsoft.com/office/drawing/2014/main" id="{56840EA0-3FB7-4D05-B68B-181737E9C5B8}"/>
                    </a:ext>
                  </a:extLst>
                </p:cNvPr>
                <p:cNvSpPr/>
                <p:nvPr/>
              </p:nvSpPr>
              <p:spPr>
                <a:xfrm>
                  <a:off x="6011993" y="5524275"/>
                  <a:ext cx="624334" cy="853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8E362B2A-6AF1-4954-ABBB-67EDC1833459}"/>
                </a:ext>
              </a:extLst>
            </p:cNvPr>
            <p:cNvGrpSpPr/>
            <p:nvPr/>
          </p:nvGrpSpPr>
          <p:grpSpPr>
            <a:xfrm>
              <a:off x="5792620" y="5113260"/>
              <a:ext cx="598702" cy="306762"/>
              <a:chOff x="6011993" y="5368363"/>
              <a:chExt cx="624334" cy="241298"/>
            </a:xfrm>
          </p:grpSpPr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D82EA3E7-8354-4879-A55C-51834E0FF44A}"/>
                  </a:ext>
                </a:extLst>
              </p:cNvPr>
              <p:cNvSpPr/>
              <p:nvPr/>
            </p:nvSpPr>
            <p:spPr>
              <a:xfrm>
                <a:off x="6011993" y="5368363"/>
                <a:ext cx="624334" cy="210007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2" name="Oval 101">
                <a:extLst>
                  <a:ext uri="{FF2B5EF4-FFF2-40B4-BE49-F238E27FC236}">
                    <a16:creationId xmlns:a16="http://schemas.microsoft.com/office/drawing/2014/main" id="{046CA0CF-4C0E-4252-A2B0-4A3361387719}"/>
                  </a:ext>
                </a:extLst>
              </p:cNvPr>
              <p:cNvSpPr/>
              <p:nvPr/>
            </p:nvSpPr>
            <p:spPr>
              <a:xfrm>
                <a:off x="6011993" y="5524275"/>
                <a:ext cx="624334" cy="8538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4994715B-CBE1-4065-AAE0-7E3753A78C5C}"/>
                </a:ext>
              </a:extLst>
            </p:cNvPr>
            <p:cNvSpPr/>
            <p:nvPr/>
          </p:nvSpPr>
          <p:spPr>
            <a:xfrm>
              <a:off x="5492099" y="1330686"/>
              <a:ext cx="1184752" cy="3740743"/>
            </a:xfrm>
            <a:custGeom>
              <a:avLst/>
              <a:gdLst>
                <a:gd name="connsiteX0" fmla="*/ 926355 w 1852709"/>
                <a:gd name="connsiteY0" fmla="*/ 507 h 4412487"/>
                <a:gd name="connsiteX1" fmla="*/ 1852625 w 1852709"/>
                <a:gd name="connsiteY1" fmla="*/ 1222403 h 4412487"/>
                <a:gd name="connsiteX2" fmla="*/ 1850681 w 1852709"/>
                <a:gd name="connsiteY2" fmla="*/ 1247256 h 4412487"/>
                <a:gd name="connsiteX3" fmla="*/ 1852709 w 1852709"/>
                <a:gd name="connsiteY3" fmla="*/ 1247256 h 4412487"/>
                <a:gd name="connsiteX4" fmla="*/ 1852709 w 1852709"/>
                <a:gd name="connsiteY4" fmla="*/ 4412487 h 4412487"/>
                <a:gd name="connsiteX5" fmla="*/ 0 w 1852709"/>
                <a:gd name="connsiteY5" fmla="*/ 4412487 h 4412487"/>
                <a:gd name="connsiteX6" fmla="*/ 0 w 1852709"/>
                <a:gd name="connsiteY6" fmla="*/ 1247256 h 4412487"/>
                <a:gd name="connsiteX7" fmla="*/ 1891 w 1852709"/>
                <a:gd name="connsiteY7" fmla="*/ 1247256 h 4412487"/>
                <a:gd name="connsiteX8" fmla="*/ 85 w 1852709"/>
                <a:gd name="connsiteY8" fmla="*/ 1224711 h 4412487"/>
                <a:gd name="connsiteX9" fmla="*/ 926355 w 1852709"/>
                <a:gd name="connsiteY9" fmla="*/ 507 h 441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2709" h="4412487">
                  <a:moveTo>
                    <a:pt x="926355" y="507"/>
                  </a:moveTo>
                  <a:cubicBezTo>
                    <a:pt x="1385901" y="-24112"/>
                    <a:pt x="1845445" y="852633"/>
                    <a:pt x="1852625" y="1222403"/>
                  </a:cubicBezTo>
                  <a:lnTo>
                    <a:pt x="1850681" y="1247256"/>
                  </a:lnTo>
                  <a:lnTo>
                    <a:pt x="1852709" y="1247256"/>
                  </a:lnTo>
                  <a:lnTo>
                    <a:pt x="1852709" y="4412487"/>
                  </a:lnTo>
                  <a:lnTo>
                    <a:pt x="0" y="4412487"/>
                  </a:lnTo>
                  <a:lnTo>
                    <a:pt x="0" y="1247256"/>
                  </a:lnTo>
                  <a:lnTo>
                    <a:pt x="1891" y="1247256"/>
                  </a:lnTo>
                  <a:lnTo>
                    <a:pt x="85" y="1224711"/>
                  </a:lnTo>
                  <a:cubicBezTo>
                    <a:pt x="7266" y="864942"/>
                    <a:pt x="466810" y="25126"/>
                    <a:pt x="926355" y="50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A065541B-1DAA-4B7A-AEC4-74685943C523}"/>
                </a:ext>
              </a:extLst>
            </p:cNvPr>
            <p:cNvSpPr/>
            <p:nvPr/>
          </p:nvSpPr>
          <p:spPr>
            <a:xfrm>
              <a:off x="5492099" y="1369124"/>
              <a:ext cx="1184752" cy="3721956"/>
            </a:xfrm>
            <a:custGeom>
              <a:avLst/>
              <a:gdLst>
                <a:gd name="connsiteX0" fmla="*/ 1067976 w 1852709"/>
                <a:gd name="connsiteY0" fmla="*/ 0 h 4390326"/>
                <a:gd name="connsiteX1" fmla="*/ 1097801 w 1852709"/>
                <a:gd name="connsiteY1" fmla="*/ 8615 h 4390326"/>
                <a:gd name="connsiteX2" fmla="*/ 1852625 w 1852709"/>
                <a:gd name="connsiteY2" fmla="*/ 1200242 h 4390326"/>
                <a:gd name="connsiteX3" fmla="*/ 1850681 w 1852709"/>
                <a:gd name="connsiteY3" fmla="*/ 1225095 h 4390326"/>
                <a:gd name="connsiteX4" fmla="*/ 1852709 w 1852709"/>
                <a:gd name="connsiteY4" fmla="*/ 1225095 h 4390326"/>
                <a:gd name="connsiteX5" fmla="*/ 1852709 w 1852709"/>
                <a:gd name="connsiteY5" fmla="*/ 4390326 h 4390326"/>
                <a:gd name="connsiteX6" fmla="*/ 0 w 1852709"/>
                <a:gd name="connsiteY6" fmla="*/ 4390326 h 4390326"/>
                <a:gd name="connsiteX7" fmla="*/ 0 w 1852709"/>
                <a:gd name="connsiteY7" fmla="*/ 4389078 h 4390326"/>
                <a:gd name="connsiteX8" fmla="*/ 1638152 w 1852709"/>
                <a:gd name="connsiteY8" fmla="*/ 4389078 h 4390326"/>
                <a:gd name="connsiteX9" fmla="*/ 1638152 w 1852709"/>
                <a:gd name="connsiteY9" fmla="*/ 1132182 h 4390326"/>
                <a:gd name="connsiteX10" fmla="*/ 1636124 w 1852709"/>
                <a:gd name="connsiteY10" fmla="*/ 1132182 h 4390326"/>
                <a:gd name="connsiteX11" fmla="*/ 1638068 w 1852709"/>
                <a:gd name="connsiteY11" fmla="*/ 1106609 h 4390326"/>
                <a:gd name="connsiteX12" fmla="*/ 1204931 w 1852709"/>
                <a:gd name="connsiteY12" fmla="*/ 135685 h 4390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52709" h="4390326">
                  <a:moveTo>
                    <a:pt x="1067976" y="0"/>
                  </a:moveTo>
                  <a:lnTo>
                    <a:pt x="1097801" y="8615"/>
                  </a:lnTo>
                  <a:cubicBezTo>
                    <a:pt x="1493719" y="164992"/>
                    <a:pt x="1846343" y="876693"/>
                    <a:pt x="1852625" y="1200242"/>
                  </a:cubicBezTo>
                  <a:lnTo>
                    <a:pt x="1850681" y="1225095"/>
                  </a:lnTo>
                  <a:lnTo>
                    <a:pt x="1852709" y="1225095"/>
                  </a:lnTo>
                  <a:lnTo>
                    <a:pt x="1852709" y="4390326"/>
                  </a:lnTo>
                  <a:lnTo>
                    <a:pt x="0" y="4390326"/>
                  </a:lnTo>
                  <a:lnTo>
                    <a:pt x="0" y="4389078"/>
                  </a:lnTo>
                  <a:lnTo>
                    <a:pt x="1638152" y="4389078"/>
                  </a:lnTo>
                  <a:lnTo>
                    <a:pt x="1638152" y="1132182"/>
                  </a:lnTo>
                  <a:lnTo>
                    <a:pt x="1636124" y="1132182"/>
                  </a:lnTo>
                  <a:lnTo>
                    <a:pt x="1638068" y="1106609"/>
                  </a:lnTo>
                  <a:cubicBezTo>
                    <a:pt x="1633580" y="868810"/>
                    <a:pt x="1452388" y="427238"/>
                    <a:pt x="1204931" y="135685"/>
                  </a:cubicBezTo>
                  <a:close/>
                </a:path>
              </a:pathLst>
            </a:custGeom>
            <a:solidFill>
              <a:schemeClr val="bg1">
                <a:lumMod val="50000"/>
                <a:alpha val="2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5B06EE2-4DC5-4C05-8BA7-E1E30146F28C}"/>
                </a:ext>
              </a:extLst>
            </p:cNvPr>
            <p:cNvSpPr/>
            <p:nvPr/>
          </p:nvSpPr>
          <p:spPr>
            <a:xfrm>
              <a:off x="6484712" y="3292162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571867 w 1571867"/>
                <a:gd name="connsiteY1" fmla="*/ 1503414 h 2162083"/>
                <a:gd name="connsiteX2" fmla="*/ 1571867 w 1571867"/>
                <a:gd name="connsiteY2" fmla="*/ 2162083 h 2162083"/>
                <a:gd name="connsiteX3" fmla="*/ 0 w 1571867"/>
                <a:gd name="connsiteY3" fmla="*/ 2162083 h 2162083"/>
                <a:gd name="connsiteX4" fmla="*/ 0 w 1571867"/>
                <a:gd name="connsiteY4" fmla="*/ 1503414 h 2162083"/>
                <a:gd name="connsiteX5" fmla="*/ 1971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571867" y="1503414"/>
                  </a:lnTo>
                  <a:lnTo>
                    <a:pt x="1571867" y="2162083"/>
                  </a:lnTo>
                  <a:lnTo>
                    <a:pt x="0" y="2162083"/>
                  </a:lnTo>
                  <a:lnTo>
                    <a:pt x="0" y="1503414"/>
                  </a:lnTo>
                  <a:lnTo>
                    <a:pt x="1971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C36B7BF7-3E0B-485F-95B7-420166D8036C}"/>
                </a:ext>
              </a:extLst>
            </p:cNvPr>
            <p:cNvSpPr/>
            <p:nvPr/>
          </p:nvSpPr>
          <p:spPr>
            <a:xfrm>
              <a:off x="5699229" y="2353425"/>
              <a:ext cx="785483" cy="2825339"/>
            </a:xfrm>
            <a:custGeom>
              <a:avLst/>
              <a:gdLst>
                <a:gd name="connsiteX0" fmla="*/ 614168 w 1228334"/>
                <a:gd name="connsiteY0" fmla="*/ 397 h 3332699"/>
                <a:gd name="connsiteX1" fmla="*/ 1228278 w 1228334"/>
                <a:gd name="connsiteY1" fmla="*/ 956462 h 3332699"/>
                <a:gd name="connsiteX2" fmla="*/ 1226210 w 1228334"/>
                <a:gd name="connsiteY2" fmla="*/ 987671 h 3332699"/>
                <a:gd name="connsiteX3" fmla="*/ 1228334 w 1228334"/>
                <a:gd name="connsiteY3" fmla="*/ 987671 h 3332699"/>
                <a:gd name="connsiteX4" fmla="*/ 1228334 w 1228334"/>
                <a:gd name="connsiteY4" fmla="*/ 3332699 h 3332699"/>
                <a:gd name="connsiteX5" fmla="*/ 0 w 1228334"/>
                <a:gd name="connsiteY5" fmla="*/ 3332699 h 3332699"/>
                <a:gd name="connsiteX6" fmla="*/ 0 w 1228334"/>
                <a:gd name="connsiteY6" fmla="*/ 987671 h 3332699"/>
                <a:gd name="connsiteX7" fmla="*/ 2053 w 1228334"/>
                <a:gd name="connsiteY7" fmla="*/ 987671 h 3332699"/>
                <a:gd name="connsiteX8" fmla="*/ 57 w 1228334"/>
                <a:gd name="connsiteY8" fmla="*/ 958268 h 3332699"/>
                <a:gd name="connsiteX9" fmla="*/ 614168 w 1228334"/>
                <a:gd name="connsiteY9" fmla="*/ 397 h 3332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28334" h="3332699">
                  <a:moveTo>
                    <a:pt x="614168" y="397"/>
                  </a:moveTo>
                  <a:cubicBezTo>
                    <a:pt x="918843" y="-18866"/>
                    <a:pt x="1223518" y="667138"/>
                    <a:pt x="1228278" y="956462"/>
                  </a:cubicBezTo>
                  <a:lnTo>
                    <a:pt x="1226210" y="987671"/>
                  </a:lnTo>
                  <a:lnTo>
                    <a:pt x="1228334" y="987671"/>
                  </a:lnTo>
                  <a:lnTo>
                    <a:pt x="1228334" y="3332699"/>
                  </a:lnTo>
                  <a:lnTo>
                    <a:pt x="0" y="3332699"/>
                  </a:lnTo>
                  <a:lnTo>
                    <a:pt x="0" y="987671"/>
                  </a:lnTo>
                  <a:lnTo>
                    <a:pt x="2053" y="987671"/>
                  </a:lnTo>
                  <a:lnTo>
                    <a:pt x="57" y="958268"/>
                  </a:lnTo>
                  <a:cubicBezTo>
                    <a:pt x="4817" y="676769"/>
                    <a:pt x="309492" y="19660"/>
                    <a:pt x="614168" y="397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DD496DCE-A65D-482D-B02A-AD4A58AF494C}"/>
                </a:ext>
              </a:extLst>
            </p:cNvPr>
            <p:cNvSpPr/>
            <p:nvPr/>
          </p:nvSpPr>
          <p:spPr>
            <a:xfrm>
              <a:off x="6877689" y="3781075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F808EB9A-48BE-4138-9B96-4A91E30A4899}"/>
                </a:ext>
              </a:extLst>
            </p:cNvPr>
            <p:cNvSpPr/>
            <p:nvPr/>
          </p:nvSpPr>
          <p:spPr>
            <a:xfrm>
              <a:off x="7182946" y="4168624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5968EF62-F085-4879-B0E0-ED3DF7A55895}"/>
                </a:ext>
              </a:extLst>
            </p:cNvPr>
            <p:cNvSpPr/>
            <p:nvPr/>
          </p:nvSpPr>
          <p:spPr>
            <a:xfrm flipH="1">
              <a:off x="4702126" y="3265329"/>
              <a:ext cx="1005162" cy="1832934"/>
            </a:xfrm>
            <a:custGeom>
              <a:avLst/>
              <a:gdLst>
                <a:gd name="connsiteX0" fmla="*/ 1971 w 1571867"/>
                <a:gd name="connsiteY0" fmla="*/ 0 h 2162083"/>
                <a:gd name="connsiteX1" fmla="*/ 1971 w 1571867"/>
                <a:gd name="connsiteY1" fmla="*/ 1503414 h 2162083"/>
                <a:gd name="connsiteX2" fmla="*/ 0 w 1571867"/>
                <a:gd name="connsiteY2" fmla="*/ 1503414 h 2162083"/>
                <a:gd name="connsiteX3" fmla="*/ 0 w 1571867"/>
                <a:gd name="connsiteY3" fmla="*/ 2162083 h 2162083"/>
                <a:gd name="connsiteX4" fmla="*/ 1571867 w 1571867"/>
                <a:gd name="connsiteY4" fmla="*/ 2162083 h 2162083"/>
                <a:gd name="connsiteX5" fmla="*/ 1571867 w 1571867"/>
                <a:gd name="connsiteY5" fmla="*/ 1503414 h 2162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71867" h="2162083">
                  <a:moveTo>
                    <a:pt x="1971" y="0"/>
                  </a:moveTo>
                  <a:lnTo>
                    <a:pt x="1971" y="1503414"/>
                  </a:lnTo>
                  <a:lnTo>
                    <a:pt x="0" y="1503414"/>
                  </a:lnTo>
                  <a:lnTo>
                    <a:pt x="0" y="2162083"/>
                  </a:lnTo>
                  <a:lnTo>
                    <a:pt x="1571867" y="2162083"/>
                  </a:lnTo>
                  <a:lnTo>
                    <a:pt x="1571867" y="15034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2C9CD6EA-6318-4CBA-B3CF-F083FA0467F2}"/>
                </a:ext>
              </a:extLst>
            </p:cNvPr>
            <p:cNvSpPr/>
            <p:nvPr/>
          </p:nvSpPr>
          <p:spPr>
            <a:xfrm flipH="1">
              <a:off x="5249293" y="3754242"/>
              <a:ext cx="65017" cy="1332185"/>
            </a:xfrm>
            <a:custGeom>
              <a:avLst/>
              <a:gdLst>
                <a:gd name="connsiteX0" fmla="*/ 0 w 101674"/>
                <a:gd name="connsiteY0" fmla="*/ 0 h 1571412"/>
                <a:gd name="connsiteX1" fmla="*/ 101674 w 101674"/>
                <a:gd name="connsiteY1" fmla="*/ 97368 h 1571412"/>
                <a:gd name="connsiteX2" fmla="*/ 101674 w 101674"/>
                <a:gd name="connsiteY2" fmla="*/ 1571412 h 1571412"/>
                <a:gd name="connsiteX3" fmla="*/ 0 w 101674"/>
                <a:gd name="connsiteY3" fmla="*/ 1571412 h 1571412"/>
                <a:gd name="connsiteX4" fmla="*/ 0 w 101674"/>
                <a:gd name="connsiteY4" fmla="*/ 0 h 1571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571412">
                  <a:moveTo>
                    <a:pt x="0" y="0"/>
                  </a:moveTo>
                  <a:lnTo>
                    <a:pt x="101674" y="97368"/>
                  </a:lnTo>
                  <a:lnTo>
                    <a:pt x="101674" y="1571412"/>
                  </a:lnTo>
                  <a:lnTo>
                    <a:pt x="0" y="15714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402D123-5C28-43E7-BE3E-A29901DCCB51}"/>
                </a:ext>
              </a:extLst>
            </p:cNvPr>
            <p:cNvSpPr/>
            <p:nvPr/>
          </p:nvSpPr>
          <p:spPr>
            <a:xfrm flipH="1">
              <a:off x="4944037" y="4141791"/>
              <a:ext cx="65017" cy="944636"/>
            </a:xfrm>
            <a:custGeom>
              <a:avLst/>
              <a:gdLst>
                <a:gd name="connsiteX0" fmla="*/ 0 w 101674"/>
                <a:gd name="connsiteY0" fmla="*/ 0 h 1114269"/>
                <a:gd name="connsiteX1" fmla="*/ 101674 w 101674"/>
                <a:gd name="connsiteY1" fmla="*/ 97368 h 1114269"/>
                <a:gd name="connsiteX2" fmla="*/ 101674 w 101674"/>
                <a:gd name="connsiteY2" fmla="*/ 1114269 h 1114269"/>
                <a:gd name="connsiteX3" fmla="*/ 0 w 101674"/>
                <a:gd name="connsiteY3" fmla="*/ 1114269 h 1114269"/>
                <a:gd name="connsiteX4" fmla="*/ 0 w 101674"/>
                <a:gd name="connsiteY4" fmla="*/ 0 h 1114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674" h="1114269">
                  <a:moveTo>
                    <a:pt x="0" y="0"/>
                  </a:moveTo>
                  <a:lnTo>
                    <a:pt x="101674" y="97368"/>
                  </a:lnTo>
                  <a:lnTo>
                    <a:pt x="101674" y="1114269"/>
                  </a:lnTo>
                  <a:lnTo>
                    <a:pt x="0" y="11142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Moon 102">
              <a:extLst>
                <a:ext uri="{FF2B5EF4-FFF2-40B4-BE49-F238E27FC236}">
                  <a16:creationId xmlns:a16="http://schemas.microsoft.com/office/drawing/2014/main" id="{818537AB-2700-4628-9C06-A9F78CBB4765}"/>
                </a:ext>
              </a:extLst>
            </p:cNvPr>
            <p:cNvSpPr/>
            <p:nvPr/>
          </p:nvSpPr>
          <p:spPr>
            <a:xfrm rot="5400000">
              <a:off x="6003992" y="2556204"/>
              <a:ext cx="175958" cy="365868"/>
            </a:xfrm>
            <a:prstGeom prst="mo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1EF80CE-D533-4D49-B8E2-5CE2E5389992}"/>
                </a:ext>
              </a:extLst>
            </p:cNvPr>
            <p:cNvSpPr/>
            <p:nvPr/>
          </p:nvSpPr>
          <p:spPr>
            <a:xfrm>
              <a:off x="6029191" y="4554644"/>
              <a:ext cx="110565" cy="692107"/>
            </a:xfrm>
            <a:custGeom>
              <a:avLst/>
              <a:gdLst>
                <a:gd name="connsiteX0" fmla="*/ 0 w 821795"/>
                <a:gd name="connsiteY0" fmla="*/ 603199 h 1206397"/>
                <a:gd name="connsiteX1" fmla="*/ 410898 w 821795"/>
                <a:gd name="connsiteY1" fmla="*/ 0 h 1206397"/>
                <a:gd name="connsiteX2" fmla="*/ 821796 w 821795"/>
                <a:gd name="connsiteY2" fmla="*/ 603199 h 1206397"/>
                <a:gd name="connsiteX3" fmla="*/ 410898 w 821795"/>
                <a:gd name="connsiteY3" fmla="*/ 1206398 h 1206397"/>
                <a:gd name="connsiteX4" fmla="*/ 0 w 821795"/>
                <a:gd name="connsiteY4" fmla="*/ 603199 h 1206397"/>
                <a:gd name="connsiteX0" fmla="*/ 0 w 821796"/>
                <a:gd name="connsiteY0" fmla="*/ 603199 h 1208350"/>
                <a:gd name="connsiteX1" fmla="*/ 410898 w 821796"/>
                <a:gd name="connsiteY1" fmla="*/ 0 h 1208350"/>
                <a:gd name="connsiteX2" fmla="*/ 821796 w 821796"/>
                <a:gd name="connsiteY2" fmla="*/ 603199 h 1208350"/>
                <a:gd name="connsiteX3" fmla="*/ 410898 w 821796"/>
                <a:gd name="connsiteY3" fmla="*/ 1206398 h 1208350"/>
                <a:gd name="connsiteX4" fmla="*/ 0 w 821796"/>
                <a:gd name="connsiteY4" fmla="*/ 603199 h 1208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1796" h="1208350">
                  <a:moveTo>
                    <a:pt x="0" y="603199"/>
                  </a:moveTo>
                  <a:cubicBezTo>
                    <a:pt x="0" y="270061"/>
                    <a:pt x="183965" y="0"/>
                    <a:pt x="410898" y="0"/>
                  </a:cubicBezTo>
                  <a:cubicBezTo>
                    <a:pt x="637831" y="0"/>
                    <a:pt x="821796" y="270061"/>
                    <a:pt x="821796" y="603199"/>
                  </a:cubicBezTo>
                  <a:cubicBezTo>
                    <a:pt x="821796" y="936337"/>
                    <a:pt x="492688" y="1235427"/>
                    <a:pt x="410898" y="1206398"/>
                  </a:cubicBezTo>
                  <a:cubicBezTo>
                    <a:pt x="329108" y="1177369"/>
                    <a:pt x="0" y="936337"/>
                    <a:pt x="0" y="6031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B96DE284-631E-47DD-9933-095B18D0A7CE}"/>
                </a:ext>
              </a:extLst>
            </p:cNvPr>
            <p:cNvSpPr/>
            <p:nvPr/>
          </p:nvSpPr>
          <p:spPr>
            <a:xfrm>
              <a:off x="6203223" y="2426321"/>
              <a:ext cx="277449" cy="2765499"/>
            </a:xfrm>
            <a:custGeom>
              <a:avLst/>
              <a:gdLst>
                <a:gd name="connsiteX0" fmla="*/ 0 w 433874"/>
                <a:gd name="connsiteY0" fmla="*/ 0 h 3262113"/>
                <a:gd name="connsiteX1" fmla="*/ 43528 w 433874"/>
                <a:gd name="connsiteY1" fmla="*/ 30384 h 3262113"/>
                <a:gd name="connsiteX2" fmla="*/ 433818 w 433874"/>
                <a:gd name="connsiteY2" fmla="*/ 885876 h 3262113"/>
                <a:gd name="connsiteX3" fmla="*/ 431750 w 433874"/>
                <a:gd name="connsiteY3" fmla="*/ 917085 h 3262113"/>
                <a:gd name="connsiteX4" fmla="*/ 433874 w 433874"/>
                <a:gd name="connsiteY4" fmla="*/ 917085 h 3262113"/>
                <a:gd name="connsiteX5" fmla="*/ 433874 w 433874"/>
                <a:gd name="connsiteY5" fmla="*/ 3262113 h 3262113"/>
                <a:gd name="connsiteX6" fmla="*/ 310318 w 433874"/>
                <a:gd name="connsiteY6" fmla="*/ 3262113 h 3262113"/>
                <a:gd name="connsiteX7" fmla="*/ 310318 w 433874"/>
                <a:gd name="connsiteY7" fmla="*/ 826503 h 3262113"/>
                <a:gd name="connsiteX8" fmla="*/ 308194 w 433874"/>
                <a:gd name="connsiteY8" fmla="*/ 826503 h 3262113"/>
                <a:gd name="connsiteX9" fmla="*/ 310262 w 433874"/>
                <a:gd name="connsiteY9" fmla="*/ 794089 h 3262113"/>
                <a:gd name="connsiteX10" fmla="*/ 23096 w 433874"/>
                <a:gd name="connsiteY10" fmla="*/ 27258 h 3262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33874" h="3262113">
                  <a:moveTo>
                    <a:pt x="0" y="0"/>
                  </a:moveTo>
                  <a:lnTo>
                    <a:pt x="43528" y="30384"/>
                  </a:lnTo>
                  <a:cubicBezTo>
                    <a:pt x="257976" y="228758"/>
                    <a:pt x="430248" y="668883"/>
                    <a:pt x="433818" y="885876"/>
                  </a:cubicBezTo>
                  <a:lnTo>
                    <a:pt x="431750" y="917085"/>
                  </a:lnTo>
                  <a:lnTo>
                    <a:pt x="433874" y="917085"/>
                  </a:lnTo>
                  <a:lnTo>
                    <a:pt x="433874" y="3262113"/>
                  </a:lnTo>
                  <a:lnTo>
                    <a:pt x="310318" y="3262113"/>
                  </a:lnTo>
                  <a:lnTo>
                    <a:pt x="310318" y="826503"/>
                  </a:lnTo>
                  <a:lnTo>
                    <a:pt x="308194" y="826503"/>
                  </a:lnTo>
                  <a:lnTo>
                    <a:pt x="310262" y="794089"/>
                  </a:lnTo>
                  <a:cubicBezTo>
                    <a:pt x="307287" y="606276"/>
                    <a:pt x="187158" y="257525"/>
                    <a:pt x="23096" y="27258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" name="Oval 83">
            <a:extLst>
              <a:ext uri="{FF2B5EF4-FFF2-40B4-BE49-F238E27FC236}">
                <a16:creationId xmlns:a16="http://schemas.microsoft.com/office/drawing/2014/main" id="{92025928-DE58-479B-AE5F-36E067152AB5}"/>
              </a:ext>
            </a:extLst>
          </p:cNvPr>
          <p:cNvSpPr/>
          <p:nvPr/>
        </p:nvSpPr>
        <p:spPr>
          <a:xfrm rot="20040933">
            <a:off x="5569980" y="5048889"/>
            <a:ext cx="1104722" cy="1500618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83">
            <a:extLst>
              <a:ext uri="{FF2B5EF4-FFF2-40B4-BE49-F238E27FC236}">
                <a16:creationId xmlns:a16="http://schemas.microsoft.com/office/drawing/2014/main" id="{CD268EBD-E7E4-4983-A89C-E67E7C76F17E}"/>
              </a:ext>
            </a:extLst>
          </p:cNvPr>
          <p:cNvSpPr/>
          <p:nvPr/>
        </p:nvSpPr>
        <p:spPr>
          <a:xfrm rot="20040933">
            <a:off x="4842603" y="5300455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83">
            <a:extLst>
              <a:ext uri="{FF2B5EF4-FFF2-40B4-BE49-F238E27FC236}">
                <a16:creationId xmlns:a16="http://schemas.microsoft.com/office/drawing/2014/main" id="{2749BEFA-1D48-4B8D-8819-8A6DBF27BE89}"/>
              </a:ext>
            </a:extLst>
          </p:cNvPr>
          <p:cNvSpPr/>
          <p:nvPr/>
        </p:nvSpPr>
        <p:spPr>
          <a:xfrm rot="20040933">
            <a:off x="6623164" y="5309674"/>
            <a:ext cx="738215" cy="1002767"/>
          </a:xfrm>
          <a:custGeom>
            <a:avLst/>
            <a:gdLst>
              <a:gd name="connsiteX0" fmla="*/ 0 w 603304"/>
              <a:gd name="connsiteY0" fmla="*/ 881651 h 1763302"/>
              <a:gd name="connsiteX1" fmla="*/ 301652 w 603304"/>
              <a:gd name="connsiteY1" fmla="*/ 0 h 1763302"/>
              <a:gd name="connsiteX2" fmla="*/ 603304 w 603304"/>
              <a:gd name="connsiteY2" fmla="*/ 881651 h 1763302"/>
              <a:gd name="connsiteX3" fmla="*/ 301652 w 603304"/>
              <a:gd name="connsiteY3" fmla="*/ 1763302 h 1763302"/>
              <a:gd name="connsiteX4" fmla="*/ 0 w 603304"/>
              <a:gd name="connsiteY4" fmla="*/ 881651 h 1763302"/>
              <a:gd name="connsiteX0" fmla="*/ 0 w 747324"/>
              <a:gd name="connsiteY0" fmla="*/ 881651 h 1763302"/>
              <a:gd name="connsiteX1" fmla="*/ 301652 w 747324"/>
              <a:gd name="connsiteY1" fmla="*/ 0 h 1763302"/>
              <a:gd name="connsiteX2" fmla="*/ 603304 w 747324"/>
              <a:gd name="connsiteY2" fmla="*/ 881651 h 1763302"/>
              <a:gd name="connsiteX3" fmla="*/ 301652 w 747324"/>
              <a:gd name="connsiteY3" fmla="*/ 1763302 h 1763302"/>
              <a:gd name="connsiteX4" fmla="*/ 0 w 747324"/>
              <a:gd name="connsiteY4" fmla="*/ 881651 h 1763302"/>
              <a:gd name="connsiteX0" fmla="*/ 9439 w 841033"/>
              <a:gd name="connsiteY0" fmla="*/ 689145 h 1570796"/>
              <a:gd name="connsiteX1" fmla="*/ 635944 w 841033"/>
              <a:gd name="connsiteY1" fmla="*/ 0 h 1570796"/>
              <a:gd name="connsiteX2" fmla="*/ 612743 w 841033"/>
              <a:gd name="connsiteY2" fmla="*/ 689145 h 1570796"/>
              <a:gd name="connsiteX3" fmla="*/ 311091 w 841033"/>
              <a:gd name="connsiteY3" fmla="*/ 1570796 h 1570796"/>
              <a:gd name="connsiteX4" fmla="*/ 9439 w 841033"/>
              <a:gd name="connsiteY4" fmla="*/ 689145 h 1570796"/>
              <a:gd name="connsiteX0" fmla="*/ 20253 w 593246"/>
              <a:gd name="connsiteY0" fmla="*/ 846931 h 1573171"/>
              <a:gd name="connsiteX1" fmla="*/ 418158 w 593246"/>
              <a:gd name="connsiteY1" fmla="*/ 1375 h 1573171"/>
              <a:gd name="connsiteX2" fmla="*/ 394957 w 593246"/>
              <a:gd name="connsiteY2" fmla="*/ 690520 h 1573171"/>
              <a:gd name="connsiteX3" fmla="*/ 93305 w 593246"/>
              <a:gd name="connsiteY3" fmla="*/ 1572171 h 1573171"/>
              <a:gd name="connsiteX4" fmla="*/ 20253 w 593246"/>
              <a:gd name="connsiteY4" fmla="*/ 846931 h 1573171"/>
              <a:gd name="connsiteX0" fmla="*/ 238030 w 710453"/>
              <a:gd name="connsiteY0" fmla="*/ 870911 h 1597159"/>
              <a:gd name="connsiteX1" fmla="*/ 10293 w 710453"/>
              <a:gd name="connsiteY1" fmla="*/ 1292 h 1597159"/>
              <a:gd name="connsiteX2" fmla="*/ 612734 w 710453"/>
              <a:gd name="connsiteY2" fmla="*/ 714500 h 1597159"/>
              <a:gd name="connsiteX3" fmla="*/ 311082 w 710453"/>
              <a:gd name="connsiteY3" fmla="*/ 1596151 h 1597159"/>
              <a:gd name="connsiteX4" fmla="*/ 238030 w 710453"/>
              <a:gd name="connsiteY4" fmla="*/ 870911 h 1597159"/>
              <a:gd name="connsiteX0" fmla="*/ 238030 w 612734"/>
              <a:gd name="connsiteY0" fmla="*/ 871925 h 1598173"/>
              <a:gd name="connsiteX1" fmla="*/ 10293 w 612734"/>
              <a:gd name="connsiteY1" fmla="*/ 2306 h 1598173"/>
              <a:gd name="connsiteX2" fmla="*/ 612734 w 612734"/>
              <a:gd name="connsiteY2" fmla="*/ 715514 h 1598173"/>
              <a:gd name="connsiteX3" fmla="*/ 311082 w 612734"/>
              <a:gd name="connsiteY3" fmla="*/ 1597165 h 1598173"/>
              <a:gd name="connsiteX4" fmla="*/ 238030 w 612734"/>
              <a:gd name="connsiteY4" fmla="*/ 871925 h 1598173"/>
              <a:gd name="connsiteX0" fmla="*/ 3106 w 377810"/>
              <a:gd name="connsiteY0" fmla="*/ 824392 h 1550625"/>
              <a:gd name="connsiteX1" fmla="*/ 148348 w 377810"/>
              <a:gd name="connsiteY1" fmla="*/ 2899 h 1550625"/>
              <a:gd name="connsiteX2" fmla="*/ 377810 w 377810"/>
              <a:gd name="connsiteY2" fmla="*/ 667981 h 1550625"/>
              <a:gd name="connsiteX3" fmla="*/ 76158 w 377810"/>
              <a:gd name="connsiteY3" fmla="*/ 1549632 h 1550625"/>
              <a:gd name="connsiteX4" fmla="*/ 3106 w 377810"/>
              <a:gd name="connsiteY4" fmla="*/ 824392 h 1550625"/>
              <a:gd name="connsiteX0" fmla="*/ 1955 w 237277"/>
              <a:gd name="connsiteY0" fmla="*/ 824870 h 1551224"/>
              <a:gd name="connsiteX1" fmla="*/ 147197 w 237277"/>
              <a:gd name="connsiteY1" fmla="*/ 3377 h 1551224"/>
              <a:gd name="connsiteX2" fmla="*/ 237277 w 237277"/>
              <a:gd name="connsiteY2" fmla="*/ 658719 h 1551224"/>
              <a:gd name="connsiteX3" fmla="*/ 75007 w 237277"/>
              <a:gd name="connsiteY3" fmla="*/ 1550110 h 1551224"/>
              <a:gd name="connsiteX4" fmla="*/ 1955 w 237277"/>
              <a:gd name="connsiteY4" fmla="*/ 824870 h 1551224"/>
              <a:gd name="connsiteX0" fmla="*/ 4920 w 485300"/>
              <a:gd name="connsiteY0" fmla="*/ 824529 h 1550797"/>
              <a:gd name="connsiteX1" fmla="*/ 150162 w 485300"/>
              <a:gd name="connsiteY1" fmla="*/ 3036 h 1550797"/>
              <a:gd name="connsiteX2" fmla="*/ 485300 w 485300"/>
              <a:gd name="connsiteY2" fmla="*/ 665214 h 1550797"/>
              <a:gd name="connsiteX3" fmla="*/ 77972 w 485300"/>
              <a:gd name="connsiteY3" fmla="*/ 1549769 h 1550797"/>
              <a:gd name="connsiteX4" fmla="*/ 4920 w 485300"/>
              <a:gd name="connsiteY4" fmla="*/ 824529 h 1550797"/>
              <a:gd name="connsiteX0" fmla="*/ 48659 w 798984"/>
              <a:gd name="connsiteY0" fmla="*/ 831155 h 1557425"/>
              <a:gd name="connsiteX1" fmla="*/ 791647 w 798984"/>
              <a:gd name="connsiteY1" fmla="*/ 2931 h 1557425"/>
              <a:gd name="connsiteX2" fmla="*/ 529039 w 798984"/>
              <a:gd name="connsiteY2" fmla="*/ 671840 h 1557425"/>
              <a:gd name="connsiteX3" fmla="*/ 121711 w 798984"/>
              <a:gd name="connsiteY3" fmla="*/ 1556395 h 1557425"/>
              <a:gd name="connsiteX4" fmla="*/ 48659 w 798984"/>
              <a:gd name="connsiteY4" fmla="*/ 831155 h 1557425"/>
              <a:gd name="connsiteX0" fmla="*/ 448565 w 1198889"/>
              <a:gd name="connsiteY0" fmla="*/ 831155 h 1712703"/>
              <a:gd name="connsiteX1" fmla="*/ 1191553 w 1198889"/>
              <a:gd name="connsiteY1" fmla="*/ 2931 h 1712703"/>
              <a:gd name="connsiteX2" fmla="*/ 928945 w 1198889"/>
              <a:gd name="connsiteY2" fmla="*/ 671840 h 1712703"/>
              <a:gd name="connsiteX3" fmla="*/ 12616 w 1198889"/>
              <a:gd name="connsiteY3" fmla="*/ 1711880 h 1712703"/>
              <a:gd name="connsiteX4" fmla="*/ 448565 w 1198889"/>
              <a:gd name="connsiteY4" fmla="*/ 831155 h 1712703"/>
              <a:gd name="connsiteX0" fmla="*/ 447625 w 1005997"/>
              <a:gd name="connsiteY0" fmla="*/ 865406 h 1746961"/>
              <a:gd name="connsiteX1" fmla="*/ 995490 w 1005997"/>
              <a:gd name="connsiteY1" fmla="*/ 2484 h 1746961"/>
              <a:gd name="connsiteX2" fmla="*/ 928005 w 1005997"/>
              <a:gd name="connsiteY2" fmla="*/ 706091 h 1746961"/>
              <a:gd name="connsiteX3" fmla="*/ 11676 w 1005997"/>
              <a:gd name="connsiteY3" fmla="*/ 1746131 h 1746961"/>
              <a:gd name="connsiteX4" fmla="*/ 447625 w 1005997"/>
              <a:gd name="connsiteY4" fmla="*/ 865406 h 1746961"/>
              <a:gd name="connsiteX0" fmla="*/ 449531 w 1011056"/>
              <a:gd name="connsiteY0" fmla="*/ 865144 h 1746629"/>
              <a:gd name="connsiteX1" fmla="*/ 997396 w 1011056"/>
              <a:gd name="connsiteY1" fmla="*/ 2222 h 1746629"/>
              <a:gd name="connsiteX2" fmla="*/ 975938 w 1011056"/>
              <a:gd name="connsiteY2" fmla="*/ 712964 h 1746629"/>
              <a:gd name="connsiteX3" fmla="*/ 13582 w 1011056"/>
              <a:gd name="connsiteY3" fmla="*/ 1745869 h 1746629"/>
              <a:gd name="connsiteX4" fmla="*/ 449531 w 1011056"/>
              <a:gd name="connsiteY4" fmla="*/ 865144 h 1746629"/>
              <a:gd name="connsiteX0" fmla="*/ 532553 w 1094078"/>
              <a:gd name="connsiteY0" fmla="*/ 865144 h 1747824"/>
              <a:gd name="connsiteX1" fmla="*/ 1080418 w 1094078"/>
              <a:gd name="connsiteY1" fmla="*/ 2222 h 1747824"/>
              <a:gd name="connsiteX2" fmla="*/ 1058960 w 1094078"/>
              <a:gd name="connsiteY2" fmla="*/ 712964 h 1747824"/>
              <a:gd name="connsiteX3" fmla="*/ 96604 w 1094078"/>
              <a:gd name="connsiteY3" fmla="*/ 1745869 h 1747824"/>
              <a:gd name="connsiteX4" fmla="*/ 532553 w 1094078"/>
              <a:gd name="connsiteY4" fmla="*/ 865144 h 1747824"/>
              <a:gd name="connsiteX0" fmla="*/ 527154 w 1053561"/>
              <a:gd name="connsiteY0" fmla="*/ 425560 h 1308240"/>
              <a:gd name="connsiteX1" fmla="*/ 745890 w 1053561"/>
              <a:gd name="connsiteY1" fmla="*/ 190438 h 1308240"/>
              <a:gd name="connsiteX2" fmla="*/ 1053561 w 1053561"/>
              <a:gd name="connsiteY2" fmla="*/ 273380 h 1308240"/>
              <a:gd name="connsiteX3" fmla="*/ 91205 w 1053561"/>
              <a:gd name="connsiteY3" fmla="*/ 1306285 h 1308240"/>
              <a:gd name="connsiteX4" fmla="*/ 527154 w 1053561"/>
              <a:gd name="connsiteY4" fmla="*/ 425560 h 1308240"/>
              <a:gd name="connsiteX0" fmla="*/ 527154 w 1053561"/>
              <a:gd name="connsiteY0" fmla="*/ 413406 h 1296086"/>
              <a:gd name="connsiteX1" fmla="*/ 745890 w 1053561"/>
              <a:gd name="connsiteY1" fmla="*/ 178284 h 1296086"/>
              <a:gd name="connsiteX2" fmla="*/ 1053561 w 1053561"/>
              <a:gd name="connsiteY2" fmla="*/ 261226 h 1296086"/>
              <a:gd name="connsiteX3" fmla="*/ 91205 w 1053561"/>
              <a:gd name="connsiteY3" fmla="*/ 1294131 h 1296086"/>
              <a:gd name="connsiteX4" fmla="*/ 527154 w 1053561"/>
              <a:gd name="connsiteY4" fmla="*/ 413406 h 1296086"/>
              <a:gd name="connsiteX0" fmla="*/ 527154 w 1053561"/>
              <a:gd name="connsiteY0" fmla="*/ 238805 h 1121485"/>
              <a:gd name="connsiteX1" fmla="*/ 745890 w 1053561"/>
              <a:gd name="connsiteY1" fmla="*/ 3683 h 1121485"/>
              <a:gd name="connsiteX2" fmla="*/ 1053561 w 1053561"/>
              <a:gd name="connsiteY2" fmla="*/ 86625 h 1121485"/>
              <a:gd name="connsiteX3" fmla="*/ 91205 w 1053561"/>
              <a:gd name="connsiteY3" fmla="*/ 1119530 h 1121485"/>
              <a:gd name="connsiteX4" fmla="*/ 527154 w 1053561"/>
              <a:gd name="connsiteY4" fmla="*/ 238805 h 1121485"/>
              <a:gd name="connsiteX0" fmla="*/ 410589 w 936996"/>
              <a:gd name="connsiteY0" fmla="*/ 239069 h 1164717"/>
              <a:gd name="connsiteX1" fmla="*/ 629325 w 936996"/>
              <a:gd name="connsiteY1" fmla="*/ 3947 h 1164717"/>
              <a:gd name="connsiteX2" fmla="*/ 936996 w 936996"/>
              <a:gd name="connsiteY2" fmla="*/ 86889 h 1164717"/>
              <a:gd name="connsiteX3" fmla="*/ 103792 w 936996"/>
              <a:gd name="connsiteY3" fmla="*/ 1162888 h 1164717"/>
              <a:gd name="connsiteX4" fmla="*/ 410589 w 936996"/>
              <a:gd name="connsiteY4" fmla="*/ 239069 h 1164717"/>
              <a:gd name="connsiteX0" fmla="*/ 514414 w 1040821"/>
              <a:gd name="connsiteY0" fmla="*/ 239069 h 1200538"/>
              <a:gd name="connsiteX1" fmla="*/ 733150 w 1040821"/>
              <a:gd name="connsiteY1" fmla="*/ 3947 h 1200538"/>
              <a:gd name="connsiteX2" fmla="*/ 1040821 w 1040821"/>
              <a:gd name="connsiteY2" fmla="*/ 86889 h 1200538"/>
              <a:gd name="connsiteX3" fmla="*/ 207617 w 1040821"/>
              <a:gd name="connsiteY3" fmla="*/ 1162888 h 1200538"/>
              <a:gd name="connsiteX4" fmla="*/ 514414 w 1040821"/>
              <a:gd name="connsiteY4" fmla="*/ 239069 h 1200538"/>
              <a:gd name="connsiteX0" fmla="*/ 532593 w 1059000"/>
              <a:gd name="connsiteY0" fmla="*/ 237618 h 1199087"/>
              <a:gd name="connsiteX1" fmla="*/ 751329 w 1059000"/>
              <a:gd name="connsiteY1" fmla="*/ 2496 h 1199087"/>
              <a:gd name="connsiteX2" fmla="*/ 1059000 w 1059000"/>
              <a:gd name="connsiteY2" fmla="*/ 85438 h 1199087"/>
              <a:gd name="connsiteX3" fmla="*/ 225796 w 1059000"/>
              <a:gd name="connsiteY3" fmla="*/ 1161437 h 1199087"/>
              <a:gd name="connsiteX4" fmla="*/ 532593 w 1059000"/>
              <a:gd name="connsiteY4" fmla="*/ 237618 h 1199087"/>
              <a:gd name="connsiteX0" fmla="*/ 434821 w 961228"/>
              <a:gd name="connsiteY0" fmla="*/ 239508 h 1260265"/>
              <a:gd name="connsiteX1" fmla="*/ 653557 w 961228"/>
              <a:gd name="connsiteY1" fmla="*/ 4386 h 1260265"/>
              <a:gd name="connsiteX2" fmla="*/ 961228 w 961228"/>
              <a:gd name="connsiteY2" fmla="*/ 87328 h 1260265"/>
              <a:gd name="connsiteX3" fmla="*/ 222209 w 961228"/>
              <a:gd name="connsiteY3" fmla="*/ 1224787 h 1260265"/>
              <a:gd name="connsiteX4" fmla="*/ 434821 w 961228"/>
              <a:gd name="connsiteY4" fmla="*/ 239508 h 1260265"/>
              <a:gd name="connsiteX0" fmla="*/ 242318 w 939019"/>
              <a:gd name="connsiteY0" fmla="*/ 236426 h 1221881"/>
              <a:gd name="connsiteX1" fmla="*/ 461054 w 939019"/>
              <a:gd name="connsiteY1" fmla="*/ 1304 h 1221881"/>
              <a:gd name="connsiteX2" fmla="*/ 939019 w 939019"/>
              <a:gd name="connsiteY2" fmla="*/ 153840 h 1221881"/>
              <a:gd name="connsiteX3" fmla="*/ 29706 w 939019"/>
              <a:gd name="connsiteY3" fmla="*/ 1221705 h 1221881"/>
              <a:gd name="connsiteX4" fmla="*/ 242318 w 939019"/>
              <a:gd name="connsiteY4" fmla="*/ 236426 h 1221881"/>
              <a:gd name="connsiteX0" fmla="*/ 248526 w 1046178"/>
              <a:gd name="connsiteY0" fmla="*/ 236905 h 1222417"/>
              <a:gd name="connsiteX1" fmla="*/ 467262 w 1046178"/>
              <a:gd name="connsiteY1" fmla="*/ 1783 h 1222417"/>
              <a:gd name="connsiteX2" fmla="*/ 1046178 w 1046178"/>
              <a:gd name="connsiteY2" fmla="*/ 307868 h 1222417"/>
              <a:gd name="connsiteX3" fmla="*/ 35914 w 1046178"/>
              <a:gd name="connsiteY3" fmla="*/ 1222184 h 1222417"/>
              <a:gd name="connsiteX4" fmla="*/ 248526 w 1046178"/>
              <a:gd name="connsiteY4" fmla="*/ 236905 h 1222417"/>
              <a:gd name="connsiteX0" fmla="*/ 246326 w 1043978"/>
              <a:gd name="connsiteY0" fmla="*/ 270401 h 1255913"/>
              <a:gd name="connsiteX1" fmla="*/ 306820 w 1043978"/>
              <a:gd name="connsiteY1" fmla="*/ 1234 h 1255913"/>
              <a:gd name="connsiteX2" fmla="*/ 1043978 w 1043978"/>
              <a:gd name="connsiteY2" fmla="*/ 341364 h 1255913"/>
              <a:gd name="connsiteX3" fmla="*/ 33714 w 1043978"/>
              <a:gd name="connsiteY3" fmla="*/ 1255680 h 1255913"/>
              <a:gd name="connsiteX4" fmla="*/ 246326 w 1043978"/>
              <a:gd name="connsiteY4" fmla="*/ 270401 h 1255913"/>
              <a:gd name="connsiteX0" fmla="*/ 248106 w 1075145"/>
              <a:gd name="connsiteY0" fmla="*/ 270863 h 1256488"/>
              <a:gd name="connsiteX1" fmla="*/ 308600 w 1075145"/>
              <a:gd name="connsiteY1" fmla="*/ 1696 h 1256488"/>
              <a:gd name="connsiteX2" fmla="*/ 1075145 w 1075145"/>
              <a:gd name="connsiteY2" fmla="*/ 356389 h 1256488"/>
              <a:gd name="connsiteX3" fmla="*/ 35494 w 1075145"/>
              <a:gd name="connsiteY3" fmla="*/ 1256142 h 1256488"/>
              <a:gd name="connsiteX4" fmla="*/ 248106 w 1075145"/>
              <a:gd name="connsiteY4" fmla="*/ 270863 h 1256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75145" h="1256488">
                <a:moveTo>
                  <a:pt x="248106" y="270863"/>
                </a:moveTo>
                <a:cubicBezTo>
                  <a:pt x="293624" y="61789"/>
                  <a:pt x="170760" y="-12558"/>
                  <a:pt x="308600" y="1696"/>
                </a:cubicBezTo>
                <a:cubicBezTo>
                  <a:pt x="446440" y="15950"/>
                  <a:pt x="810055" y="288350"/>
                  <a:pt x="1075145" y="356389"/>
                </a:cubicBezTo>
                <a:cubicBezTo>
                  <a:pt x="1075145" y="843311"/>
                  <a:pt x="173334" y="1270396"/>
                  <a:pt x="35494" y="1256142"/>
                </a:cubicBezTo>
                <a:cubicBezTo>
                  <a:pt x="-102346" y="1241888"/>
                  <a:pt x="202588" y="479937"/>
                  <a:pt x="248106" y="270863"/>
                </a:cubicBezTo>
                <a:close/>
              </a:path>
            </a:pathLst>
          </a:custGeom>
          <a:gradFill flip="none" rotWithShape="1">
            <a:gsLst>
              <a:gs pos="99000">
                <a:schemeClr val="bg1"/>
              </a:gs>
              <a:gs pos="0">
                <a:srgbClr val="F4F4F4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softEdge rad="139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88316331-BE69-4542-96C2-DD27D1360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046" y="5727366"/>
            <a:ext cx="3810000" cy="2076450"/>
          </a:xfrm>
          <a:prstGeom prst="rect">
            <a:avLst/>
          </a:prstGeom>
        </p:spPr>
      </p:pic>
      <p:pic>
        <p:nvPicPr>
          <p:cNvPr id="53" name="Picture 52" descr="A picture containing mountain, sitting, white, top&#10;&#10;Description automatically generated">
            <a:extLst>
              <a:ext uri="{FF2B5EF4-FFF2-40B4-BE49-F238E27FC236}">
                <a16:creationId xmlns:a16="http://schemas.microsoft.com/office/drawing/2014/main" id="{1C0F869B-8EE0-4454-A9D5-9DE794ADA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4810">
            <a:off x="-1560397" y="4896001"/>
            <a:ext cx="6383543" cy="3479031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1138DFA9-DAD5-4646-92B8-5F3E3B4F2FFE}"/>
              </a:ext>
            </a:extLst>
          </p:cNvPr>
          <p:cNvGrpSpPr/>
          <p:nvPr/>
        </p:nvGrpSpPr>
        <p:grpSpPr>
          <a:xfrm>
            <a:off x="3182901" y="2185922"/>
            <a:ext cx="6416842" cy="2682044"/>
            <a:chOff x="3133526" y="2587057"/>
            <a:chExt cx="6416842" cy="268204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243E4AF-2107-4B54-9926-6CD83323B2D9}"/>
                </a:ext>
              </a:extLst>
            </p:cNvPr>
            <p:cNvGrpSpPr/>
            <p:nvPr/>
          </p:nvGrpSpPr>
          <p:grpSpPr>
            <a:xfrm>
              <a:off x="3133526" y="2587057"/>
              <a:ext cx="6416842" cy="2682044"/>
              <a:chOff x="3133526" y="2587057"/>
              <a:chExt cx="6416842" cy="2682044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B8C313A-F2E2-4934-B1FC-4157F37CDC7A}"/>
                  </a:ext>
                </a:extLst>
              </p:cNvPr>
              <p:cNvSpPr/>
              <p:nvPr/>
            </p:nvSpPr>
            <p:spPr>
              <a:xfrm>
                <a:off x="3133526" y="2587057"/>
                <a:ext cx="6416842" cy="2682044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1B436C-4FFA-43D8-897E-4EA1704907D0}"/>
                  </a:ext>
                </a:extLst>
              </p:cNvPr>
              <p:cNvSpPr/>
              <p:nvPr/>
            </p:nvSpPr>
            <p:spPr>
              <a:xfrm>
                <a:off x="3215089" y="2662065"/>
                <a:ext cx="6253715" cy="2518793"/>
              </a:xfrm>
              <a:prstGeom prst="rect">
                <a:avLst/>
              </a:prstGeom>
              <a:solidFill>
                <a:schemeClr val="bg1">
                  <a:alpha val="9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226FE6C-A249-43C6-8EC1-5289A6C35CF2}"/>
                </a:ext>
              </a:extLst>
            </p:cNvPr>
            <p:cNvSpPr txBox="1"/>
            <p:nvPr/>
          </p:nvSpPr>
          <p:spPr>
            <a:xfrm>
              <a:off x="3733847" y="3543444"/>
              <a:ext cx="5314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Oswald" panose="02000503000000000000" pitchFamily="2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3489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 p14:presetBounceEnd="62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2000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2000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0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22" presetClass="entr" presetSubtype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5" presetID="2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7" dur="5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9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0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1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2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3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4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26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7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8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9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0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2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3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3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6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7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8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9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0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1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2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44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5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6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7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8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9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0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51" presetID="22" presetClass="entr" presetSubtype="4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53" dur="5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32" presetClass="emph" presetSubtype="0" repeatCount="indefinite" fill="hold" nodeType="withEffect">
                                      <p:stCondLst>
                                        <p:cond delay="25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5" dur="3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6" dur="6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7" dur="600" fill="hold">
                                              <p:stCondLst>
                                                <p:cond delay="12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8" dur="600" fill="hold">
                                              <p:stCondLst>
                                                <p:cond delay="18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9" dur="600" fill="hold">
                                              <p:stCondLst>
                                                <p:cond delay="240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750"/>
                                </p:stCondLst>
                                <p:childTnLst>
                                  <p:par>
                                    <p:cTn id="61" presetID="42" presetClass="path" presetSubtype="0" accel="1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2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3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4" dur="2000" fill="hold"/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5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6" dur="2000" fill="hold"/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7" presetID="42" presetClass="path" presetSubtype="0" accel="10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1.48148E-6 L 0 -0.96921 " pathEditMode="relative" rAng="0" ptsTypes="AA">
                                          <p:cBhvr>
                                            <p:cTn id="68" dur="2000" fill="hold"/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0" y="-48472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9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1.875E-6 -4.07407E-6 L 0.00299 0.35093 " pathEditMode="relative" rAng="0" ptsTypes="AA">
                                          <p:cBhvr>
                                            <p:cTn id="7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3" y="1754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1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4.58333E-6 2.59259E-6 L 0.00494 0.35856 " pathEditMode="relative" rAng="0" ptsTypes="AA">
                                          <p:cBhvr>
                                            <p:cTn id="72" dur="20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47" y="17917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3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1.25E-6 1.11111E-6 L -0.00195 0.37153 " pathEditMode="relative" rAng="0" ptsTypes="AA">
                                          <p:cBhvr>
                                            <p:cTn id="74" dur="20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04" y="18565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5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4.16667E-7 3.7037E-6 L -0.01107 0.3581 " pathEditMode="relative" rAng="0" ptsTypes="AA">
                                          <p:cBhvr>
                                            <p:cTn id="76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560" y="1789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7" presetID="42" presetClass="path" presetSubtype="0" accel="50000" decel="50000" fill="hold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animMotion origin="layout" path="M -3.95833E-6 -2.59259E-6 L -0.00156 0.37269 " pathEditMode="relative" rAng="0" ptsTypes="AA">
                                          <p:cBhvr>
                                            <p:cTn id="78" dur="2000" fill="hold"/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78" y="18634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79" presetID="2" presetClass="entr" presetSubtype="4" accel="18000" fill="hold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3" grpId="0" animBg="1"/>
          <p:bldP spid="43" grpId="1" animBg="1"/>
          <p:bldP spid="44" grpId="0" animBg="1"/>
          <p:bldP spid="44" grpId="1" animBg="1"/>
          <p:bldP spid="45" grpId="0" animBg="1"/>
          <p:bldP spid="45" grpId="1" animBg="1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4046313" y="264515"/>
            <a:ext cx="7758263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>
                <a:solidFill>
                  <a:srgbClr val="002060"/>
                </a:solidFill>
              </a:rPr>
              <a:t>المصروف الشخصي 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6801853" y="2534782"/>
            <a:ext cx="4883884" cy="957330"/>
            <a:chOff x="1437357" y="1240016"/>
            <a:chExt cx="4630619" cy="635091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7" y="1240016"/>
              <a:ext cx="2024605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2128604" y="1544273"/>
              <a:ext cx="3939372" cy="3062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</a:rPr>
                <a:t> الادخار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7395411" y="1244142"/>
            <a:ext cx="4278869" cy="1001886"/>
            <a:chOff x="1437355" y="1240017"/>
            <a:chExt cx="4185394" cy="664650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5" y="1240017"/>
              <a:ext cx="2077484" cy="64119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65217" y="1557563"/>
              <a:ext cx="3757532" cy="347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</a:rPr>
                <a:t>المصروف</a:t>
              </a:r>
              <a:endParaRPr lang="ar-SY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05DA6A-0C58-4900-BD36-1A19C99A8B5E}"/>
              </a:ext>
            </a:extLst>
          </p:cNvPr>
          <p:cNvSpPr txBox="1"/>
          <p:nvPr/>
        </p:nvSpPr>
        <p:spPr>
          <a:xfrm>
            <a:off x="11047210" y="1033991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067392" y="2362932"/>
            <a:ext cx="667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57140" y="3477518"/>
            <a:ext cx="1884145" cy="2184792"/>
            <a:chOff x="395817" y="4308236"/>
            <a:chExt cx="1884145" cy="2184792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308236"/>
              <a:ext cx="1884145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مهاراتي في الحياة</a:t>
              </a:r>
              <a:endParaRPr lang="en-US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402543" y="4738702"/>
              <a:ext cx="1871561" cy="175432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latin typeface="Century Gothic" panose="020B0502020202020204" pitchFamily="34" charset="0"/>
                </a:rPr>
                <a:t>المصروف الشخصي</a:t>
              </a:r>
            </a:p>
            <a:p>
              <a:pPr algn="r"/>
              <a:endParaRPr lang="ar-SY" b="1" dirty="0">
                <a:latin typeface="Century Gothic" panose="020B0502020202020204" pitchFamily="34" charset="0"/>
              </a:endParaRPr>
            </a:p>
            <a:p>
              <a:pPr algn="r"/>
              <a:endParaRPr lang="ar-SY" b="1" dirty="0">
                <a:latin typeface="Century Gothic" panose="020B0502020202020204" pitchFamily="34" charset="0"/>
              </a:endParaRPr>
            </a:p>
            <a:p>
              <a:pPr algn="r"/>
              <a:endParaRPr lang="ar-SY" b="1" dirty="0">
                <a:latin typeface="Century Gothic" panose="020B0502020202020204" pitchFamily="34" charset="0"/>
              </a:endParaRPr>
            </a:p>
            <a:p>
              <a:pPr algn="r"/>
              <a:endParaRPr lang="ar-SY" b="1" dirty="0">
                <a:latin typeface="Century Gothic" panose="020B0502020202020204" pitchFamily="34" charset="0"/>
              </a:endParaRPr>
            </a:p>
            <a:p>
              <a:pPr algn="r"/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8931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39" grpId="0"/>
      <p:bldP spid="44" grpId="0"/>
      <p:bldP spid="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10118442" y="2017478"/>
            <a:ext cx="1650886" cy="635091"/>
            <a:chOff x="1357117" y="2643418"/>
            <a:chExt cx="1650886" cy="63509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35711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5762169" y="457194"/>
            <a:ext cx="5932334" cy="1042925"/>
            <a:chOff x="1437353" y="652948"/>
            <a:chExt cx="5932334" cy="104292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3" y="652948"/>
              <a:ext cx="5932333" cy="104292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41480" y="1143592"/>
              <a:ext cx="522820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أسري استهلالي منزلي 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454400" y="2116393"/>
            <a:ext cx="7489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عزيزي الأب / الأم , اطلب /ي من ابتك كتابة قائمة بالأشياء التي ترغب بشرائها أو تحقيقها , ثم اطلب / ي منها ترقيمها بحسب الأولوية , و تناقشا معاً في مدى أهميتها و المقترحات و الحلول المناسبة لتحقيقها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243" y="3473159"/>
            <a:ext cx="1896169" cy="2979968"/>
            <a:chOff x="10090970" y="2824665"/>
            <a:chExt cx="1896169" cy="2979968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0970" y="2824665"/>
              <a:ext cx="1896169" cy="2979968"/>
              <a:chOff x="383793" y="4308238"/>
              <a:chExt cx="1896169" cy="2979968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7" y="4308238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383793" y="4702883"/>
                <a:ext cx="1875550" cy="2585323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المصروف الشخصي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417408" y="3993710"/>
              <a:ext cx="1323328" cy="1102774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1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92" y="3217911"/>
            <a:ext cx="1834212" cy="635091"/>
            <a:chOff x="1431941" y="2643418"/>
            <a:chExt cx="1834212" cy="635091"/>
          </a:xfrm>
        </p:grpSpPr>
        <p:sp>
          <p:nvSpPr>
            <p:cNvPr id="42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7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454400" y="3486642"/>
            <a:ext cx="74894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مثل : شراء بعض القصص المفيدة , أو ألعاب الكترونية , أو شراء ملابس جديدة .                 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8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43453" y="4005403"/>
            <a:ext cx="1834212" cy="635091"/>
            <a:chOff x="1431941" y="2643418"/>
            <a:chExt cx="1834212" cy="635091"/>
          </a:xfrm>
        </p:grpSpPr>
        <p:sp>
          <p:nvSpPr>
            <p:cNvPr id="49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55834"/>
              <a:ext cx="16508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1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647257" y="4243357"/>
            <a:ext cx="8256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مناقشة أهمية وجودها , و كيفية توفيرها فمثلاً توفر الفتاة من مصروفها الشخصي لشراء ما تريد .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33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7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78C89443-501A-45F0-8C9A-A907104571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76" y="1326777"/>
            <a:ext cx="10118953" cy="5414963"/>
          </a:xfrm>
        </p:spPr>
      </p:pic>
      <p:sp>
        <p:nvSpPr>
          <p:cNvPr id="6" name="عنوان 1">
            <a:extLst>
              <a:ext uri="{FF2B5EF4-FFF2-40B4-BE49-F238E27FC236}">
                <a16:creationId xmlns:a16="http://schemas.microsoft.com/office/drawing/2014/main" id="{3B4624C5-3D51-4B81-BFD5-9D4BB29DEE6A}"/>
              </a:ext>
            </a:extLst>
          </p:cNvPr>
          <p:cNvSpPr txBox="1">
            <a:spLocks/>
          </p:cNvSpPr>
          <p:nvPr/>
        </p:nvSpPr>
        <p:spPr>
          <a:xfrm>
            <a:off x="4912363" y="1214"/>
            <a:ext cx="7147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ar-SA" sz="7200" b="1" dirty="0"/>
              <a:t>تجدنا  في جوجل</a:t>
            </a:r>
            <a:endParaRPr lang="en-US" sz="7200" b="1" dirty="0"/>
          </a:p>
        </p:txBody>
      </p:sp>
      <p:grpSp>
        <p:nvGrpSpPr>
          <p:cNvPr id="2" name="مجموعة 1">
            <a:extLst>
              <a:ext uri="{FF2B5EF4-FFF2-40B4-BE49-F238E27FC236}">
                <a16:creationId xmlns:a16="http://schemas.microsoft.com/office/drawing/2014/main" id="{39FD50A2-38F7-4395-81AF-DD99793CB3DB}"/>
              </a:ext>
            </a:extLst>
          </p:cNvPr>
          <p:cNvGrpSpPr/>
          <p:nvPr/>
        </p:nvGrpSpPr>
        <p:grpSpPr>
          <a:xfrm>
            <a:off x="1940676" y="391708"/>
            <a:ext cx="3149600" cy="858981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9091E8F4-D2A9-4FE8-89B1-96C0D0B8E53B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9A69CCEA-85C2-4E55-A8CC-F4E7691A3D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0456" y="238846"/>
              <a:ext cx="2932055" cy="7955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071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4629362" y="0"/>
            <a:ext cx="6685509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ar-SY" sz="2800" b="1" dirty="0"/>
              <a:t>مصادر المصروف الشخصي</a:t>
            </a:r>
            <a:endParaRPr lang="ar-SY" sz="2800" b="1" dirty="0">
              <a:solidFill>
                <a:srgbClr val="002060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2059" y="3461962"/>
            <a:ext cx="1884145" cy="2363866"/>
            <a:chOff x="395817" y="4292848"/>
            <a:chExt cx="1884145" cy="2363866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8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مهاراتي في الحياة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97802" y="4717722"/>
              <a:ext cx="1871561" cy="193899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المصروف الشخصي</a:t>
              </a: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en-US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9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1040856"/>
            <a:ext cx="6297235" cy="1587929"/>
            <a:chOff x="3165506" y="295207"/>
            <a:chExt cx="6297235" cy="1587929"/>
          </a:xfrm>
        </p:grpSpPr>
        <p:sp>
          <p:nvSpPr>
            <p:cNvPr id="130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140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141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2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3734831" y="941969"/>
              <a:ext cx="48084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المصروف المدرسي ( يومي ,أسبوعي , شهري )</a:t>
              </a:r>
              <a:endParaRPr lang="en-US" sz="2000" b="1" dirty="0"/>
            </a:p>
          </p:txBody>
        </p:sp>
      </p:grpSp>
      <p:grpSp>
        <p:nvGrpSpPr>
          <p:cNvPr id="143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2609890"/>
            <a:ext cx="6297235" cy="1587929"/>
            <a:chOff x="3165506" y="1864241"/>
            <a:chExt cx="6297235" cy="1587929"/>
          </a:xfrm>
        </p:grpSpPr>
        <p:sp>
          <p:nvSpPr>
            <p:cNvPr id="144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7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0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154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155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793769" y="2122215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56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277565" y="2436981"/>
              <a:ext cx="28219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مكافآت النجاح</a:t>
              </a:r>
              <a:endParaRPr lang="en-US" sz="2000" b="1" dirty="0"/>
            </a:p>
          </p:txBody>
        </p:sp>
      </p:grpSp>
      <p:grpSp>
        <p:nvGrpSpPr>
          <p:cNvPr id="157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3342381" y="4151478"/>
            <a:ext cx="6297235" cy="1587929"/>
            <a:chOff x="3165505" y="3405829"/>
            <a:chExt cx="6297235" cy="1587929"/>
          </a:xfrm>
        </p:grpSpPr>
        <p:sp>
          <p:nvSpPr>
            <p:cNvPr id="158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1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7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168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169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5576958" y="3609842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0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146200" y="3985475"/>
              <a:ext cx="32166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هدايا العيدين من الوالدين و الأقارب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3441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4" grpId="0" animBg="1"/>
      <p:bldP spid="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607157" y="-82086"/>
            <a:ext cx="2218084" cy="936037"/>
            <a:chOff x="1437354" y="939073"/>
            <a:chExt cx="4615885" cy="936037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4" y="939073"/>
              <a:ext cx="4247313" cy="936037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493738" y="1338429"/>
              <a:ext cx="3559501" cy="461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1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3367314" y="859192"/>
            <a:ext cx="8296424" cy="969490"/>
            <a:chOff x="1437364" y="905608"/>
            <a:chExt cx="15260513" cy="969490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4" y="905608"/>
              <a:ext cx="15260513" cy="96949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066929" y="1390353"/>
              <a:ext cx="143906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طوّري خريطة مصادر المصروف الشخصي أعلاه بإضافة بعض المصادر الأخرى للمصروف ؟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79108" y="3412524"/>
            <a:ext cx="1911673" cy="2176145"/>
            <a:chOff x="10076290" y="2824228"/>
            <a:chExt cx="1911673" cy="2176145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76290" y="2824228"/>
              <a:ext cx="1911673" cy="2176145"/>
              <a:chOff x="395817" y="4308237"/>
              <a:chExt cx="1911673" cy="2176145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435929" y="4730056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المصروف الشخصي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700971" y="3700184"/>
              <a:ext cx="728161" cy="1045255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560431" y="1240514"/>
            <a:ext cx="2244498" cy="2038323"/>
            <a:chOff x="7624954" y="1603531"/>
            <a:chExt cx="2244498" cy="2038323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44498" cy="2038323"/>
              <a:chOff x="2728686" y="1944914"/>
              <a:chExt cx="3055723" cy="277503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809291" y="219953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8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9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946711" y="3948883"/>
            <a:ext cx="1578195" cy="2729852"/>
          </a:xfrm>
          <a:prstGeom prst="rect">
            <a:avLst/>
          </a:prstGeom>
        </p:spPr>
      </p:pic>
      <p:sp>
        <p:nvSpPr>
          <p:cNvPr id="80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10127752">
            <a:off x="4643370" y="4545524"/>
            <a:ext cx="923607" cy="358732"/>
          </a:xfrm>
          <a:custGeom>
            <a:avLst/>
            <a:gdLst>
              <a:gd name="connsiteX0" fmla="*/ 923607 w 923607"/>
              <a:gd name="connsiteY0" fmla="*/ 285163 h 358732"/>
              <a:gd name="connsiteX1" fmla="*/ 506207 w 923607"/>
              <a:gd name="connsiteY1" fmla="*/ 342453 h 358732"/>
              <a:gd name="connsiteX2" fmla="*/ 284186 w 923607"/>
              <a:gd name="connsiteY2" fmla="*/ 27360 h 358732"/>
              <a:gd name="connsiteX3" fmla="*/ 0 w 923607"/>
              <a:gd name="connsiteY3" fmla="*/ 36909 h 358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3607" h="358732" extrusionOk="0">
                <a:moveTo>
                  <a:pt x="923607" y="285163"/>
                </a:moveTo>
                <a:cubicBezTo>
                  <a:pt x="765171" y="347986"/>
                  <a:pt x="638572" y="386786"/>
                  <a:pt x="506207" y="342453"/>
                </a:cubicBezTo>
                <a:cubicBezTo>
                  <a:pt x="373386" y="294894"/>
                  <a:pt x="386524" y="109047"/>
                  <a:pt x="284186" y="27360"/>
                </a:cubicBezTo>
                <a:cubicBezTo>
                  <a:pt x="178035" y="-45953"/>
                  <a:pt x="115721" y="29393"/>
                  <a:pt x="0" y="36909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1" name="Cloud 109">
            <a:extLst>
              <a:ext uri="{FF2B5EF4-FFF2-40B4-BE49-F238E27FC236}">
                <a16:creationId xmlns:a16="http://schemas.microsoft.com/office/drawing/2014/main" id="{AF4EEF4B-7BFE-49B4-98C0-53420150C8DC}"/>
              </a:ext>
            </a:extLst>
          </p:cNvPr>
          <p:cNvSpPr/>
          <p:nvPr/>
        </p:nvSpPr>
        <p:spPr>
          <a:xfrm>
            <a:off x="5593029" y="4212532"/>
            <a:ext cx="3847568" cy="166949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000" b="1" dirty="0">
                <a:solidFill>
                  <a:srgbClr val="FFFF00"/>
                </a:solidFill>
              </a:rPr>
              <a:t>مصادر أخرى لمصروفي :</a:t>
            </a:r>
          </a:p>
        </p:txBody>
      </p:sp>
      <p:grpSp>
        <p:nvGrpSpPr>
          <p:cNvPr id="39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7634514" y="2008783"/>
            <a:ext cx="4030512" cy="714045"/>
            <a:chOff x="1437362" y="1161051"/>
            <a:chExt cx="7413758" cy="714045"/>
          </a:xfrm>
        </p:grpSpPr>
        <p:sp>
          <p:nvSpPr>
            <p:cNvPr id="40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161051"/>
              <a:ext cx="7413758" cy="71404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970448" y="1471135"/>
              <a:ext cx="51249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مكافأة على قيامي بعمل ما .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42" name="Group 44">
            <a:extLst>
              <a:ext uri="{FF2B5EF4-FFF2-40B4-BE49-F238E27FC236}">
                <a16:creationId xmlns:a16="http://schemas.microsoft.com/office/drawing/2014/main" id="{97973665-3E8F-4AE1-BB84-8452537CA85F}"/>
              </a:ext>
            </a:extLst>
          </p:cNvPr>
          <p:cNvGrpSpPr/>
          <p:nvPr/>
        </p:nvGrpSpPr>
        <p:grpSpPr>
          <a:xfrm flipH="1">
            <a:off x="3367314" y="2902932"/>
            <a:ext cx="8298999" cy="739978"/>
            <a:chOff x="1437362" y="1161052"/>
            <a:chExt cx="15265248" cy="739978"/>
          </a:xfrm>
        </p:grpSpPr>
        <p:sp>
          <p:nvSpPr>
            <p:cNvPr id="43" name="Freeform: Shape 45">
              <a:extLst>
                <a:ext uri="{FF2B5EF4-FFF2-40B4-BE49-F238E27FC236}">
                  <a16:creationId xmlns:a16="http://schemas.microsoft.com/office/drawing/2014/main" id="{BECB459E-9A95-43C3-943D-E7A5B4A9DAB3}"/>
                </a:ext>
              </a:extLst>
            </p:cNvPr>
            <p:cNvSpPr/>
            <p:nvPr/>
          </p:nvSpPr>
          <p:spPr>
            <a:xfrm flipV="1">
              <a:off x="1437362" y="1161052"/>
              <a:ext cx="15265248" cy="739978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44" name="TextBox 46">
              <a:extLst>
                <a:ext uri="{FF2B5EF4-FFF2-40B4-BE49-F238E27FC236}">
                  <a16:creationId xmlns:a16="http://schemas.microsoft.com/office/drawing/2014/main" id="{8E159E71-63FC-4FDB-A1F9-28A44085F097}"/>
                </a:ext>
              </a:extLst>
            </p:cNvPr>
            <p:cNvSpPr txBox="1"/>
            <p:nvPr/>
          </p:nvSpPr>
          <p:spPr>
            <a:xfrm>
              <a:off x="2337901" y="1456581"/>
              <a:ext cx="143647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الاستفادة من مهارتي في الرسم أو الكروشيه أو التطريز أو نقش الحناء لكسب المال .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9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80" grpId="0" animBg="1"/>
      <p:bldP spid="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07825BE-B598-48D4-B860-5291B584E1C0}"/>
              </a:ext>
            </a:extLst>
          </p:cNvPr>
          <p:cNvGrpSpPr/>
          <p:nvPr/>
        </p:nvGrpSpPr>
        <p:grpSpPr>
          <a:xfrm flipH="1">
            <a:off x="7138737" y="2033163"/>
            <a:ext cx="4504974" cy="672533"/>
            <a:chOff x="1437354" y="1240015"/>
            <a:chExt cx="4504974" cy="672533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B9FB5EE-0A81-4789-96DC-FE28FAC08ADA}"/>
                </a:ext>
              </a:extLst>
            </p:cNvPr>
            <p:cNvSpPr/>
            <p:nvPr/>
          </p:nvSpPr>
          <p:spPr>
            <a:xfrm flipV="1">
              <a:off x="1437354" y="1240015"/>
              <a:ext cx="450497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2BA1E19-C31D-402C-8DAC-056E384EA18B}"/>
                </a:ext>
              </a:extLst>
            </p:cNvPr>
            <p:cNvSpPr txBox="1"/>
            <p:nvPr/>
          </p:nvSpPr>
          <p:spPr>
            <a:xfrm>
              <a:off x="2161253" y="1512438"/>
              <a:ext cx="36191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إنفاقه في تحقيق الحاجات و الرغبات .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905DA6A-0C58-4900-BD36-1A19C99A8B5E}"/>
              </a:ext>
            </a:extLst>
          </p:cNvPr>
          <p:cNvSpPr txBox="1"/>
          <p:nvPr/>
        </p:nvSpPr>
        <p:spPr>
          <a:xfrm>
            <a:off x="11089676" y="1740775"/>
            <a:ext cx="653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1B76B69A-30F2-4EE5-A833-660C299DFB7D}"/>
              </a:ext>
            </a:extLst>
          </p:cNvPr>
          <p:cNvGrpSpPr/>
          <p:nvPr/>
        </p:nvGrpSpPr>
        <p:grpSpPr>
          <a:xfrm flipH="1">
            <a:off x="5863771" y="3107323"/>
            <a:ext cx="5802222" cy="984364"/>
            <a:chOff x="1437354" y="2358626"/>
            <a:chExt cx="5802222" cy="984364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B1E7B28-4736-420A-B2C0-0DAEFA178252}"/>
                </a:ext>
              </a:extLst>
            </p:cNvPr>
            <p:cNvSpPr/>
            <p:nvPr/>
          </p:nvSpPr>
          <p:spPr>
            <a:xfrm flipV="1">
              <a:off x="1437354" y="2358626"/>
              <a:ext cx="5802222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D60093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9933FF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4613F5E-B99C-4523-9C9A-C9098A37AFD0}"/>
                </a:ext>
              </a:extLst>
            </p:cNvPr>
            <p:cNvSpPr txBox="1"/>
            <p:nvPr/>
          </p:nvSpPr>
          <p:spPr>
            <a:xfrm>
              <a:off x="1946301" y="2635104"/>
              <a:ext cx="48845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تقديم الأولوية للحاجات قبل الرغبات و تلبيتها الأهم فالأهم .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089676" y="2814935"/>
            <a:ext cx="653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7010400" y="942164"/>
            <a:ext cx="4633313" cy="725856"/>
            <a:chOff x="1437352" y="1240019"/>
            <a:chExt cx="4633313" cy="725856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2" y="1240019"/>
              <a:ext cx="450497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827405" y="1504210"/>
              <a:ext cx="42432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</a:rPr>
                <a:t>الاستخدام الأمثل لمصروفي :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63E5179-6311-4984-A928-ECF58D7C1D58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81017A80-75B7-4BD6-80BB-6C56ED22D3B5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820C3F25-CD9E-4B13-9B74-76A11A3D111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Rectangle: Top Corners One Rounded and One Snipped 59">
                <a:extLst>
                  <a:ext uri="{FF2B5EF4-FFF2-40B4-BE49-F238E27FC236}">
                    <a16:creationId xmlns:a16="http://schemas.microsoft.com/office/drawing/2014/main" id="{1275B174-B4DD-4692-A69A-EBE014609635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1" name="Right Triangle 19">
                <a:extLst>
                  <a:ext uri="{FF2B5EF4-FFF2-40B4-BE49-F238E27FC236}">
                    <a16:creationId xmlns:a16="http://schemas.microsoft.com/office/drawing/2014/main" id="{CC9431AB-65E5-4EA9-9F5F-A4BEE1259B78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2171930-610E-4BAC-AC2E-90896717A351}"/>
                </a:ext>
              </a:extLst>
            </p:cNvPr>
            <p:cNvSpPr txBox="1"/>
            <p:nvPr/>
          </p:nvSpPr>
          <p:spPr>
            <a:xfrm>
              <a:off x="7641577" y="1880622"/>
              <a:ext cx="18077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8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8" name="Graphic 57" descr="Target Audience">
              <a:extLst>
                <a:ext uri="{FF2B5EF4-FFF2-40B4-BE49-F238E27FC236}">
                  <a16:creationId xmlns:a16="http://schemas.microsoft.com/office/drawing/2014/main" id="{CF84A4CF-0F73-42F7-BBA8-17908ADE1A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C044EA9-C6F7-4525-AE11-C14448138FEB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9AD4544-3E5E-423D-B56D-5B6BBA176DBA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7C1D1CD-0F15-4545-B000-C66865CC75E3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Trapezoid 10">
              <a:extLst>
                <a:ext uri="{FF2B5EF4-FFF2-40B4-BE49-F238E27FC236}">
                  <a16:creationId xmlns:a16="http://schemas.microsoft.com/office/drawing/2014/main" id="{48F23530-9784-44E2-84C0-668E4EB982E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6539BDB0-78FE-484E-8578-8B2003D992CA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DA23F5B-1C05-4D95-A0E9-A78B6A1AA65A}"/>
              </a:ext>
            </a:extLst>
          </p:cNvPr>
          <p:cNvGrpSpPr/>
          <p:nvPr/>
        </p:nvGrpSpPr>
        <p:grpSpPr>
          <a:xfrm>
            <a:off x="155524" y="3473667"/>
            <a:ext cx="1884145" cy="2143895"/>
            <a:chOff x="10075251" y="2825173"/>
            <a:chExt cx="1884145" cy="2143895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A419DBB5-A1E9-471E-AB35-CA37DB7DBBC9}"/>
                </a:ext>
              </a:extLst>
            </p:cNvPr>
            <p:cNvGrpSpPr/>
            <p:nvPr/>
          </p:nvGrpSpPr>
          <p:grpSpPr>
            <a:xfrm rot="21371849">
              <a:off x="10075251" y="2825173"/>
              <a:ext cx="1884145" cy="2143895"/>
              <a:chOff x="395817" y="4308235"/>
              <a:chExt cx="1884145" cy="2143895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E47E5070-283F-47BF-A295-F7795C388C70}"/>
                  </a:ext>
                </a:extLst>
              </p:cNvPr>
              <p:cNvSpPr txBox="1"/>
              <p:nvPr/>
            </p:nvSpPr>
            <p:spPr>
              <a:xfrm>
                <a:off x="395817" y="4308235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264F6476-D492-427C-9184-DCCBFF7695BC}"/>
                  </a:ext>
                </a:extLst>
              </p:cNvPr>
              <p:cNvSpPr txBox="1"/>
              <p:nvPr/>
            </p:nvSpPr>
            <p:spPr>
              <a:xfrm>
                <a:off x="405264" y="4697804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المصروف الشخصي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466253FE-0FBA-4F8D-ABB4-E28094A500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600553" y="3580510"/>
              <a:ext cx="789433" cy="1291007"/>
            </a:xfrm>
            <a:prstGeom prst="rect">
              <a:avLst/>
            </a:prstGeom>
          </p:spPr>
        </p:pic>
      </p:grpSp>
      <p:sp>
        <p:nvSpPr>
          <p:cNvPr id="93" name="Rectangle 21">
            <a:extLst>
              <a:ext uri="{FF2B5EF4-FFF2-40B4-BE49-F238E27FC236}">
                <a16:creationId xmlns:a16="http://schemas.microsoft.com/office/drawing/2014/main" id="{F24A78BB-95B8-40EB-9DEE-29DF2B9C6EAD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0" name="Group 40">
            <a:extLst>
              <a:ext uri="{FF2B5EF4-FFF2-40B4-BE49-F238E27FC236}">
                <a16:creationId xmlns:a16="http://schemas.microsoft.com/office/drawing/2014/main" id="{1B76B69A-30F2-4EE5-A833-660C299DFB7D}"/>
              </a:ext>
            </a:extLst>
          </p:cNvPr>
          <p:cNvGrpSpPr/>
          <p:nvPr/>
        </p:nvGrpSpPr>
        <p:grpSpPr>
          <a:xfrm flipH="1">
            <a:off x="5863771" y="4244087"/>
            <a:ext cx="5802222" cy="984364"/>
            <a:chOff x="1437354" y="2358626"/>
            <a:chExt cx="5802222" cy="984364"/>
          </a:xfrm>
        </p:grpSpPr>
        <p:sp>
          <p:nvSpPr>
            <p:cNvPr id="45" name="Freeform: Shape 41">
              <a:extLst>
                <a:ext uri="{FF2B5EF4-FFF2-40B4-BE49-F238E27FC236}">
                  <a16:creationId xmlns:a16="http://schemas.microsoft.com/office/drawing/2014/main" id="{FB1E7B28-4736-420A-B2C0-0DAEFA178252}"/>
                </a:ext>
              </a:extLst>
            </p:cNvPr>
            <p:cNvSpPr/>
            <p:nvPr/>
          </p:nvSpPr>
          <p:spPr>
            <a:xfrm flipV="1">
              <a:off x="1437354" y="2358626"/>
              <a:ext cx="5802222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CC99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9933FF"/>
                </a:solidFill>
              </a:endParaRPr>
            </a:p>
          </p:txBody>
        </p:sp>
        <p:sp>
          <p:nvSpPr>
            <p:cNvPr id="46" name="TextBox 42">
              <a:extLst>
                <a:ext uri="{FF2B5EF4-FFF2-40B4-BE49-F238E27FC236}">
                  <a16:creationId xmlns:a16="http://schemas.microsoft.com/office/drawing/2014/main" id="{A4613F5E-B99C-4523-9C9A-C9098A37AFD0}"/>
                </a:ext>
              </a:extLst>
            </p:cNvPr>
            <p:cNvSpPr txBox="1"/>
            <p:nvPr/>
          </p:nvSpPr>
          <p:spPr>
            <a:xfrm>
              <a:off x="1946301" y="2635104"/>
              <a:ext cx="488458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عدم إنفاق المال فيما لا نفع فيه أو في التباهي أمام الآخرين . 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089676" y="3951699"/>
            <a:ext cx="653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51" name="Group 40">
            <a:extLst>
              <a:ext uri="{FF2B5EF4-FFF2-40B4-BE49-F238E27FC236}">
                <a16:creationId xmlns:a16="http://schemas.microsoft.com/office/drawing/2014/main" id="{1B76B69A-30F2-4EE5-A833-660C299DFB7D}"/>
              </a:ext>
            </a:extLst>
          </p:cNvPr>
          <p:cNvGrpSpPr/>
          <p:nvPr/>
        </p:nvGrpSpPr>
        <p:grpSpPr>
          <a:xfrm flipH="1">
            <a:off x="4354286" y="5380848"/>
            <a:ext cx="7311706" cy="676591"/>
            <a:chOff x="1437355" y="2358623"/>
            <a:chExt cx="7311706" cy="676591"/>
          </a:xfrm>
        </p:grpSpPr>
        <p:sp>
          <p:nvSpPr>
            <p:cNvPr id="52" name="Freeform: Shape 41">
              <a:extLst>
                <a:ext uri="{FF2B5EF4-FFF2-40B4-BE49-F238E27FC236}">
                  <a16:creationId xmlns:a16="http://schemas.microsoft.com/office/drawing/2014/main" id="{FB1E7B28-4736-420A-B2C0-0DAEFA178252}"/>
                </a:ext>
              </a:extLst>
            </p:cNvPr>
            <p:cNvSpPr/>
            <p:nvPr/>
          </p:nvSpPr>
          <p:spPr>
            <a:xfrm flipV="1">
              <a:off x="1437355" y="2358623"/>
              <a:ext cx="6658564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9933FF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9933FF"/>
                </a:solidFill>
              </a:endParaRPr>
            </a:p>
          </p:txBody>
        </p:sp>
        <p:sp>
          <p:nvSpPr>
            <p:cNvPr id="53" name="TextBox 42">
              <a:extLst>
                <a:ext uri="{FF2B5EF4-FFF2-40B4-BE49-F238E27FC236}">
                  <a16:creationId xmlns:a16="http://schemas.microsoft.com/office/drawing/2014/main" id="{A4613F5E-B99C-4523-9C9A-C9098A37AFD0}"/>
                </a:ext>
              </a:extLst>
            </p:cNvPr>
            <p:cNvSpPr txBox="1"/>
            <p:nvPr/>
          </p:nvSpPr>
          <p:spPr>
            <a:xfrm>
              <a:off x="1946302" y="2635104"/>
              <a:ext cx="68027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chemeClr val="bg1"/>
                  </a:solidFill>
                </a:rPr>
                <a:t>ادخار جزء و لو بسيط من المصروف لشراء ما يُرغب شراؤه بالمستقبل .</a:t>
              </a:r>
              <a:endPara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4" name="TextBox 43">
            <a:extLst>
              <a:ext uri="{FF2B5EF4-FFF2-40B4-BE49-F238E27FC236}">
                <a16:creationId xmlns:a16="http://schemas.microsoft.com/office/drawing/2014/main" id="{134E3D08-9833-47D6-AEC8-93C4E363CADC}"/>
              </a:ext>
            </a:extLst>
          </p:cNvPr>
          <p:cNvSpPr txBox="1"/>
          <p:nvPr/>
        </p:nvSpPr>
        <p:spPr>
          <a:xfrm>
            <a:off x="11089676" y="5088463"/>
            <a:ext cx="653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</a:t>
            </a:r>
            <a:endParaRPr lang="en-US" sz="36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47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9" grpId="0"/>
      <p:bldP spid="44" grpId="0"/>
      <p:bldP spid="93" grpId="0" animBg="1"/>
      <p:bldP spid="50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65629C1-46C3-4842-A69C-AF44E3E9BD2A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10138990" y="967268"/>
            <a:ext cx="1536829" cy="635091"/>
            <a:chOff x="1431941" y="2643418"/>
            <a:chExt cx="1834212" cy="635091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03BFDDC1-E658-4D2C-BA1F-653629055719}"/>
              </a:ext>
            </a:extLst>
          </p:cNvPr>
          <p:cNvGrpSpPr/>
          <p:nvPr/>
        </p:nvGrpSpPr>
        <p:grpSpPr>
          <a:xfrm flipH="1">
            <a:off x="9466507" y="0"/>
            <a:ext cx="2414268" cy="786229"/>
            <a:chOff x="1437355" y="1110008"/>
            <a:chExt cx="2414268" cy="786229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C3861E00-C966-4D52-BCE4-960E0B0AA8CA}"/>
                </a:ext>
              </a:extLst>
            </p:cNvPr>
            <p:cNvSpPr/>
            <p:nvPr/>
          </p:nvSpPr>
          <p:spPr>
            <a:xfrm flipV="1">
              <a:off x="1437355" y="1110008"/>
              <a:ext cx="2281936" cy="76510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DB52BD4A-BDD0-479A-B1C1-464461B1A159}"/>
                </a:ext>
              </a:extLst>
            </p:cNvPr>
            <p:cNvSpPr txBox="1"/>
            <p:nvPr/>
          </p:nvSpPr>
          <p:spPr>
            <a:xfrm>
              <a:off x="2062604" y="1434572"/>
              <a:ext cx="17890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chemeClr val="bg1"/>
                  </a:solidFill>
                </a:rPr>
                <a:t>نشاط 2</a:t>
              </a:r>
              <a:endPara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4441371" y="1205221"/>
            <a:ext cx="6568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حصلت ليان و ريما على 5 ريالات مصروفاً يوميّاً و كانت أوجه الصرف لكل منهما كالآتي :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3C25E4-1F7F-4867-B079-829887DB5BC2}"/>
              </a:ext>
            </a:extLst>
          </p:cNvPr>
          <p:cNvGrpSpPr/>
          <p:nvPr/>
        </p:nvGrpSpPr>
        <p:grpSpPr>
          <a:xfrm>
            <a:off x="551201" y="3414361"/>
            <a:ext cx="1912039" cy="2174003"/>
            <a:chOff x="10048383" y="2826065"/>
            <a:chExt cx="1912039" cy="2174003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3C5D4ECC-4363-49F5-AC1E-427EE81B910B}"/>
                </a:ext>
              </a:extLst>
            </p:cNvPr>
            <p:cNvGrpSpPr/>
            <p:nvPr/>
          </p:nvGrpSpPr>
          <p:grpSpPr>
            <a:xfrm rot="21371849">
              <a:off x="10048383" y="2826065"/>
              <a:ext cx="1912039" cy="2174003"/>
              <a:chOff x="367923" y="4308237"/>
              <a:chExt cx="1912039" cy="2174003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800CFF6-8F4D-4627-820C-34A7AB6B76B5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A40980B-E816-4E4B-9C9B-394E328D15D1}"/>
                  </a:ext>
                </a:extLst>
              </p:cNvPr>
              <p:cNvSpPr txBox="1"/>
              <p:nvPr/>
            </p:nvSpPr>
            <p:spPr>
              <a:xfrm>
                <a:off x="367923" y="4727914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المصروف الشخصي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574FCD2F-B42D-406A-BDB3-20EA0193B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660521" y="3597861"/>
              <a:ext cx="803406" cy="1313858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14D6211-A81F-4393-9DC1-25ACC2FBFA62}"/>
              </a:ext>
            </a:extLst>
          </p:cNvPr>
          <p:cNvGrpSpPr/>
          <p:nvPr/>
        </p:nvGrpSpPr>
        <p:grpSpPr>
          <a:xfrm>
            <a:off x="560431" y="1240514"/>
            <a:ext cx="2244499" cy="1965776"/>
            <a:chOff x="7624954" y="1603531"/>
            <a:chExt cx="2244499" cy="1965776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FE1932AA-276C-4255-AF9A-14CBD14F5BEA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1965776"/>
              <a:chOff x="2728686" y="1944914"/>
              <a:chExt cx="3055724" cy="2676263"/>
            </a:xfrm>
          </p:grpSpPr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5D83199-60D0-4D82-8D8E-F42FFA07C217}"/>
                  </a:ext>
                </a:extLst>
              </p:cNvPr>
              <p:cNvSpPr/>
              <p:nvPr/>
            </p:nvSpPr>
            <p:spPr>
              <a:xfrm rot="21437240">
                <a:off x="2809292" y="2100768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Rectangle: Top Corners One Rounded and One Snipped 53">
                <a:extLst>
                  <a:ext uri="{FF2B5EF4-FFF2-40B4-BE49-F238E27FC236}">
                    <a16:creationId xmlns:a16="http://schemas.microsoft.com/office/drawing/2014/main" id="{37D910D8-666C-45A4-B2D2-85C34050E474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Right Triangle 19">
                <a:extLst>
                  <a:ext uri="{FF2B5EF4-FFF2-40B4-BE49-F238E27FC236}">
                    <a16:creationId xmlns:a16="http://schemas.microsoft.com/office/drawing/2014/main" id="{5B5AAE39-2CEF-46F3-A578-CB2FD9E1732B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E39232-2517-45E7-9D20-461F28ACEB74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8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51" name="Graphic 50" descr="Target Audience">
              <a:extLst>
                <a:ext uri="{FF2B5EF4-FFF2-40B4-BE49-F238E27FC236}">
                  <a16:creationId xmlns:a16="http://schemas.microsoft.com/office/drawing/2014/main" id="{E8F452F3-D594-452C-A512-0DBCD0C752D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9DA2945-ED63-42D1-BEEE-8F9EE7A5387D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F1ACD4D-A8CE-42AD-907F-96838FB15DD9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3B39107-7905-4579-B15B-0EA9F09A7F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apezoid 10">
              <a:extLst>
                <a:ext uri="{FF2B5EF4-FFF2-40B4-BE49-F238E27FC236}">
                  <a16:creationId xmlns:a16="http://schemas.microsoft.com/office/drawing/2014/main" id="{5B964588-FD59-4E6D-A579-2FF989783FB8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175C4F1-9B3B-4C6E-AD9A-B55FE4CBD328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1" name="Rectangle 21">
            <a:extLst>
              <a:ext uri="{FF2B5EF4-FFF2-40B4-BE49-F238E27FC236}">
                <a16:creationId xmlns:a16="http://schemas.microsoft.com/office/drawing/2014/main" id="{1EB73646-77A1-44B3-9FA7-491ADAA840A6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00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35" y="2390372"/>
            <a:ext cx="4556935" cy="4135956"/>
          </a:xfrm>
          <a:prstGeom prst="rect">
            <a:avLst/>
          </a:prstGeom>
        </p:spPr>
      </p:pic>
      <p:grpSp>
        <p:nvGrpSpPr>
          <p:cNvPr id="101" name="Group 64">
            <a:extLst>
              <a:ext uri="{FF2B5EF4-FFF2-40B4-BE49-F238E27FC236}">
                <a16:creationId xmlns:a16="http://schemas.microsoft.com/office/drawing/2014/main" id="{A74FBC06-1B5A-426D-A822-6BB649AA44E6}"/>
              </a:ext>
            </a:extLst>
          </p:cNvPr>
          <p:cNvGrpSpPr/>
          <p:nvPr/>
        </p:nvGrpSpPr>
        <p:grpSpPr>
          <a:xfrm flipH="1" flipV="1">
            <a:off x="10151430" y="1730072"/>
            <a:ext cx="1536829" cy="635091"/>
            <a:chOff x="1431941" y="2643418"/>
            <a:chExt cx="1834212" cy="635091"/>
          </a:xfrm>
        </p:grpSpPr>
        <p:sp>
          <p:nvSpPr>
            <p:cNvPr id="102" name="Freeform: Shape 65">
              <a:extLst>
                <a:ext uri="{FF2B5EF4-FFF2-40B4-BE49-F238E27FC236}">
                  <a16:creationId xmlns:a16="http://schemas.microsoft.com/office/drawing/2014/main" id="{A306DC07-731C-4F30-AEA9-6AF767CC8999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TextBox 66">
              <a:extLst>
                <a:ext uri="{FF2B5EF4-FFF2-40B4-BE49-F238E27FC236}">
                  <a16:creationId xmlns:a16="http://schemas.microsoft.com/office/drawing/2014/main" id="{0D695F10-F6BC-4CE5-85F4-FC3412324709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09" name="TextBox 73">
            <a:extLst>
              <a:ext uri="{FF2B5EF4-FFF2-40B4-BE49-F238E27FC236}">
                <a16:creationId xmlns:a16="http://schemas.microsoft.com/office/drawing/2014/main" id="{A8F72419-8B5D-4010-8673-91B89D30E079}"/>
              </a:ext>
            </a:extLst>
          </p:cNvPr>
          <p:cNvSpPr txBox="1"/>
          <p:nvPr/>
        </p:nvSpPr>
        <p:spPr>
          <a:xfrm>
            <a:off x="5745083" y="2012152"/>
            <a:ext cx="5351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/>
              <a:t>برأيك أيّهما نجحت في تحقيق الإنفاق الصحيح و لماذا ؟</a:t>
            </a:r>
            <a:endParaRPr lang="ar-SY" sz="2000" b="1" dirty="0"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pic>
        <p:nvPicPr>
          <p:cNvPr id="6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66507" y="4793594"/>
            <a:ext cx="1030284" cy="1782114"/>
          </a:xfrm>
          <a:prstGeom prst="rect">
            <a:avLst/>
          </a:prstGeom>
        </p:spPr>
      </p:pic>
      <p:sp>
        <p:nvSpPr>
          <p:cNvPr id="63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2490621">
            <a:off x="8795626" y="5049056"/>
            <a:ext cx="659079" cy="217503"/>
          </a:xfrm>
          <a:custGeom>
            <a:avLst/>
            <a:gdLst>
              <a:gd name="connsiteX0" fmla="*/ 659079 w 659079"/>
              <a:gd name="connsiteY0" fmla="*/ 172897 h 217503"/>
              <a:gd name="connsiteX1" fmla="*/ 361225 w 659079"/>
              <a:gd name="connsiteY1" fmla="*/ 207632 h 217503"/>
              <a:gd name="connsiteX2" fmla="*/ 202793 w 659079"/>
              <a:gd name="connsiteY2" fmla="*/ 16589 h 217503"/>
              <a:gd name="connsiteX3" fmla="*/ 0 w 659079"/>
              <a:gd name="connsiteY3" fmla="*/ 22378 h 21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9079" h="217503" extrusionOk="0">
                <a:moveTo>
                  <a:pt x="659079" y="172897"/>
                </a:moveTo>
                <a:cubicBezTo>
                  <a:pt x="545042" y="216052"/>
                  <a:pt x="444648" y="234063"/>
                  <a:pt x="361225" y="207632"/>
                </a:cubicBezTo>
                <a:cubicBezTo>
                  <a:pt x="253895" y="176487"/>
                  <a:pt x="277718" y="71014"/>
                  <a:pt x="202793" y="16589"/>
                </a:cubicBezTo>
                <a:cubicBezTo>
                  <a:pt x="120304" y="-34438"/>
                  <a:pt x="82689" y="18436"/>
                  <a:pt x="0" y="22378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4" name="Cloud 109">
            <a:extLst>
              <a:ext uri="{FF2B5EF4-FFF2-40B4-BE49-F238E27FC236}">
                <a16:creationId xmlns:a16="http://schemas.microsoft.com/office/drawing/2014/main" id="{AF4EEF4B-7BFE-49B4-98C0-53420150C8DC}"/>
              </a:ext>
            </a:extLst>
          </p:cNvPr>
          <p:cNvSpPr/>
          <p:nvPr/>
        </p:nvSpPr>
        <p:spPr>
          <a:xfrm>
            <a:off x="7197173" y="2390372"/>
            <a:ext cx="3812364" cy="245271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000" b="1" dirty="0">
                <a:solidFill>
                  <a:srgbClr val="FFFF00"/>
                </a:solidFill>
              </a:rPr>
              <a:t>ليان نجحت لأنها اشترت ما يفيدها و وفّرت من مصروفها , أما ريما فلم تشتري ما يفيد و لم توفّر .</a:t>
            </a:r>
          </a:p>
        </p:txBody>
      </p:sp>
    </p:spTree>
    <p:extLst>
      <p:ext uri="{BB962C8B-B14F-4D97-AF65-F5344CB8AC3E}">
        <p14:creationId xmlns:p14="http://schemas.microsoft.com/office/powerpoint/2010/main" val="19996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74" grpId="0"/>
      <p:bldP spid="61" grpId="0" animBg="1"/>
      <p:bldP spid="109" grpId="0"/>
      <p:bldP spid="63" grpId="0" animBg="1"/>
      <p:bldP spid="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213905" y="217708"/>
            <a:ext cx="2522820" cy="993239"/>
            <a:chOff x="1437354" y="902491"/>
            <a:chExt cx="2932460" cy="993239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4" y="902491"/>
              <a:ext cx="2811265" cy="972613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2420585" y="1372510"/>
              <a:ext cx="194922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3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E258D2C-2BA6-4000-80D5-27142CA6CFB5}"/>
              </a:ext>
            </a:extLst>
          </p:cNvPr>
          <p:cNvGrpSpPr/>
          <p:nvPr/>
        </p:nvGrpSpPr>
        <p:grpSpPr>
          <a:xfrm>
            <a:off x="577496" y="3413483"/>
            <a:ext cx="1884145" cy="2126866"/>
            <a:chOff x="10074678" y="2825187"/>
            <a:chExt cx="1884145" cy="2126866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9EA7F82-8C28-4C5F-9D2B-4063F17D5363}"/>
                </a:ext>
              </a:extLst>
            </p:cNvPr>
            <p:cNvGrpSpPr/>
            <p:nvPr/>
          </p:nvGrpSpPr>
          <p:grpSpPr>
            <a:xfrm rot="21371849">
              <a:off x="10074678" y="2825187"/>
              <a:ext cx="1884145" cy="2126866"/>
              <a:chOff x="395817" y="4308237"/>
              <a:chExt cx="1884145" cy="2126866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46833FD-6566-4CA2-9B7E-BD83EFB997DD}"/>
                  </a:ext>
                </a:extLst>
              </p:cNvPr>
              <p:cNvSpPr txBox="1"/>
              <p:nvPr/>
            </p:nvSpPr>
            <p:spPr>
              <a:xfrm>
                <a:off x="395817" y="4308237"/>
                <a:ext cx="1884145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مهاراتي في الحياة</a:t>
                </a:r>
                <a:endParaRPr lang="en-US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A122575E-27BF-4685-900C-BECC0F8F7215}"/>
                  </a:ext>
                </a:extLst>
              </p:cNvPr>
              <p:cNvSpPr txBox="1"/>
              <p:nvPr/>
            </p:nvSpPr>
            <p:spPr>
              <a:xfrm>
                <a:off x="406393" y="4680777"/>
                <a:ext cx="1871561" cy="1754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b="1" dirty="0">
                    <a:latin typeface="Century Gothic" panose="020B0502020202020204" pitchFamily="34" charset="0"/>
                  </a:rPr>
                  <a:t>المصروف الشخصي</a:t>
                </a: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b="1" dirty="0">
                  <a:latin typeface="Century Gothic" panose="020B0502020202020204" pitchFamily="34" charset="0"/>
                </a:endParaRPr>
              </a:p>
              <a:p>
                <a:pPr algn="r"/>
                <a:endParaRPr lang="en-US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552C6D34-D505-4A96-A7D6-BEAAF6A8A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689223" y="3624229"/>
              <a:ext cx="703671" cy="1150756"/>
            </a:xfrm>
            <a:prstGeom prst="rect">
              <a:avLst/>
            </a:prstGeom>
          </p:spPr>
        </p:pic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22E1209-C182-424D-A8F1-4C544E88B649}"/>
              </a:ext>
            </a:extLst>
          </p:cNvPr>
          <p:cNvGrpSpPr/>
          <p:nvPr/>
        </p:nvGrpSpPr>
        <p:grpSpPr>
          <a:xfrm>
            <a:off x="560431" y="1240514"/>
            <a:ext cx="2230417" cy="1940316"/>
            <a:chOff x="7624954" y="1603531"/>
            <a:chExt cx="2230417" cy="1940316"/>
          </a:xfrm>
        </p:grpSpPr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3478023-40D4-4747-ABD8-E2B2157A73BB}"/>
                </a:ext>
              </a:extLst>
            </p:cNvPr>
            <p:cNvGrpSpPr/>
            <p:nvPr/>
          </p:nvGrpSpPr>
          <p:grpSpPr>
            <a:xfrm>
              <a:off x="7624954" y="1603531"/>
              <a:ext cx="2230417" cy="1940316"/>
              <a:chOff x="2728686" y="1944914"/>
              <a:chExt cx="3036552" cy="2641600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C263E88A-4BB6-426D-87C4-0E03D40747DA}"/>
                  </a:ext>
                </a:extLst>
              </p:cNvPr>
              <p:cNvSpPr/>
              <p:nvPr/>
            </p:nvSpPr>
            <p:spPr>
              <a:xfrm rot="21437240">
                <a:off x="2790120" y="2005510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Rectangle: Top Corners One Rounded and One Snipped 62">
                <a:extLst>
                  <a:ext uri="{FF2B5EF4-FFF2-40B4-BE49-F238E27FC236}">
                    <a16:creationId xmlns:a16="http://schemas.microsoft.com/office/drawing/2014/main" id="{DF231A91-B46C-4EE1-90C7-7823F4A7AF03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Right Triangle 19">
                <a:extLst>
                  <a:ext uri="{FF2B5EF4-FFF2-40B4-BE49-F238E27FC236}">
                    <a16:creationId xmlns:a16="http://schemas.microsoft.com/office/drawing/2014/main" id="{5B3BA7E3-4C73-4C8F-A3C5-839A98004327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FB63ED1-E29A-4D02-AF7A-28F31318AF47}"/>
                </a:ext>
              </a:extLst>
            </p:cNvPr>
            <p:cNvSpPr txBox="1"/>
            <p:nvPr/>
          </p:nvSpPr>
          <p:spPr>
            <a:xfrm>
              <a:off x="8189077" y="1880622"/>
              <a:ext cx="7280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000" b="1" dirty="0">
                  <a:latin typeface="Century Gothic" panose="020B0502020202020204" pitchFamily="34" charset="0"/>
                </a:rPr>
                <a:t>8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61" name="Graphic 60" descr="Target Audience">
              <a:extLst>
                <a:ext uri="{FF2B5EF4-FFF2-40B4-BE49-F238E27FC236}">
                  <a16:creationId xmlns:a16="http://schemas.microsoft.com/office/drawing/2014/main" id="{432526A5-4A35-4D82-BF66-60AA658B9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3F9391D-5513-48BB-9054-B7D1041F1D31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12FD180-7135-406B-88D3-A49EF2B77DB2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F31F380-011E-4437-ACA5-5D24A7D3BA4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rapezoid 10">
              <a:extLst>
                <a:ext uri="{FF2B5EF4-FFF2-40B4-BE49-F238E27FC236}">
                  <a16:creationId xmlns:a16="http://schemas.microsoft.com/office/drawing/2014/main" id="{0F653D63-43EA-4AC1-A172-199ABFD5C3B3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E560459-1344-4891-821C-D56D947FF44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" name="Rectangle 21">
            <a:extLst>
              <a:ext uri="{FF2B5EF4-FFF2-40B4-BE49-F238E27FC236}">
                <a16:creationId xmlns:a16="http://schemas.microsoft.com/office/drawing/2014/main" id="{1CD4B8A8-8393-4C02-8B69-4AD6C39708F2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39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833432" y="3864146"/>
            <a:ext cx="1619090" cy="2800592"/>
          </a:xfrm>
          <a:prstGeom prst="rect">
            <a:avLst/>
          </a:prstGeom>
        </p:spPr>
      </p:pic>
      <p:sp>
        <p:nvSpPr>
          <p:cNvPr id="40" name="Freeform: Shape 108">
            <a:extLst>
              <a:ext uri="{FF2B5EF4-FFF2-40B4-BE49-F238E27FC236}">
                <a16:creationId xmlns:a16="http://schemas.microsoft.com/office/drawing/2014/main" id="{5EE8B65A-B306-48EC-833E-94BEF072460B}"/>
              </a:ext>
            </a:extLst>
          </p:cNvPr>
          <p:cNvSpPr/>
          <p:nvPr/>
        </p:nvSpPr>
        <p:spPr>
          <a:xfrm rot="8214878">
            <a:off x="3745907" y="3302881"/>
            <a:ext cx="990387" cy="249906"/>
          </a:xfrm>
          <a:custGeom>
            <a:avLst/>
            <a:gdLst>
              <a:gd name="connsiteX0" fmla="*/ 990387 w 990387"/>
              <a:gd name="connsiteY0" fmla="*/ 198655 h 249906"/>
              <a:gd name="connsiteX1" fmla="*/ 542807 w 990387"/>
              <a:gd name="connsiteY1" fmla="*/ 238565 h 249906"/>
              <a:gd name="connsiteX2" fmla="*/ 304734 w 990387"/>
              <a:gd name="connsiteY2" fmla="*/ 19060 h 249906"/>
              <a:gd name="connsiteX3" fmla="*/ 0 w 990387"/>
              <a:gd name="connsiteY3" fmla="*/ 25712 h 24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0387" h="249906" extrusionOk="0">
                <a:moveTo>
                  <a:pt x="990387" y="198655"/>
                </a:moveTo>
                <a:cubicBezTo>
                  <a:pt x="820664" y="245383"/>
                  <a:pt x="671131" y="269183"/>
                  <a:pt x="542807" y="238565"/>
                </a:cubicBezTo>
                <a:cubicBezTo>
                  <a:pt x="382989" y="201753"/>
                  <a:pt x="418044" y="88085"/>
                  <a:pt x="304734" y="19060"/>
                </a:cubicBezTo>
                <a:cubicBezTo>
                  <a:pt x="176914" y="-46007"/>
                  <a:pt x="129065" y="28718"/>
                  <a:pt x="0" y="25712"/>
                </a:cubicBezTo>
              </a:path>
            </a:pathLst>
          </a:custGeom>
          <a:noFill/>
          <a:ln w="38100">
            <a:solidFill>
              <a:schemeClr val="tx1"/>
            </a:solidFill>
            <a:tailEnd type="arrow"/>
            <a:extLst>
              <a:ext uri="{C807C97D-BFC1-408E-A445-0C87EB9F89A2}">
                <ask:lineSketchStyleProps xmlns:ask="http://schemas.microsoft.com/office/drawing/2018/sketchyshapes" sd="3948674015">
                  <a:custGeom>
                    <a:avLst/>
                    <a:gdLst>
                      <a:gd name="connsiteX0" fmla="*/ 1509486 w 1509486"/>
                      <a:gd name="connsiteY0" fmla="*/ 421833 h 530661"/>
                      <a:gd name="connsiteX1" fmla="*/ 827314 w 1509486"/>
                      <a:gd name="connsiteY1" fmla="*/ 506580 h 530661"/>
                      <a:gd name="connsiteX2" fmla="*/ 464457 w 1509486"/>
                      <a:gd name="connsiteY2" fmla="*/ 40474 h 530661"/>
                      <a:gd name="connsiteX3" fmla="*/ 0 w 1509486"/>
                      <a:gd name="connsiteY3" fmla="*/ 54599 h 53066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509486" h="530661" extrusionOk="0">
                        <a:moveTo>
                          <a:pt x="1509486" y="421833"/>
                        </a:moveTo>
                        <a:cubicBezTo>
                          <a:pt x="1254416" y="500381"/>
                          <a:pt x="1006604" y="570408"/>
                          <a:pt x="827314" y="506580"/>
                        </a:cubicBezTo>
                        <a:cubicBezTo>
                          <a:pt x="631062" y="439356"/>
                          <a:pt x="615057" y="136624"/>
                          <a:pt x="464457" y="40474"/>
                        </a:cubicBezTo>
                        <a:cubicBezTo>
                          <a:pt x="294852" y="-64674"/>
                          <a:pt x="183749" y="37021"/>
                          <a:pt x="0" y="54599"/>
                        </a:cubicBezTo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1" name="Cloud 109">
            <a:extLst>
              <a:ext uri="{FF2B5EF4-FFF2-40B4-BE49-F238E27FC236}">
                <a16:creationId xmlns:a16="http://schemas.microsoft.com/office/drawing/2014/main" id="{AF4EEF4B-7BFE-49B4-98C0-53420150C8DC}"/>
              </a:ext>
            </a:extLst>
          </p:cNvPr>
          <p:cNvSpPr/>
          <p:nvPr/>
        </p:nvSpPr>
        <p:spPr>
          <a:xfrm>
            <a:off x="3486103" y="1504010"/>
            <a:ext cx="3075246" cy="163865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>
                <a:solidFill>
                  <a:srgbClr val="FFFF00"/>
                </a:solidFill>
              </a:rPr>
              <a:t>تأملي الآية القرآنية الآتية:</a:t>
            </a:r>
            <a:endParaRPr lang="ar-SY" sz="2400" b="1" dirty="0">
              <a:solidFill>
                <a:srgbClr val="FFFF00"/>
              </a:solidFill>
              <a:latin typeface="Open Sans" panose="020B0606030504020204" pitchFamily="34" charset="0"/>
              <a:ea typeface="Open Sans" panose="020B0606030504020204" pitchFamily="34" charset="0"/>
            </a:endParaRPr>
          </a:p>
        </p:txBody>
      </p:sp>
      <p:pic>
        <p:nvPicPr>
          <p:cNvPr id="27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113" y="3372464"/>
            <a:ext cx="6315947" cy="94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29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0" grpId="0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2953</TotalTime>
  <Words>639</Words>
  <Application>Microsoft Office PowerPoint</Application>
  <PresentationFormat>شاشة عريضة</PresentationFormat>
  <Paragraphs>182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1814</cp:revision>
  <dcterms:created xsi:type="dcterms:W3CDTF">2020-10-10T04:32:51Z</dcterms:created>
  <dcterms:modified xsi:type="dcterms:W3CDTF">2021-01-17T13:54:21Z</dcterms:modified>
</cp:coreProperties>
</file>