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9" r:id="rId2"/>
    <p:sldId id="350" r:id="rId3"/>
    <p:sldId id="351" r:id="rId4"/>
    <p:sldId id="352" r:id="rId5"/>
    <p:sldId id="353" r:id="rId6"/>
    <p:sldId id="354" r:id="rId7"/>
    <p:sldId id="35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14"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32800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14723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970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66092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992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79018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03508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3757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4575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42561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24749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17/06/1442</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752242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495300"/>
            <a:ext cx="9144000" cy="5755422"/>
          </a:xfrm>
          <a:prstGeom prst="rect">
            <a:avLst/>
          </a:prstGeom>
        </p:spPr>
        <p:txBody>
          <a:bodyPr wrap="square">
            <a:spAutoFit/>
          </a:bodyPr>
          <a:lstStyle/>
          <a:p>
            <a:pPr algn="ctr" rtl="1">
              <a:lnSpc>
                <a:spcPct val="115000"/>
              </a:lnSpc>
            </a:pPr>
            <a:r>
              <a:rPr lang="ar-EG" sz="2000" b="1" dirty="0">
                <a:solidFill>
                  <a:prstClr val="black"/>
                </a:solidFill>
                <a:latin typeface="Arial" panose="020B0604020202020204" pitchFamily="34" charset="0"/>
                <a:ea typeface="Arial" panose="020B0604020202020204" pitchFamily="34" charset="0"/>
              </a:rPr>
              <a:t>اختبار الوحدة الرابعة</a:t>
            </a:r>
            <a:endParaRPr lang="en-US" sz="1400" b="1" dirty="0">
              <a:solidFill>
                <a:prstClr val="black"/>
              </a:solidFill>
              <a:latin typeface="Arial" panose="020B0604020202020204" pitchFamily="34" charset="0"/>
              <a:ea typeface="Arial" panose="020B0604020202020204" pitchFamily="34" charset="0"/>
            </a:endParaRPr>
          </a:p>
          <a:p>
            <a:pPr algn="ctr" rtl="1">
              <a:lnSpc>
                <a:spcPct val="115000"/>
              </a:lnSpc>
            </a:pPr>
            <a:r>
              <a:rPr lang="ar-EG" sz="2000" b="1" dirty="0">
                <a:solidFill>
                  <a:prstClr val="black"/>
                </a:solidFill>
                <a:latin typeface="Arial" panose="020B0604020202020204" pitchFamily="34" charset="0"/>
                <a:ea typeface="Arial" panose="020B0604020202020204" pitchFamily="34" charset="0"/>
              </a:rPr>
              <a:t>طفل مفكر</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سألت الأم ابنها الذي لم يتجاوز ست سنوات من عمره: بيل... ماذا تفعل؟ أجاب الصغير: أنا أفكر ... فهل سبق لك أن فكرت يا أمي؟</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إنه (بيل غيتس)، المولود في 28 أكتوبر عام 1955 أغنى رجل في العالم في عصرنا.</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أطلق عليه زملاؤه في المدرسة: (بيل ... الذكاء المتحرك)، وكان يبتسم وينظر إليهم، ويردد: بل الأزرار، المتحركة.</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شغف (بيل) منذ طفولته بالأزرار، فكل شيء في عصرنا يتحرك بها: الأجهزة الكهربائية والإلكترونية.</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قال مرة وهو ينظر إلى ذلك الجهاز الضخم المسمى بالحاسوب: كم أحلم أن يصير صغيرا، أنتقل به إلى كل مكان، أتحدث إليه، ويستمع إلي، يصبح صديقي الذي يحفظ أسراري.</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وتحركت الحياة بسرعة، فالحاسوب يتضاءل في الحجم، لكن كفاءته تزداد، وبرامجه تتعقد ولغاته تتعدد، وتنتشر في كل أنحاء العالم.</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وأحس (بيل غيتس) بأن بطل العالم القادم هو ذلك الجهاز الساحر أو صندوق الذاكرة كما أطلق عليه ذات يوم، ففكر مع اثنين من زملائه بإنشاء شركة لبرامج الحاسوب، تحمل اسم (مايكروسوفت)</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وردد: سوف تصبح برامج الحاسوب أفضل معلم في تاريخ البشر.</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                                                                      مجلة العربي،2001م</a:t>
            </a:r>
            <a:endParaRPr lang="en-US" sz="14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121904113"/>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381000"/>
            <a:ext cx="9144000" cy="6268383"/>
          </a:xfrm>
          <a:prstGeom prst="rect">
            <a:avLst/>
          </a:prstGeom>
        </p:spPr>
        <p:txBody>
          <a:bodyPr wrap="square">
            <a:spAutoFit/>
          </a:bodyPr>
          <a:lstStyle/>
          <a:p>
            <a:pPr algn="r" rtl="1">
              <a:lnSpc>
                <a:spcPct val="115000"/>
              </a:lnSpc>
            </a:pPr>
            <a:r>
              <a:rPr lang="ar-EG" sz="2000" b="1" dirty="0">
                <a:solidFill>
                  <a:prstClr val="black"/>
                </a:solidFill>
                <a:latin typeface="Arial" panose="020B0604020202020204" pitchFamily="34" charset="0"/>
                <a:ea typeface="Arial" panose="020B0604020202020204" pitchFamily="34" charset="0"/>
              </a:rPr>
              <a:t>أولا:</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أ. أقرأ النص قراءة صامتة ثم أختار الإجابة الصحيحة فيما يأتي: </a:t>
            </a:r>
            <a:endParaRPr lang="en-US" sz="14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spcAft>
                <a:spcPts val="1000"/>
              </a:spcAft>
              <a:buFont typeface="+mj-lt"/>
              <a:buAutoNum type="arabicPeriod"/>
            </a:pPr>
            <a:r>
              <a:rPr lang="ar-EG" sz="2000" b="1" dirty="0">
                <a:solidFill>
                  <a:prstClr val="black"/>
                </a:solidFill>
                <a:latin typeface="Cambria" panose="02040503050406030204" pitchFamily="18" charset="0"/>
                <a:ea typeface="Cambria" panose="02040503050406030204" pitchFamily="18" charset="0"/>
              </a:rPr>
              <a:t>«الحاسوب يتضاءل في الحجم». معنى «يتضاءل»:</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 أ. يتعاظم.       ب. يكبر.       جـ. يصغر.       د. يتفاوت. </a:t>
            </a:r>
            <a:endParaRPr lang="en-US" sz="14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spcAft>
                <a:spcPts val="1000"/>
              </a:spcAft>
              <a:buFont typeface="+mj-lt"/>
              <a:buAutoNum type="arabicPeriod"/>
            </a:pPr>
            <a:r>
              <a:rPr lang="ar-EG" sz="2000" b="1" dirty="0">
                <a:solidFill>
                  <a:prstClr val="black"/>
                </a:solidFill>
                <a:latin typeface="Cambria" panose="02040503050406030204" pitchFamily="18" charset="0"/>
                <a:ea typeface="Cambria" panose="02040503050406030204" pitchFamily="18" charset="0"/>
              </a:rPr>
              <a:t>اللقب الذي أطلقه (بيل) على الحاسوب:</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أ. أفضل معلم.  ب. صندوق الذاكرة.  جـ. الأزرار المتحركة.   د. الذكاء المتحرك.</a:t>
            </a:r>
            <a:endParaRPr lang="en-US" sz="14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spcAft>
                <a:spcPts val="1000"/>
              </a:spcAft>
              <a:buFont typeface="+mj-lt"/>
              <a:buAutoNum type="arabicPeriod"/>
            </a:pPr>
            <a:r>
              <a:rPr lang="ar-EG" sz="2000" b="1" dirty="0">
                <a:solidFill>
                  <a:prstClr val="black"/>
                </a:solidFill>
                <a:latin typeface="Cambria" panose="02040503050406030204" pitchFamily="18" charset="0"/>
                <a:ea typeface="Cambria" panose="02040503050406030204" pitchFamily="18" charset="0"/>
              </a:rPr>
              <a:t>كانت أمنية (بيل) أن:</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أ. يصبح غنيا.                                 ب. يصير الحاسوب صغيرا.     </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جـ. ينشئ شركة لبرامج الحاسوب.         د. تصبح برامج الحاسوب أفضل معلم. </a:t>
            </a:r>
            <a:endParaRPr lang="en-US" sz="14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spcAft>
                <a:spcPts val="1000"/>
              </a:spcAft>
              <a:buFont typeface="+mj-lt"/>
              <a:buAutoNum type="arabicPeriod"/>
            </a:pPr>
            <a:r>
              <a:rPr lang="ar-EG" sz="2000" b="1" dirty="0">
                <a:solidFill>
                  <a:prstClr val="black"/>
                </a:solidFill>
                <a:latin typeface="Cambria" panose="02040503050406030204" pitchFamily="18" charset="0"/>
                <a:ea typeface="Cambria" panose="02040503050406030204" pitchFamily="18" charset="0"/>
              </a:rPr>
              <a:t>أكتب معنى (صمم) في الجملتين الآتيتين:</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      أ. صمم (بيل) برامج جديدة. معنى (صمم): .........................................................................      </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      ب. صمم (بيل) على النجاح. معنى (صمم): .........................................................................      </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5. متى ولد (بيل غيتس)؟ وكيف بدأت موهبته الفكرية تبرز؟</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endParaRPr lang="en-US" sz="1400" b="1" dirty="0">
              <a:solidFill>
                <a:prstClr val="black"/>
              </a:solidFill>
              <a:latin typeface="Arial" panose="020B0604020202020204" pitchFamily="34" charset="0"/>
              <a:ea typeface="Arial" panose="020B0604020202020204" pitchFamily="34" charset="0"/>
            </a:endParaRPr>
          </a:p>
        </p:txBody>
      </p:sp>
      <p:sp>
        <p:nvSpPr>
          <p:cNvPr id="3" name="Rectangle 2">
            <a:extLst>
              <a:ext uri="{FF2B5EF4-FFF2-40B4-BE49-F238E27FC236}">
                <a16:creationId xmlns:a16="http://schemas.microsoft.com/office/drawing/2014/main" id="{3FDC0580-0410-49D3-8944-5163CC37FF47}"/>
              </a:ext>
            </a:extLst>
          </p:cNvPr>
          <p:cNvSpPr/>
          <p:nvPr/>
        </p:nvSpPr>
        <p:spPr>
          <a:xfrm>
            <a:off x="5509592" y="1662545"/>
            <a:ext cx="1069338" cy="2968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sp>
        <p:nvSpPr>
          <p:cNvPr id="9" name="Rectangle 8">
            <a:extLst>
              <a:ext uri="{FF2B5EF4-FFF2-40B4-BE49-F238E27FC236}">
                <a16:creationId xmlns:a16="http://schemas.microsoft.com/office/drawing/2014/main" id="{746FC159-32CC-45F3-90FE-DC4BB1BDF746}"/>
              </a:ext>
            </a:extLst>
          </p:cNvPr>
          <p:cNvSpPr/>
          <p:nvPr/>
        </p:nvSpPr>
        <p:spPr>
          <a:xfrm>
            <a:off x="6175169" y="2458192"/>
            <a:ext cx="1669292" cy="2968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sp>
        <p:nvSpPr>
          <p:cNvPr id="10" name="Rectangle 9">
            <a:extLst>
              <a:ext uri="{FF2B5EF4-FFF2-40B4-BE49-F238E27FC236}">
                <a16:creationId xmlns:a16="http://schemas.microsoft.com/office/drawing/2014/main" id="{65AC55D7-939C-4359-9EB7-F548D8D2D05C}"/>
              </a:ext>
            </a:extLst>
          </p:cNvPr>
          <p:cNvSpPr/>
          <p:nvPr/>
        </p:nvSpPr>
        <p:spPr>
          <a:xfrm>
            <a:off x="3289465" y="3280558"/>
            <a:ext cx="2405562" cy="2968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EG">
              <a:solidFill>
                <a:prstClr val="white"/>
              </a:solidFill>
            </a:endParaRPr>
          </a:p>
        </p:txBody>
      </p:sp>
      <p:sp>
        <p:nvSpPr>
          <p:cNvPr id="5" name="Rectangle 4">
            <a:extLst>
              <a:ext uri="{FF2B5EF4-FFF2-40B4-BE49-F238E27FC236}">
                <a16:creationId xmlns:a16="http://schemas.microsoft.com/office/drawing/2014/main" id="{513B03A0-9FEE-4C2C-9988-00CE987BF78C}"/>
              </a:ext>
            </a:extLst>
          </p:cNvPr>
          <p:cNvSpPr/>
          <p:nvPr/>
        </p:nvSpPr>
        <p:spPr>
          <a:xfrm>
            <a:off x="3956909" y="4733458"/>
            <a:ext cx="1305165" cy="461665"/>
          </a:xfrm>
          <a:prstGeom prst="rect">
            <a:avLst/>
          </a:prstGeom>
        </p:spPr>
        <p:txBody>
          <a:bodyPr wrap="none">
            <a:spAutoFit/>
          </a:bodyPr>
          <a:lstStyle/>
          <a:p>
            <a:pPr algn="ctr" rtl="1"/>
            <a:r>
              <a:rPr lang="ar-YE" sz="3600" b="1" i="1" baseline="30000" dirty="0">
                <a:solidFill>
                  <a:srgbClr val="2C4A99"/>
                </a:solidFill>
                <a:latin typeface="AdobeArabic-BoldItalic"/>
              </a:rPr>
              <a:t>خطط وانشأ</a:t>
            </a:r>
          </a:p>
        </p:txBody>
      </p:sp>
      <p:sp>
        <p:nvSpPr>
          <p:cNvPr id="15" name="Rectangle 14">
            <a:extLst>
              <a:ext uri="{FF2B5EF4-FFF2-40B4-BE49-F238E27FC236}">
                <a16:creationId xmlns:a16="http://schemas.microsoft.com/office/drawing/2014/main" id="{B92EFBCA-7EB0-4CFB-A8BE-62626FBB4B71}"/>
              </a:ext>
            </a:extLst>
          </p:cNvPr>
          <p:cNvSpPr/>
          <p:nvPr/>
        </p:nvSpPr>
        <p:spPr>
          <a:xfrm>
            <a:off x="4005800" y="5468987"/>
            <a:ext cx="1207382" cy="461665"/>
          </a:xfrm>
          <a:prstGeom prst="rect">
            <a:avLst/>
          </a:prstGeom>
        </p:spPr>
        <p:txBody>
          <a:bodyPr wrap="none">
            <a:spAutoFit/>
          </a:bodyPr>
          <a:lstStyle/>
          <a:p>
            <a:pPr algn="ctr" rtl="1"/>
            <a:r>
              <a:rPr lang="ar-YE" sz="3600" b="1" i="1" baseline="30000" dirty="0">
                <a:solidFill>
                  <a:srgbClr val="2C4A99"/>
                </a:solidFill>
                <a:latin typeface="AdobeArabic-BoldItalic"/>
              </a:rPr>
              <a:t>اصر ِوقرر</a:t>
            </a:r>
          </a:p>
        </p:txBody>
      </p:sp>
      <p:sp>
        <p:nvSpPr>
          <p:cNvPr id="16" name="Rectangle 15">
            <a:extLst>
              <a:ext uri="{FF2B5EF4-FFF2-40B4-BE49-F238E27FC236}">
                <a16:creationId xmlns:a16="http://schemas.microsoft.com/office/drawing/2014/main" id="{E66045C1-5FF5-4B62-B1BD-E803E7E74ED4}"/>
              </a:ext>
            </a:extLst>
          </p:cNvPr>
          <p:cNvSpPr/>
          <p:nvPr/>
        </p:nvSpPr>
        <p:spPr>
          <a:xfrm>
            <a:off x="-93001" y="5516955"/>
            <a:ext cx="4014284" cy="954107"/>
          </a:xfrm>
          <a:prstGeom prst="rect">
            <a:avLst/>
          </a:prstGeom>
        </p:spPr>
        <p:txBody>
          <a:bodyPr wrap="square">
            <a:spAutoFit/>
          </a:bodyPr>
          <a:lstStyle/>
          <a:p>
            <a:pPr algn="ctr" rtl="1"/>
            <a:r>
              <a:rPr lang="ar-YE" sz="2800" b="1" i="1" baseline="30000" dirty="0">
                <a:solidFill>
                  <a:srgbClr val="2C4A99"/>
                </a:solidFill>
                <a:latin typeface="AdobeArabic-BoldItalic"/>
              </a:rPr>
              <a:t>ولد في 28اكتوبر 1955مبدا موهبته عندما بدأ التفكير وهو في سن السادسة من عمره وشغفه منذ الطفولة بالأزرار</a:t>
            </a:r>
          </a:p>
        </p:txBody>
      </p:sp>
    </p:spTree>
    <p:custDataLst>
      <p:tags r:id="rId1"/>
    </p:custDataLst>
    <p:extLst>
      <p:ext uri="{BB962C8B-B14F-4D97-AF65-F5344CB8AC3E}">
        <p14:creationId xmlns:p14="http://schemas.microsoft.com/office/powerpoint/2010/main" val="3482983173"/>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animBg="1"/>
      <p:bldP spid="9" grpId="0" animBg="1"/>
      <p:bldP spid="10" grpId="0" animBg="1"/>
      <p:bldP spid="5" grpId="0"/>
      <p:bldP spid="15"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971550" y="552450"/>
            <a:ext cx="8648700" cy="5401479"/>
          </a:xfrm>
          <a:prstGeom prst="rect">
            <a:avLst/>
          </a:prstGeom>
        </p:spPr>
        <p:txBody>
          <a:bodyPr wrap="square">
            <a:spAutoFit/>
          </a:bodyPr>
          <a:lstStyle/>
          <a:p>
            <a:pPr marL="457200" algn="r" rtl="1">
              <a:lnSpc>
                <a:spcPct val="115000"/>
              </a:lnSpc>
            </a:pPr>
            <a:r>
              <a:rPr lang="en-US" sz="2000" b="1" dirty="0">
                <a:solidFill>
                  <a:prstClr val="black"/>
                </a:solidFill>
                <a:latin typeface="Arial" panose="020B0604020202020204" pitchFamily="34" charset="0"/>
                <a:ea typeface="Cambria" panose="02040503050406030204" pitchFamily="18" charset="0"/>
                <a:cs typeface="Arial" panose="020B0604020202020204" pitchFamily="34" charset="0"/>
              </a:rPr>
              <a:t> </a:t>
            </a:r>
            <a:r>
              <a:rPr lang="ar-EG" sz="2000" b="1" dirty="0">
                <a:solidFill>
                  <a:prstClr val="black"/>
                </a:solidFill>
                <a:latin typeface="Arial" panose="020B0604020202020204" pitchFamily="34" charset="0"/>
                <a:ea typeface="Cambria" panose="02040503050406030204" pitchFamily="18" charset="0"/>
              </a:rPr>
              <a:t>ثانيا:</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إن النجاح العظيم يتحقق بالأفعال لا الأقوال، والمجدون جميعهم يعرفون هذه الحقيقة، فيبذلون الجهد والوقت من أجل الوصول إلى غاياتهم وأهدافهم، فكم من الآمال تتحقق بالعزيمة الصادقة.</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أستخرج من الفقرة السابقة:</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1. صفة وأبين الموصوف.</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الصفة: ......................................................  الموصوف: ......................................................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2. توكيدا:</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3. معطوفا وأبين المعطوف عليه.</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المعطوف: ......................................................  المعطوف عليه: ......................................................   </a:t>
            </a:r>
            <a:endParaRPr lang="ar-EG" sz="2000" b="1" dirty="0">
              <a:solidFill>
                <a:prstClr val="black"/>
              </a:solidFill>
            </a:endParaRPr>
          </a:p>
        </p:txBody>
      </p:sp>
      <p:sp>
        <p:nvSpPr>
          <p:cNvPr id="3" name="Rectangle 2">
            <a:extLst>
              <a:ext uri="{FF2B5EF4-FFF2-40B4-BE49-F238E27FC236}">
                <a16:creationId xmlns:a16="http://schemas.microsoft.com/office/drawing/2014/main" id="{0F0D606C-300F-4F16-860C-A9408A5F428B}"/>
              </a:ext>
            </a:extLst>
          </p:cNvPr>
          <p:cNvSpPr/>
          <p:nvPr/>
        </p:nvSpPr>
        <p:spPr>
          <a:xfrm>
            <a:off x="971550" y="3149389"/>
            <a:ext cx="3812262" cy="420628"/>
          </a:xfrm>
          <a:prstGeom prst="rect">
            <a:avLst/>
          </a:prstGeom>
        </p:spPr>
        <p:txBody>
          <a:bodyPr wrap="none">
            <a:spAutoFit/>
          </a:bodyPr>
          <a:lstStyle/>
          <a:p>
            <a:pPr algn="ctr" rtl="1"/>
            <a:r>
              <a:rPr lang="ar-YE" sz="3200" b="1" i="1" baseline="30000" dirty="0">
                <a:solidFill>
                  <a:srgbClr val="2C4A99"/>
                </a:solidFill>
                <a:latin typeface="AdobeArabic-BoldItalic"/>
              </a:rPr>
              <a:t>الصفة :العظيم         الموصوف : النجاح</a:t>
            </a:r>
          </a:p>
        </p:txBody>
      </p:sp>
      <p:sp>
        <p:nvSpPr>
          <p:cNvPr id="9" name="Rectangle 8">
            <a:extLst>
              <a:ext uri="{FF2B5EF4-FFF2-40B4-BE49-F238E27FC236}">
                <a16:creationId xmlns:a16="http://schemas.microsoft.com/office/drawing/2014/main" id="{B6B18108-323F-4FFD-A8D0-35194569C757}"/>
              </a:ext>
            </a:extLst>
          </p:cNvPr>
          <p:cNvSpPr/>
          <p:nvPr/>
        </p:nvSpPr>
        <p:spPr>
          <a:xfrm>
            <a:off x="3468998" y="4122467"/>
            <a:ext cx="1667443" cy="420628"/>
          </a:xfrm>
          <a:prstGeom prst="rect">
            <a:avLst/>
          </a:prstGeom>
        </p:spPr>
        <p:txBody>
          <a:bodyPr wrap="none">
            <a:spAutoFit/>
          </a:bodyPr>
          <a:lstStyle/>
          <a:p>
            <a:pPr algn="ctr" rtl="1"/>
            <a:r>
              <a:rPr lang="ar-YE" sz="3200" b="1" i="1" baseline="30000" dirty="0">
                <a:solidFill>
                  <a:srgbClr val="2C4A99"/>
                </a:solidFill>
                <a:latin typeface="AdobeArabic-BoldItalic"/>
              </a:rPr>
              <a:t>التوكيد :جميعهم </a:t>
            </a:r>
          </a:p>
        </p:txBody>
      </p:sp>
      <p:sp>
        <p:nvSpPr>
          <p:cNvPr id="10" name="Rectangle 9">
            <a:extLst>
              <a:ext uri="{FF2B5EF4-FFF2-40B4-BE49-F238E27FC236}">
                <a16:creationId xmlns:a16="http://schemas.microsoft.com/office/drawing/2014/main" id="{97F200A3-0A34-40BF-81F0-B3D306B038E1}"/>
              </a:ext>
            </a:extLst>
          </p:cNvPr>
          <p:cNvSpPr/>
          <p:nvPr/>
        </p:nvSpPr>
        <p:spPr>
          <a:xfrm>
            <a:off x="1430811" y="5578871"/>
            <a:ext cx="5038560" cy="420628"/>
          </a:xfrm>
          <a:prstGeom prst="rect">
            <a:avLst/>
          </a:prstGeom>
        </p:spPr>
        <p:txBody>
          <a:bodyPr wrap="none">
            <a:spAutoFit/>
          </a:bodyPr>
          <a:lstStyle/>
          <a:p>
            <a:pPr algn="ctr" rtl="1"/>
            <a:r>
              <a:rPr lang="ar-YE" sz="3200" b="1" i="1" baseline="30000" dirty="0">
                <a:solidFill>
                  <a:srgbClr val="2C4A99"/>
                </a:solidFill>
                <a:latin typeface="AdobeArabic-BoldItalic"/>
              </a:rPr>
              <a:t>3. المعطوف : الاقوال           المعطوف عليه : الافعال</a:t>
            </a:r>
          </a:p>
        </p:txBody>
      </p:sp>
    </p:spTree>
    <p:custDataLst>
      <p:tags r:id="rId1"/>
    </p:custDataLst>
    <p:extLst>
      <p:ext uri="{BB962C8B-B14F-4D97-AF65-F5344CB8AC3E}">
        <p14:creationId xmlns:p14="http://schemas.microsoft.com/office/powerpoint/2010/main" val="4034151745"/>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533401"/>
            <a:ext cx="9144000" cy="1944122"/>
          </a:xfrm>
          <a:prstGeom prst="rect">
            <a:avLst/>
          </a:prstGeom>
        </p:spPr>
        <p:txBody>
          <a:bodyPr wrap="square">
            <a:spAutoFit/>
          </a:bodyPr>
          <a:lstStyle/>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4. فعلا من الأفعال الخمسة:</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 .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spcAft>
                <a:spcPts val="1000"/>
              </a:spcAft>
            </a:pPr>
            <a:r>
              <a:rPr lang="ar-EG" sz="2000" b="1" dirty="0">
                <a:solidFill>
                  <a:prstClr val="black"/>
                </a:solidFill>
                <a:latin typeface="Cambria" panose="02040503050406030204" pitchFamily="18" charset="0"/>
                <a:ea typeface="Cambria" panose="02040503050406030204" pitchFamily="18" charset="0"/>
              </a:rPr>
              <a:t>5. كلمة بها همزة ممدودة.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r>
              <a:rPr lang="ar-EG" sz="2000" b="1" dirty="0">
                <a:solidFill>
                  <a:prstClr val="black"/>
                </a:solidFill>
                <a:ea typeface="Arial" panose="020B0604020202020204" pitchFamily="34" charset="0"/>
              </a:rPr>
              <a:t>..................................................................................................... </a:t>
            </a:r>
            <a:endParaRPr lang="ar-EG" sz="2000" b="1" dirty="0">
              <a:solidFill>
                <a:prstClr val="black"/>
              </a:solidFill>
            </a:endParaRPr>
          </a:p>
        </p:txBody>
      </p:sp>
      <p:sp>
        <p:nvSpPr>
          <p:cNvPr id="3" name="Rectangle 2"/>
          <p:cNvSpPr/>
          <p:nvPr/>
        </p:nvSpPr>
        <p:spPr>
          <a:xfrm>
            <a:off x="0" y="2992897"/>
            <a:ext cx="9144000" cy="2569934"/>
          </a:xfrm>
          <a:prstGeom prst="rect">
            <a:avLst/>
          </a:prstGeom>
        </p:spPr>
        <p:txBody>
          <a:bodyPr wrap="square">
            <a:spAutoFit/>
          </a:bodyPr>
          <a:lstStyle/>
          <a:p>
            <a:pPr algn="r" rtl="1">
              <a:lnSpc>
                <a:spcPct val="115000"/>
              </a:lnSpc>
            </a:pPr>
            <a:r>
              <a:rPr lang="en-US" sz="2000" b="1" dirty="0">
                <a:solidFill>
                  <a:prstClr val="black"/>
                </a:solidFill>
                <a:latin typeface="Arial" panose="020B0604020202020204" pitchFamily="34" charset="0"/>
                <a:ea typeface="Arial" panose="020B0604020202020204" pitchFamily="34" charset="0"/>
              </a:rPr>
              <a:t> </a:t>
            </a:r>
            <a:r>
              <a:rPr lang="ar-EG" sz="2000" b="1" dirty="0">
                <a:solidFill>
                  <a:prstClr val="black"/>
                </a:solidFill>
                <a:latin typeface="Arial" panose="020B0604020202020204" pitchFamily="34" charset="0"/>
                <a:ea typeface="Arial" panose="020B0604020202020204" pitchFamily="34" charset="0"/>
              </a:rPr>
              <a:t>ثالثا:</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أضع مكان النقط فيما يأتي ما طلب بين القوسين:</a:t>
            </a:r>
            <a:endParaRPr lang="en-US" sz="1400" b="1" dirty="0">
              <a:solidFill>
                <a:prstClr val="black"/>
              </a:solidFill>
              <a:latin typeface="Arial" panose="020B0604020202020204" pitchFamily="34" charset="0"/>
              <a:ea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1. الوطن يفخر بأبنائه ..................................                            (صفة).</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2. فاز ................................. في السباق.                                  (اسما معرفة).</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3. بالصبر ................................. المثابرة تجعل الصعب سهلا.         (حرف عطف).</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4. المؤمنان ................................. في الخيرات.                 (فعلا من الأفعال الخمسة).</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spcAft>
                <a:spcPts val="1000"/>
              </a:spcAft>
            </a:pPr>
            <a:r>
              <a:rPr lang="ar-EG" sz="2000" b="1" dirty="0">
                <a:solidFill>
                  <a:prstClr val="black"/>
                </a:solidFill>
                <a:latin typeface="Cambria" panose="02040503050406030204" pitchFamily="18" charset="0"/>
                <a:ea typeface="Cambria" panose="02040503050406030204" pitchFamily="18" charset="0"/>
              </a:rPr>
              <a:t>5. حفظت القصيدة ..................................                              (توكيدا).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9" name="Rectangle 8">
            <a:extLst>
              <a:ext uri="{FF2B5EF4-FFF2-40B4-BE49-F238E27FC236}">
                <a16:creationId xmlns:a16="http://schemas.microsoft.com/office/drawing/2014/main" id="{FEAFEAF7-7378-4DB1-8F9E-83013A2EA659}"/>
              </a:ext>
            </a:extLst>
          </p:cNvPr>
          <p:cNvSpPr/>
          <p:nvPr/>
        </p:nvSpPr>
        <p:spPr>
          <a:xfrm>
            <a:off x="3475073" y="874541"/>
            <a:ext cx="830677" cy="420628"/>
          </a:xfrm>
          <a:prstGeom prst="rect">
            <a:avLst/>
          </a:prstGeom>
        </p:spPr>
        <p:txBody>
          <a:bodyPr wrap="none">
            <a:spAutoFit/>
          </a:bodyPr>
          <a:lstStyle/>
          <a:p>
            <a:pPr algn="ctr" rtl="1"/>
            <a:r>
              <a:rPr lang="ar-YE" sz="3200" b="1" i="1" baseline="30000">
                <a:solidFill>
                  <a:srgbClr val="2C4A99"/>
                </a:solidFill>
                <a:latin typeface="AdobeArabic-BoldItalic"/>
              </a:rPr>
              <a:t>يعرفون</a:t>
            </a:r>
            <a:endParaRPr lang="ar-YE" sz="3200" b="1" i="1" baseline="30000" dirty="0">
              <a:solidFill>
                <a:srgbClr val="2C4A99"/>
              </a:solidFill>
              <a:latin typeface="AdobeArabic-BoldItalic"/>
            </a:endParaRPr>
          </a:p>
        </p:txBody>
      </p:sp>
      <p:sp>
        <p:nvSpPr>
          <p:cNvPr id="10" name="Rectangle 9">
            <a:extLst>
              <a:ext uri="{FF2B5EF4-FFF2-40B4-BE49-F238E27FC236}">
                <a16:creationId xmlns:a16="http://schemas.microsoft.com/office/drawing/2014/main" id="{E9C47ED3-51FC-4D38-9C30-9B9A8F7BF71D}"/>
              </a:ext>
            </a:extLst>
          </p:cNvPr>
          <p:cNvSpPr/>
          <p:nvPr/>
        </p:nvSpPr>
        <p:spPr>
          <a:xfrm>
            <a:off x="3617740" y="2063137"/>
            <a:ext cx="545342" cy="420628"/>
          </a:xfrm>
          <a:prstGeom prst="rect">
            <a:avLst/>
          </a:prstGeom>
        </p:spPr>
        <p:txBody>
          <a:bodyPr wrap="none">
            <a:spAutoFit/>
          </a:bodyPr>
          <a:lstStyle/>
          <a:p>
            <a:pPr algn="ctr" rtl="1"/>
            <a:r>
              <a:rPr lang="ar-YE" sz="3200" b="1" i="1" baseline="30000" dirty="0">
                <a:solidFill>
                  <a:srgbClr val="2C4A99"/>
                </a:solidFill>
                <a:latin typeface="AdobeArabic-BoldItalic"/>
              </a:rPr>
              <a:t>امال</a:t>
            </a:r>
          </a:p>
        </p:txBody>
      </p:sp>
      <p:sp>
        <p:nvSpPr>
          <p:cNvPr id="11" name="Rectangle 10">
            <a:extLst>
              <a:ext uri="{FF2B5EF4-FFF2-40B4-BE49-F238E27FC236}">
                <a16:creationId xmlns:a16="http://schemas.microsoft.com/office/drawing/2014/main" id="{FB53ECA7-49D6-4553-BF9E-ADDF70D0EE74}"/>
              </a:ext>
            </a:extLst>
          </p:cNvPr>
          <p:cNvSpPr/>
          <p:nvPr/>
        </p:nvSpPr>
        <p:spPr>
          <a:xfrm>
            <a:off x="5179501" y="3773184"/>
            <a:ext cx="1061509" cy="420628"/>
          </a:xfrm>
          <a:prstGeom prst="rect">
            <a:avLst/>
          </a:prstGeom>
        </p:spPr>
        <p:txBody>
          <a:bodyPr wrap="none">
            <a:spAutoFit/>
          </a:bodyPr>
          <a:lstStyle/>
          <a:p>
            <a:pPr algn="ctr" rtl="1"/>
            <a:r>
              <a:rPr lang="ar-YE" sz="3200" b="1" i="1" baseline="30000" dirty="0">
                <a:solidFill>
                  <a:srgbClr val="2C4A99"/>
                </a:solidFill>
                <a:latin typeface="AdobeArabic-BoldItalic"/>
              </a:rPr>
              <a:t>المخلصين</a:t>
            </a:r>
          </a:p>
        </p:txBody>
      </p:sp>
      <p:sp>
        <p:nvSpPr>
          <p:cNvPr id="15" name="Rectangle 14">
            <a:extLst>
              <a:ext uri="{FF2B5EF4-FFF2-40B4-BE49-F238E27FC236}">
                <a16:creationId xmlns:a16="http://schemas.microsoft.com/office/drawing/2014/main" id="{0D29F68C-3B7A-4466-95CD-F0B7E2736F1C}"/>
              </a:ext>
            </a:extLst>
          </p:cNvPr>
          <p:cNvSpPr/>
          <p:nvPr/>
        </p:nvSpPr>
        <p:spPr>
          <a:xfrm>
            <a:off x="6645333" y="4171884"/>
            <a:ext cx="590226" cy="420628"/>
          </a:xfrm>
          <a:prstGeom prst="rect">
            <a:avLst/>
          </a:prstGeom>
        </p:spPr>
        <p:txBody>
          <a:bodyPr wrap="none">
            <a:spAutoFit/>
          </a:bodyPr>
          <a:lstStyle/>
          <a:p>
            <a:pPr algn="ctr" rtl="1"/>
            <a:r>
              <a:rPr lang="ar-YE" sz="3200" b="1" i="1" baseline="30000" dirty="0">
                <a:solidFill>
                  <a:srgbClr val="2C4A99"/>
                </a:solidFill>
                <a:latin typeface="AdobeArabic-BoldItalic"/>
              </a:rPr>
              <a:t>الولد</a:t>
            </a:r>
          </a:p>
        </p:txBody>
      </p:sp>
      <p:sp>
        <p:nvSpPr>
          <p:cNvPr id="16" name="Rectangle 15">
            <a:extLst>
              <a:ext uri="{FF2B5EF4-FFF2-40B4-BE49-F238E27FC236}">
                <a16:creationId xmlns:a16="http://schemas.microsoft.com/office/drawing/2014/main" id="{B015240E-FC92-49F3-8B3A-E85A274C0108}"/>
              </a:ext>
            </a:extLst>
          </p:cNvPr>
          <p:cNvSpPr/>
          <p:nvPr/>
        </p:nvSpPr>
        <p:spPr>
          <a:xfrm>
            <a:off x="6148485" y="4519667"/>
            <a:ext cx="809837" cy="420628"/>
          </a:xfrm>
          <a:prstGeom prst="rect">
            <a:avLst/>
          </a:prstGeom>
        </p:spPr>
        <p:txBody>
          <a:bodyPr wrap="none">
            <a:spAutoFit/>
          </a:bodyPr>
          <a:lstStyle/>
          <a:p>
            <a:pPr algn="ctr" rtl="1"/>
            <a:r>
              <a:rPr lang="ar-YE" sz="3200" b="1" i="1" baseline="30000" dirty="0">
                <a:solidFill>
                  <a:srgbClr val="2C4A99"/>
                </a:solidFill>
                <a:latin typeface="AdobeArabic-BoldItalic"/>
              </a:rPr>
              <a:t>يسعيان</a:t>
            </a:r>
          </a:p>
        </p:txBody>
      </p:sp>
      <p:sp>
        <p:nvSpPr>
          <p:cNvPr id="17" name="Rectangle 16">
            <a:extLst>
              <a:ext uri="{FF2B5EF4-FFF2-40B4-BE49-F238E27FC236}">
                <a16:creationId xmlns:a16="http://schemas.microsoft.com/office/drawing/2014/main" id="{021C4340-210E-425F-8CEC-408BCABA8884}"/>
              </a:ext>
            </a:extLst>
          </p:cNvPr>
          <p:cNvSpPr/>
          <p:nvPr/>
        </p:nvSpPr>
        <p:spPr>
          <a:xfrm>
            <a:off x="5882185" y="4867357"/>
            <a:ext cx="809837" cy="420628"/>
          </a:xfrm>
          <a:prstGeom prst="rect">
            <a:avLst/>
          </a:prstGeom>
        </p:spPr>
        <p:txBody>
          <a:bodyPr wrap="none">
            <a:spAutoFit/>
          </a:bodyPr>
          <a:lstStyle/>
          <a:p>
            <a:pPr algn="ctr" rtl="1"/>
            <a:r>
              <a:rPr lang="ar-YE" sz="3200" b="1" i="1" baseline="30000" dirty="0">
                <a:solidFill>
                  <a:srgbClr val="2C4A99"/>
                </a:solidFill>
                <a:latin typeface="AdobeArabic-BoldItalic"/>
              </a:rPr>
              <a:t>يسعيان</a:t>
            </a:r>
          </a:p>
        </p:txBody>
      </p:sp>
      <p:sp>
        <p:nvSpPr>
          <p:cNvPr id="18" name="Rectangle 17">
            <a:extLst>
              <a:ext uri="{FF2B5EF4-FFF2-40B4-BE49-F238E27FC236}">
                <a16:creationId xmlns:a16="http://schemas.microsoft.com/office/drawing/2014/main" id="{B81C4608-6721-4C09-8DEE-A04D7C4FBA77}"/>
              </a:ext>
            </a:extLst>
          </p:cNvPr>
          <p:cNvSpPr/>
          <p:nvPr/>
        </p:nvSpPr>
        <p:spPr>
          <a:xfrm>
            <a:off x="5442392" y="5182887"/>
            <a:ext cx="535724" cy="420628"/>
          </a:xfrm>
          <a:prstGeom prst="rect">
            <a:avLst/>
          </a:prstGeom>
        </p:spPr>
        <p:txBody>
          <a:bodyPr wrap="none">
            <a:spAutoFit/>
          </a:bodyPr>
          <a:lstStyle/>
          <a:p>
            <a:pPr algn="ctr" rtl="1"/>
            <a:r>
              <a:rPr lang="ar-YE" sz="3200" b="1" i="1" baseline="30000" dirty="0">
                <a:solidFill>
                  <a:srgbClr val="2C4A99"/>
                </a:solidFill>
                <a:latin typeface="AdobeArabic-BoldItalic"/>
              </a:rPr>
              <a:t>كلها</a:t>
            </a:r>
          </a:p>
        </p:txBody>
      </p:sp>
    </p:spTree>
    <p:custDataLst>
      <p:tags r:id="rId1"/>
    </p:custDataLst>
    <p:extLst>
      <p:ext uri="{BB962C8B-B14F-4D97-AF65-F5344CB8AC3E}">
        <p14:creationId xmlns:p14="http://schemas.microsoft.com/office/powerpoint/2010/main" val="138986020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ircle(in)">
                                      <p:cBhvr>
                                        <p:cTn id="19" dur="20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p:bldP spid="9" grpId="0"/>
      <p:bldP spid="10" grpId="0"/>
      <p:bldP spid="11" grpId="0"/>
      <p:bldP spid="15" grpId="0"/>
      <p:bldP spid="16"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4" name="Rectangle 3"/>
          <p:cNvSpPr/>
          <p:nvPr/>
        </p:nvSpPr>
        <p:spPr>
          <a:xfrm>
            <a:off x="0" y="478340"/>
            <a:ext cx="9144000" cy="4339650"/>
          </a:xfrm>
          <a:prstGeom prst="rect">
            <a:avLst/>
          </a:prstGeom>
        </p:spPr>
        <p:txBody>
          <a:bodyPr wrap="square">
            <a:spAutoFit/>
          </a:bodyPr>
          <a:lstStyle/>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رابعا:</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1. أصوب الخطأ فيما تحته خط:</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1. المعلمون </a:t>
            </a:r>
            <a:r>
              <a:rPr lang="ar-EG" sz="2000" b="1" u="sng" dirty="0">
                <a:solidFill>
                  <a:prstClr val="black"/>
                </a:solidFill>
                <a:latin typeface="Cambria" panose="02040503050406030204" pitchFamily="18" charset="0"/>
                <a:ea typeface="Cambria" panose="02040503050406030204" pitchFamily="18" charset="0"/>
              </a:rPr>
              <a:t>المجتهدين</a:t>
            </a:r>
            <a:r>
              <a:rPr lang="ar-EG" sz="2000" b="1" dirty="0">
                <a:solidFill>
                  <a:prstClr val="black"/>
                </a:solidFill>
                <a:latin typeface="Cambria" panose="02040503050406030204" pitchFamily="18" charset="0"/>
                <a:ea typeface="Cambria" panose="02040503050406030204" pitchFamily="18" charset="0"/>
              </a:rPr>
              <a:t> مخلصون.</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2. اشترت أختي فستانا </a:t>
            </a:r>
            <a:r>
              <a:rPr lang="ar-EG" sz="2000" b="1" u="sng" dirty="0">
                <a:solidFill>
                  <a:prstClr val="black"/>
                </a:solidFill>
                <a:latin typeface="Cambria" panose="02040503050406030204" pitchFamily="18" charset="0"/>
                <a:ea typeface="Cambria" panose="02040503050406030204" pitchFamily="18" charset="0"/>
              </a:rPr>
              <a:t>وحذاء.</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3. قرأت القصة </a:t>
            </a:r>
            <a:r>
              <a:rPr lang="ar-EG" sz="2000" b="1" u="sng" dirty="0">
                <a:solidFill>
                  <a:prstClr val="black"/>
                </a:solidFill>
                <a:latin typeface="Cambria" panose="02040503050406030204" pitchFamily="18" charset="0"/>
                <a:ea typeface="Cambria" panose="02040503050406030204" pitchFamily="18" charset="0"/>
              </a:rPr>
              <a:t>كلها.</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spcAft>
                <a:spcPts val="1000"/>
              </a:spcAft>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7" name="Rectangle 6">
            <a:extLst>
              <a:ext uri="{FF2B5EF4-FFF2-40B4-BE49-F238E27FC236}">
                <a16:creationId xmlns:a16="http://schemas.microsoft.com/office/drawing/2014/main" id="{1351D26A-D363-4B48-9D5B-FD0BF3B5A68E}"/>
              </a:ext>
            </a:extLst>
          </p:cNvPr>
          <p:cNvSpPr/>
          <p:nvPr/>
        </p:nvSpPr>
        <p:spPr>
          <a:xfrm>
            <a:off x="4606106" y="1917173"/>
            <a:ext cx="1127233" cy="420628"/>
          </a:xfrm>
          <a:prstGeom prst="rect">
            <a:avLst/>
          </a:prstGeom>
        </p:spPr>
        <p:txBody>
          <a:bodyPr wrap="none">
            <a:spAutoFit/>
          </a:bodyPr>
          <a:lstStyle/>
          <a:p>
            <a:pPr algn="ctr" rtl="1"/>
            <a:r>
              <a:rPr lang="ar-YE" sz="3200" b="1" i="1" baseline="30000">
                <a:solidFill>
                  <a:srgbClr val="2C4A99"/>
                </a:solidFill>
                <a:latin typeface="AdobeArabic-BoldItalic"/>
              </a:rPr>
              <a:t>المجتهدون</a:t>
            </a:r>
            <a:endParaRPr lang="ar-YE" sz="3200" b="1" i="1" baseline="30000" dirty="0">
              <a:solidFill>
                <a:srgbClr val="2C4A99"/>
              </a:solidFill>
              <a:latin typeface="AdobeArabic-BoldItalic"/>
            </a:endParaRPr>
          </a:p>
        </p:txBody>
      </p:sp>
      <p:sp>
        <p:nvSpPr>
          <p:cNvPr id="9" name="Rectangle 8">
            <a:extLst>
              <a:ext uri="{FF2B5EF4-FFF2-40B4-BE49-F238E27FC236}">
                <a16:creationId xmlns:a16="http://schemas.microsoft.com/office/drawing/2014/main" id="{4C41E535-2777-4CA3-ACE6-F193D3F02392}"/>
              </a:ext>
            </a:extLst>
          </p:cNvPr>
          <p:cNvSpPr/>
          <p:nvPr/>
        </p:nvSpPr>
        <p:spPr>
          <a:xfrm>
            <a:off x="4803275" y="2894061"/>
            <a:ext cx="732893" cy="420628"/>
          </a:xfrm>
          <a:prstGeom prst="rect">
            <a:avLst/>
          </a:prstGeom>
        </p:spPr>
        <p:txBody>
          <a:bodyPr wrap="none">
            <a:spAutoFit/>
          </a:bodyPr>
          <a:lstStyle/>
          <a:p>
            <a:pPr algn="ctr" rtl="1"/>
            <a:r>
              <a:rPr lang="ar-YE" sz="3200" b="1" i="1" baseline="30000" dirty="0">
                <a:solidFill>
                  <a:srgbClr val="2C4A99"/>
                </a:solidFill>
                <a:latin typeface="AdobeArabic-BoldItalic"/>
              </a:rPr>
              <a:t>وحذاء</a:t>
            </a:r>
          </a:p>
        </p:txBody>
      </p:sp>
      <p:sp>
        <p:nvSpPr>
          <p:cNvPr id="10" name="Rectangle 9">
            <a:extLst>
              <a:ext uri="{FF2B5EF4-FFF2-40B4-BE49-F238E27FC236}">
                <a16:creationId xmlns:a16="http://schemas.microsoft.com/office/drawing/2014/main" id="{02201245-FF14-468F-9AE7-8D785D814093}"/>
              </a:ext>
            </a:extLst>
          </p:cNvPr>
          <p:cNvSpPr/>
          <p:nvPr/>
        </p:nvSpPr>
        <p:spPr>
          <a:xfrm>
            <a:off x="4901859" y="3870949"/>
            <a:ext cx="535724" cy="420628"/>
          </a:xfrm>
          <a:prstGeom prst="rect">
            <a:avLst/>
          </a:prstGeom>
        </p:spPr>
        <p:txBody>
          <a:bodyPr wrap="none">
            <a:spAutoFit/>
          </a:bodyPr>
          <a:lstStyle/>
          <a:p>
            <a:pPr algn="ctr" rtl="1"/>
            <a:r>
              <a:rPr lang="ar-YE" sz="3200" b="1" i="1" baseline="30000" dirty="0">
                <a:solidFill>
                  <a:srgbClr val="2C4A99"/>
                </a:solidFill>
                <a:latin typeface="AdobeArabic-BoldItalic"/>
              </a:rPr>
              <a:t>كلها</a:t>
            </a:r>
          </a:p>
        </p:txBody>
      </p:sp>
    </p:spTree>
    <p:custDataLst>
      <p:tags r:id="rId1"/>
    </p:custDataLst>
    <p:extLst>
      <p:ext uri="{BB962C8B-B14F-4D97-AF65-F5344CB8AC3E}">
        <p14:creationId xmlns:p14="http://schemas.microsoft.com/office/powerpoint/2010/main" val="101806972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p:bldP spid="7"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495300"/>
            <a:ext cx="9144000" cy="4596130"/>
          </a:xfrm>
          <a:prstGeom prst="rect">
            <a:avLst/>
          </a:prstGeom>
        </p:spPr>
        <p:txBody>
          <a:bodyPr wrap="square">
            <a:spAutoFit/>
          </a:bodyPr>
          <a:lstStyle/>
          <a:p>
            <a:pPr marL="457200" algn="r" rtl="1">
              <a:lnSpc>
                <a:spcPct val="115000"/>
              </a:lnSpc>
            </a:pPr>
            <a:r>
              <a:rPr lang="ar-EG" sz="2400" b="1" dirty="0">
                <a:solidFill>
                  <a:prstClr val="black"/>
                </a:solidFill>
                <a:latin typeface="Cambria" panose="02040503050406030204" pitchFamily="18" charset="0"/>
                <a:ea typeface="Cambria" panose="02040503050406030204" pitchFamily="18" charset="0"/>
              </a:rPr>
              <a:t> خامسا:</a:t>
            </a:r>
            <a:endParaRPr lang="en-US" sz="16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spcAft>
                <a:spcPts val="1000"/>
              </a:spcAft>
            </a:pPr>
            <a:r>
              <a:rPr lang="ar-EG" sz="2400" b="1" dirty="0">
                <a:solidFill>
                  <a:prstClr val="black"/>
                </a:solidFill>
                <a:latin typeface="Cambria" panose="02040503050406030204" pitchFamily="18" charset="0"/>
                <a:ea typeface="Cambria" panose="02040503050406030204" pitchFamily="18" charset="0"/>
              </a:rPr>
              <a:t>أكتب ما يملى علي:</a:t>
            </a:r>
            <a:endParaRPr lang="en-US" sz="16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a:t>
            </a:r>
            <a:endParaRPr lang="en-US" sz="1600" b="1" dirty="0">
              <a:solidFill>
                <a:prstClr val="black"/>
              </a:solidFill>
              <a:latin typeface="Arial" panose="020B0604020202020204" pitchFamily="34" charset="0"/>
              <a:ea typeface="Arial" panose="020B0604020202020204" pitchFamily="34" charset="0"/>
            </a:endParaRPr>
          </a:p>
          <a:p>
            <a:pPr marL="457200" algn="r" rtl="1">
              <a:lnSpc>
                <a:spcPct val="115000"/>
              </a:lnSpc>
              <a:spcAft>
                <a:spcPts val="1000"/>
              </a:spcAft>
            </a:pPr>
            <a:r>
              <a:rPr lang="ar-EG" sz="2400" b="1" dirty="0">
                <a:solidFill>
                  <a:prstClr val="black"/>
                </a:solidFill>
                <a:latin typeface="Cambria" panose="02040503050406030204" pitchFamily="18" charset="0"/>
                <a:ea typeface="Cambria" panose="02040503050406030204" pitchFamily="18" charset="0"/>
              </a:rPr>
              <a:t>..........................................................................................................................................................................................</a:t>
            </a:r>
            <a:endParaRPr lang="en-US" sz="16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a:t>
            </a:r>
            <a:endParaRPr lang="en-US" sz="16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86294233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476250"/>
            <a:ext cx="9144000" cy="5657959"/>
          </a:xfrm>
          <a:prstGeom prst="rect">
            <a:avLst/>
          </a:prstGeom>
        </p:spPr>
        <p:txBody>
          <a:bodyPr wrap="square">
            <a:spAutoFit/>
          </a:bodyPr>
          <a:lstStyle/>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سادسا:</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أكتب العبارة الآتية بخط النسخ:</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ctr" rtl="1">
              <a:lnSpc>
                <a:spcPct val="115000"/>
              </a:lnSpc>
              <a:spcAft>
                <a:spcPts val="1000"/>
              </a:spcAft>
            </a:pPr>
            <a:r>
              <a:rPr lang="ar-EG" sz="2000" b="1" dirty="0">
                <a:solidFill>
                  <a:prstClr val="black"/>
                </a:solidFill>
                <a:latin typeface="Cambria" panose="02040503050406030204" pitchFamily="18" charset="0"/>
                <a:ea typeface="Cambria" panose="02040503050406030204" pitchFamily="18" charset="0"/>
              </a:rPr>
              <a:t>العالم العربي ابن الهيثم رائد علم الضوء الحديث.</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a:t>
            </a:r>
            <a:endParaRPr lang="en-US" sz="1400" b="1" dirty="0">
              <a:solidFill>
                <a:prstClr val="black"/>
              </a:solidFill>
              <a:latin typeface="Arial" panose="020B0604020202020204" pitchFamily="34" charset="0"/>
              <a:ea typeface="Arial" panose="020B0604020202020204" pitchFamily="34" charset="0"/>
            </a:endParaRPr>
          </a:p>
          <a:p>
            <a:pPr marL="457200" algn="r" rtl="1">
              <a:lnSpc>
                <a:spcPct val="115000"/>
              </a:lnSpc>
              <a:spcAft>
                <a:spcPts val="1000"/>
              </a:spcAft>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a:t>
            </a:r>
            <a:endParaRPr lang="en-US" sz="14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422362703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684</Words>
  <Application>Microsoft Office PowerPoint</Application>
  <PresentationFormat>عرض على الشاشة (4:3)</PresentationFormat>
  <Paragraphs>123</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AdobeArabic-BoldItalic</vt:lpstr>
      <vt:lpstr>Arial</vt:lpstr>
      <vt:lpstr>Calibri</vt:lpstr>
      <vt:lpstr>Cambria</vt:lpstr>
      <vt:lpstr>1_نسق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Wld-Otiba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حمود حاتم الناصر</cp:lastModifiedBy>
  <cp:revision>15</cp:revision>
  <dcterms:created xsi:type="dcterms:W3CDTF">2019-12-24T06:38:04Z</dcterms:created>
  <dcterms:modified xsi:type="dcterms:W3CDTF">2021-01-29T23:33:34Z</dcterms:modified>
</cp:coreProperties>
</file>