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495" r:id="rId3"/>
    <p:sldId id="496" r:id="rId4"/>
    <p:sldId id="505" r:id="rId5"/>
    <p:sldId id="506" r:id="rId6"/>
    <p:sldId id="507" r:id="rId7"/>
    <p:sldId id="508" r:id="rId8"/>
    <p:sldId id="335" r:id="rId9"/>
    <p:sldId id="509" r:id="rId10"/>
    <p:sldId id="510" r:id="rId11"/>
    <p:sldId id="511" r:id="rId12"/>
    <p:sldId id="512" r:id="rId13"/>
    <p:sldId id="500" r:id="rId14"/>
    <p:sldId id="513" r:id="rId15"/>
    <p:sldId id="515" r:id="rId16"/>
    <p:sldId id="516" r:id="rId17"/>
    <p:sldId id="340" r:id="rId1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900">
          <p15:clr>
            <a:srgbClr val="A4A3A4"/>
          </p15:clr>
        </p15:guide>
        <p15:guide id="4" pos="44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00CC99"/>
    <a:srgbClr val="D60093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4" autoAdjust="0"/>
    <p:restoredTop sz="99364" autoAdjust="0"/>
  </p:normalViewPr>
  <p:slideViewPr>
    <p:cSldViewPr snapToGrid="0">
      <p:cViewPr varScale="1">
        <p:scale>
          <a:sx n="60" d="100"/>
          <a:sy n="60" d="100"/>
        </p:scale>
        <p:origin x="42" y="1368"/>
      </p:cViewPr>
      <p:guideLst>
        <p:guide orient="horz" pos="2183"/>
        <p:guide pos="3840"/>
        <p:guide orient="horz" pos="1900"/>
        <p:guide pos="44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12/06/1442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4.sv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الشاي</a:t>
              </a:r>
              <a:endParaRPr lang="en-US" sz="3200" b="1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213905" y="217708"/>
            <a:ext cx="2522820" cy="972613"/>
            <a:chOff x="1437354" y="902491"/>
            <a:chExt cx="2932460" cy="97261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4" y="902491"/>
              <a:ext cx="2811265" cy="97261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420585" y="1372510"/>
              <a:ext cx="1949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ملاحظة :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2148" y="3413329"/>
            <a:ext cx="1884145" cy="2267210"/>
            <a:chOff x="10079330" y="2825033"/>
            <a:chExt cx="1884145" cy="226721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9330" y="2825033"/>
              <a:ext cx="1884145" cy="2267210"/>
              <a:chOff x="395817" y="4308237"/>
              <a:chExt cx="1884145" cy="2267210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403200" y="4636455"/>
                <a:ext cx="1871561" cy="193899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الشاي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en-US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25591" y="3714673"/>
              <a:ext cx="1521484" cy="1045504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30417" cy="1940316"/>
            <a:chOff x="7624954" y="1603531"/>
            <a:chExt cx="2230417" cy="19403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30417" cy="1940316"/>
              <a:chOff x="2728686" y="1944914"/>
              <a:chExt cx="3036552" cy="26416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790120" y="20055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11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833433" y="3725201"/>
            <a:ext cx="1619090" cy="2800592"/>
          </a:xfrm>
          <a:prstGeom prst="rect">
            <a:avLst/>
          </a:prstGeom>
        </p:spPr>
      </p:pic>
      <p:sp>
        <p:nvSpPr>
          <p:cNvPr id="40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8214878">
            <a:off x="4404340" y="3292350"/>
            <a:ext cx="990387" cy="249906"/>
          </a:xfrm>
          <a:custGeom>
            <a:avLst/>
            <a:gdLst>
              <a:gd name="connsiteX0" fmla="*/ 990387 w 990387"/>
              <a:gd name="connsiteY0" fmla="*/ 198655 h 249906"/>
              <a:gd name="connsiteX1" fmla="*/ 542807 w 990387"/>
              <a:gd name="connsiteY1" fmla="*/ 238565 h 249906"/>
              <a:gd name="connsiteX2" fmla="*/ 304734 w 990387"/>
              <a:gd name="connsiteY2" fmla="*/ 19060 h 249906"/>
              <a:gd name="connsiteX3" fmla="*/ 0 w 990387"/>
              <a:gd name="connsiteY3" fmla="*/ 25712 h 24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387" h="249906" extrusionOk="0">
                <a:moveTo>
                  <a:pt x="990387" y="198655"/>
                </a:moveTo>
                <a:cubicBezTo>
                  <a:pt x="820664" y="245383"/>
                  <a:pt x="671131" y="269183"/>
                  <a:pt x="542807" y="238565"/>
                </a:cubicBezTo>
                <a:cubicBezTo>
                  <a:pt x="382989" y="201753"/>
                  <a:pt x="418044" y="88085"/>
                  <a:pt x="304734" y="19060"/>
                </a:cubicBezTo>
                <a:cubicBezTo>
                  <a:pt x="176914" y="-46007"/>
                  <a:pt x="129065" y="28718"/>
                  <a:pt x="0" y="25712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3486103" y="1240514"/>
            <a:ext cx="4975726" cy="18255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rgbClr val="FFFF00"/>
                </a:solidFill>
              </a:rPr>
              <a:t>ينبغي غسل اوراق الشاي للتخلص من الأتربة</a:t>
            </a:r>
            <a:endParaRPr lang="ar-SY" sz="20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7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87" y="2515260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8548913" y="951725"/>
            <a:ext cx="3145584" cy="750454"/>
            <a:chOff x="1437359" y="1147479"/>
            <a:chExt cx="3145584" cy="750454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9" y="1147479"/>
              <a:ext cx="3145584" cy="727628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6" y="1436268"/>
              <a:ext cx="2179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الشاي المثلج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3251200" y="2735943"/>
            <a:ext cx="768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/>
              <a:t>يفضل البعض شرب الشاي مثلجا</a:t>
            </a:r>
            <a:r>
              <a:rPr lang="ar-SY" sz="2400" b="1" dirty="0"/>
              <a:t>ً</a:t>
            </a:r>
            <a:r>
              <a:rPr lang="ar-SA" sz="2400" b="1" dirty="0"/>
              <a:t> لكنه لا يصل إلى جودة الشاي الساخن</a:t>
            </a:r>
            <a:r>
              <a:rPr lang="ar-SY" sz="2400" b="1" dirty="0"/>
              <a:t> .</a:t>
            </a:r>
            <a:r>
              <a:rPr lang="ar-SA" sz="2400" b="1" dirty="0"/>
              <a:t> </a:t>
            </a:r>
            <a:endParaRPr lang="en-US" sz="2400" b="1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6123" y="3397810"/>
            <a:ext cx="1884145" cy="2417800"/>
            <a:chOff x="10083305" y="2809514"/>
            <a:chExt cx="1884145" cy="24178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3305" y="2809514"/>
              <a:ext cx="1884145" cy="2417800"/>
              <a:chOff x="395817" y="4292848"/>
              <a:chExt cx="1884145" cy="2417800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292848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6265" y="4710100"/>
                <a:ext cx="1871561" cy="200054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الشاي</a:t>
                </a:r>
                <a:endParaRPr lang="ar-SY" sz="11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14195" y="3861780"/>
              <a:ext cx="1478109" cy="101569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01366" y="1240514"/>
            <a:ext cx="2185292" cy="1941993"/>
            <a:chOff x="7565889" y="1603531"/>
            <a:chExt cx="2185292" cy="194199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65889" y="1603531"/>
              <a:ext cx="2185292" cy="1941993"/>
              <a:chOff x="2648273" y="1944914"/>
              <a:chExt cx="2975118" cy="264388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648273" y="206838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11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3898440" y="4073346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4916384" y="412037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479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6" grpId="0" animBg="1"/>
      <p:bldP spid="3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3511D3EB-865D-4889-9F87-9D44BC1C5288}"/>
              </a:ext>
            </a:extLst>
          </p:cNvPr>
          <p:cNvGrpSpPr/>
          <p:nvPr/>
        </p:nvGrpSpPr>
        <p:grpSpPr>
          <a:xfrm>
            <a:off x="675247" y="4114444"/>
            <a:ext cx="5297715" cy="1872343"/>
            <a:chOff x="3447142" y="1248229"/>
            <a:chExt cx="5297715" cy="1872343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1DB7F48-0863-484F-A5E2-22D1A4DEB065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30D1CF7-B671-4C58-B171-E5A72281CA7A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F1CC41E-DD06-4E5C-84E4-BA75766F9ABF}"/>
                </a:ext>
              </a:extLst>
            </p:cNvPr>
            <p:cNvSpPr/>
            <p:nvPr/>
          </p:nvSpPr>
          <p:spPr>
            <a:xfrm>
              <a:off x="3639085" y="1494970"/>
              <a:ext cx="747485" cy="747485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67E37C-0FFB-45C4-8DF8-F98B60B12C89}"/>
                </a:ext>
              </a:extLst>
            </p:cNvPr>
            <p:cNvSpPr txBox="1"/>
            <p:nvPr/>
          </p:nvSpPr>
          <p:spPr>
            <a:xfrm>
              <a:off x="3622219" y="1607102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1B7F90A-661A-4696-821B-B9CAA464FA3C}"/>
                </a:ext>
              </a:extLst>
            </p:cNvPr>
            <p:cNvSpPr txBox="1"/>
            <p:nvPr/>
          </p:nvSpPr>
          <p:spPr>
            <a:xfrm>
              <a:off x="5333998" y="1294915"/>
              <a:ext cx="31429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b="1" dirty="0">
                <a:solidFill>
                  <a:srgbClr val="0066C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D2C8D28-2EC4-449E-BCEC-9EF7842E2321}"/>
                </a:ext>
              </a:extLst>
            </p:cNvPr>
            <p:cNvSpPr txBox="1"/>
            <p:nvPr/>
          </p:nvSpPr>
          <p:spPr>
            <a:xfrm>
              <a:off x="4879713" y="1679545"/>
              <a:ext cx="32743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/>
                <a:t>نضيف الماء البارد و نحرك </a:t>
              </a:r>
              <a:endParaRPr lang="en-US" sz="2000" b="1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0FAA672-A64A-48F0-A061-B9591F075E07}"/>
              </a:ext>
            </a:extLst>
          </p:cNvPr>
          <p:cNvGrpSpPr/>
          <p:nvPr/>
        </p:nvGrpSpPr>
        <p:grpSpPr>
          <a:xfrm>
            <a:off x="6212224" y="4114444"/>
            <a:ext cx="5297715" cy="1872343"/>
            <a:chOff x="3447142" y="1248229"/>
            <a:chExt cx="5297715" cy="1872343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34518F-E107-4BE1-BAC8-41D1DC904D01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1DBD8F6-1E3F-462A-B8CF-07E53A53AAD1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AC89658-9FDB-444E-B68E-367A8C6D2609}"/>
                </a:ext>
              </a:extLst>
            </p:cNvPr>
            <p:cNvSpPr/>
            <p:nvPr/>
          </p:nvSpPr>
          <p:spPr>
            <a:xfrm>
              <a:off x="3661474" y="1505943"/>
              <a:ext cx="747485" cy="747485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6BC3025-A4C2-427A-93D5-24B5359F5B95}"/>
                </a:ext>
              </a:extLst>
            </p:cNvPr>
            <p:cNvSpPr txBox="1"/>
            <p:nvPr/>
          </p:nvSpPr>
          <p:spPr>
            <a:xfrm>
              <a:off x="3685290" y="1618075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6B6B431-6877-4661-A2BF-0AF60446BBEC}"/>
                </a:ext>
              </a:extLst>
            </p:cNvPr>
            <p:cNvSpPr txBox="1"/>
            <p:nvPr/>
          </p:nvSpPr>
          <p:spPr>
            <a:xfrm>
              <a:off x="5333996" y="1248229"/>
              <a:ext cx="32712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b="1" dirty="0">
                <a:solidFill>
                  <a:srgbClr val="9900C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7F4149E-1311-4032-9D77-EC2E92133D12}"/>
                </a:ext>
              </a:extLst>
            </p:cNvPr>
            <p:cNvSpPr txBox="1"/>
            <p:nvPr/>
          </p:nvSpPr>
          <p:spPr>
            <a:xfrm>
              <a:off x="4673814" y="1514769"/>
              <a:ext cx="30624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/>
                <a:t>ثم نصب الشاي في أكواب التقديم و يمكننا إضافة  الثلج </a:t>
              </a:r>
              <a:endParaRPr lang="ar-SY" sz="2000" b="1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7289489-C1C6-473A-8D08-62CDB13BCBA5}"/>
              </a:ext>
            </a:extLst>
          </p:cNvPr>
          <p:cNvGrpSpPr/>
          <p:nvPr/>
        </p:nvGrpSpPr>
        <p:grpSpPr>
          <a:xfrm>
            <a:off x="675247" y="1596572"/>
            <a:ext cx="5297715" cy="1872343"/>
            <a:chOff x="3447142" y="1248229"/>
            <a:chExt cx="5297715" cy="187234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FFEBD75-CB09-4FFB-AE4F-9C354554489F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49C522-E095-44D3-B485-A26748BB7D48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177CB52-CA0F-43AB-AEB2-5719F38D00C3}"/>
                </a:ext>
              </a:extLst>
            </p:cNvPr>
            <p:cNvSpPr/>
            <p:nvPr/>
          </p:nvSpPr>
          <p:spPr>
            <a:xfrm>
              <a:off x="3639087" y="1514358"/>
              <a:ext cx="747485" cy="747485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A9A131-42AC-4F4E-8613-1EB89E15AD38}"/>
                </a:ext>
              </a:extLst>
            </p:cNvPr>
            <p:cNvSpPr txBox="1"/>
            <p:nvPr/>
          </p:nvSpPr>
          <p:spPr>
            <a:xfrm>
              <a:off x="3639086" y="1626490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5A04EA-11D4-4185-844F-4BCA38D029C2}"/>
                </a:ext>
              </a:extLst>
            </p:cNvPr>
            <p:cNvSpPr txBox="1"/>
            <p:nvPr/>
          </p:nvSpPr>
          <p:spPr>
            <a:xfrm>
              <a:off x="5300892" y="1265228"/>
              <a:ext cx="2432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b="1" dirty="0">
                <a:solidFill>
                  <a:srgbClr val="339966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FA63BC-673C-4FCA-B7CF-A6BADCF40082}"/>
                </a:ext>
              </a:extLst>
            </p:cNvPr>
            <p:cNvSpPr txBox="1"/>
            <p:nvPr/>
          </p:nvSpPr>
          <p:spPr>
            <a:xfrm>
              <a:off x="4135174" y="1320318"/>
              <a:ext cx="44732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/>
                <a:t>نضع أكياس الشاي في إبريق ثم نصب عليه الماء المغلي و نغطيه و نتركها لمدة 15 دقيقة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6E9735-2FB0-4421-8EF2-B18BCBF31D8C}"/>
              </a:ext>
            </a:extLst>
          </p:cNvPr>
          <p:cNvGrpSpPr/>
          <p:nvPr/>
        </p:nvGrpSpPr>
        <p:grpSpPr>
          <a:xfrm>
            <a:off x="6212224" y="1607454"/>
            <a:ext cx="5297715" cy="1872343"/>
            <a:chOff x="3447142" y="1248229"/>
            <a:chExt cx="5297715" cy="1872343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BB9CE03-3B61-4110-956A-D3E520506BEE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85F8605-76BC-4FF5-A6E5-002C7B502EEC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4C4D275-D059-49B3-A6BA-673A5DA385E1}"/>
                </a:ext>
              </a:extLst>
            </p:cNvPr>
            <p:cNvSpPr/>
            <p:nvPr/>
          </p:nvSpPr>
          <p:spPr>
            <a:xfrm>
              <a:off x="3574081" y="1472479"/>
              <a:ext cx="747485" cy="747485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C3C0131-F55A-4360-B167-A10998DFC780}"/>
                </a:ext>
              </a:extLst>
            </p:cNvPr>
            <p:cNvSpPr txBox="1"/>
            <p:nvPr/>
          </p:nvSpPr>
          <p:spPr>
            <a:xfrm>
              <a:off x="3545223" y="1584611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FCA17F-4597-42A5-BAA2-5A03C0E91876}"/>
                </a:ext>
              </a:extLst>
            </p:cNvPr>
            <p:cNvSpPr txBox="1"/>
            <p:nvPr/>
          </p:nvSpPr>
          <p:spPr>
            <a:xfrm>
              <a:off x="5333997" y="1254347"/>
              <a:ext cx="23658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b="1" dirty="0">
                <a:solidFill>
                  <a:srgbClr val="FF0066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81B69C3-D67E-4819-95B2-5204461FC18B}"/>
                </a:ext>
              </a:extLst>
            </p:cNvPr>
            <p:cNvSpPr txBox="1"/>
            <p:nvPr/>
          </p:nvSpPr>
          <p:spPr>
            <a:xfrm>
              <a:off x="4673814" y="1508707"/>
              <a:ext cx="34013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/>
                <a:t>نزيل أكياس الشاي و نضيف السكر و نقلب حتى يذوب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7E496A9-A8DB-4992-A7D7-5D2FBDDC22A8}"/>
              </a:ext>
            </a:extLst>
          </p:cNvPr>
          <p:cNvSpPr txBox="1"/>
          <p:nvPr/>
        </p:nvSpPr>
        <p:spPr>
          <a:xfrm>
            <a:off x="1363278" y="216637"/>
            <a:ext cx="8683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/>
              <a:t>اقترحي طريقة إعداد الشاي المثلج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2CA6EE-CAE0-4A13-8A61-8D1BCDFEE846}"/>
              </a:ext>
            </a:extLst>
          </p:cNvPr>
          <p:cNvCxnSpPr/>
          <p:nvPr/>
        </p:nvCxnSpPr>
        <p:spPr>
          <a:xfrm>
            <a:off x="4252686" y="739857"/>
            <a:ext cx="294517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58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535886" y="710788"/>
            <a:ext cx="2158610" cy="973220"/>
            <a:chOff x="1431948" y="2643420"/>
            <a:chExt cx="1895166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8" y="2643420"/>
              <a:ext cx="1895166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535886" y="1129609"/>
            <a:ext cx="1555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نشاط 1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11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الشاي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81594" y="4043504"/>
              <a:ext cx="1424503" cy="978863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6400" y="3147263"/>
            <a:ext cx="881230" cy="397351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00718" y="2110398"/>
            <a:ext cx="1787644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088945" y="2317573"/>
            <a:ext cx="7002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2400" b="1" dirty="0"/>
              <a:t>بفضل البعض شرب الشاي مع الحليب،  ما مدى صحة هذا التصرف؟  </a:t>
            </a:r>
            <a:endParaRPr lang="ar-SY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00718" y="3296006"/>
            <a:ext cx="1787644" cy="635091"/>
            <a:chOff x="1431941" y="2643418"/>
            <a:chExt cx="1834212" cy="635091"/>
          </a:xfrm>
        </p:grpSpPr>
        <p:sp>
          <p:nvSpPr>
            <p:cNvPr id="3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783595" y="3408196"/>
            <a:ext cx="6154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تصرف خاطئ</a:t>
            </a:r>
            <a:r>
              <a:rPr lang="ar-SY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/>
              <a:t>،  عند إضافة الشاي إلى الحليب فإنه يمنع من امتصاص</a:t>
            </a:r>
            <a:r>
              <a:rPr lang="ar-SY" sz="2400" b="1" dirty="0"/>
              <a:t> </a:t>
            </a:r>
            <a:r>
              <a:rPr lang="ar-SA" sz="2400" b="1" dirty="0"/>
              <a:t>الجسم للكالسيوم الموجود في الحليب</a:t>
            </a:r>
            <a:endParaRPr lang="ar-SY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0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535886" y="710788"/>
            <a:ext cx="2158610" cy="973220"/>
            <a:chOff x="1431948" y="2643420"/>
            <a:chExt cx="1895166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8" y="2643420"/>
              <a:ext cx="1895166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535886" y="1129609"/>
            <a:ext cx="1555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نشاط 2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11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الشاي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81594" y="4043504"/>
              <a:ext cx="1424503" cy="978863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6400" y="3147263"/>
            <a:ext cx="881230" cy="397351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00718" y="2110398"/>
            <a:ext cx="1787644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768232" y="2283824"/>
            <a:ext cx="7352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2400" b="1" dirty="0"/>
              <a:t>إذا سكبت ماء بارد على كيس شاي في كوب ماء ماذا تتوقعين أن يحدث؟  </a:t>
            </a:r>
            <a:endParaRPr lang="en-US" sz="2400" b="1" dirty="0"/>
          </a:p>
        </p:txBody>
      </p:sp>
      <p:grpSp>
        <p:nvGrpSpPr>
          <p:cNvPr id="2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00718" y="3296006"/>
            <a:ext cx="1787644" cy="635091"/>
            <a:chOff x="1431941" y="2643418"/>
            <a:chExt cx="1834212" cy="635091"/>
          </a:xfrm>
        </p:grpSpPr>
        <p:sp>
          <p:nvSpPr>
            <p:cNvPr id="3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401118" y="3564737"/>
            <a:ext cx="548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400" b="1" dirty="0">
                <a:solidFill>
                  <a:srgbClr val="FF0000"/>
                </a:solidFill>
              </a:rPr>
              <a:t>ما </a:t>
            </a:r>
            <a:r>
              <a:rPr lang="ar-SA" sz="2400" b="1" dirty="0">
                <a:solidFill>
                  <a:srgbClr val="FF0000"/>
                </a:solidFill>
              </a:rPr>
              <a:t>أتوقع</a:t>
            </a:r>
            <a:r>
              <a:rPr lang="ar-SA" sz="2400" b="1" dirty="0"/>
              <a:t> </a:t>
            </a:r>
            <a:r>
              <a:rPr lang="ar-SY" sz="2400" b="1" dirty="0">
                <a:solidFill>
                  <a:srgbClr val="FF0000"/>
                </a:solidFill>
              </a:rPr>
              <a:t>: </a:t>
            </a:r>
            <a:r>
              <a:rPr lang="ar-SY" sz="2400" b="1" dirty="0"/>
              <a:t>لن </a:t>
            </a:r>
            <a:r>
              <a:rPr lang="ar-SA" sz="2400" b="1" dirty="0"/>
              <a:t>يأخذ الماء نكهة الشاي بسرعة</a:t>
            </a:r>
            <a:r>
              <a:rPr lang="ar-SY" sz="2400" b="1" dirty="0"/>
              <a:t> .</a:t>
            </a:r>
            <a:r>
              <a:rPr lang="ar-SA" sz="2400" b="1" dirty="0"/>
              <a:t> </a:t>
            </a:r>
            <a:endParaRPr lang="en-US" sz="2400" b="1" dirty="0"/>
          </a:p>
        </p:txBody>
      </p:sp>
      <p:grpSp>
        <p:nvGrpSpPr>
          <p:cNvPr id="34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74446" y="4326973"/>
            <a:ext cx="1787644" cy="635091"/>
            <a:chOff x="1431941" y="2643418"/>
            <a:chExt cx="1834212" cy="635091"/>
          </a:xfrm>
        </p:grpSpPr>
        <p:sp>
          <p:nvSpPr>
            <p:cNvPr id="36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586515" y="4608122"/>
            <a:ext cx="6289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ما يحدث</a:t>
            </a:r>
            <a:r>
              <a:rPr lang="ar-SY" sz="2400" b="1" dirty="0">
                <a:solidFill>
                  <a:srgbClr val="FF0000"/>
                </a:solidFill>
              </a:rPr>
              <a:t> :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Y" sz="2400" b="1" dirty="0"/>
              <a:t>أن</a:t>
            </a:r>
            <a:r>
              <a:rPr lang="ar-SY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/>
              <a:t>الماء يأخذ نكهة الش</a:t>
            </a:r>
            <a:r>
              <a:rPr lang="ar-SY" sz="2400" b="1" dirty="0"/>
              <a:t>ا</a:t>
            </a:r>
            <a:r>
              <a:rPr lang="ar-SA" sz="2400" b="1" dirty="0"/>
              <a:t>ي ببطء و أصبح لونه أحمر خفيف و طعمه أقرب إلى طعم الماء </a:t>
            </a:r>
            <a:r>
              <a:rPr lang="ar-SY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671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32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44AB61E-308A-4498-AB95-0E3E7B37224D}"/>
              </a:ext>
            </a:extLst>
          </p:cNvPr>
          <p:cNvSpPr/>
          <p:nvPr/>
        </p:nvSpPr>
        <p:spPr>
          <a:xfrm>
            <a:off x="5812033" y="1433614"/>
            <a:ext cx="2780354" cy="4141539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87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elogram 8">
            <a:extLst>
              <a:ext uri="{FF2B5EF4-FFF2-40B4-BE49-F238E27FC236}">
                <a16:creationId xmlns:a16="http://schemas.microsoft.com/office/drawing/2014/main" id="{77946929-CDB4-42D9-882A-CCBA18E3DC0C}"/>
              </a:ext>
            </a:extLst>
          </p:cNvPr>
          <p:cNvSpPr/>
          <p:nvPr/>
        </p:nvSpPr>
        <p:spPr>
          <a:xfrm>
            <a:off x="5708082" y="2050138"/>
            <a:ext cx="3137628" cy="1731519"/>
          </a:xfrm>
          <a:custGeom>
            <a:avLst/>
            <a:gdLst>
              <a:gd name="connsiteX0" fmla="*/ 0 w 3716162"/>
              <a:gd name="connsiteY0" fmla="*/ 655093 h 655093"/>
              <a:gd name="connsiteX1" fmla="*/ 163773 w 3716162"/>
              <a:gd name="connsiteY1" fmla="*/ 0 h 655093"/>
              <a:gd name="connsiteX2" fmla="*/ 3716162 w 3716162"/>
              <a:gd name="connsiteY2" fmla="*/ 0 h 655093"/>
              <a:gd name="connsiteX3" fmla="*/ 3552389 w 3716162"/>
              <a:gd name="connsiteY3" fmla="*/ 655093 h 655093"/>
              <a:gd name="connsiteX4" fmla="*/ 0 w 3716162"/>
              <a:gd name="connsiteY4" fmla="*/ 655093 h 655093"/>
              <a:gd name="connsiteX0" fmla="*/ 0 w 3798049"/>
              <a:gd name="connsiteY0" fmla="*/ 832514 h 832514"/>
              <a:gd name="connsiteX1" fmla="*/ 163773 w 3798049"/>
              <a:gd name="connsiteY1" fmla="*/ 177421 h 832514"/>
              <a:gd name="connsiteX2" fmla="*/ 3798049 w 3798049"/>
              <a:gd name="connsiteY2" fmla="*/ 0 h 832514"/>
              <a:gd name="connsiteX3" fmla="*/ 3552389 w 3798049"/>
              <a:gd name="connsiteY3" fmla="*/ 832514 h 832514"/>
              <a:gd name="connsiteX4" fmla="*/ 0 w 3798049"/>
              <a:gd name="connsiteY4" fmla="*/ 832514 h 832514"/>
              <a:gd name="connsiteX0" fmla="*/ 0 w 3798049"/>
              <a:gd name="connsiteY0" fmla="*/ 832514 h 968992"/>
              <a:gd name="connsiteX1" fmla="*/ 163773 w 3798049"/>
              <a:gd name="connsiteY1" fmla="*/ 177421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3798049"/>
              <a:gd name="connsiteY0" fmla="*/ 832514 h 968992"/>
              <a:gd name="connsiteX1" fmla="*/ 163773 w 3798049"/>
              <a:gd name="connsiteY1" fmla="*/ 245660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4016413"/>
              <a:gd name="connsiteY0" fmla="*/ 586854 h 723332"/>
              <a:gd name="connsiteX1" fmla="*/ 163773 w 4016413"/>
              <a:gd name="connsiteY1" fmla="*/ 0 h 723332"/>
              <a:gd name="connsiteX2" fmla="*/ 4016413 w 4016413"/>
              <a:gd name="connsiteY2" fmla="*/ 27295 h 723332"/>
              <a:gd name="connsiteX3" fmla="*/ 3443207 w 4016413"/>
              <a:gd name="connsiteY3" fmla="*/ 723332 h 723332"/>
              <a:gd name="connsiteX4" fmla="*/ 0 w 4016413"/>
              <a:gd name="connsiteY4" fmla="*/ 586854 h 723332"/>
              <a:gd name="connsiteX0" fmla="*/ 0 w 4016413"/>
              <a:gd name="connsiteY0" fmla="*/ 655093 h 791571"/>
              <a:gd name="connsiteX1" fmla="*/ 163773 w 4016413"/>
              <a:gd name="connsiteY1" fmla="*/ 0 h 791571"/>
              <a:gd name="connsiteX2" fmla="*/ 4016413 w 4016413"/>
              <a:gd name="connsiteY2" fmla="*/ 95534 h 791571"/>
              <a:gd name="connsiteX3" fmla="*/ 3443207 w 4016413"/>
              <a:gd name="connsiteY3" fmla="*/ 791571 h 791571"/>
              <a:gd name="connsiteX4" fmla="*/ 0 w 4016413"/>
              <a:gd name="connsiteY4" fmla="*/ 655093 h 791571"/>
              <a:gd name="connsiteX0" fmla="*/ 0 w 4016413"/>
              <a:gd name="connsiteY0" fmla="*/ 600502 h 736980"/>
              <a:gd name="connsiteX1" fmla="*/ 313898 w 4016413"/>
              <a:gd name="connsiteY1" fmla="*/ 0 h 736980"/>
              <a:gd name="connsiteX2" fmla="*/ 4016413 w 4016413"/>
              <a:gd name="connsiteY2" fmla="*/ 40943 h 736980"/>
              <a:gd name="connsiteX3" fmla="*/ 3443207 w 4016413"/>
              <a:gd name="connsiteY3" fmla="*/ 736980 h 736980"/>
              <a:gd name="connsiteX4" fmla="*/ 0 w 4016413"/>
              <a:gd name="connsiteY4" fmla="*/ 600502 h 736980"/>
              <a:gd name="connsiteX0" fmla="*/ 0 w 4016413"/>
              <a:gd name="connsiteY0" fmla="*/ 559559 h 696037"/>
              <a:gd name="connsiteX1" fmla="*/ 834403 w 4016413"/>
              <a:gd name="connsiteY1" fmla="*/ 941 h 696037"/>
              <a:gd name="connsiteX2" fmla="*/ 4016413 w 4016413"/>
              <a:gd name="connsiteY2" fmla="*/ 0 h 696037"/>
              <a:gd name="connsiteX3" fmla="*/ 3443207 w 4016413"/>
              <a:gd name="connsiteY3" fmla="*/ 696037 h 696037"/>
              <a:gd name="connsiteX4" fmla="*/ 0 w 4016413"/>
              <a:gd name="connsiteY4" fmla="*/ 559559 h 696037"/>
              <a:gd name="connsiteX0" fmla="*/ 0 w 3256758"/>
              <a:gd name="connsiteY0" fmla="*/ 609820 h 696037"/>
              <a:gd name="connsiteX1" fmla="*/ 74748 w 3256758"/>
              <a:gd name="connsiteY1" fmla="*/ 941 h 696037"/>
              <a:gd name="connsiteX2" fmla="*/ 3256758 w 3256758"/>
              <a:gd name="connsiteY2" fmla="*/ 0 h 696037"/>
              <a:gd name="connsiteX3" fmla="*/ 2683552 w 3256758"/>
              <a:gd name="connsiteY3" fmla="*/ 696037 h 696037"/>
              <a:gd name="connsiteX4" fmla="*/ 0 w 3256758"/>
              <a:gd name="connsiteY4" fmla="*/ 609820 h 696037"/>
              <a:gd name="connsiteX0" fmla="*/ 108132 w 3364890"/>
              <a:gd name="connsiteY0" fmla="*/ 620741 h 706958"/>
              <a:gd name="connsiteX1" fmla="*/ 0 w 3364890"/>
              <a:gd name="connsiteY1" fmla="*/ 0 h 706958"/>
              <a:gd name="connsiteX2" fmla="*/ 3364890 w 3364890"/>
              <a:gd name="connsiteY2" fmla="*/ 10921 h 706958"/>
              <a:gd name="connsiteX3" fmla="*/ 2791684 w 3364890"/>
              <a:gd name="connsiteY3" fmla="*/ 706958 h 706958"/>
              <a:gd name="connsiteX4" fmla="*/ 108132 w 3364890"/>
              <a:gd name="connsiteY4" fmla="*/ 620741 h 706958"/>
              <a:gd name="connsiteX0" fmla="*/ 108132 w 3364890"/>
              <a:gd name="connsiteY0" fmla="*/ 614810 h 706958"/>
              <a:gd name="connsiteX1" fmla="*/ 0 w 3364890"/>
              <a:gd name="connsiteY1" fmla="*/ 0 h 706958"/>
              <a:gd name="connsiteX2" fmla="*/ 3364890 w 3364890"/>
              <a:gd name="connsiteY2" fmla="*/ 10921 h 706958"/>
              <a:gd name="connsiteX3" fmla="*/ 2791684 w 3364890"/>
              <a:gd name="connsiteY3" fmla="*/ 706958 h 706958"/>
              <a:gd name="connsiteX4" fmla="*/ 108132 w 3364890"/>
              <a:gd name="connsiteY4" fmla="*/ 614810 h 706958"/>
              <a:gd name="connsiteX0" fmla="*/ 124138 w 3380896"/>
              <a:gd name="connsiteY0" fmla="*/ 690779 h 782927"/>
              <a:gd name="connsiteX1" fmla="*/ 0 w 3380896"/>
              <a:gd name="connsiteY1" fmla="*/ 0 h 782927"/>
              <a:gd name="connsiteX2" fmla="*/ 16006 w 3380896"/>
              <a:gd name="connsiteY2" fmla="*/ 75969 h 782927"/>
              <a:gd name="connsiteX3" fmla="*/ 3380896 w 3380896"/>
              <a:gd name="connsiteY3" fmla="*/ 86890 h 782927"/>
              <a:gd name="connsiteX4" fmla="*/ 2807690 w 3380896"/>
              <a:gd name="connsiteY4" fmla="*/ 782927 h 782927"/>
              <a:gd name="connsiteX5" fmla="*/ 124138 w 3380896"/>
              <a:gd name="connsiteY5" fmla="*/ 690779 h 782927"/>
              <a:gd name="connsiteX0" fmla="*/ 108132 w 3364890"/>
              <a:gd name="connsiteY0" fmla="*/ 690779 h 782927"/>
              <a:gd name="connsiteX1" fmla="*/ 12129 w 3364890"/>
              <a:gd name="connsiteY1" fmla="*/ 0 h 782927"/>
              <a:gd name="connsiteX2" fmla="*/ 0 w 3364890"/>
              <a:gd name="connsiteY2" fmla="*/ 75969 h 782927"/>
              <a:gd name="connsiteX3" fmla="*/ 3364890 w 3364890"/>
              <a:gd name="connsiteY3" fmla="*/ 86890 h 782927"/>
              <a:gd name="connsiteX4" fmla="*/ 2791684 w 3364890"/>
              <a:gd name="connsiteY4" fmla="*/ 782927 h 782927"/>
              <a:gd name="connsiteX5" fmla="*/ 108132 w 3364890"/>
              <a:gd name="connsiteY5" fmla="*/ 690779 h 78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4890" h="782927">
                <a:moveTo>
                  <a:pt x="108132" y="690779"/>
                </a:moveTo>
                <a:cubicBezTo>
                  <a:pt x="71442" y="500061"/>
                  <a:pt x="48819" y="190718"/>
                  <a:pt x="12129" y="0"/>
                </a:cubicBezTo>
                <a:lnTo>
                  <a:pt x="0" y="75969"/>
                </a:lnTo>
                <a:lnTo>
                  <a:pt x="3364890" y="86890"/>
                </a:lnTo>
                <a:lnTo>
                  <a:pt x="2791684" y="782927"/>
                </a:lnTo>
                <a:lnTo>
                  <a:pt x="108132" y="690779"/>
                </a:lnTo>
                <a:close/>
              </a:path>
            </a:pathLst>
          </a:custGeom>
          <a:gradFill flip="none" rotWithShape="1">
            <a:gsLst>
              <a:gs pos="74000">
                <a:srgbClr val="DEDEDE"/>
              </a:gs>
              <a:gs pos="27000">
                <a:schemeClr val="tx1">
                  <a:lumMod val="50000"/>
                  <a:lumOff val="50000"/>
                  <a:alpha val="64000"/>
                </a:schemeClr>
              </a:gs>
              <a:gs pos="2000">
                <a:schemeClr val="bg1">
                  <a:lumMod val="8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A4D043D-B6D9-455D-856E-64878764A893}"/>
              </a:ext>
            </a:extLst>
          </p:cNvPr>
          <p:cNvSpPr/>
          <p:nvPr/>
        </p:nvSpPr>
        <p:spPr>
          <a:xfrm flipV="1">
            <a:off x="5812033" y="2362297"/>
            <a:ext cx="587248" cy="332352"/>
          </a:xfrm>
          <a:prstGeom prst="triangle">
            <a:avLst>
              <a:gd name="adj" fmla="val 68525"/>
            </a:avLst>
          </a:prstGeom>
          <a:solidFill>
            <a:srgbClr val="004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C03DE7-25B3-4690-B8D8-4EB2B3D7ADBD}"/>
              </a:ext>
            </a:extLst>
          </p:cNvPr>
          <p:cNvGrpSpPr/>
          <p:nvPr/>
        </p:nvGrpSpPr>
        <p:grpSpPr>
          <a:xfrm>
            <a:off x="5812032" y="1433613"/>
            <a:ext cx="2925567" cy="927941"/>
            <a:chOff x="4256952" y="1358974"/>
            <a:chExt cx="2925567" cy="92794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A7EDB6B-2128-4812-AE1D-5F95CC98607C}"/>
                </a:ext>
              </a:extLst>
            </p:cNvPr>
            <p:cNvSpPr/>
            <p:nvPr/>
          </p:nvSpPr>
          <p:spPr>
            <a:xfrm>
              <a:off x="4256953" y="1358974"/>
              <a:ext cx="2780354" cy="927941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9DE4DB4-9D2F-4486-9CE7-FD655348A863}"/>
                </a:ext>
              </a:extLst>
            </p:cNvPr>
            <p:cNvSpPr txBox="1"/>
            <p:nvPr/>
          </p:nvSpPr>
          <p:spPr>
            <a:xfrm>
              <a:off x="4256952" y="1373556"/>
              <a:ext cx="29255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</a:rPr>
                <a:t>السبب : </a:t>
              </a:r>
              <a:r>
                <a:rPr lang="ar-SY" sz="2000" b="1" dirty="0">
                  <a:solidFill>
                    <a:schemeClr val="bg1"/>
                  </a:solidFill>
                </a:rPr>
                <a:t>شرب الشاي بعد تناول الطعام مباشرة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35" name="Parallelogram 8">
            <a:extLst>
              <a:ext uri="{FF2B5EF4-FFF2-40B4-BE49-F238E27FC236}">
                <a16:creationId xmlns:a16="http://schemas.microsoft.com/office/drawing/2014/main" id="{02E3E787-9A04-4E65-B476-666B55963232}"/>
              </a:ext>
            </a:extLst>
          </p:cNvPr>
          <p:cNvSpPr/>
          <p:nvPr/>
        </p:nvSpPr>
        <p:spPr>
          <a:xfrm>
            <a:off x="6184790" y="2258043"/>
            <a:ext cx="3404090" cy="805263"/>
          </a:xfrm>
          <a:custGeom>
            <a:avLst/>
            <a:gdLst>
              <a:gd name="connsiteX0" fmla="*/ 0 w 3716162"/>
              <a:gd name="connsiteY0" fmla="*/ 655093 h 655093"/>
              <a:gd name="connsiteX1" fmla="*/ 163773 w 3716162"/>
              <a:gd name="connsiteY1" fmla="*/ 0 h 655093"/>
              <a:gd name="connsiteX2" fmla="*/ 3716162 w 3716162"/>
              <a:gd name="connsiteY2" fmla="*/ 0 h 655093"/>
              <a:gd name="connsiteX3" fmla="*/ 3552389 w 3716162"/>
              <a:gd name="connsiteY3" fmla="*/ 655093 h 655093"/>
              <a:gd name="connsiteX4" fmla="*/ 0 w 3716162"/>
              <a:gd name="connsiteY4" fmla="*/ 655093 h 655093"/>
              <a:gd name="connsiteX0" fmla="*/ 0 w 3798049"/>
              <a:gd name="connsiteY0" fmla="*/ 832514 h 832514"/>
              <a:gd name="connsiteX1" fmla="*/ 163773 w 3798049"/>
              <a:gd name="connsiteY1" fmla="*/ 177421 h 832514"/>
              <a:gd name="connsiteX2" fmla="*/ 3798049 w 3798049"/>
              <a:gd name="connsiteY2" fmla="*/ 0 h 832514"/>
              <a:gd name="connsiteX3" fmla="*/ 3552389 w 3798049"/>
              <a:gd name="connsiteY3" fmla="*/ 832514 h 832514"/>
              <a:gd name="connsiteX4" fmla="*/ 0 w 3798049"/>
              <a:gd name="connsiteY4" fmla="*/ 832514 h 832514"/>
              <a:gd name="connsiteX0" fmla="*/ 0 w 3798049"/>
              <a:gd name="connsiteY0" fmla="*/ 832514 h 968992"/>
              <a:gd name="connsiteX1" fmla="*/ 163773 w 3798049"/>
              <a:gd name="connsiteY1" fmla="*/ 177421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3798049"/>
              <a:gd name="connsiteY0" fmla="*/ 832514 h 968992"/>
              <a:gd name="connsiteX1" fmla="*/ 163773 w 3798049"/>
              <a:gd name="connsiteY1" fmla="*/ 245660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4016413"/>
              <a:gd name="connsiteY0" fmla="*/ 586854 h 723332"/>
              <a:gd name="connsiteX1" fmla="*/ 163773 w 4016413"/>
              <a:gd name="connsiteY1" fmla="*/ 0 h 723332"/>
              <a:gd name="connsiteX2" fmla="*/ 4016413 w 4016413"/>
              <a:gd name="connsiteY2" fmla="*/ 27295 h 723332"/>
              <a:gd name="connsiteX3" fmla="*/ 3443207 w 4016413"/>
              <a:gd name="connsiteY3" fmla="*/ 723332 h 723332"/>
              <a:gd name="connsiteX4" fmla="*/ 0 w 4016413"/>
              <a:gd name="connsiteY4" fmla="*/ 586854 h 723332"/>
              <a:gd name="connsiteX0" fmla="*/ 0 w 4016413"/>
              <a:gd name="connsiteY0" fmla="*/ 655093 h 791571"/>
              <a:gd name="connsiteX1" fmla="*/ 163773 w 4016413"/>
              <a:gd name="connsiteY1" fmla="*/ 0 h 791571"/>
              <a:gd name="connsiteX2" fmla="*/ 4016413 w 4016413"/>
              <a:gd name="connsiteY2" fmla="*/ 95534 h 791571"/>
              <a:gd name="connsiteX3" fmla="*/ 3443207 w 4016413"/>
              <a:gd name="connsiteY3" fmla="*/ 791571 h 791571"/>
              <a:gd name="connsiteX4" fmla="*/ 0 w 4016413"/>
              <a:gd name="connsiteY4" fmla="*/ 655093 h 791571"/>
              <a:gd name="connsiteX0" fmla="*/ 0 w 4016413"/>
              <a:gd name="connsiteY0" fmla="*/ 600502 h 736980"/>
              <a:gd name="connsiteX1" fmla="*/ 313898 w 4016413"/>
              <a:gd name="connsiteY1" fmla="*/ 0 h 736980"/>
              <a:gd name="connsiteX2" fmla="*/ 4016413 w 4016413"/>
              <a:gd name="connsiteY2" fmla="*/ 40943 h 736980"/>
              <a:gd name="connsiteX3" fmla="*/ 3443207 w 4016413"/>
              <a:gd name="connsiteY3" fmla="*/ 736980 h 736980"/>
              <a:gd name="connsiteX4" fmla="*/ 0 w 4016413"/>
              <a:gd name="connsiteY4" fmla="*/ 600502 h 736980"/>
              <a:gd name="connsiteX0" fmla="*/ 0 w 4016413"/>
              <a:gd name="connsiteY0" fmla="*/ 600502 h 779183"/>
              <a:gd name="connsiteX1" fmla="*/ 313898 w 4016413"/>
              <a:gd name="connsiteY1" fmla="*/ 0 h 779183"/>
              <a:gd name="connsiteX2" fmla="*/ 4016413 w 4016413"/>
              <a:gd name="connsiteY2" fmla="*/ 40943 h 779183"/>
              <a:gd name="connsiteX3" fmla="*/ 3386936 w 4016413"/>
              <a:gd name="connsiteY3" fmla="*/ 779183 h 779183"/>
              <a:gd name="connsiteX4" fmla="*/ 0 w 4016413"/>
              <a:gd name="connsiteY4" fmla="*/ 600502 h 779183"/>
              <a:gd name="connsiteX0" fmla="*/ 0 w 3833533"/>
              <a:gd name="connsiteY0" fmla="*/ 600502 h 779183"/>
              <a:gd name="connsiteX1" fmla="*/ 313898 w 3833533"/>
              <a:gd name="connsiteY1" fmla="*/ 0 h 779183"/>
              <a:gd name="connsiteX2" fmla="*/ 3833533 w 3833533"/>
              <a:gd name="connsiteY2" fmla="*/ 167552 h 779183"/>
              <a:gd name="connsiteX3" fmla="*/ 3386936 w 3833533"/>
              <a:gd name="connsiteY3" fmla="*/ 779183 h 779183"/>
              <a:gd name="connsiteX4" fmla="*/ 0 w 3833533"/>
              <a:gd name="connsiteY4" fmla="*/ 600502 h 779183"/>
              <a:gd name="connsiteX0" fmla="*/ 0 w 3833533"/>
              <a:gd name="connsiteY0" fmla="*/ 459825 h 638506"/>
              <a:gd name="connsiteX1" fmla="*/ 271695 w 3833533"/>
              <a:gd name="connsiteY1" fmla="*/ 0 h 638506"/>
              <a:gd name="connsiteX2" fmla="*/ 3833533 w 3833533"/>
              <a:gd name="connsiteY2" fmla="*/ 26875 h 638506"/>
              <a:gd name="connsiteX3" fmla="*/ 3386936 w 3833533"/>
              <a:gd name="connsiteY3" fmla="*/ 638506 h 638506"/>
              <a:gd name="connsiteX4" fmla="*/ 0 w 3833533"/>
              <a:gd name="connsiteY4" fmla="*/ 459825 h 638506"/>
              <a:gd name="connsiteX0" fmla="*/ 0 w 3833533"/>
              <a:gd name="connsiteY0" fmla="*/ 459825 h 765115"/>
              <a:gd name="connsiteX1" fmla="*/ 271695 w 3833533"/>
              <a:gd name="connsiteY1" fmla="*/ 0 h 765115"/>
              <a:gd name="connsiteX2" fmla="*/ 3833533 w 3833533"/>
              <a:gd name="connsiteY2" fmla="*/ 26875 h 765115"/>
              <a:gd name="connsiteX3" fmla="*/ 3049311 w 3833533"/>
              <a:gd name="connsiteY3" fmla="*/ 765115 h 765115"/>
              <a:gd name="connsiteX4" fmla="*/ 0 w 3833533"/>
              <a:gd name="connsiteY4" fmla="*/ 459825 h 765115"/>
              <a:gd name="connsiteX0" fmla="*/ 0 w 3875736"/>
              <a:gd name="connsiteY0" fmla="*/ 459825 h 765115"/>
              <a:gd name="connsiteX1" fmla="*/ 271695 w 3875736"/>
              <a:gd name="connsiteY1" fmla="*/ 0 h 765115"/>
              <a:gd name="connsiteX2" fmla="*/ 3875736 w 3875736"/>
              <a:gd name="connsiteY2" fmla="*/ 181619 h 765115"/>
              <a:gd name="connsiteX3" fmla="*/ 3049311 w 3875736"/>
              <a:gd name="connsiteY3" fmla="*/ 765115 h 765115"/>
              <a:gd name="connsiteX4" fmla="*/ 0 w 3875736"/>
              <a:gd name="connsiteY4" fmla="*/ 459825 h 765115"/>
              <a:gd name="connsiteX0" fmla="*/ 0 w 3791330"/>
              <a:gd name="connsiteY0" fmla="*/ 459825 h 765115"/>
              <a:gd name="connsiteX1" fmla="*/ 271695 w 3791330"/>
              <a:gd name="connsiteY1" fmla="*/ 0 h 765115"/>
              <a:gd name="connsiteX2" fmla="*/ 3791330 w 3791330"/>
              <a:gd name="connsiteY2" fmla="*/ 350432 h 765115"/>
              <a:gd name="connsiteX3" fmla="*/ 3049311 w 3791330"/>
              <a:gd name="connsiteY3" fmla="*/ 765115 h 765115"/>
              <a:gd name="connsiteX4" fmla="*/ 0 w 3791330"/>
              <a:gd name="connsiteY4" fmla="*/ 459825 h 765115"/>
              <a:gd name="connsiteX0" fmla="*/ 0 w 3791330"/>
              <a:gd name="connsiteY0" fmla="*/ 459825 h 765115"/>
              <a:gd name="connsiteX1" fmla="*/ 271695 w 3791330"/>
              <a:gd name="connsiteY1" fmla="*/ 0 h 765115"/>
              <a:gd name="connsiteX2" fmla="*/ 3791330 w 3791330"/>
              <a:gd name="connsiteY2" fmla="*/ 266026 h 765115"/>
              <a:gd name="connsiteX3" fmla="*/ 3049311 w 3791330"/>
              <a:gd name="connsiteY3" fmla="*/ 765115 h 765115"/>
              <a:gd name="connsiteX4" fmla="*/ 0 w 3791330"/>
              <a:gd name="connsiteY4" fmla="*/ 459825 h 765115"/>
              <a:gd name="connsiteX0" fmla="*/ 0 w 3524043"/>
              <a:gd name="connsiteY0" fmla="*/ 459825 h 765115"/>
              <a:gd name="connsiteX1" fmla="*/ 271695 w 3524043"/>
              <a:gd name="connsiteY1" fmla="*/ 0 h 765115"/>
              <a:gd name="connsiteX2" fmla="*/ 3524043 w 3524043"/>
              <a:gd name="connsiteY2" fmla="*/ 266026 h 765115"/>
              <a:gd name="connsiteX3" fmla="*/ 3049311 w 3524043"/>
              <a:gd name="connsiteY3" fmla="*/ 765115 h 765115"/>
              <a:gd name="connsiteX4" fmla="*/ 0 w 3524043"/>
              <a:gd name="connsiteY4" fmla="*/ 459825 h 765115"/>
              <a:gd name="connsiteX0" fmla="*/ 0 w 3524043"/>
              <a:gd name="connsiteY0" fmla="*/ 459825 h 863589"/>
              <a:gd name="connsiteX1" fmla="*/ 271695 w 3524043"/>
              <a:gd name="connsiteY1" fmla="*/ 0 h 863589"/>
              <a:gd name="connsiteX2" fmla="*/ 3524043 w 3524043"/>
              <a:gd name="connsiteY2" fmla="*/ 266026 h 863589"/>
              <a:gd name="connsiteX3" fmla="*/ 2950838 w 3524043"/>
              <a:gd name="connsiteY3" fmla="*/ 863589 h 863589"/>
              <a:gd name="connsiteX4" fmla="*/ 0 w 3524043"/>
              <a:gd name="connsiteY4" fmla="*/ 459825 h 863589"/>
              <a:gd name="connsiteX0" fmla="*/ 0 w 3692855"/>
              <a:gd name="connsiteY0" fmla="*/ 459825 h 863589"/>
              <a:gd name="connsiteX1" fmla="*/ 271695 w 3692855"/>
              <a:gd name="connsiteY1" fmla="*/ 0 h 863589"/>
              <a:gd name="connsiteX2" fmla="*/ 3692855 w 3692855"/>
              <a:gd name="connsiteY2" fmla="*/ 266026 h 863589"/>
              <a:gd name="connsiteX3" fmla="*/ 2950838 w 3692855"/>
              <a:gd name="connsiteY3" fmla="*/ 863589 h 863589"/>
              <a:gd name="connsiteX4" fmla="*/ 0 w 3692855"/>
              <a:gd name="connsiteY4" fmla="*/ 459825 h 863589"/>
              <a:gd name="connsiteX0" fmla="*/ 0 w 3650652"/>
              <a:gd name="connsiteY0" fmla="*/ 459825 h 863589"/>
              <a:gd name="connsiteX1" fmla="*/ 271695 w 3650652"/>
              <a:gd name="connsiteY1" fmla="*/ 0 h 863589"/>
              <a:gd name="connsiteX2" fmla="*/ 3650652 w 3650652"/>
              <a:gd name="connsiteY2" fmla="*/ 139417 h 863589"/>
              <a:gd name="connsiteX3" fmla="*/ 2950838 w 3650652"/>
              <a:gd name="connsiteY3" fmla="*/ 863589 h 863589"/>
              <a:gd name="connsiteX4" fmla="*/ 0 w 3650652"/>
              <a:gd name="connsiteY4" fmla="*/ 459825 h 86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0652" h="863589">
                <a:moveTo>
                  <a:pt x="0" y="459825"/>
                </a:moveTo>
                <a:lnTo>
                  <a:pt x="271695" y="0"/>
                </a:lnTo>
                <a:lnTo>
                  <a:pt x="3650652" y="139417"/>
                </a:lnTo>
                <a:lnTo>
                  <a:pt x="2950838" y="863589"/>
                </a:lnTo>
                <a:lnTo>
                  <a:pt x="0" y="459825"/>
                </a:lnTo>
                <a:close/>
              </a:path>
            </a:pathLst>
          </a:custGeom>
          <a:gradFill flip="none" rotWithShape="1">
            <a:gsLst>
              <a:gs pos="91150">
                <a:srgbClr val="0066CC"/>
              </a:gs>
              <a:gs pos="0">
                <a:srgbClr val="0099FF"/>
              </a:gs>
              <a:gs pos="60000">
                <a:srgbClr val="0099F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7D4454-315C-42DA-9BE1-C5F5265D7DE7}"/>
              </a:ext>
            </a:extLst>
          </p:cNvPr>
          <p:cNvSpPr/>
          <p:nvPr/>
        </p:nvSpPr>
        <p:spPr>
          <a:xfrm>
            <a:off x="2361396" y="1433614"/>
            <a:ext cx="2780354" cy="4141539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87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8">
            <a:extLst>
              <a:ext uri="{FF2B5EF4-FFF2-40B4-BE49-F238E27FC236}">
                <a16:creationId xmlns:a16="http://schemas.microsoft.com/office/drawing/2014/main" id="{50D762F4-D6D5-4051-BF35-DD6682E91857}"/>
              </a:ext>
            </a:extLst>
          </p:cNvPr>
          <p:cNvSpPr/>
          <p:nvPr/>
        </p:nvSpPr>
        <p:spPr>
          <a:xfrm>
            <a:off x="2257445" y="2050138"/>
            <a:ext cx="3137628" cy="1731519"/>
          </a:xfrm>
          <a:custGeom>
            <a:avLst/>
            <a:gdLst>
              <a:gd name="connsiteX0" fmla="*/ 0 w 3716162"/>
              <a:gd name="connsiteY0" fmla="*/ 655093 h 655093"/>
              <a:gd name="connsiteX1" fmla="*/ 163773 w 3716162"/>
              <a:gd name="connsiteY1" fmla="*/ 0 h 655093"/>
              <a:gd name="connsiteX2" fmla="*/ 3716162 w 3716162"/>
              <a:gd name="connsiteY2" fmla="*/ 0 h 655093"/>
              <a:gd name="connsiteX3" fmla="*/ 3552389 w 3716162"/>
              <a:gd name="connsiteY3" fmla="*/ 655093 h 655093"/>
              <a:gd name="connsiteX4" fmla="*/ 0 w 3716162"/>
              <a:gd name="connsiteY4" fmla="*/ 655093 h 655093"/>
              <a:gd name="connsiteX0" fmla="*/ 0 w 3798049"/>
              <a:gd name="connsiteY0" fmla="*/ 832514 h 832514"/>
              <a:gd name="connsiteX1" fmla="*/ 163773 w 3798049"/>
              <a:gd name="connsiteY1" fmla="*/ 177421 h 832514"/>
              <a:gd name="connsiteX2" fmla="*/ 3798049 w 3798049"/>
              <a:gd name="connsiteY2" fmla="*/ 0 h 832514"/>
              <a:gd name="connsiteX3" fmla="*/ 3552389 w 3798049"/>
              <a:gd name="connsiteY3" fmla="*/ 832514 h 832514"/>
              <a:gd name="connsiteX4" fmla="*/ 0 w 3798049"/>
              <a:gd name="connsiteY4" fmla="*/ 832514 h 832514"/>
              <a:gd name="connsiteX0" fmla="*/ 0 w 3798049"/>
              <a:gd name="connsiteY0" fmla="*/ 832514 h 968992"/>
              <a:gd name="connsiteX1" fmla="*/ 163773 w 3798049"/>
              <a:gd name="connsiteY1" fmla="*/ 177421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3798049"/>
              <a:gd name="connsiteY0" fmla="*/ 832514 h 968992"/>
              <a:gd name="connsiteX1" fmla="*/ 163773 w 3798049"/>
              <a:gd name="connsiteY1" fmla="*/ 245660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4016413"/>
              <a:gd name="connsiteY0" fmla="*/ 586854 h 723332"/>
              <a:gd name="connsiteX1" fmla="*/ 163773 w 4016413"/>
              <a:gd name="connsiteY1" fmla="*/ 0 h 723332"/>
              <a:gd name="connsiteX2" fmla="*/ 4016413 w 4016413"/>
              <a:gd name="connsiteY2" fmla="*/ 27295 h 723332"/>
              <a:gd name="connsiteX3" fmla="*/ 3443207 w 4016413"/>
              <a:gd name="connsiteY3" fmla="*/ 723332 h 723332"/>
              <a:gd name="connsiteX4" fmla="*/ 0 w 4016413"/>
              <a:gd name="connsiteY4" fmla="*/ 586854 h 723332"/>
              <a:gd name="connsiteX0" fmla="*/ 0 w 4016413"/>
              <a:gd name="connsiteY0" fmla="*/ 655093 h 791571"/>
              <a:gd name="connsiteX1" fmla="*/ 163773 w 4016413"/>
              <a:gd name="connsiteY1" fmla="*/ 0 h 791571"/>
              <a:gd name="connsiteX2" fmla="*/ 4016413 w 4016413"/>
              <a:gd name="connsiteY2" fmla="*/ 95534 h 791571"/>
              <a:gd name="connsiteX3" fmla="*/ 3443207 w 4016413"/>
              <a:gd name="connsiteY3" fmla="*/ 791571 h 791571"/>
              <a:gd name="connsiteX4" fmla="*/ 0 w 4016413"/>
              <a:gd name="connsiteY4" fmla="*/ 655093 h 791571"/>
              <a:gd name="connsiteX0" fmla="*/ 0 w 4016413"/>
              <a:gd name="connsiteY0" fmla="*/ 600502 h 736980"/>
              <a:gd name="connsiteX1" fmla="*/ 313898 w 4016413"/>
              <a:gd name="connsiteY1" fmla="*/ 0 h 736980"/>
              <a:gd name="connsiteX2" fmla="*/ 4016413 w 4016413"/>
              <a:gd name="connsiteY2" fmla="*/ 40943 h 736980"/>
              <a:gd name="connsiteX3" fmla="*/ 3443207 w 4016413"/>
              <a:gd name="connsiteY3" fmla="*/ 736980 h 736980"/>
              <a:gd name="connsiteX4" fmla="*/ 0 w 4016413"/>
              <a:gd name="connsiteY4" fmla="*/ 600502 h 736980"/>
              <a:gd name="connsiteX0" fmla="*/ 0 w 4016413"/>
              <a:gd name="connsiteY0" fmla="*/ 559559 h 696037"/>
              <a:gd name="connsiteX1" fmla="*/ 834403 w 4016413"/>
              <a:gd name="connsiteY1" fmla="*/ 941 h 696037"/>
              <a:gd name="connsiteX2" fmla="*/ 4016413 w 4016413"/>
              <a:gd name="connsiteY2" fmla="*/ 0 h 696037"/>
              <a:gd name="connsiteX3" fmla="*/ 3443207 w 4016413"/>
              <a:gd name="connsiteY3" fmla="*/ 696037 h 696037"/>
              <a:gd name="connsiteX4" fmla="*/ 0 w 4016413"/>
              <a:gd name="connsiteY4" fmla="*/ 559559 h 696037"/>
              <a:gd name="connsiteX0" fmla="*/ 0 w 3256758"/>
              <a:gd name="connsiteY0" fmla="*/ 609820 h 696037"/>
              <a:gd name="connsiteX1" fmla="*/ 74748 w 3256758"/>
              <a:gd name="connsiteY1" fmla="*/ 941 h 696037"/>
              <a:gd name="connsiteX2" fmla="*/ 3256758 w 3256758"/>
              <a:gd name="connsiteY2" fmla="*/ 0 h 696037"/>
              <a:gd name="connsiteX3" fmla="*/ 2683552 w 3256758"/>
              <a:gd name="connsiteY3" fmla="*/ 696037 h 696037"/>
              <a:gd name="connsiteX4" fmla="*/ 0 w 3256758"/>
              <a:gd name="connsiteY4" fmla="*/ 609820 h 696037"/>
              <a:gd name="connsiteX0" fmla="*/ 108132 w 3364890"/>
              <a:gd name="connsiteY0" fmla="*/ 620741 h 706958"/>
              <a:gd name="connsiteX1" fmla="*/ 0 w 3364890"/>
              <a:gd name="connsiteY1" fmla="*/ 0 h 706958"/>
              <a:gd name="connsiteX2" fmla="*/ 3364890 w 3364890"/>
              <a:gd name="connsiteY2" fmla="*/ 10921 h 706958"/>
              <a:gd name="connsiteX3" fmla="*/ 2791684 w 3364890"/>
              <a:gd name="connsiteY3" fmla="*/ 706958 h 706958"/>
              <a:gd name="connsiteX4" fmla="*/ 108132 w 3364890"/>
              <a:gd name="connsiteY4" fmla="*/ 620741 h 706958"/>
              <a:gd name="connsiteX0" fmla="*/ 108132 w 3364890"/>
              <a:gd name="connsiteY0" fmla="*/ 614810 h 706958"/>
              <a:gd name="connsiteX1" fmla="*/ 0 w 3364890"/>
              <a:gd name="connsiteY1" fmla="*/ 0 h 706958"/>
              <a:gd name="connsiteX2" fmla="*/ 3364890 w 3364890"/>
              <a:gd name="connsiteY2" fmla="*/ 10921 h 706958"/>
              <a:gd name="connsiteX3" fmla="*/ 2791684 w 3364890"/>
              <a:gd name="connsiteY3" fmla="*/ 706958 h 706958"/>
              <a:gd name="connsiteX4" fmla="*/ 108132 w 3364890"/>
              <a:gd name="connsiteY4" fmla="*/ 614810 h 706958"/>
              <a:gd name="connsiteX0" fmla="*/ 124138 w 3380896"/>
              <a:gd name="connsiteY0" fmla="*/ 690779 h 782927"/>
              <a:gd name="connsiteX1" fmla="*/ 0 w 3380896"/>
              <a:gd name="connsiteY1" fmla="*/ 0 h 782927"/>
              <a:gd name="connsiteX2" fmla="*/ 16006 w 3380896"/>
              <a:gd name="connsiteY2" fmla="*/ 75969 h 782927"/>
              <a:gd name="connsiteX3" fmla="*/ 3380896 w 3380896"/>
              <a:gd name="connsiteY3" fmla="*/ 86890 h 782927"/>
              <a:gd name="connsiteX4" fmla="*/ 2807690 w 3380896"/>
              <a:gd name="connsiteY4" fmla="*/ 782927 h 782927"/>
              <a:gd name="connsiteX5" fmla="*/ 124138 w 3380896"/>
              <a:gd name="connsiteY5" fmla="*/ 690779 h 782927"/>
              <a:gd name="connsiteX0" fmla="*/ 108132 w 3364890"/>
              <a:gd name="connsiteY0" fmla="*/ 690779 h 782927"/>
              <a:gd name="connsiteX1" fmla="*/ 12129 w 3364890"/>
              <a:gd name="connsiteY1" fmla="*/ 0 h 782927"/>
              <a:gd name="connsiteX2" fmla="*/ 0 w 3364890"/>
              <a:gd name="connsiteY2" fmla="*/ 75969 h 782927"/>
              <a:gd name="connsiteX3" fmla="*/ 3364890 w 3364890"/>
              <a:gd name="connsiteY3" fmla="*/ 86890 h 782927"/>
              <a:gd name="connsiteX4" fmla="*/ 2791684 w 3364890"/>
              <a:gd name="connsiteY4" fmla="*/ 782927 h 782927"/>
              <a:gd name="connsiteX5" fmla="*/ 108132 w 3364890"/>
              <a:gd name="connsiteY5" fmla="*/ 690779 h 78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4890" h="782927">
                <a:moveTo>
                  <a:pt x="108132" y="690779"/>
                </a:moveTo>
                <a:cubicBezTo>
                  <a:pt x="71442" y="500061"/>
                  <a:pt x="48819" y="190718"/>
                  <a:pt x="12129" y="0"/>
                </a:cubicBezTo>
                <a:lnTo>
                  <a:pt x="0" y="75969"/>
                </a:lnTo>
                <a:lnTo>
                  <a:pt x="3364890" y="86890"/>
                </a:lnTo>
                <a:lnTo>
                  <a:pt x="2791684" y="782927"/>
                </a:lnTo>
                <a:lnTo>
                  <a:pt x="108132" y="690779"/>
                </a:lnTo>
                <a:close/>
              </a:path>
            </a:pathLst>
          </a:custGeom>
          <a:gradFill flip="none" rotWithShape="1">
            <a:gsLst>
              <a:gs pos="74000">
                <a:srgbClr val="DEDEDE"/>
              </a:gs>
              <a:gs pos="27000">
                <a:schemeClr val="tx1">
                  <a:lumMod val="50000"/>
                  <a:lumOff val="50000"/>
                  <a:alpha val="64000"/>
                </a:schemeClr>
              </a:gs>
              <a:gs pos="2000">
                <a:schemeClr val="bg1">
                  <a:lumMod val="8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8A34F81-DDA3-4673-81B8-5B45E3E8A4B1}"/>
              </a:ext>
            </a:extLst>
          </p:cNvPr>
          <p:cNvSpPr/>
          <p:nvPr/>
        </p:nvSpPr>
        <p:spPr>
          <a:xfrm flipV="1">
            <a:off x="2361396" y="2362297"/>
            <a:ext cx="587248" cy="332352"/>
          </a:xfrm>
          <a:prstGeom prst="triangle">
            <a:avLst>
              <a:gd name="adj" fmla="val 68525"/>
            </a:avLst>
          </a:prstGeom>
          <a:solidFill>
            <a:srgbClr val="75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E6C9C9-F891-49DB-896C-71F0BF0CFCA3}"/>
              </a:ext>
            </a:extLst>
          </p:cNvPr>
          <p:cNvGrpSpPr/>
          <p:nvPr/>
        </p:nvGrpSpPr>
        <p:grpSpPr>
          <a:xfrm>
            <a:off x="2361396" y="1433613"/>
            <a:ext cx="2780354" cy="927941"/>
            <a:chOff x="806316" y="1358974"/>
            <a:chExt cx="2780354" cy="9279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107040-DAFB-405A-8982-0C2410FAF46B}"/>
                </a:ext>
              </a:extLst>
            </p:cNvPr>
            <p:cNvSpPr/>
            <p:nvPr/>
          </p:nvSpPr>
          <p:spPr>
            <a:xfrm>
              <a:off x="806316" y="1358974"/>
              <a:ext cx="2780354" cy="927941"/>
            </a:xfrm>
            <a:prstGeom prst="rect">
              <a:avLst/>
            </a:prstGeom>
            <a:solidFill>
              <a:srgbClr val="A9D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E7ADC8-055D-432C-B363-27C08F45A3F9}"/>
                </a:ext>
              </a:extLst>
            </p:cNvPr>
            <p:cNvSpPr txBox="1"/>
            <p:nvPr/>
          </p:nvSpPr>
          <p:spPr>
            <a:xfrm>
              <a:off x="957943" y="1373556"/>
              <a:ext cx="26287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</a:rPr>
                <a:t>السبب : </a:t>
              </a:r>
              <a:r>
                <a:rPr lang="ar-SY" sz="2000" b="1" dirty="0">
                  <a:solidFill>
                    <a:schemeClr val="bg1"/>
                  </a:solidFill>
                </a:rPr>
                <a:t>شرب الشاي في المساء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9" name="Parallelogram 8">
            <a:extLst>
              <a:ext uri="{FF2B5EF4-FFF2-40B4-BE49-F238E27FC236}">
                <a16:creationId xmlns:a16="http://schemas.microsoft.com/office/drawing/2014/main" id="{E99208A0-7878-4644-BC38-AFC7EE1B9894}"/>
              </a:ext>
            </a:extLst>
          </p:cNvPr>
          <p:cNvSpPr/>
          <p:nvPr/>
        </p:nvSpPr>
        <p:spPr>
          <a:xfrm>
            <a:off x="2734153" y="2258043"/>
            <a:ext cx="3404090" cy="805263"/>
          </a:xfrm>
          <a:custGeom>
            <a:avLst/>
            <a:gdLst>
              <a:gd name="connsiteX0" fmla="*/ 0 w 3716162"/>
              <a:gd name="connsiteY0" fmla="*/ 655093 h 655093"/>
              <a:gd name="connsiteX1" fmla="*/ 163773 w 3716162"/>
              <a:gd name="connsiteY1" fmla="*/ 0 h 655093"/>
              <a:gd name="connsiteX2" fmla="*/ 3716162 w 3716162"/>
              <a:gd name="connsiteY2" fmla="*/ 0 h 655093"/>
              <a:gd name="connsiteX3" fmla="*/ 3552389 w 3716162"/>
              <a:gd name="connsiteY3" fmla="*/ 655093 h 655093"/>
              <a:gd name="connsiteX4" fmla="*/ 0 w 3716162"/>
              <a:gd name="connsiteY4" fmla="*/ 655093 h 655093"/>
              <a:gd name="connsiteX0" fmla="*/ 0 w 3798049"/>
              <a:gd name="connsiteY0" fmla="*/ 832514 h 832514"/>
              <a:gd name="connsiteX1" fmla="*/ 163773 w 3798049"/>
              <a:gd name="connsiteY1" fmla="*/ 177421 h 832514"/>
              <a:gd name="connsiteX2" fmla="*/ 3798049 w 3798049"/>
              <a:gd name="connsiteY2" fmla="*/ 0 h 832514"/>
              <a:gd name="connsiteX3" fmla="*/ 3552389 w 3798049"/>
              <a:gd name="connsiteY3" fmla="*/ 832514 h 832514"/>
              <a:gd name="connsiteX4" fmla="*/ 0 w 3798049"/>
              <a:gd name="connsiteY4" fmla="*/ 832514 h 832514"/>
              <a:gd name="connsiteX0" fmla="*/ 0 w 3798049"/>
              <a:gd name="connsiteY0" fmla="*/ 832514 h 968992"/>
              <a:gd name="connsiteX1" fmla="*/ 163773 w 3798049"/>
              <a:gd name="connsiteY1" fmla="*/ 177421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3798049"/>
              <a:gd name="connsiteY0" fmla="*/ 832514 h 968992"/>
              <a:gd name="connsiteX1" fmla="*/ 163773 w 3798049"/>
              <a:gd name="connsiteY1" fmla="*/ 245660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4016413"/>
              <a:gd name="connsiteY0" fmla="*/ 586854 h 723332"/>
              <a:gd name="connsiteX1" fmla="*/ 163773 w 4016413"/>
              <a:gd name="connsiteY1" fmla="*/ 0 h 723332"/>
              <a:gd name="connsiteX2" fmla="*/ 4016413 w 4016413"/>
              <a:gd name="connsiteY2" fmla="*/ 27295 h 723332"/>
              <a:gd name="connsiteX3" fmla="*/ 3443207 w 4016413"/>
              <a:gd name="connsiteY3" fmla="*/ 723332 h 723332"/>
              <a:gd name="connsiteX4" fmla="*/ 0 w 4016413"/>
              <a:gd name="connsiteY4" fmla="*/ 586854 h 723332"/>
              <a:gd name="connsiteX0" fmla="*/ 0 w 4016413"/>
              <a:gd name="connsiteY0" fmla="*/ 655093 h 791571"/>
              <a:gd name="connsiteX1" fmla="*/ 163773 w 4016413"/>
              <a:gd name="connsiteY1" fmla="*/ 0 h 791571"/>
              <a:gd name="connsiteX2" fmla="*/ 4016413 w 4016413"/>
              <a:gd name="connsiteY2" fmla="*/ 95534 h 791571"/>
              <a:gd name="connsiteX3" fmla="*/ 3443207 w 4016413"/>
              <a:gd name="connsiteY3" fmla="*/ 791571 h 791571"/>
              <a:gd name="connsiteX4" fmla="*/ 0 w 4016413"/>
              <a:gd name="connsiteY4" fmla="*/ 655093 h 791571"/>
              <a:gd name="connsiteX0" fmla="*/ 0 w 4016413"/>
              <a:gd name="connsiteY0" fmla="*/ 600502 h 736980"/>
              <a:gd name="connsiteX1" fmla="*/ 313898 w 4016413"/>
              <a:gd name="connsiteY1" fmla="*/ 0 h 736980"/>
              <a:gd name="connsiteX2" fmla="*/ 4016413 w 4016413"/>
              <a:gd name="connsiteY2" fmla="*/ 40943 h 736980"/>
              <a:gd name="connsiteX3" fmla="*/ 3443207 w 4016413"/>
              <a:gd name="connsiteY3" fmla="*/ 736980 h 736980"/>
              <a:gd name="connsiteX4" fmla="*/ 0 w 4016413"/>
              <a:gd name="connsiteY4" fmla="*/ 600502 h 736980"/>
              <a:gd name="connsiteX0" fmla="*/ 0 w 4016413"/>
              <a:gd name="connsiteY0" fmla="*/ 600502 h 779183"/>
              <a:gd name="connsiteX1" fmla="*/ 313898 w 4016413"/>
              <a:gd name="connsiteY1" fmla="*/ 0 h 779183"/>
              <a:gd name="connsiteX2" fmla="*/ 4016413 w 4016413"/>
              <a:gd name="connsiteY2" fmla="*/ 40943 h 779183"/>
              <a:gd name="connsiteX3" fmla="*/ 3386936 w 4016413"/>
              <a:gd name="connsiteY3" fmla="*/ 779183 h 779183"/>
              <a:gd name="connsiteX4" fmla="*/ 0 w 4016413"/>
              <a:gd name="connsiteY4" fmla="*/ 600502 h 779183"/>
              <a:gd name="connsiteX0" fmla="*/ 0 w 3833533"/>
              <a:gd name="connsiteY0" fmla="*/ 600502 h 779183"/>
              <a:gd name="connsiteX1" fmla="*/ 313898 w 3833533"/>
              <a:gd name="connsiteY1" fmla="*/ 0 h 779183"/>
              <a:gd name="connsiteX2" fmla="*/ 3833533 w 3833533"/>
              <a:gd name="connsiteY2" fmla="*/ 167552 h 779183"/>
              <a:gd name="connsiteX3" fmla="*/ 3386936 w 3833533"/>
              <a:gd name="connsiteY3" fmla="*/ 779183 h 779183"/>
              <a:gd name="connsiteX4" fmla="*/ 0 w 3833533"/>
              <a:gd name="connsiteY4" fmla="*/ 600502 h 779183"/>
              <a:gd name="connsiteX0" fmla="*/ 0 w 3833533"/>
              <a:gd name="connsiteY0" fmla="*/ 459825 h 638506"/>
              <a:gd name="connsiteX1" fmla="*/ 271695 w 3833533"/>
              <a:gd name="connsiteY1" fmla="*/ 0 h 638506"/>
              <a:gd name="connsiteX2" fmla="*/ 3833533 w 3833533"/>
              <a:gd name="connsiteY2" fmla="*/ 26875 h 638506"/>
              <a:gd name="connsiteX3" fmla="*/ 3386936 w 3833533"/>
              <a:gd name="connsiteY3" fmla="*/ 638506 h 638506"/>
              <a:gd name="connsiteX4" fmla="*/ 0 w 3833533"/>
              <a:gd name="connsiteY4" fmla="*/ 459825 h 638506"/>
              <a:gd name="connsiteX0" fmla="*/ 0 w 3833533"/>
              <a:gd name="connsiteY0" fmla="*/ 459825 h 765115"/>
              <a:gd name="connsiteX1" fmla="*/ 271695 w 3833533"/>
              <a:gd name="connsiteY1" fmla="*/ 0 h 765115"/>
              <a:gd name="connsiteX2" fmla="*/ 3833533 w 3833533"/>
              <a:gd name="connsiteY2" fmla="*/ 26875 h 765115"/>
              <a:gd name="connsiteX3" fmla="*/ 3049311 w 3833533"/>
              <a:gd name="connsiteY3" fmla="*/ 765115 h 765115"/>
              <a:gd name="connsiteX4" fmla="*/ 0 w 3833533"/>
              <a:gd name="connsiteY4" fmla="*/ 459825 h 765115"/>
              <a:gd name="connsiteX0" fmla="*/ 0 w 3875736"/>
              <a:gd name="connsiteY0" fmla="*/ 459825 h 765115"/>
              <a:gd name="connsiteX1" fmla="*/ 271695 w 3875736"/>
              <a:gd name="connsiteY1" fmla="*/ 0 h 765115"/>
              <a:gd name="connsiteX2" fmla="*/ 3875736 w 3875736"/>
              <a:gd name="connsiteY2" fmla="*/ 181619 h 765115"/>
              <a:gd name="connsiteX3" fmla="*/ 3049311 w 3875736"/>
              <a:gd name="connsiteY3" fmla="*/ 765115 h 765115"/>
              <a:gd name="connsiteX4" fmla="*/ 0 w 3875736"/>
              <a:gd name="connsiteY4" fmla="*/ 459825 h 765115"/>
              <a:gd name="connsiteX0" fmla="*/ 0 w 3791330"/>
              <a:gd name="connsiteY0" fmla="*/ 459825 h 765115"/>
              <a:gd name="connsiteX1" fmla="*/ 271695 w 3791330"/>
              <a:gd name="connsiteY1" fmla="*/ 0 h 765115"/>
              <a:gd name="connsiteX2" fmla="*/ 3791330 w 3791330"/>
              <a:gd name="connsiteY2" fmla="*/ 350432 h 765115"/>
              <a:gd name="connsiteX3" fmla="*/ 3049311 w 3791330"/>
              <a:gd name="connsiteY3" fmla="*/ 765115 h 765115"/>
              <a:gd name="connsiteX4" fmla="*/ 0 w 3791330"/>
              <a:gd name="connsiteY4" fmla="*/ 459825 h 765115"/>
              <a:gd name="connsiteX0" fmla="*/ 0 w 3791330"/>
              <a:gd name="connsiteY0" fmla="*/ 459825 h 765115"/>
              <a:gd name="connsiteX1" fmla="*/ 271695 w 3791330"/>
              <a:gd name="connsiteY1" fmla="*/ 0 h 765115"/>
              <a:gd name="connsiteX2" fmla="*/ 3791330 w 3791330"/>
              <a:gd name="connsiteY2" fmla="*/ 266026 h 765115"/>
              <a:gd name="connsiteX3" fmla="*/ 3049311 w 3791330"/>
              <a:gd name="connsiteY3" fmla="*/ 765115 h 765115"/>
              <a:gd name="connsiteX4" fmla="*/ 0 w 3791330"/>
              <a:gd name="connsiteY4" fmla="*/ 459825 h 765115"/>
              <a:gd name="connsiteX0" fmla="*/ 0 w 3524043"/>
              <a:gd name="connsiteY0" fmla="*/ 459825 h 765115"/>
              <a:gd name="connsiteX1" fmla="*/ 271695 w 3524043"/>
              <a:gd name="connsiteY1" fmla="*/ 0 h 765115"/>
              <a:gd name="connsiteX2" fmla="*/ 3524043 w 3524043"/>
              <a:gd name="connsiteY2" fmla="*/ 266026 h 765115"/>
              <a:gd name="connsiteX3" fmla="*/ 3049311 w 3524043"/>
              <a:gd name="connsiteY3" fmla="*/ 765115 h 765115"/>
              <a:gd name="connsiteX4" fmla="*/ 0 w 3524043"/>
              <a:gd name="connsiteY4" fmla="*/ 459825 h 765115"/>
              <a:gd name="connsiteX0" fmla="*/ 0 w 3524043"/>
              <a:gd name="connsiteY0" fmla="*/ 459825 h 863589"/>
              <a:gd name="connsiteX1" fmla="*/ 271695 w 3524043"/>
              <a:gd name="connsiteY1" fmla="*/ 0 h 863589"/>
              <a:gd name="connsiteX2" fmla="*/ 3524043 w 3524043"/>
              <a:gd name="connsiteY2" fmla="*/ 266026 h 863589"/>
              <a:gd name="connsiteX3" fmla="*/ 2950838 w 3524043"/>
              <a:gd name="connsiteY3" fmla="*/ 863589 h 863589"/>
              <a:gd name="connsiteX4" fmla="*/ 0 w 3524043"/>
              <a:gd name="connsiteY4" fmla="*/ 459825 h 863589"/>
              <a:gd name="connsiteX0" fmla="*/ 0 w 3692855"/>
              <a:gd name="connsiteY0" fmla="*/ 459825 h 863589"/>
              <a:gd name="connsiteX1" fmla="*/ 271695 w 3692855"/>
              <a:gd name="connsiteY1" fmla="*/ 0 h 863589"/>
              <a:gd name="connsiteX2" fmla="*/ 3692855 w 3692855"/>
              <a:gd name="connsiteY2" fmla="*/ 266026 h 863589"/>
              <a:gd name="connsiteX3" fmla="*/ 2950838 w 3692855"/>
              <a:gd name="connsiteY3" fmla="*/ 863589 h 863589"/>
              <a:gd name="connsiteX4" fmla="*/ 0 w 3692855"/>
              <a:gd name="connsiteY4" fmla="*/ 459825 h 863589"/>
              <a:gd name="connsiteX0" fmla="*/ 0 w 3650652"/>
              <a:gd name="connsiteY0" fmla="*/ 459825 h 863589"/>
              <a:gd name="connsiteX1" fmla="*/ 271695 w 3650652"/>
              <a:gd name="connsiteY1" fmla="*/ 0 h 863589"/>
              <a:gd name="connsiteX2" fmla="*/ 3650652 w 3650652"/>
              <a:gd name="connsiteY2" fmla="*/ 139417 h 863589"/>
              <a:gd name="connsiteX3" fmla="*/ 2950838 w 3650652"/>
              <a:gd name="connsiteY3" fmla="*/ 863589 h 863589"/>
              <a:gd name="connsiteX4" fmla="*/ 0 w 3650652"/>
              <a:gd name="connsiteY4" fmla="*/ 459825 h 86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0652" h="863589">
                <a:moveTo>
                  <a:pt x="0" y="459825"/>
                </a:moveTo>
                <a:lnTo>
                  <a:pt x="271695" y="0"/>
                </a:lnTo>
                <a:lnTo>
                  <a:pt x="3650652" y="139417"/>
                </a:lnTo>
                <a:lnTo>
                  <a:pt x="2950838" y="863589"/>
                </a:lnTo>
                <a:lnTo>
                  <a:pt x="0" y="459825"/>
                </a:lnTo>
                <a:close/>
              </a:path>
            </a:pathLst>
          </a:custGeom>
          <a:gradFill flip="none" rotWithShape="1">
            <a:gsLst>
              <a:gs pos="91150">
                <a:srgbClr val="6F9200"/>
              </a:gs>
              <a:gs pos="0">
                <a:srgbClr val="98C800"/>
              </a:gs>
              <a:gs pos="60000">
                <a:srgbClr val="83AC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97F4A295-6D59-4467-B92A-EB863F13C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599159"/>
              </p:ext>
            </p:extLst>
          </p:nvPr>
        </p:nvGraphicFramePr>
        <p:xfrm>
          <a:off x="2386520" y="3015491"/>
          <a:ext cx="2759030" cy="2469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9030">
                  <a:extLst>
                    <a:ext uri="{9D8B030D-6E8A-4147-A177-3AD203B41FA5}">
                      <a16:colId xmlns:a16="http://schemas.microsoft.com/office/drawing/2014/main" val="1767210524"/>
                    </a:ext>
                  </a:extLst>
                </a:gridCol>
              </a:tblGrid>
              <a:tr h="695960">
                <a:tc>
                  <a:txBody>
                    <a:bodyPr/>
                    <a:lstStyle/>
                    <a:p>
                      <a:pPr algn="ctr"/>
                      <a:r>
                        <a:rPr lang="ar-SY" sz="2000" b="1" dirty="0">
                          <a:solidFill>
                            <a:srgbClr val="FF0000"/>
                          </a:solidFill>
                        </a:rPr>
                        <a:t>النتيجة :</a:t>
                      </a:r>
                      <a:r>
                        <a:rPr lang="ar-SY" sz="20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ar-SY" sz="2000" b="1" dirty="0"/>
                    </a:p>
                    <a:p>
                      <a:pPr algn="ctr"/>
                      <a:r>
                        <a:rPr lang="ar-SY" sz="2000" b="1" dirty="0"/>
                        <a:t>لأنه يمنع من النوم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043307"/>
                  </a:ext>
                </a:extLst>
              </a:tr>
              <a:tr h="731896">
                <a:tc>
                  <a:txBody>
                    <a:bodyPr/>
                    <a:lstStyle/>
                    <a:p>
                      <a:pPr algn="ctr"/>
                      <a:endParaRPr lang="ar-SY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183088"/>
                  </a:ext>
                </a:extLst>
              </a:tr>
              <a:tr h="731896">
                <a:tc>
                  <a:txBody>
                    <a:bodyPr/>
                    <a:lstStyle/>
                    <a:p>
                      <a:pPr algn="ctr"/>
                      <a:endParaRPr lang="ar-SY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969189"/>
                  </a:ext>
                </a:extLst>
              </a:tr>
            </a:tbl>
          </a:graphicData>
        </a:graphic>
      </p:graphicFrame>
      <p:graphicFrame>
        <p:nvGraphicFramePr>
          <p:cNvPr id="39" name="Table 16">
            <a:extLst>
              <a:ext uri="{FF2B5EF4-FFF2-40B4-BE49-F238E27FC236}">
                <a16:creationId xmlns:a16="http://schemas.microsoft.com/office/drawing/2014/main" id="{08A80892-7BB4-4C6E-9CF4-C3547A939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639297"/>
              </p:ext>
            </p:extLst>
          </p:nvPr>
        </p:nvGraphicFramePr>
        <p:xfrm>
          <a:off x="5837713" y="2955531"/>
          <a:ext cx="2682359" cy="2774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2359">
                  <a:extLst>
                    <a:ext uri="{9D8B030D-6E8A-4147-A177-3AD203B41FA5}">
                      <a16:colId xmlns:a16="http://schemas.microsoft.com/office/drawing/2014/main" val="1767210524"/>
                    </a:ext>
                  </a:extLst>
                </a:gridCol>
              </a:tblGrid>
              <a:tr h="695960">
                <a:tc>
                  <a:txBody>
                    <a:bodyPr/>
                    <a:lstStyle/>
                    <a:p>
                      <a:pPr algn="ctr"/>
                      <a:r>
                        <a:rPr lang="ar-SY" sz="2000" b="1" dirty="0">
                          <a:solidFill>
                            <a:srgbClr val="FF0000"/>
                          </a:solidFill>
                        </a:rPr>
                        <a:t>النتيجة :</a:t>
                      </a:r>
                    </a:p>
                    <a:p>
                      <a:pPr algn="ctr"/>
                      <a:endParaRPr lang="ar-SY" sz="2000" b="1" dirty="0"/>
                    </a:p>
                    <a:p>
                      <a:pPr algn="ctr"/>
                      <a:r>
                        <a:rPr lang="ar-SY" sz="2000" b="1" dirty="0"/>
                        <a:t>لأنه يمنع من امتصاص الحديد الموجود في الطعام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043307"/>
                  </a:ext>
                </a:extLst>
              </a:tr>
              <a:tr h="731896">
                <a:tc>
                  <a:txBody>
                    <a:bodyPr/>
                    <a:lstStyle/>
                    <a:p>
                      <a:pPr algn="ctr"/>
                      <a:r>
                        <a:rPr lang="ar-SY" sz="2000" b="1" dirty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183088"/>
                  </a:ext>
                </a:extLst>
              </a:tr>
              <a:tr h="731896">
                <a:tc>
                  <a:txBody>
                    <a:bodyPr/>
                    <a:lstStyle/>
                    <a:p>
                      <a:pPr algn="ctr"/>
                      <a:r>
                        <a:rPr lang="ar-SY" sz="2000" b="1" dirty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96918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DA34F78-A84F-4527-967B-F90F2ED28A65}"/>
              </a:ext>
            </a:extLst>
          </p:cNvPr>
          <p:cNvSpPr txBox="1"/>
          <p:nvPr/>
        </p:nvSpPr>
        <p:spPr>
          <a:xfrm>
            <a:off x="9379755" y="323165"/>
            <a:ext cx="248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نشاط 3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35" grpId="0" animBg="1"/>
      <p:bldP spid="5" grpId="0" animBg="1"/>
      <p:bldP spid="11" grpId="0" animBg="1"/>
      <p:bldP spid="10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599627" y="417999"/>
            <a:ext cx="2158610" cy="973220"/>
            <a:chOff x="1431948" y="2643420"/>
            <a:chExt cx="1895166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8" y="2643420"/>
              <a:ext cx="1895166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565868" y="904437"/>
            <a:ext cx="1555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نشاط 4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11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الشاي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81594" y="4043504"/>
              <a:ext cx="1424503" cy="978863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6400" y="3147263"/>
            <a:ext cx="881230" cy="397351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00718" y="1880130"/>
            <a:ext cx="1787644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402316" y="2137859"/>
            <a:ext cx="847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اقترحي بعض المشروبات الدافئة المناسبة المناسبة لتسكين آلام الدورة الشهرية </a:t>
            </a:r>
          </a:p>
        </p:txBody>
      </p:sp>
      <p:grpSp>
        <p:nvGrpSpPr>
          <p:cNvPr id="2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74446" y="2831592"/>
            <a:ext cx="1787644" cy="635091"/>
            <a:chOff x="1431941" y="2643418"/>
            <a:chExt cx="1834212" cy="635091"/>
          </a:xfrm>
        </p:grpSpPr>
        <p:sp>
          <p:nvSpPr>
            <p:cNvPr id="3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501796" y="3100323"/>
            <a:ext cx="2347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شراب اليانسون</a:t>
            </a:r>
          </a:p>
        </p:txBody>
      </p:sp>
      <p:grpSp>
        <p:nvGrpSpPr>
          <p:cNvPr id="34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83352" y="3716554"/>
            <a:ext cx="1787644" cy="635091"/>
            <a:chOff x="1431941" y="2643418"/>
            <a:chExt cx="1834212" cy="635091"/>
          </a:xfrm>
        </p:grpSpPr>
        <p:sp>
          <p:nvSpPr>
            <p:cNvPr id="36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138391" y="3997703"/>
            <a:ext cx="1746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شراب النعناع</a:t>
            </a:r>
          </a:p>
        </p:txBody>
      </p:sp>
      <p:grpSp>
        <p:nvGrpSpPr>
          <p:cNvPr id="3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85403" y="4546338"/>
            <a:ext cx="1787644" cy="635091"/>
            <a:chOff x="1431941" y="2643418"/>
            <a:chExt cx="1834212" cy="635091"/>
          </a:xfrm>
        </p:grpSpPr>
        <p:sp>
          <p:nvSpPr>
            <p:cNvPr id="41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0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140442" y="4827487"/>
            <a:ext cx="1746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شراب الزنجبيل </a:t>
            </a:r>
          </a:p>
        </p:txBody>
      </p:sp>
      <p:grpSp>
        <p:nvGrpSpPr>
          <p:cNvPr id="51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70071" y="5451947"/>
            <a:ext cx="1787644" cy="635091"/>
            <a:chOff x="1431941" y="2643418"/>
            <a:chExt cx="1834212" cy="635091"/>
          </a:xfrm>
        </p:grpSpPr>
        <p:sp>
          <p:nvSpPr>
            <p:cNvPr id="52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045769" y="5716830"/>
            <a:ext cx="1746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حليب دافئ</a:t>
            </a:r>
          </a:p>
        </p:txBody>
      </p:sp>
    </p:spTree>
    <p:extLst>
      <p:ext uri="{BB962C8B-B14F-4D97-AF65-F5344CB8AC3E}">
        <p14:creationId xmlns:p14="http://schemas.microsoft.com/office/powerpoint/2010/main" val="324044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32" grpId="0"/>
      <p:bldP spid="38" grpId="0"/>
      <p:bldP spid="50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809230" y="2578632"/>
            <a:ext cx="913006" cy="883404"/>
            <a:chOff x="1431943" y="2643419"/>
            <a:chExt cx="941425" cy="883404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3" y="2643419"/>
              <a:ext cx="631699" cy="883404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31943" y="2643419"/>
              <a:ext cx="941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7852228" y="457191"/>
            <a:ext cx="3842271" cy="1222155"/>
            <a:chOff x="1437357" y="652945"/>
            <a:chExt cx="3842271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7" y="652945"/>
              <a:ext cx="3212907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155998" y="1252913"/>
              <a:ext cx="31236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الشاي</a:t>
              </a:r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528457" y="2836045"/>
            <a:ext cx="6553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</a:rPr>
              <a:t>من أكثر المشروبات انتشاراً في العالم , و هو ينعش الإنسان و يرويه و يدفئه في الشتاء , و يُقدم للضيوف رمزاً للحفاوة , و هو نبات دائم الخضرة تكثر زراعته في الصين و اليابان و سيلان و الهند 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11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7" y="3457639"/>
            <a:ext cx="1887814" cy="2662430"/>
            <a:chOff x="10091414" y="2809145"/>
            <a:chExt cx="1887814" cy="266243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4" y="2809145"/>
              <a:ext cx="1887814" cy="2662430"/>
              <a:chOff x="395816" y="4292850"/>
              <a:chExt cx="1887814" cy="2662430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50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11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الشاي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43800" y="4008356"/>
              <a:ext cx="1346674" cy="925382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2802956" y="3724367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3820900" y="377223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0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45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36" grpId="0" animBg="1"/>
      <p:bldP spid="3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400072" y="710788"/>
            <a:ext cx="2294425" cy="973220"/>
            <a:chOff x="1431947" y="2643420"/>
            <a:chExt cx="2014406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7" y="2643420"/>
              <a:ext cx="2014406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889276" y="1160789"/>
            <a:ext cx="2238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فوائد الشاي </a:t>
            </a:r>
            <a:endParaRPr lang="en-US" sz="2800" b="1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11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الشاي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81594" y="4043504"/>
              <a:ext cx="1424503" cy="978863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08344" y="2479555"/>
            <a:ext cx="1834212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096000" y="2668862"/>
            <a:ext cx="479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/>
              <a:t>يفيد شرب الشاي في حالات تصلب الشرايين</a:t>
            </a:r>
            <a:endParaRPr lang="ar-SY" sz="24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38659" y="3239241"/>
            <a:ext cx="1834212" cy="635091"/>
            <a:chOff x="1431941" y="2643418"/>
            <a:chExt cx="1834212" cy="635091"/>
          </a:xfrm>
        </p:grpSpPr>
        <p:sp>
          <p:nvSpPr>
            <p:cNvPr id="31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048000" y="3428548"/>
            <a:ext cx="787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/>
              <a:t>يفيد مع النعناع في علاج بعض حالات المغص و الإسهال و يمنع الجفاف</a:t>
            </a:r>
            <a:endParaRPr lang="ar-SY" sz="24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4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38659" y="4042613"/>
            <a:ext cx="1834212" cy="635091"/>
            <a:chOff x="1431941" y="2643418"/>
            <a:chExt cx="1834212" cy="635091"/>
          </a:xfrm>
        </p:grpSpPr>
        <p:sp>
          <p:nvSpPr>
            <p:cNvPr id="36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354286" y="4231920"/>
            <a:ext cx="6567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/>
              <a:t>يحمي الفم من الجراثيم و الروائح الكريهة إذا شرب بدون سكر</a:t>
            </a:r>
            <a:endParaRPr lang="en-US" sz="2400" b="1" dirty="0"/>
          </a:p>
        </p:txBody>
      </p:sp>
      <p:sp>
        <p:nvSpPr>
          <p:cNvPr id="51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2421838" y="4407939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2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3439782" y="4455803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3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89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6" dur="200" fill="hold"/>
                                        <p:tgtEl>
                                          <p:spTgt spid="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33" grpId="0"/>
      <p:bldP spid="38" grpId="0"/>
      <p:bldP spid="51" grpId="0" animBg="1"/>
      <p:bldP spid="5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400072" y="710788"/>
            <a:ext cx="2294425" cy="973220"/>
            <a:chOff x="1431947" y="2643420"/>
            <a:chExt cx="2014406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7" y="2643420"/>
              <a:ext cx="2014406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978664" y="1121559"/>
            <a:ext cx="2238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أنواع الشاي</a:t>
            </a:r>
            <a:r>
              <a:rPr lang="ar-SY" sz="2800" b="1" dirty="0"/>
              <a:t> :</a:t>
            </a:r>
            <a:endParaRPr lang="ar-SA" sz="2800" b="1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11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الشاي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81594" y="4043504"/>
              <a:ext cx="1424503" cy="978863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56234" y="2430740"/>
            <a:ext cx="1834212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924800" y="2668862"/>
            <a:ext cx="296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/>
              <a:t>الشاي الأخضر </a:t>
            </a:r>
          </a:p>
        </p:txBody>
      </p:sp>
      <p:sp>
        <p:nvSpPr>
          <p:cNvPr id="51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3849041" y="1532698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2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4866985" y="153554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3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9081" y="3721812"/>
            <a:ext cx="1834212" cy="635091"/>
            <a:chOff x="1431941" y="2643418"/>
            <a:chExt cx="1834212" cy="635091"/>
          </a:xfrm>
        </p:grpSpPr>
        <p:sp>
          <p:nvSpPr>
            <p:cNvPr id="5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7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985537" y="3911119"/>
            <a:ext cx="296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/>
              <a:t>الشاي الأسود</a:t>
            </a:r>
          </a:p>
        </p:txBody>
      </p:sp>
      <p:sp>
        <p:nvSpPr>
          <p:cNvPr id="58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3898440" y="4073346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9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4916384" y="407619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0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16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8" dur="200" fill="hold"/>
                                        <p:tgtEl>
                                          <p:spTgt spid="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"/>
                            </p:stCondLst>
                            <p:childTnLst>
                              <p:par>
                                <p:cTn id="7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50"/>
                            </p:stCondLst>
                            <p:childTnLst>
                              <p:par>
                                <p:cTn id="7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5" dur="200" fill="hold"/>
                                        <p:tgtEl>
                                          <p:spTgt spid="5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51" grpId="0" animBg="1"/>
      <p:bldP spid="51" grpId="1" animBg="1"/>
      <p:bldP spid="57" grpId="0"/>
      <p:bldP spid="58" grpId="0" animBg="1"/>
      <p:bldP spid="5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87" y="1939312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6797741" y="951725"/>
            <a:ext cx="4896757" cy="750454"/>
            <a:chOff x="1437358" y="1147479"/>
            <a:chExt cx="4896757" cy="750454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8" y="1147479"/>
              <a:ext cx="4896757" cy="727628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5" y="1436268"/>
              <a:ext cx="39797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طريقة تعبئة الشاي 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424464" y="2157653"/>
            <a:ext cx="349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معبأ بأكياس صغيرة من الورق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3709" y="3413279"/>
            <a:ext cx="1884145" cy="2314238"/>
            <a:chOff x="10080891" y="2824983"/>
            <a:chExt cx="1884145" cy="231423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0891" y="2824983"/>
              <a:ext cx="1884145" cy="2314238"/>
              <a:chOff x="395817" y="4308237"/>
              <a:chExt cx="1884145" cy="23142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00080" y="4683483"/>
                <a:ext cx="1871561" cy="193899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الشاي</a:t>
                </a:r>
                <a:endParaRPr lang="ar-SY" sz="1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14195" y="3861780"/>
              <a:ext cx="1478109" cy="101569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01366" y="1240514"/>
            <a:ext cx="2185292" cy="1941993"/>
            <a:chOff x="7565889" y="1603531"/>
            <a:chExt cx="2185292" cy="194199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65889" y="1603531"/>
              <a:ext cx="2185292" cy="1941993"/>
              <a:chOff x="2648273" y="1944914"/>
              <a:chExt cx="2975118" cy="264388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648273" y="206838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11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1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1" y="2915636"/>
            <a:ext cx="1834212" cy="635091"/>
            <a:chOff x="1431941" y="2643418"/>
            <a:chExt cx="1834212" cy="635091"/>
          </a:xfrm>
        </p:grpSpPr>
        <p:sp>
          <p:nvSpPr>
            <p:cNvPr id="32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300686" y="3104441"/>
            <a:ext cx="3681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معبأ بأكياس كبيرة من القصدير </a:t>
            </a:r>
          </a:p>
        </p:txBody>
      </p:sp>
      <p:pic>
        <p:nvPicPr>
          <p:cNvPr id="35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17" y="2651159"/>
            <a:ext cx="4261869" cy="29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87" y="2081390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6797741" y="951725"/>
            <a:ext cx="4896757" cy="750454"/>
            <a:chOff x="1437358" y="1147479"/>
            <a:chExt cx="4896757" cy="750454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8" y="1147479"/>
              <a:ext cx="4896757" cy="727628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5" y="1436268"/>
              <a:ext cx="39797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حفظه و تخزينه 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397829" y="2270195"/>
            <a:ext cx="6615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/>
              <a:t>للاحتفاظ بجودة الشاي و نكهته لا بد أن يحفظ بعيد</a:t>
            </a:r>
            <a:r>
              <a:rPr lang="ar-SY" sz="2000" b="1" dirty="0"/>
              <a:t>اً</a:t>
            </a:r>
            <a:r>
              <a:rPr lang="ar-SA" sz="2000" b="1" dirty="0"/>
              <a:t> عن الروائح القوية النفاذة و الضوء و الحرارة و الرطوبة في إناء محكم الإغلاق </a:t>
            </a:r>
            <a:endParaRPr lang="en-US" sz="2000" b="1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3646" y="3413281"/>
            <a:ext cx="1884145" cy="2312328"/>
            <a:chOff x="10080828" y="2824985"/>
            <a:chExt cx="1884145" cy="231232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0828" y="2824985"/>
              <a:ext cx="1884145" cy="2312328"/>
              <a:chOff x="395817" y="4308237"/>
              <a:chExt cx="1884145" cy="231232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00205" y="4681573"/>
                <a:ext cx="1871561" cy="193899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الشاي</a:t>
                </a:r>
                <a:endParaRPr lang="ar-SY" sz="1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14195" y="3861780"/>
              <a:ext cx="1478109" cy="101569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01366" y="1240514"/>
            <a:ext cx="2185292" cy="1941993"/>
            <a:chOff x="7565889" y="1603531"/>
            <a:chExt cx="2185292" cy="194199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65889" y="1603531"/>
              <a:ext cx="2185292" cy="1941993"/>
              <a:chOff x="2648273" y="1944914"/>
              <a:chExt cx="2975118" cy="264388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648273" y="206838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11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3898440" y="3420753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4916384" y="3423604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366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6" grpId="0" animBg="1"/>
      <p:bldP spid="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/>
          <p:cNvSpPr txBox="1"/>
          <p:nvPr/>
        </p:nvSpPr>
        <p:spPr>
          <a:xfrm>
            <a:off x="3384970" y="0"/>
            <a:ext cx="6685509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Y" sz="2800" b="1" dirty="0"/>
              <a:t>مقادير </a:t>
            </a:r>
            <a:r>
              <a:rPr lang="ar-SA" sz="2800" b="1" dirty="0"/>
              <a:t>عمل الشاي :</a:t>
            </a:r>
            <a:endParaRPr lang="en-US" sz="2800" b="1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B81ABCC-58E5-4E8F-8975-8475AC3E8B06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CDE7BA-D265-4C33-8630-92E3EF6CF2EE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6E70F32-F81F-417C-AD3C-1C1A4A9DB8A2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3293760-B4E4-404D-A608-F82CA7B70B0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Top Corners One Rounded and One Snipped 72">
                <a:extLst>
                  <a:ext uri="{FF2B5EF4-FFF2-40B4-BE49-F238E27FC236}">
                    <a16:creationId xmlns:a16="http://schemas.microsoft.com/office/drawing/2014/main" id="{99840BF7-CB3F-4F61-9153-C986DA0A1728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ight Triangle 19">
                <a:extLst>
                  <a:ext uri="{FF2B5EF4-FFF2-40B4-BE49-F238E27FC236}">
                    <a16:creationId xmlns:a16="http://schemas.microsoft.com/office/drawing/2014/main" id="{AFD2A2BA-51E4-46F1-88AB-25DE6F42F9A2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814163-0C88-4288-A06C-7E312080B42F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11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1" name="Graphic 70" descr="Target Audience">
              <a:extLst>
                <a:ext uri="{FF2B5EF4-FFF2-40B4-BE49-F238E27FC236}">
                  <a16:creationId xmlns:a16="http://schemas.microsoft.com/office/drawing/2014/main" id="{08E7C5F3-9FCB-4048-A98F-E287C3938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641EAD-F06C-4E2B-BAF0-56350C19C4F7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2779515-2D21-4251-BD09-4C195064A58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3E4DFE0-3649-464A-8452-42806C8BF13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10">
              <a:extLst>
                <a:ext uri="{FF2B5EF4-FFF2-40B4-BE49-F238E27FC236}">
                  <a16:creationId xmlns:a16="http://schemas.microsoft.com/office/drawing/2014/main" id="{F24C31F6-256F-4279-A925-86727017A48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EEC6BC3-F691-4D61-9F82-58D2507C1A8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7452E22-7754-42A4-B8CA-F1E206FCFA10}"/>
              </a:ext>
            </a:extLst>
          </p:cNvPr>
          <p:cNvGrpSpPr/>
          <p:nvPr/>
        </p:nvGrpSpPr>
        <p:grpSpPr>
          <a:xfrm rot="21371849">
            <a:off x="362059" y="3461962"/>
            <a:ext cx="1884145" cy="2363866"/>
            <a:chOff x="395817" y="4292848"/>
            <a:chExt cx="1884145" cy="2363866"/>
          </a:xfrm>
          <a:solidFill>
            <a:schemeClr val="bg1"/>
          </a:solidFill>
          <a:effectLst>
            <a:outerShdw blurRad="317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1B7AFF6-4BE3-4A16-91D5-B33C6B2CE765}"/>
                </a:ext>
              </a:extLst>
            </p:cNvPr>
            <p:cNvSpPr txBox="1"/>
            <p:nvPr/>
          </p:nvSpPr>
          <p:spPr>
            <a:xfrm>
              <a:off x="395817" y="4292848"/>
              <a:ext cx="188414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غذائي</a:t>
              </a:r>
              <a:endParaRPr lang="en-US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F63FAD8-8C2F-4457-BEB3-EED0DEC16284}"/>
                </a:ext>
              </a:extLst>
            </p:cNvPr>
            <p:cNvSpPr txBox="1"/>
            <p:nvPr/>
          </p:nvSpPr>
          <p:spPr>
            <a:xfrm>
              <a:off x="397802" y="4717722"/>
              <a:ext cx="1871561" cy="19389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Century Gothic" panose="020B0502020202020204" pitchFamily="34" charset="0"/>
                </a:rPr>
                <a:t>الشاي</a:t>
              </a: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9" name="Rectangle 21">
            <a:extLst>
              <a:ext uri="{FF2B5EF4-FFF2-40B4-BE49-F238E27FC236}">
                <a16:creationId xmlns:a16="http://schemas.microsoft.com/office/drawing/2014/main" id="{B86E3085-480B-40E6-988D-A308F3A698FE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9" name="Group 61">
            <a:extLst>
              <a:ext uri="{FF2B5EF4-FFF2-40B4-BE49-F238E27FC236}">
                <a16:creationId xmlns:a16="http://schemas.microsoft.com/office/drawing/2014/main" id="{A7D215DB-B2CA-4D18-A013-BF5FD1FF345A}"/>
              </a:ext>
            </a:extLst>
          </p:cNvPr>
          <p:cNvGrpSpPr/>
          <p:nvPr/>
        </p:nvGrpSpPr>
        <p:grpSpPr>
          <a:xfrm>
            <a:off x="3342382" y="1040856"/>
            <a:ext cx="6297235" cy="1587929"/>
            <a:chOff x="3165506" y="295207"/>
            <a:chExt cx="6297235" cy="1587929"/>
          </a:xfrm>
        </p:grpSpPr>
        <p:sp>
          <p:nvSpPr>
            <p:cNvPr id="130" name="Rectangle 12">
              <a:extLst>
                <a:ext uri="{FF2B5EF4-FFF2-40B4-BE49-F238E27FC236}">
                  <a16:creationId xmlns:a16="http://schemas.microsoft.com/office/drawing/2014/main" id="{CFEE49A7-B304-445B-BC04-80022B52A039}"/>
                </a:ext>
              </a:extLst>
            </p:cNvPr>
            <p:cNvSpPr/>
            <p:nvPr/>
          </p:nvSpPr>
          <p:spPr>
            <a:xfrm rot="381438">
              <a:off x="4649190" y="904188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9">
              <a:extLst>
                <a:ext uri="{FF2B5EF4-FFF2-40B4-BE49-F238E27FC236}">
                  <a16:creationId xmlns:a16="http://schemas.microsoft.com/office/drawing/2014/main" id="{9D1786C6-1AE2-44DC-A9A0-ACEC89F74C6B}"/>
                </a:ext>
              </a:extLst>
            </p:cNvPr>
            <p:cNvSpPr/>
            <p:nvPr/>
          </p:nvSpPr>
          <p:spPr>
            <a:xfrm>
              <a:off x="8366041" y="593674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64E1C5F8-6887-4605-B172-2D89833A5706}"/>
                </a:ext>
              </a:extLst>
            </p:cNvPr>
            <p:cNvSpPr/>
            <p:nvPr/>
          </p:nvSpPr>
          <p:spPr>
            <a:xfrm>
              <a:off x="8543296" y="770929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CC66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" name="Arrow: Pentagon 4">
              <a:extLst>
                <a:ext uri="{FF2B5EF4-FFF2-40B4-BE49-F238E27FC236}">
                  <a16:creationId xmlns:a16="http://schemas.microsoft.com/office/drawing/2014/main" id="{C77C2255-329D-452A-8994-A4CC1A4D90EF}"/>
                </a:ext>
              </a:extLst>
            </p:cNvPr>
            <p:cNvSpPr/>
            <p:nvPr/>
          </p:nvSpPr>
          <p:spPr>
            <a:xfrm>
              <a:off x="3997941" y="593674"/>
              <a:ext cx="4545355" cy="990994"/>
            </a:xfrm>
            <a:prstGeom prst="homePlat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  <a:lin ang="10800000" scaled="1"/>
              <a:tileRect/>
            </a:gradFill>
            <a:ln>
              <a:solidFill>
                <a:srgbClr val="FF6600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5">
              <a:extLst>
                <a:ext uri="{FF2B5EF4-FFF2-40B4-BE49-F238E27FC236}">
                  <a16:creationId xmlns:a16="http://schemas.microsoft.com/office/drawing/2014/main" id="{837C391B-335D-4E73-A753-5A489453F6AF}"/>
                </a:ext>
              </a:extLst>
            </p:cNvPr>
            <p:cNvSpPr/>
            <p:nvPr/>
          </p:nvSpPr>
          <p:spPr>
            <a:xfrm>
              <a:off x="3165506" y="295207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ircle: Hollow 6">
              <a:extLst>
                <a:ext uri="{FF2B5EF4-FFF2-40B4-BE49-F238E27FC236}">
                  <a16:creationId xmlns:a16="http://schemas.microsoft.com/office/drawing/2014/main" id="{5FDABD97-9436-4E53-8D8E-79BC076672C7}"/>
                </a:ext>
              </a:extLst>
            </p:cNvPr>
            <p:cNvSpPr/>
            <p:nvPr/>
          </p:nvSpPr>
          <p:spPr>
            <a:xfrm>
              <a:off x="3358268" y="487969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9900"/>
                </a:gs>
                <a:gs pos="100000">
                  <a:srgbClr val="C23D02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6" name="Rectangle 55">
              <a:extLst>
                <a:ext uri="{FF2B5EF4-FFF2-40B4-BE49-F238E27FC236}">
                  <a16:creationId xmlns:a16="http://schemas.microsoft.com/office/drawing/2014/main" id="{902A6CB4-0467-4FED-9B64-E2F2AC6B42D3}"/>
                </a:ext>
              </a:extLst>
            </p:cNvPr>
            <p:cNvSpPr/>
            <p:nvPr/>
          </p:nvSpPr>
          <p:spPr>
            <a:xfrm rot="381438">
              <a:off x="4075036" y="1154626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: Rounded Corners 7">
              <a:extLst>
                <a:ext uri="{FF2B5EF4-FFF2-40B4-BE49-F238E27FC236}">
                  <a16:creationId xmlns:a16="http://schemas.microsoft.com/office/drawing/2014/main" id="{88697125-5BF2-4452-8D8A-9216D45A2BE9}"/>
                </a:ext>
              </a:extLst>
            </p:cNvPr>
            <p:cNvSpPr/>
            <p:nvPr/>
          </p:nvSpPr>
          <p:spPr>
            <a:xfrm>
              <a:off x="3741239" y="784014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: Rounded Corners 8">
              <a:extLst>
                <a:ext uri="{FF2B5EF4-FFF2-40B4-BE49-F238E27FC236}">
                  <a16:creationId xmlns:a16="http://schemas.microsoft.com/office/drawing/2014/main" id="{4194F298-231B-4837-98A8-60157D934B9D}"/>
                </a:ext>
              </a:extLst>
            </p:cNvPr>
            <p:cNvSpPr/>
            <p:nvPr/>
          </p:nvSpPr>
          <p:spPr>
            <a:xfrm>
              <a:off x="3828534" y="831563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9900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" name="TextBox 11">
              <a:extLst>
                <a:ext uri="{FF2B5EF4-FFF2-40B4-BE49-F238E27FC236}">
                  <a16:creationId xmlns:a16="http://schemas.microsoft.com/office/drawing/2014/main" id="{31EB8889-8C82-43FF-A485-CB3BF3F3ABAC}"/>
                </a:ext>
              </a:extLst>
            </p:cNvPr>
            <p:cNvSpPr txBox="1"/>
            <p:nvPr/>
          </p:nvSpPr>
          <p:spPr>
            <a:xfrm>
              <a:off x="4018060" y="921601"/>
              <a:ext cx="12336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pic>
          <p:nvPicPr>
            <p:cNvPr id="140" name="Graphic 13" descr="Bullseye">
              <a:extLst>
                <a:ext uri="{FF2B5EF4-FFF2-40B4-BE49-F238E27FC236}">
                  <a16:creationId xmlns:a16="http://schemas.microsoft.com/office/drawing/2014/main" id="{EBBE4D47-C6E4-42AD-91F6-54FB99CB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99676" y="917350"/>
              <a:ext cx="429430" cy="429430"/>
            </a:xfrm>
            <a:prstGeom prst="rect">
              <a:avLst/>
            </a:prstGeom>
          </p:spPr>
        </p:pic>
        <p:sp>
          <p:nvSpPr>
            <p:cNvPr id="141" name="TextBox 14">
              <a:extLst>
                <a:ext uri="{FF2B5EF4-FFF2-40B4-BE49-F238E27FC236}">
                  <a16:creationId xmlns:a16="http://schemas.microsoft.com/office/drawing/2014/main" id="{AA424ADE-C03E-4096-A1E6-357A36031081}"/>
                </a:ext>
              </a:extLst>
            </p:cNvPr>
            <p:cNvSpPr txBox="1"/>
            <p:nvPr/>
          </p:nvSpPr>
          <p:spPr>
            <a:xfrm>
              <a:off x="5576959" y="570874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2" name="TextBox 15">
              <a:extLst>
                <a:ext uri="{FF2B5EF4-FFF2-40B4-BE49-F238E27FC236}">
                  <a16:creationId xmlns:a16="http://schemas.microsoft.com/office/drawing/2014/main" id="{16FD541D-C63D-472F-AB91-646D14D66754}"/>
                </a:ext>
              </a:extLst>
            </p:cNvPr>
            <p:cNvSpPr txBox="1"/>
            <p:nvPr/>
          </p:nvSpPr>
          <p:spPr>
            <a:xfrm>
              <a:off x="5498252" y="941969"/>
              <a:ext cx="2569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2400" b="1" dirty="0"/>
                <a:t>ملعقة صغيرة من الشاي </a:t>
              </a:r>
              <a:endParaRPr lang="en-US" sz="2400" b="1" dirty="0"/>
            </a:p>
          </p:txBody>
        </p:sp>
      </p:grpSp>
      <p:grpSp>
        <p:nvGrpSpPr>
          <p:cNvPr id="143" name="Group 62">
            <a:extLst>
              <a:ext uri="{FF2B5EF4-FFF2-40B4-BE49-F238E27FC236}">
                <a16:creationId xmlns:a16="http://schemas.microsoft.com/office/drawing/2014/main" id="{BDFC368D-B33B-4D81-AE68-51CDBF6BCDB3}"/>
              </a:ext>
            </a:extLst>
          </p:cNvPr>
          <p:cNvGrpSpPr/>
          <p:nvPr/>
        </p:nvGrpSpPr>
        <p:grpSpPr>
          <a:xfrm>
            <a:off x="3342382" y="2609890"/>
            <a:ext cx="6297235" cy="1587929"/>
            <a:chOff x="3165506" y="1864241"/>
            <a:chExt cx="6297235" cy="1587929"/>
          </a:xfrm>
        </p:grpSpPr>
        <p:sp>
          <p:nvSpPr>
            <p:cNvPr id="144" name="Rectangle 54">
              <a:extLst>
                <a:ext uri="{FF2B5EF4-FFF2-40B4-BE49-F238E27FC236}">
                  <a16:creationId xmlns:a16="http://schemas.microsoft.com/office/drawing/2014/main" id="{380E812A-499F-4D82-9D69-8E1729C6ED63}"/>
                </a:ext>
              </a:extLst>
            </p:cNvPr>
            <p:cNvSpPr/>
            <p:nvPr/>
          </p:nvSpPr>
          <p:spPr>
            <a:xfrm rot="21218562" flipH="1">
              <a:off x="4316331" y="2458621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7">
              <a:extLst>
                <a:ext uri="{FF2B5EF4-FFF2-40B4-BE49-F238E27FC236}">
                  <a16:creationId xmlns:a16="http://schemas.microsoft.com/office/drawing/2014/main" id="{14ABD9C8-C9CC-42E1-9AF2-D1B8E7822B69}"/>
                </a:ext>
              </a:extLst>
            </p:cNvPr>
            <p:cNvSpPr/>
            <p:nvPr/>
          </p:nvSpPr>
          <p:spPr>
            <a:xfrm flipH="1">
              <a:off x="3165506" y="2162708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8">
              <a:extLst>
                <a:ext uri="{FF2B5EF4-FFF2-40B4-BE49-F238E27FC236}">
                  <a16:creationId xmlns:a16="http://schemas.microsoft.com/office/drawing/2014/main" id="{79ADF884-BAA4-48D5-8B00-6B21FBD923C9}"/>
                </a:ext>
              </a:extLst>
            </p:cNvPr>
            <p:cNvSpPr/>
            <p:nvPr/>
          </p:nvSpPr>
          <p:spPr>
            <a:xfrm flipH="1">
              <a:off x="3342762" y="2339963"/>
              <a:ext cx="742189" cy="742190"/>
            </a:xfrm>
            <a:prstGeom prst="ellipse">
              <a:avLst/>
            </a:prstGeom>
            <a:gradFill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Arrow: Pentagon 19">
              <a:extLst>
                <a:ext uri="{FF2B5EF4-FFF2-40B4-BE49-F238E27FC236}">
                  <a16:creationId xmlns:a16="http://schemas.microsoft.com/office/drawing/2014/main" id="{8CA6A80E-DE59-4F24-ADEA-94C15BE0FD90}"/>
                </a:ext>
              </a:extLst>
            </p:cNvPr>
            <p:cNvSpPr/>
            <p:nvPr/>
          </p:nvSpPr>
          <p:spPr>
            <a:xfrm flipH="1">
              <a:off x="4084951" y="2162708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006666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20">
              <a:extLst>
                <a:ext uri="{FF2B5EF4-FFF2-40B4-BE49-F238E27FC236}">
                  <a16:creationId xmlns:a16="http://schemas.microsoft.com/office/drawing/2014/main" id="{DFE9086A-037C-4B7D-B202-F7D1EDBFEBA5}"/>
                </a:ext>
              </a:extLst>
            </p:cNvPr>
            <p:cNvSpPr/>
            <p:nvPr/>
          </p:nvSpPr>
          <p:spPr>
            <a:xfrm flipH="1">
              <a:off x="7874812" y="1864241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Circle: Hollow 21">
              <a:extLst>
                <a:ext uri="{FF2B5EF4-FFF2-40B4-BE49-F238E27FC236}">
                  <a16:creationId xmlns:a16="http://schemas.microsoft.com/office/drawing/2014/main" id="{8DB66DAA-69C5-4D25-A51A-272D206E2FED}"/>
                </a:ext>
              </a:extLst>
            </p:cNvPr>
            <p:cNvSpPr/>
            <p:nvPr/>
          </p:nvSpPr>
          <p:spPr>
            <a:xfrm flipH="1">
              <a:off x="8067574" y="2057003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Rectangle 58">
              <a:extLst>
                <a:ext uri="{FF2B5EF4-FFF2-40B4-BE49-F238E27FC236}">
                  <a16:creationId xmlns:a16="http://schemas.microsoft.com/office/drawing/2014/main" id="{A63AB001-6860-483C-9D70-13544FAB3F2E}"/>
                </a:ext>
              </a:extLst>
            </p:cNvPr>
            <p:cNvSpPr/>
            <p:nvPr/>
          </p:nvSpPr>
          <p:spPr>
            <a:xfrm rot="21091813" flipH="1">
              <a:off x="7166740" y="2727618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: Rounded Corners 22">
              <a:extLst>
                <a:ext uri="{FF2B5EF4-FFF2-40B4-BE49-F238E27FC236}">
                  <a16:creationId xmlns:a16="http://schemas.microsoft.com/office/drawing/2014/main" id="{33E945EA-E735-455B-BC6E-DC2EFA98814A}"/>
                </a:ext>
              </a:extLst>
            </p:cNvPr>
            <p:cNvSpPr/>
            <p:nvPr/>
          </p:nvSpPr>
          <p:spPr>
            <a:xfrm flipH="1">
              <a:off x="7074608" y="2353048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: Rounded Corners 23">
              <a:extLst>
                <a:ext uri="{FF2B5EF4-FFF2-40B4-BE49-F238E27FC236}">
                  <a16:creationId xmlns:a16="http://schemas.microsoft.com/office/drawing/2014/main" id="{518B20D3-3DF7-4E26-B774-1E989D49769B}"/>
                </a:ext>
              </a:extLst>
            </p:cNvPr>
            <p:cNvSpPr/>
            <p:nvPr/>
          </p:nvSpPr>
          <p:spPr>
            <a:xfrm flipH="1">
              <a:off x="7169928" y="2400597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3" name="TextBox 24">
              <a:extLst>
                <a:ext uri="{FF2B5EF4-FFF2-40B4-BE49-F238E27FC236}">
                  <a16:creationId xmlns:a16="http://schemas.microsoft.com/office/drawing/2014/main" id="{FB12CA35-5ECA-4A96-B48B-62475BD876E5}"/>
                </a:ext>
              </a:extLst>
            </p:cNvPr>
            <p:cNvSpPr txBox="1"/>
            <p:nvPr/>
          </p:nvSpPr>
          <p:spPr>
            <a:xfrm flipH="1">
              <a:off x="7376529" y="2490635"/>
              <a:ext cx="1233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pic>
          <p:nvPicPr>
            <p:cNvPr id="154" name="Graphic 25" descr="Presentation with bar chart RTL">
              <a:extLst>
                <a:ext uri="{FF2B5EF4-FFF2-40B4-BE49-F238E27FC236}">
                  <a16:creationId xmlns:a16="http://schemas.microsoft.com/office/drawing/2014/main" id="{4CE13815-E23C-43C3-92F3-4FDA13BB4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 flipH="1">
              <a:off x="3499140" y="2486384"/>
              <a:ext cx="429430" cy="429430"/>
            </a:xfrm>
            <a:prstGeom prst="rect">
              <a:avLst/>
            </a:prstGeom>
          </p:spPr>
        </p:pic>
        <p:sp>
          <p:nvSpPr>
            <p:cNvPr id="155" name="TextBox 26">
              <a:extLst>
                <a:ext uri="{FF2B5EF4-FFF2-40B4-BE49-F238E27FC236}">
                  <a16:creationId xmlns:a16="http://schemas.microsoft.com/office/drawing/2014/main" id="{4E4E401D-E8D4-4FFE-B292-348567A9D165}"/>
                </a:ext>
              </a:extLst>
            </p:cNvPr>
            <p:cNvSpPr txBox="1"/>
            <p:nvPr/>
          </p:nvSpPr>
          <p:spPr>
            <a:xfrm flipH="1">
              <a:off x="4793769" y="2122215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56" name="TextBox 27">
              <a:extLst>
                <a:ext uri="{FF2B5EF4-FFF2-40B4-BE49-F238E27FC236}">
                  <a16:creationId xmlns:a16="http://schemas.microsoft.com/office/drawing/2014/main" id="{67654796-936A-4D23-9129-5B3BD73BBD33}"/>
                </a:ext>
              </a:extLst>
            </p:cNvPr>
            <p:cNvSpPr txBox="1"/>
            <p:nvPr/>
          </p:nvSpPr>
          <p:spPr>
            <a:xfrm flipH="1">
              <a:off x="4277565" y="2436981"/>
              <a:ext cx="2821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كوب ماء </a:t>
              </a:r>
            </a:p>
          </p:txBody>
        </p:sp>
      </p:grpSp>
      <p:grpSp>
        <p:nvGrpSpPr>
          <p:cNvPr id="157" name="Group 63">
            <a:extLst>
              <a:ext uri="{FF2B5EF4-FFF2-40B4-BE49-F238E27FC236}">
                <a16:creationId xmlns:a16="http://schemas.microsoft.com/office/drawing/2014/main" id="{661966D3-F625-4F92-90F9-6FB3426DE420}"/>
              </a:ext>
            </a:extLst>
          </p:cNvPr>
          <p:cNvGrpSpPr/>
          <p:nvPr/>
        </p:nvGrpSpPr>
        <p:grpSpPr>
          <a:xfrm>
            <a:off x="3342381" y="4151478"/>
            <a:ext cx="6297235" cy="1587929"/>
            <a:chOff x="3165505" y="3405829"/>
            <a:chExt cx="6297235" cy="1587929"/>
          </a:xfrm>
        </p:grpSpPr>
        <p:sp>
          <p:nvSpPr>
            <p:cNvPr id="158" name="Rectangle 52">
              <a:extLst>
                <a:ext uri="{FF2B5EF4-FFF2-40B4-BE49-F238E27FC236}">
                  <a16:creationId xmlns:a16="http://schemas.microsoft.com/office/drawing/2014/main" id="{1C3D0725-199D-49C8-A6A8-D40FD56855DE}"/>
                </a:ext>
              </a:extLst>
            </p:cNvPr>
            <p:cNvSpPr/>
            <p:nvPr/>
          </p:nvSpPr>
          <p:spPr>
            <a:xfrm rot="381438">
              <a:off x="4663703" y="4002668"/>
              <a:ext cx="3712476" cy="906359"/>
            </a:xfrm>
            <a:prstGeom prst="rect">
              <a:avLst/>
            </a:prstGeom>
            <a:gradFill flip="none" rotWithShape="1">
              <a:gsLst>
                <a:gs pos="1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29">
              <a:extLst>
                <a:ext uri="{FF2B5EF4-FFF2-40B4-BE49-F238E27FC236}">
                  <a16:creationId xmlns:a16="http://schemas.microsoft.com/office/drawing/2014/main" id="{A43AE772-CCCE-41BB-AB3E-07A339E81EA7}"/>
                </a:ext>
              </a:extLst>
            </p:cNvPr>
            <p:cNvSpPr/>
            <p:nvPr/>
          </p:nvSpPr>
          <p:spPr>
            <a:xfrm>
              <a:off x="8366040" y="3704296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30">
              <a:extLst>
                <a:ext uri="{FF2B5EF4-FFF2-40B4-BE49-F238E27FC236}">
                  <a16:creationId xmlns:a16="http://schemas.microsoft.com/office/drawing/2014/main" id="{2F15F650-F414-454A-BC7C-38D349E8BCD9}"/>
                </a:ext>
              </a:extLst>
            </p:cNvPr>
            <p:cNvSpPr/>
            <p:nvPr/>
          </p:nvSpPr>
          <p:spPr>
            <a:xfrm>
              <a:off x="8543295" y="3881551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66CC"/>
                </a:gs>
                <a:gs pos="100000">
                  <a:srgbClr val="9900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1" name="Arrow: Pentagon 31">
              <a:extLst>
                <a:ext uri="{FF2B5EF4-FFF2-40B4-BE49-F238E27FC236}">
                  <a16:creationId xmlns:a16="http://schemas.microsoft.com/office/drawing/2014/main" id="{361AE7FC-31B2-408C-991A-E85A5961C967}"/>
                </a:ext>
              </a:extLst>
            </p:cNvPr>
            <p:cNvSpPr/>
            <p:nvPr/>
          </p:nvSpPr>
          <p:spPr>
            <a:xfrm>
              <a:off x="3997940" y="3704296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FF33CC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32">
              <a:extLst>
                <a:ext uri="{FF2B5EF4-FFF2-40B4-BE49-F238E27FC236}">
                  <a16:creationId xmlns:a16="http://schemas.microsoft.com/office/drawing/2014/main" id="{2A4FA527-6C87-4F90-BCE7-8525ABF2E6C7}"/>
                </a:ext>
              </a:extLst>
            </p:cNvPr>
            <p:cNvSpPr/>
            <p:nvPr/>
          </p:nvSpPr>
          <p:spPr>
            <a:xfrm>
              <a:off x="3165505" y="3405829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ircle: Hollow 33">
              <a:extLst>
                <a:ext uri="{FF2B5EF4-FFF2-40B4-BE49-F238E27FC236}">
                  <a16:creationId xmlns:a16="http://schemas.microsoft.com/office/drawing/2014/main" id="{397F3F49-357F-4009-8085-9E82C18167DA}"/>
                </a:ext>
              </a:extLst>
            </p:cNvPr>
            <p:cNvSpPr/>
            <p:nvPr/>
          </p:nvSpPr>
          <p:spPr>
            <a:xfrm>
              <a:off x="3358267" y="3598591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33CC"/>
                </a:gs>
                <a:gs pos="76000">
                  <a:srgbClr val="9900CC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4" name="Rectangle 56">
              <a:extLst>
                <a:ext uri="{FF2B5EF4-FFF2-40B4-BE49-F238E27FC236}">
                  <a16:creationId xmlns:a16="http://schemas.microsoft.com/office/drawing/2014/main" id="{8117999D-0BEC-4C1F-97FF-C522175E2F96}"/>
                </a:ext>
              </a:extLst>
            </p:cNvPr>
            <p:cNvSpPr/>
            <p:nvPr/>
          </p:nvSpPr>
          <p:spPr>
            <a:xfrm rot="381438">
              <a:off x="4101577" y="4274927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: Rounded Corners 34">
              <a:extLst>
                <a:ext uri="{FF2B5EF4-FFF2-40B4-BE49-F238E27FC236}">
                  <a16:creationId xmlns:a16="http://schemas.microsoft.com/office/drawing/2014/main" id="{A21986E7-A888-47C9-9973-E640CA3BBA46}"/>
                </a:ext>
              </a:extLst>
            </p:cNvPr>
            <p:cNvSpPr/>
            <p:nvPr/>
          </p:nvSpPr>
          <p:spPr>
            <a:xfrm>
              <a:off x="3741238" y="3894636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: Rounded Corners 35">
              <a:extLst>
                <a:ext uri="{FF2B5EF4-FFF2-40B4-BE49-F238E27FC236}">
                  <a16:creationId xmlns:a16="http://schemas.microsoft.com/office/drawing/2014/main" id="{7EA5B1AF-8469-499D-869E-B7F016085828}"/>
                </a:ext>
              </a:extLst>
            </p:cNvPr>
            <p:cNvSpPr/>
            <p:nvPr/>
          </p:nvSpPr>
          <p:spPr>
            <a:xfrm>
              <a:off x="3828533" y="3942185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1000">
                  <a:srgbClr val="FF33CC"/>
                </a:gs>
                <a:gs pos="94000">
                  <a:srgbClr val="9900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7" name="TextBox 36">
              <a:extLst>
                <a:ext uri="{FF2B5EF4-FFF2-40B4-BE49-F238E27FC236}">
                  <a16:creationId xmlns:a16="http://schemas.microsoft.com/office/drawing/2014/main" id="{27DB931B-0080-40A4-BBE1-59E04CCC0EDD}"/>
                </a:ext>
              </a:extLst>
            </p:cNvPr>
            <p:cNvSpPr txBox="1"/>
            <p:nvPr/>
          </p:nvSpPr>
          <p:spPr>
            <a:xfrm>
              <a:off x="4018059" y="4032223"/>
              <a:ext cx="1233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  <a:endParaRPr lang="en-US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168" name="Graphic 37" descr="Research">
              <a:extLst>
                <a:ext uri="{FF2B5EF4-FFF2-40B4-BE49-F238E27FC236}">
                  <a16:creationId xmlns:a16="http://schemas.microsoft.com/office/drawing/2014/main" id="{0BDEB5C6-5EE7-4589-93B0-39C1CEEA2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8699675" y="4027972"/>
              <a:ext cx="429430" cy="429430"/>
            </a:xfrm>
            <a:prstGeom prst="rect">
              <a:avLst/>
            </a:prstGeom>
          </p:spPr>
        </p:pic>
        <p:sp>
          <p:nvSpPr>
            <p:cNvPr id="169" name="TextBox 38">
              <a:extLst>
                <a:ext uri="{FF2B5EF4-FFF2-40B4-BE49-F238E27FC236}">
                  <a16:creationId xmlns:a16="http://schemas.microsoft.com/office/drawing/2014/main" id="{3CFA21D2-220E-46C1-8DBB-95CA8494BC9B}"/>
                </a:ext>
              </a:extLst>
            </p:cNvPr>
            <p:cNvSpPr txBox="1"/>
            <p:nvPr/>
          </p:nvSpPr>
          <p:spPr>
            <a:xfrm>
              <a:off x="5576958" y="3609842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70" name="TextBox 39">
              <a:extLst>
                <a:ext uri="{FF2B5EF4-FFF2-40B4-BE49-F238E27FC236}">
                  <a16:creationId xmlns:a16="http://schemas.microsoft.com/office/drawing/2014/main" id="{BE8EFEDC-33D8-4E02-91BA-AF28DA020519}"/>
                </a:ext>
              </a:extLst>
            </p:cNvPr>
            <p:cNvSpPr txBox="1"/>
            <p:nvPr/>
          </p:nvSpPr>
          <p:spPr>
            <a:xfrm>
              <a:off x="5146200" y="3985475"/>
              <a:ext cx="3216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سكر حسب الرغبة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37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4" grpId="0" animBg="1"/>
      <p:bldP spid="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3EA6890-460B-4559-B22D-DE688D69E2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89CC273E-A035-46A0-B0C7-94EFAAC04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C0078AD7-65FB-4B9C-8396-06D066A99C9D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C4E634A3-5B75-47E1-AE7E-DF641687F9CA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26CA2218-ED94-4A75-9461-81BED2494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/>
          <p:cNvGrpSpPr/>
          <p:nvPr/>
        </p:nvGrpSpPr>
        <p:grpSpPr>
          <a:xfrm>
            <a:off x="2440603" y="857040"/>
            <a:ext cx="4053594" cy="1258948"/>
            <a:chOff x="1701749" y="857040"/>
            <a:chExt cx="4053594" cy="125894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777823C-29C9-4F8E-BCE8-DC80D71168C2}"/>
                </a:ext>
              </a:extLst>
            </p:cNvPr>
            <p:cNvSpPr/>
            <p:nvPr/>
          </p:nvSpPr>
          <p:spPr>
            <a:xfrm>
              <a:off x="3905477" y="955326"/>
              <a:ext cx="1849866" cy="1160662"/>
            </a:xfrm>
            <a:custGeom>
              <a:avLst/>
              <a:gdLst>
                <a:gd name="connsiteX0" fmla="*/ 1555353 w 1849866"/>
                <a:gd name="connsiteY0" fmla="*/ 0 h 1160662"/>
                <a:gd name="connsiteX1" fmla="*/ 1572337 w 1849866"/>
                <a:gd name="connsiteY1" fmla="*/ 9218 h 1160662"/>
                <a:gd name="connsiteX2" fmla="*/ 1849866 w 1849866"/>
                <a:gd name="connsiteY2" fmla="*/ 531188 h 1160662"/>
                <a:gd name="connsiteX3" fmla="*/ 1849865 w 1849866"/>
                <a:gd name="connsiteY3" fmla="*/ 531188 h 1160662"/>
                <a:gd name="connsiteX4" fmla="*/ 1220391 w 1849866"/>
                <a:gd name="connsiteY4" fmla="*/ 1160662 h 1160662"/>
                <a:gd name="connsiteX5" fmla="*/ 0 w 1849866"/>
                <a:gd name="connsiteY5" fmla="*/ 1160661 h 1160662"/>
                <a:gd name="connsiteX6" fmla="*/ 70670 w 1849866"/>
                <a:gd name="connsiteY6" fmla="*/ 1044336 h 1160662"/>
                <a:gd name="connsiteX7" fmla="*/ 1430312 w 1849866"/>
                <a:gd name="connsiteY7" fmla="*/ 32151 h 1160662"/>
                <a:gd name="connsiteX8" fmla="*/ 1555353 w 1849866"/>
                <a:gd name="connsiteY8" fmla="*/ 0 h 11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9866" h="1160662">
                  <a:moveTo>
                    <a:pt x="1555353" y="0"/>
                  </a:moveTo>
                  <a:lnTo>
                    <a:pt x="1572337" y="9218"/>
                  </a:lnTo>
                  <a:cubicBezTo>
                    <a:pt x="1739778" y="122339"/>
                    <a:pt x="1849866" y="313907"/>
                    <a:pt x="1849866" y="531188"/>
                  </a:cubicBezTo>
                  <a:lnTo>
                    <a:pt x="1849865" y="531188"/>
                  </a:lnTo>
                  <a:cubicBezTo>
                    <a:pt x="1849865" y="878837"/>
                    <a:pt x="1568040" y="1160662"/>
                    <a:pt x="1220391" y="1160662"/>
                  </a:cubicBezTo>
                  <a:lnTo>
                    <a:pt x="0" y="1160661"/>
                  </a:lnTo>
                  <a:lnTo>
                    <a:pt x="70670" y="1044336"/>
                  </a:lnTo>
                  <a:cubicBezTo>
                    <a:pt x="392259" y="568320"/>
                    <a:pt x="869960" y="206439"/>
                    <a:pt x="1430312" y="32151"/>
                  </a:cubicBezTo>
                  <a:lnTo>
                    <a:pt x="1555353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9E74963-5D3B-4FE7-B224-4B09CB6BB259}"/>
                </a:ext>
              </a:extLst>
            </p:cNvPr>
            <p:cNvSpPr/>
            <p:nvPr/>
          </p:nvSpPr>
          <p:spPr>
            <a:xfrm>
              <a:off x="1828800" y="857040"/>
              <a:ext cx="3632030" cy="1258947"/>
            </a:xfrm>
            <a:custGeom>
              <a:avLst/>
              <a:gdLst>
                <a:gd name="connsiteX0" fmla="*/ 629474 w 3632030"/>
                <a:gd name="connsiteY0" fmla="*/ 0 h 1258947"/>
                <a:gd name="connsiteX1" fmla="*/ 3297069 w 3632030"/>
                <a:gd name="connsiteY1" fmla="*/ 0 h 1258947"/>
                <a:gd name="connsiteX2" fmla="*/ 3542089 w 3632030"/>
                <a:gd name="connsiteY2" fmla="*/ 49467 h 1258947"/>
                <a:gd name="connsiteX3" fmla="*/ 3632030 w 3632030"/>
                <a:gd name="connsiteY3" fmla="*/ 98286 h 1258947"/>
                <a:gd name="connsiteX4" fmla="*/ 3506989 w 3632030"/>
                <a:gd name="connsiteY4" fmla="*/ 130437 h 1258947"/>
                <a:gd name="connsiteX5" fmla="*/ 2147347 w 3632030"/>
                <a:gd name="connsiteY5" fmla="*/ 1142622 h 1258947"/>
                <a:gd name="connsiteX6" fmla="*/ 2076677 w 3632030"/>
                <a:gd name="connsiteY6" fmla="*/ 1258947 h 1258947"/>
                <a:gd name="connsiteX7" fmla="*/ 629474 w 3632030"/>
                <a:gd name="connsiteY7" fmla="*/ 1258947 h 1258947"/>
                <a:gd name="connsiteX8" fmla="*/ 12789 w 3632030"/>
                <a:gd name="connsiteY8" fmla="*/ 756334 h 1258947"/>
                <a:gd name="connsiteX9" fmla="*/ 0 w 3632030"/>
                <a:gd name="connsiteY9" fmla="*/ 629473 h 1258947"/>
                <a:gd name="connsiteX10" fmla="*/ 12789 w 3632030"/>
                <a:gd name="connsiteY10" fmla="*/ 502613 h 1258947"/>
                <a:gd name="connsiteX11" fmla="*/ 629474 w 3632030"/>
                <a:gd name="connsiteY11" fmla="*/ 0 h 125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2030" h="1258947">
                  <a:moveTo>
                    <a:pt x="629474" y="0"/>
                  </a:moveTo>
                  <a:lnTo>
                    <a:pt x="3297069" y="0"/>
                  </a:lnTo>
                  <a:cubicBezTo>
                    <a:pt x="3383981" y="0"/>
                    <a:pt x="3466779" y="17614"/>
                    <a:pt x="3542089" y="49467"/>
                  </a:cubicBezTo>
                  <a:lnTo>
                    <a:pt x="3632030" y="98286"/>
                  </a:lnTo>
                  <a:lnTo>
                    <a:pt x="3506989" y="130437"/>
                  </a:lnTo>
                  <a:cubicBezTo>
                    <a:pt x="2946637" y="304725"/>
                    <a:pt x="2468936" y="666606"/>
                    <a:pt x="2147347" y="1142622"/>
                  </a:cubicBezTo>
                  <a:lnTo>
                    <a:pt x="2076677" y="1258947"/>
                  </a:lnTo>
                  <a:lnTo>
                    <a:pt x="629474" y="1258947"/>
                  </a:lnTo>
                  <a:cubicBezTo>
                    <a:pt x="325281" y="1258947"/>
                    <a:pt x="71485" y="1043175"/>
                    <a:pt x="12789" y="756334"/>
                  </a:cubicBezTo>
                  <a:lnTo>
                    <a:pt x="0" y="629473"/>
                  </a:lnTo>
                  <a:lnTo>
                    <a:pt x="12789" y="502613"/>
                  </a:lnTo>
                  <a:cubicBezTo>
                    <a:pt x="71485" y="215772"/>
                    <a:pt x="325281" y="0"/>
                    <a:pt x="62947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04800" sx="102000" sy="102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923851F-8909-4870-A6B8-5A7817440BF2}"/>
                </a:ext>
              </a:extLst>
            </p:cNvPr>
            <p:cNvSpPr txBox="1"/>
            <p:nvPr/>
          </p:nvSpPr>
          <p:spPr>
            <a:xfrm>
              <a:off x="4825701" y="1247906"/>
              <a:ext cx="7029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lang="en-US" sz="4000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9A799AA-5C99-4BA7-9579-04A517A33AF3}"/>
                </a:ext>
              </a:extLst>
            </p:cNvPr>
            <p:cNvSpPr txBox="1"/>
            <p:nvPr/>
          </p:nvSpPr>
          <p:spPr>
            <a:xfrm>
              <a:off x="1701749" y="1201739"/>
              <a:ext cx="27836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pPr algn="r"/>
              <a:r>
                <a:rPr lang="ar-SY" sz="2000" spc="0" dirty="0">
                  <a:effectLst/>
                </a:rPr>
                <a:t>يقدم ساخنا و معه السكر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7175515" y="857039"/>
            <a:ext cx="3926543" cy="1258948"/>
            <a:chOff x="6436661" y="857039"/>
            <a:chExt cx="3926543" cy="1258948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99E6EA6-6281-4046-A877-297E8C0D86F0}"/>
                </a:ext>
              </a:extLst>
            </p:cNvPr>
            <p:cNvSpPr/>
            <p:nvPr/>
          </p:nvSpPr>
          <p:spPr>
            <a:xfrm>
              <a:off x="6436661" y="955326"/>
              <a:ext cx="1849865" cy="1160661"/>
            </a:xfrm>
            <a:custGeom>
              <a:avLst/>
              <a:gdLst>
                <a:gd name="connsiteX0" fmla="*/ 294512 w 1849865"/>
                <a:gd name="connsiteY0" fmla="*/ 0 h 1160661"/>
                <a:gd name="connsiteX1" fmla="*/ 419553 w 1849865"/>
                <a:gd name="connsiteY1" fmla="*/ 32151 h 1160661"/>
                <a:gd name="connsiteX2" fmla="*/ 1779195 w 1849865"/>
                <a:gd name="connsiteY2" fmla="*/ 1044336 h 1160661"/>
                <a:gd name="connsiteX3" fmla="*/ 1849865 w 1849865"/>
                <a:gd name="connsiteY3" fmla="*/ 1160661 h 1160661"/>
                <a:gd name="connsiteX4" fmla="*/ 629474 w 1849865"/>
                <a:gd name="connsiteY4" fmla="*/ 1160661 h 1160661"/>
                <a:gd name="connsiteX5" fmla="*/ 12789 w 1849865"/>
                <a:gd name="connsiteY5" fmla="*/ 658048 h 1160661"/>
                <a:gd name="connsiteX6" fmla="*/ 0 w 1849865"/>
                <a:gd name="connsiteY6" fmla="*/ 531187 h 1160661"/>
                <a:gd name="connsiteX7" fmla="*/ 12789 w 1849865"/>
                <a:gd name="connsiteY7" fmla="*/ 404327 h 1160661"/>
                <a:gd name="connsiteX8" fmla="*/ 277529 w 1849865"/>
                <a:gd name="connsiteY8" fmla="*/ 9218 h 1160661"/>
                <a:gd name="connsiteX9" fmla="*/ 294512 w 1849865"/>
                <a:gd name="connsiteY9" fmla="*/ 0 h 116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9865" h="1160661">
                  <a:moveTo>
                    <a:pt x="294512" y="0"/>
                  </a:moveTo>
                  <a:lnTo>
                    <a:pt x="419553" y="32151"/>
                  </a:lnTo>
                  <a:cubicBezTo>
                    <a:pt x="979905" y="206439"/>
                    <a:pt x="1457606" y="568320"/>
                    <a:pt x="1779195" y="1044336"/>
                  </a:cubicBezTo>
                  <a:lnTo>
                    <a:pt x="1849865" y="1160661"/>
                  </a:lnTo>
                  <a:lnTo>
                    <a:pt x="629474" y="1160661"/>
                  </a:lnTo>
                  <a:cubicBezTo>
                    <a:pt x="325281" y="1160661"/>
                    <a:pt x="71485" y="944889"/>
                    <a:pt x="12789" y="658048"/>
                  </a:cubicBezTo>
                  <a:lnTo>
                    <a:pt x="0" y="531187"/>
                  </a:lnTo>
                  <a:lnTo>
                    <a:pt x="12789" y="404327"/>
                  </a:lnTo>
                  <a:cubicBezTo>
                    <a:pt x="46329" y="240418"/>
                    <a:pt x="143576" y="99715"/>
                    <a:pt x="277529" y="9218"/>
                  </a:cubicBezTo>
                  <a:lnTo>
                    <a:pt x="294512" y="0"/>
                  </a:lnTo>
                  <a:close/>
                </a:path>
              </a:pathLst>
            </a:custGeom>
            <a:solidFill>
              <a:srgbClr val="FDC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637848C-2470-4BE2-B334-F03D2E6A35F1}"/>
                </a:ext>
              </a:extLst>
            </p:cNvPr>
            <p:cNvSpPr/>
            <p:nvPr/>
          </p:nvSpPr>
          <p:spPr>
            <a:xfrm>
              <a:off x="6731173" y="857039"/>
              <a:ext cx="3632031" cy="1258948"/>
            </a:xfrm>
            <a:custGeom>
              <a:avLst/>
              <a:gdLst>
                <a:gd name="connsiteX0" fmla="*/ 334962 w 3632031"/>
                <a:gd name="connsiteY0" fmla="*/ 0 h 1258948"/>
                <a:gd name="connsiteX1" fmla="*/ 3002557 w 3632031"/>
                <a:gd name="connsiteY1" fmla="*/ 0 h 1258948"/>
                <a:gd name="connsiteX2" fmla="*/ 3632031 w 3632031"/>
                <a:gd name="connsiteY2" fmla="*/ 629474 h 1258948"/>
                <a:gd name="connsiteX3" fmla="*/ 3632030 w 3632031"/>
                <a:gd name="connsiteY3" fmla="*/ 629474 h 1258948"/>
                <a:gd name="connsiteX4" fmla="*/ 3002556 w 3632031"/>
                <a:gd name="connsiteY4" fmla="*/ 1258948 h 1258948"/>
                <a:gd name="connsiteX5" fmla="*/ 1555353 w 3632031"/>
                <a:gd name="connsiteY5" fmla="*/ 1258947 h 1258948"/>
                <a:gd name="connsiteX6" fmla="*/ 1484683 w 3632031"/>
                <a:gd name="connsiteY6" fmla="*/ 1142622 h 1258948"/>
                <a:gd name="connsiteX7" fmla="*/ 125041 w 3632031"/>
                <a:gd name="connsiteY7" fmla="*/ 130437 h 1258948"/>
                <a:gd name="connsiteX8" fmla="*/ 0 w 3632031"/>
                <a:gd name="connsiteY8" fmla="*/ 98286 h 1258948"/>
                <a:gd name="connsiteX9" fmla="*/ 89942 w 3632031"/>
                <a:gd name="connsiteY9" fmla="*/ 49467 h 1258948"/>
                <a:gd name="connsiteX10" fmla="*/ 334962 w 3632031"/>
                <a:gd name="connsiteY10" fmla="*/ 0 h 125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2031" h="1258948">
                  <a:moveTo>
                    <a:pt x="334962" y="0"/>
                  </a:moveTo>
                  <a:lnTo>
                    <a:pt x="3002557" y="0"/>
                  </a:lnTo>
                  <a:cubicBezTo>
                    <a:pt x="3350206" y="0"/>
                    <a:pt x="3632031" y="281825"/>
                    <a:pt x="3632031" y="629474"/>
                  </a:cubicBezTo>
                  <a:lnTo>
                    <a:pt x="3632030" y="629474"/>
                  </a:lnTo>
                  <a:cubicBezTo>
                    <a:pt x="3632030" y="977123"/>
                    <a:pt x="3350205" y="1258948"/>
                    <a:pt x="3002556" y="1258948"/>
                  </a:cubicBezTo>
                  <a:lnTo>
                    <a:pt x="1555353" y="1258947"/>
                  </a:lnTo>
                  <a:lnTo>
                    <a:pt x="1484683" y="1142622"/>
                  </a:lnTo>
                  <a:cubicBezTo>
                    <a:pt x="1163094" y="666606"/>
                    <a:pt x="685393" y="304725"/>
                    <a:pt x="125041" y="130437"/>
                  </a:cubicBezTo>
                  <a:lnTo>
                    <a:pt x="0" y="98286"/>
                  </a:lnTo>
                  <a:lnTo>
                    <a:pt x="89942" y="49467"/>
                  </a:lnTo>
                  <a:cubicBezTo>
                    <a:pt x="165251" y="17614"/>
                    <a:pt x="248050" y="0"/>
                    <a:pt x="33496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04800" sx="102000" sy="102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3FA317D-2DF9-4B9A-A2CE-B7AF334F7B9C}"/>
                </a:ext>
              </a:extLst>
            </p:cNvPr>
            <p:cNvSpPr txBox="1"/>
            <p:nvPr/>
          </p:nvSpPr>
          <p:spPr>
            <a:xfrm>
              <a:off x="6658631" y="1282730"/>
              <a:ext cx="7029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lang="en-US" sz="4000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360B2FC-D56D-4B00-AA4E-9AE179371707}"/>
                </a:ext>
              </a:extLst>
            </p:cNvPr>
            <p:cNvSpPr txBox="1"/>
            <p:nvPr/>
          </p:nvSpPr>
          <p:spPr>
            <a:xfrm>
              <a:off x="7505419" y="998447"/>
              <a:ext cx="27171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lang="ar-SY" sz="2000" spc="0" dirty="0">
                  <a:effectLst/>
                </a:rPr>
                <a:t>يوضع الماء على النار حتى يغلي </a:t>
              </a:r>
            </a:p>
          </p:txBody>
        </p:sp>
      </p:grpSp>
      <p:grpSp>
        <p:nvGrpSpPr>
          <p:cNvPr id="6" name="مجموعة 5"/>
          <p:cNvGrpSpPr/>
          <p:nvPr/>
        </p:nvGrpSpPr>
        <p:grpSpPr>
          <a:xfrm>
            <a:off x="1340913" y="2767013"/>
            <a:ext cx="4077212" cy="1279634"/>
            <a:chOff x="602059" y="2767013"/>
            <a:chExt cx="4077212" cy="1279634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F45B349-1A49-4AC5-89A1-03CE69629353}"/>
                </a:ext>
              </a:extLst>
            </p:cNvPr>
            <p:cNvSpPr/>
            <p:nvPr/>
          </p:nvSpPr>
          <p:spPr>
            <a:xfrm>
              <a:off x="3539546" y="2767013"/>
              <a:ext cx="1139725" cy="1279634"/>
            </a:xfrm>
            <a:custGeom>
              <a:avLst/>
              <a:gdLst>
                <a:gd name="connsiteX0" fmla="*/ 89677 w 1139725"/>
                <a:gd name="connsiteY0" fmla="*/ 0 h 1279634"/>
                <a:gd name="connsiteX1" fmla="*/ 499908 w 1139725"/>
                <a:gd name="connsiteY1" fmla="*/ 0 h 1279634"/>
                <a:gd name="connsiteX2" fmla="*/ 1139725 w 1139725"/>
                <a:gd name="connsiteY2" fmla="*/ 639817 h 1279634"/>
                <a:gd name="connsiteX3" fmla="*/ 499908 w 1139725"/>
                <a:gd name="connsiteY3" fmla="*/ 1279634 h 1279634"/>
                <a:gd name="connsiteX4" fmla="*/ 78276 w 1139725"/>
                <a:gd name="connsiteY4" fmla="*/ 1279634 h 1279634"/>
                <a:gd name="connsiteX5" fmla="*/ 51938 w 1139725"/>
                <a:gd name="connsiteY5" fmla="*/ 1177203 h 1279634"/>
                <a:gd name="connsiteX6" fmla="*/ 0 w 1139725"/>
                <a:gd name="connsiteY6" fmla="*/ 661988 h 1279634"/>
                <a:gd name="connsiteX7" fmla="*/ 51938 w 1139725"/>
                <a:gd name="connsiteY7" fmla="*/ 146773 h 1279634"/>
                <a:gd name="connsiteX8" fmla="*/ 89677 w 1139725"/>
                <a:gd name="connsiteY8" fmla="*/ 0 h 127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9725" h="1279634">
                  <a:moveTo>
                    <a:pt x="89677" y="0"/>
                  </a:moveTo>
                  <a:lnTo>
                    <a:pt x="499908" y="0"/>
                  </a:lnTo>
                  <a:cubicBezTo>
                    <a:pt x="853269" y="0"/>
                    <a:pt x="1139725" y="286456"/>
                    <a:pt x="1139725" y="639817"/>
                  </a:cubicBezTo>
                  <a:cubicBezTo>
                    <a:pt x="1139725" y="993178"/>
                    <a:pt x="853269" y="1279634"/>
                    <a:pt x="499908" y="1279634"/>
                  </a:cubicBezTo>
                  <a:lnTo>
                    <a:pt x="78276" y="1279634"/>
                  </a:lnTo>
                  <a:lnTo>
                    <a:pt x="51938" y="1177203"/>
                  </a:lnTo>
                  <a:cubicBezTo>
                    <a:pt x="17884" y="1010784"/>
                    <a:pt x="0" y="838475"/>
                    <a:pt x="0" y="661988"/>
                  </a:cubicBezTo>
                  <a:cubicBezTo>
                    <a:pt x="0" y="485502"/>
                    <a:pt x="17884" y="313192"/>
                    <a:pt x="51938" y="146773"/>
                  </a:cubicBezTo>
                  <a:lnTo>
                    <a:pt x="89677" y="0"/>
                  </a:lnTo>
                  <a:close/>
                </a:path>
              </a:pathLst>
            </a:custGeom>
            <a:solidFill>
              <a:srgbClr val="083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0A3763B-7DE7-4AAD-8B3B-4E3473A64A83}"/>
                </a:ext>
              </a:extLst>
            </p:cNvPr>
            <p:cNvSpPr/>
            <p:nvPr/>
          </p:nvSpPr>
          <p:spPr>
            <a:xfrm>
              <a:off x="755350" y="2767013"/>
              <a:ext cx="2873872" cy="1279634"/>
            </a:xfrm>
            <a:custGeom>
              <a:avLst/>
              <a:gdLst>
                <a:gd name="connsiteX0" fmla="*/ 639817 w 2873872"/>
                <a:gd name="connsiteY0" fmla="*/ 0 h 1279634"/>
                <a:gd name="connsiteX1" fmla="*/ 2873872 w 2873872"/>
                <a:gd name="connsiteY1" fmla="*/ 0 h 1279634"/>
                <a:gd name="connsiteX2" fmla="*/ 2836133 w 2873872"/>
                <a:gd name="connsiteY2" fmla="*/ 146773 h 1279634"/>
                <a:gd name="connsiteX3" fmla="*/ 2784195 w 2873872"/>
                <a:gd name="connsiteY3" fmla="*/ 661988 h 1279634"/>
                <a:gd name="connsiteX4" fmla="*/ 2836133 w 2873872"/>
                <a:gd name="connsiteY4" fmla="*/ 1177203 h 1279634"/>
                <a:gd name="connsiteX5" fmla="*/ 2862471 w 2873872"/>
                <a:gd name="connsiteY5" fmla="*/ 1279634 h 1279634"/>
                <a:gd name="connsiteX6" fmla="*/ 639817 w 2873872"/>
                <a:gd name="connsiteY6" fmla="*/ 1279634 h 1279634"/>
                <a:gd name="connsiteX7" fmla="*/ 0 w 2873872"/>
                <a:gd name="connsiteY7" fmla="*/ 639817 h 1279634"/>
                <a:gd name="connsiteX8" fmla="*/ 639817 w 2873872"/>
                <a:gd name="connsiteY8" fmla="*/ 0 h 127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3872" h="1279634">
                  <a:moveTo>
                    <a:pt x="639817" y="0"/>
                  </a:moveTo>
                  <a:lnTo>
                    <a:pt x="2873872" y="0"/>
                  </a:lnTo>
                  <a:lnTo>
                    <a:pt x="2836133" y="146773"/>
                  </a:lnTo>
                  <a:cubicBezTo>
                    <a:pt x="2802079" y="313192"/>
                    <a:pt x="2784195" y="485502"/>
                    <a:pt x="2784195" y="661988"/>
                  </a:cubicBezTo>
                  <a:cubicBezTo>
                    <a:pt x="2784195" y="838475"/>
                    <a:pt x="2802079" y="1010784"/>
                    <a:pt x="2836133" y="1177203"/>
                  </a:cubicBezTo>
                  <a:lnTo>
                    <a:pt x="2862471" y="1279634"/>
                  </a:lnTo>
                  <a:lnTo>
                    <a:pt x="639817" y="1279634"/>
                  </a:lnTo>
                  <a:cubicBezTo>
                    <a:pt x="286456" y="1279634"/>
                    <a:pt x="0" y="993178"/>
                    <a:pt x="0" y="639817"/>
                  </a:cubicBezTo>
                  <a:cubicBezTo>
                    <a:pt x="0" y="286456"/>
                    <a:pt x="286456" y="0"/>
                    <a:pt x="63981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04800" sx="102000" sy="102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D9AAF13-1262-49D2-9C0C-27DB30952F3A}"/>
                </a:ext>
              </a:extLst>
            </p:cNvPr>
            <p:cNvSpPr txBox="1"/>
            <p:nvPr/>
          </p:nvSpPr>
          <p:spPr>
            <a:xfrm>
              <a:off x="3752079" y="3052289"/>
              <a:ext cx="7029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lang="en-US" sz="4000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FB3E94C-9186-421C-BF17-518133C6800F}"/>
                </a:ext>
              </a:extLst>
            </p:cNvPr>
            <p:cNvSpPr txBox="1"/>
            <p:nvPr/>
          </p:nvSpPr>
          <p:spPr>
            <a:xfrm>
              <a:off x="602059" y="2899020"/>
              <a:ext cx="30427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pPr algn="r"/>
              <a:r>
                <a:rPr lang="ar-SY" sz="1800" spc="0" dirty="0">
                  <a:effectLst/>
                </a:rPr>
                <a:t>في حالة استعمال أكياس الشاي يمكن إخراجها من الإبريق أو الكوب للحصول على تركيز اللون المرغوب فيه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8244273" y="2767013"/>
            <a:ext cx="3923921" cy="1300939"/>
            <a:chOff x="7505419" y="2767013"/>
            <a:chExt cx="3923921" cy="130093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A29250B-2F69-4D8C-8026-07FA58ABDD73}"/>
                </a:ext>
              </a:extLst>
            </p:cNvPr>
            <p:cNvSpPr/>
            <p:nvPr/>
          </p:nvSpPr>
          <p:spPr>
            <a:xfrm>
              <a:off x="7505419" y="2767013"/>
              <a:ext cx="1147038" cy="1279634"/>
            </a:xfrm>
            <a:custGeom>
              <a:avLst/>
              <a:gdLst>
                <a:gd name="connsiteX0" fmla="*/ 639817 w 1147038"/>
                <a:gd name="connsiteY0" fmla="*/ 0 h 1279634"/>
                <a:gd name="connsiteX1" fmla="*/ 1057361 w 1147038"/>
                <a:gd name="connsiteY1" fmla="*/ 0 h 1279634"/>
                <a:gd name="connsiteX2" fmla="*/ 1095100 w 1147038"/>
                <a:gd name="connsiteY2" fmla="*/ 146773 h 1279634"/>
                <a:gd name="connsiteX3" fmla="*/ 1147038 w 1147038"/>
                <a:gd name="connsiteY3" fmla="*/ 661988 h 1279634"/>
                <a:gd name="connsiteX4" fmla="*/ 1095100 w 1147038"/>
                <a:gd name="connsiteY4" fmla="*/ 1177203 h 1279634"/>
                <a:gd name="connsiteX5" fmla="*/ 1068762 w 1147038"/>
                <a:gd name="connsiteY5" fmla="*/ 1279634 h 1279634"/>
                <a:gd name="connsiteX6" fmla="*/ 639817 w 1147038"/>
                <a:gd name="connsiteY6" fmla="*/ 1279634 h 1279634"/>
                <a:gd name="connsiteX7" fmla="*/ 0 w 1147038"/>
                <a:gd name="connsiteY7" fmla="*/ 639817 h 1279634"/>
                <a:gd name="connsiteX8" fmla="*/ 639817 w 1147038"/>
                <a:gd name="connsiteY8" fmla="*/ 0 h 127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038" h="1279634">
                  <a:moveTo>
                    <a:pt x="639817" y="0"/>
                  </a:moveTo>
                  <a:lnTo>
                    <a:pt x="1057361" y="0"/>
                  </a:lnTo>
                  <a:lnTo>
                    <a:pt x="1095100" y="146773"/>
                  </a:lnTo>
                  <a:cubicBezTo>
                    <a:pt x="1129154" y="313192"/>
                    <a:pt x="1147038" y="485502"/>
                    <a:pt x="1147038" y="661988"/>
                  </a:cubicBezTo>
                  <a:cubicBezTo>
                    <a:pt x="1147038" y="838475"/>
                    <a:pt x="1129154" y="1010784"/>
                    <a:pt x="1095100" y="1177203"/>
                  </a:cubicBezTo>
                  <a:lnTo>
                    <a:pt x="1068762" y="1279634"/>
                  </a:lnTo>
                  <a:lnTo>
                    <a:pt x="639817" y="1279634"/>
                  </a:lnTo>
                  <a:cubicBezTo>
                    <a:pt x="286456" y="1279634"/>
                    <a:pt x="0" y="993178"/>
                    <a:pt x="0" y="639817"/>
                  </a:cubicBezTo>
                  <a:cubicBezTo>
                    <a:pt x="0" y="286456"/>
                    <a:pt x="286456" y="0"/>
                    <a:pt x="639817" y="0"/>
                  </a:cubicBezTo>
                  <a:close/>
                </a:path>
              </a:pathLst>
            </a:custGeom>
            <a:solidFill>
              <a:srgbClr val="C1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1C05E82-D4B6-449C-B207-DE2A70242C45}"/>
                </a:ext>
              </a:extLst>
            </p:cNvPr>
            <p:cNvSpPr/>
            <p:nvPr/>
          </p:nvSpPr>
          <p:spPr>
            <a:xfrm>
              <a:off x="8562781" y="2767013"/>
              <a:ext cx="2866559" cy="1279634"/>
            </a:xfrm>
            <a:custGeom>
              <a:avLst/>
              <a:gdLst>
                <a:gd name="connsiteX0" fmla="*/ 0 w 2866559"/>
                <a:gd name="connsiteY0" fmla="*/ 0 h 1279634"/>
                <a:gd name="connsiteX1" fmla="*/ 2226742 w 2866559"/>
                <a:gd name="connsiteY1" fmla="*/ 0 h 1279634"/>
                <a:gd name="connsiteX2" fmla="*/ 2866559 w 2866559"/>
                <a:gd name="connsiteY2" fmla="*/ 639817 h 1279634"/>
                <a:gd name="connsiteX3" fmla="*/ 2226742 w 2866559"/>
                <a:gd name="connsiteY3" fmla="*/ 1279634 h 1279634"/>
                <a:gd name="connsiteX4" fmla="*/ 11401 w 2866559"/>
                <a:gd name="connsiteY4" fmla="*/ 1279634 h 1279634"/>
                <a:gd name="connsiteX5" fmla="*/ 37739 w 2866559"/>
                <a:gd name="connsiteY5" fmla="*/ 1177203 h 1279634"/>
                <a:gd name="connsiteX6" fmla="*/ 89677 w 2866559"/>
                <a:gd name="connsiteY6" fmla="*/ 661988 h 1279634"/>
                <a:gd name="connsiteX7" fmla="*/ 37739 w 2866559"/>
                <a:gd name="connsiteY7" fmla="*/ 146773 h 1279634"/>
                <a:gd name="connsiteX8" fmla="*/ 0 w 2866559"/>
                <a:gd name="connsiteY8" fmla="*/ 0 h 127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6559" h="1279634">
                  <a:moveTo>
                    <a:pt x="0" y="0"/>
                  </a:moveTo>
                  <a:lnTo>
                    <a:pt x="2226742" y="0"/>
                  </a:lnTo>
                  <a:cubicBezTo>
                    <a:pt x="2580103" y="0"/>
                    <a:pt x="2866559" y="286456"/>
                    <a:pt x="2866559" y="639817"/>
                  </a:cubicBezTo>
                  <a:cubicBezTo>
                    <a:pt x="2866559" y="993178"/>
                    <a:pt x="2580103" y="1279634"/>
                    <a:pt x="2226742" y="1279634"/>
                  </a:cubicBezTo>
                  <a:lnTo>
                    <a:pt x="11401" y="1279634"/>
                  </a:lnTo>
                  <a:lnTo>
                    <a:pt x="37739" y="1177203"/>
                  </a:lnTo>
                  <a:cubicBezTo>
                    <a:pt x="71793" y="1010784"/>
                    <a:pt x="89677" y="838475"/>
                    <a:pt x="89677" y="661988"/>
                  </a:cubicBezTo>
                  <a:cubicBezTo>
                    <a:pt x="89677" y="485502"/>
                    <a:pt x="71793" y="313192"/>
                    <a:pt x="37739" y="146773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04800" sx="102000" sy="102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AE03790-5026-4479-8D22-574103BA200D}"/>
                </a:ext>
              </a:extLst>
            </p:cNvPr>
            <p:cNvSpPr txBox="1"/>
            <p:nvPr/>
          </p:nvSpPr>
          <p:spPr>
            <a:xfrm>
              <a:off x="7646067" y="3110429"/>
              <a:ext cx="7029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lang="en-US" sz="4000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A2C5AE3-0F1F-48DC-B3CC-BDDF252B2E64}"/>
                </a:ext>
              </a:extLst>
            </p:cNvPr>
            <p:cNvSpPr txBox="1"/>
            <p:nvPr/>
          </p:nvSpPr>
          <p:spPr>
            <a:xfrm>
              <a:off x="8758907" y="3052289"/>
              <a:ext cx="22988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lang="ar-SY" sz="2000" spc="0" dirty="0">
                  <a:effectLst/>
                </a:rPr>
                <a:t>يوضع الشاي الورق أو الأكياس في إبريق قم يُصب عليه الماء </a:t>
              </a:r>
              <a:r>
                <a:rPr lang="ar-SY" sz="2000" spc="0" dirty="0" err="1">
                  <a:effectLst/>
                </a:rPr>
                <a:t>المغلى</a:t>
              </a:r>
              <a:endParaRPr lang="en-US" sz="2000" spc="0" dirty="0">
                <a:effectLst/>
              </a:endParaRPr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2567654" y="4726508"/>
            <a:ext cx="3926544" cy="1258948"/>
            <a:chOff x="1828800" y="4726508"/>
            <a:chExt cx="3926544" cy="1258948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4F51E42-3A81-4507-AD3F-A43733282DAE}"/>
                </a:ext>
              </a:extLst>
            </p:cNvPr>
            <p:cNvSpPr/>
            <p:nvPr/>
          </p:nvSpPr>
          <p:spPr>
            <a:xfrm>
              <a:off x="3896059" y="4726509"/>
              <a:ext cx="1859285" cy="1171183"/>
            </a:xfrm>
            <a:custGeom>
              <a:avLst/>
              <a:gdLst>
                <a:gd name="connsiteX0" fmla="*/ 0 w 1859285"/>
                <a:gd name="connsiteY0" fmla="*/ 0 h 1171183"/>
                <a:gd name="connsiteX1" fmla="*/ 1229811 w 1859285"/>
                <a:gd name="connsiteY1" fmla="*/ 0 h 1171183"/>
                <a:gd name="connsiteX2" fmla="*/ 1859285 w 1859285"/>
                <a:gd name="connsiteY2" fmla="*/ 629474 h 1171183"/>
                <a:gd name="connsiteX3" fmla="*/ 1859284 w 1859285"/>
                <a:gd name="connsiteY3" fmla="*/ 629474 h 1171183"/>
                <a:gd name="connsiteX4" fmla="*/ 1581755 w 1859285"/>
                <a:gd name="connsiteY4" fmla="*/ 1151444 h 1171183"/>
                <a:gd name="connsiteX5" fmla="*/ 1545388 w 1859285"/>
                <a:gd name="connsiteY5" fmla="*/ 1171183 h 1171183"/>
                <a:gd name="connsiteX6" fmla="*/ 1439731 w 1859285"/>
                <a:gd name="connsiteY6" fmla="*/ 1144016 h 1171183"/>
                <a:gd name="connsiteX7" fmla="*/ 80089 w 1859285"/>
                <a:gd name="connsiteY7" fmla="*/ 131831 h 1171183"/>
                <a:gd name="connsiteX8" fmla="*/ 0 w 1859285"/>
                <a:gd name="connsiteY8" fmla="*/ 0 h 11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9285" h="1171183">
                  <a:moveTo>
                    <a:pt x="0" y="0"/>
                  </a:moveTo>
                  <a:lnTo>
                    <a:pt x="1229811" y="0"/>
                  </a:lnTo>
                  <a:cubicBezTo>
                    <a:pt x="1577460" y="0"/>
                    <a:pt x="1859285" y="281825"/>
                    <a:pt x="1859285" y="629474"/>
                  </a:cubicBezTo>
                  <a:lnTo>
                    <a:pt x="1859284" y="629474"/>
                  </a:lnTo>
                  <a:cubicBezTo>
                    <a:pt x="1859284" y="846755"/>
                    <a:pt x="1749196" y="1038323"/>
                    <a:pt x="1581755" y="1151444"/>
                  </a:cubicBezTo>
                  <a:lnTo>
                    <a:pt x="1545388" y="1171183"/>
                  </a:lnTo>
                  <a:lnTo>
                    <a:pt x="1439731" y="1144016"/>
                  </a:lnTo>
                  <a:cubicBezTo>
                    <a:pt x="879379" y="969728"/>
                    <a:pt x="401678" y="607847"/>
                    <a:pt x="80089" y="1318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B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94487A8-2906-4DBB-891C-5C9C10ABFA2C}"/>
                </a:ext>
              </a:extLst>
            </p:cNvPr>
            <p:cNvSpPr/>
            <p:nvPr/>
          </p:nvSpPr>
          <p:spPr>
            <a:xfrm>
              <a:off x="1828800" y="4726508"/>
              <a:ext cx="3612646" cy="1258948"/>
            </a:xfrm>
            <a:custGeom>
              <a:avLst/>
              <a:gdLst>
                <a:gd name="connsiteX0" fmla="*/ 629474 w 3612646"/>
                <a:gd name="connsiteY0" fmla="*/ 0 h 1258948"/>
                <a:gd name="connsiteX1" fmla="*/ 2067258 w 3612646"/>
                <a:gd name="connsiteY1" fmla="*/ 0 h 1258948"/>
                <a:gd name="connsiteX2" fmla="*/ 2147347 w 3612646"/>
                <a:gd name="connsiteY2" fmla="*/ 131831 h 1258948"/>
                <a:gd name="connsiteX3" fmla="*/ 3506989 w 3612646"/>
                <a:gd name="connsiteY3" fmla="*/ 1144016 h 1258948"/>
                <a:gd name="connsiteX4" fmla="*/ 3612646 w 3612646"/>
                <a:gd name="connsiteY4" fmla="*/ 1171183 h 1258948"/>
                <a:gd name="connsiteX5" fmla="*/ 3542088 w 3612646"/>
                <a:gd name="connsiteY5" fmla="*/ 1209481 h 1258948"/>
                <a:gd name="connsiteX6" fmla="*/ 3297068 w 3612646"/>
                <a:gd name="connsiteY6" fmla="*/ 1258948 h 1258948"/>
                <a:gd name="connsiteX7" fmla="*/ 629474 w 3612646"/>
                <a:gd name="connsiteY7" fmla="*/ 1258947 h 1258948"/>
                <a:gd name="connsiteX8" fmla="*/ 12789 w 3612646"/>
                <a:gd name="connsiteY8" fmla="*/ 756334 h 1258948"/>
                <a:gd name="connsiteX9" fmla="*/ 0 w 3612646"/>
                <a:gd name="connsiteY9" fmla="*/ 629474 h 1258948"/>
                <a:gd name="connsiteX10" fmla="*/ 12789 w 3612646"/>
                <a:gd name="connsiteY10" fmla="*/ 502613 h 1258948"/>
                <a:gd name="connsiteX11" fmla="*/ 629474 w 3612646"/>
                <a:gd name="connsiteY11" fmla="*/ 0 h 125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2646" h="1258948">
                  <a:moveTo>
                    <a:pt x="629474" y="0"/>
                  </a:moveTo>
                  <a:lnTo>
                    <a:pt x="2067258" y="0"/>
                  </a:lnTo>
                  <a:lnTo>
                    <a:pt x="2147347" y="131831"/>
                  </a:lnTo>
                  <a:cubicBezTo>
                    <a:pt x="2468936" y="607847"/>
                    <a:pt x="2946637" y="969728"/>
                    <a:pt x="3506989" y="1144016"/>
                  </a:cubicBezTo>
                  <a:lnTo>
                    <a:pt x="3612646" y="1171183"/>
                  </a:lnTo>
                  <a:lnTo>
                    <a:pt x="3542088" y="1209481"/>
                  </a:lnTo>
                  <a:cubicBezTo>
                    <a:pt x="3466778" y="1241334"/>
                    <a:pt x="3383980" y="1258948"/>
                    <a:pt x="3297068" y="1258948"/>
                  </a:cubicBezTo>
                  <a:lnTo>
                    <a:pt x="629474" y="1258947"/>
                  </a:lnTo>
                  <a:cubicBezTo>
                    <a:pt x="325281" y="1258947"/>
                    <a:pt x="71485" y="1043175"/>
                    <a:pt x="12789" y="756334"/>
                  </a:cubicBezTo>
                  <a:lnTo>
                    <a:pt x="0" y="629474"/>
                  </a:lnTo>
                  <a:lnTo>
                    <a:pt x="12789" y="502613"/>
                  </a:lnTo>
                  <a:cubicBezTo>
                    <a:pt x="71485" y="215773"/>
                    <a:pt x="325281" y="0"/>
                    <a:pt x="62947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04800" sx="102000" sy="102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75342F4-2170-4739-AEA6-F6D5AC8BF448}"/>
                </a:ext>
              </a:extLst>
            </p:cNvPr>
            <p:cNvSpPr txBox="1"/>
            <p:nvPr/>
          </p:nvSpPr>
          <p:spPr>
            <a:xfrm>
              <a:off x="4679270" y="4882401"/>
              <a:ext cx="7029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lang="en-US" sz="4000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7AA74C3-9B6A-4D53-978C-A1F6A4CBB65A}"/>
                </a:ext>
              </a:extLst>
            </p:cNvPr>
            <p:cNvSpPr txBox="1"/>
            <p:nvPr/>
          </p:nvSpPr>
          <p:spPr>
            <a:xfrm>
              <a:off x="2047316" y="4958157"/>
              <a:ext cx="20562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pPr algn="r"/>
              <a:r>
                <a:rPr lang="ar-SY" sz="2000" spc="0" dirty="0">
                  <a:effectLst/>
                </a:rPr>
                <a:t>يمكن إضافة بعض النكهات للشاي مثل النعناع و الهيل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7175515" y="4726508"/>
            <a:ext cx="3926542" cy="1258948"/>
            <a:chOff x="6436661" y="4726508"/>
            <a:chExt cx="3926542" cy="1258948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F787DFA-4768-449B-9EF7-251CFB454809}"/>
                </a:ext>
              </a:extLst>
            </p:cNvPr>
            <p:cNvSpPr/>
            <p:nvPr/>
          </p:nvSpPr>
          <p:spPr>
            <a:xfrm>
              <a:off x="6436661" y="4726509"/>
              <a:ext cx="1859285" cy="1171183"/>
            </a:xfrm>
            <a:custGeom>
              <a:avLst/>
              <a:gdLst>
                <a:gd name="connsiteX0" fmla="*/ 629474 w 1859285"/>
                <a:gd name="connsiteY0" fmla="*/ 0 h 1171183"/>
                <a:gd name="connsiteX1" fmla="*/ 1859285 w 1859285"/>
                <a:gd name="connsiteY1" fmla="*/ 0 h 1171183"/>
                <a:gd name="connsiteX2" fmla="*/ 1779195 w 1859285"/>
                <a:gd name="connsiteY2" fmla="*/ 131831 h 1171183"/>
                <a:gd name="connsiteX3" fmla="*/ 419553 w 1859285"/>
                <a:gd name="connsiteY3" fmla="*/ 1144016 h 1171183"/>
                <a:gd name="connsiteX4" fmla="*/ 313897 w 1859285"/>
                <a:gd name="connsiteY4" fmla="*/ 1171183 h 1171183"/>
                <a:gd name="connsiteX5" fmla="*/ 277529 w 1859285"/>
                <a:gd name="connsiteY5" fmla="*/ 1151443 h 1171183"/>
                <a:gd name="connsiteX6" fmla="*/ 12789 w 1859285"/>
                <a:gd name="connsiteY6" fmla="*/ 756334 h 1171183"/>
                <a:gd name="connsiteX7" fmla="*/ 0 w 1859285"/>
                <a:gd name="connsiteY7" fmla="*/ 629474 h 1171183"/>
                <a:gd name="connsiteX8" fmla="*/ 12789 w 1859285"/>
                <a:gd name="connsiteY8" fmla="*/ 502613 h 1171183"/>
                <a:gd name="connsiteX9" fmla="*/ 629474 w 1859285"/>
                <a:gd name="connsiteY9" fmla="*/ 0 h 11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9285" h="1171183">
                  <a:moveTo>
                    <a:pt x="629474" y="0"/>
                  </a:moveTo>
                  <a:lnTo>
                    <a:pt x="1859285" y="0"/>
                  </a:lnTo>
                  <a:lnTo>
                    <a:pt x="1779195" y="131831"/>
                  </a:lnTo>
                  <a:cubicBezTo>
                    <a:pt x="1457606" y="607847"/>
                    <a:pt x="979905" y="969728"/>
                    <a:pt x="419553" y="1144016"/>
                  </a:cubicBezTo>
                  <a:lnTo>
                    <a:pt x="313897" y="1171183"/>
                  </a:lnTo>
                  <a:lnTo>
                    <a:pt x="277529" y="1151443"/>
                  </a:lnTo>
                  <a:cubicBezTo>
                    <a:pt x="143576" y="1060946"/>
                    <a:pt x="46329" y="920243"/>
                    <a:pt x="12789" y="756334"/>
                  </a:cubicBezTo>
                  <a:lnTo>
                    <a:pt x="0" y="629474"/>
                  </a:lnTo>
                  <a:lnTo>
                    <a:pt x="12789" y="502613"/>
                  </a:lnTo>
                  <a:cubicBezTo>
                    <a:pt x="71485" y="215773"/>
                    <a:pt x="325281" y="0"/>
                    <a:pt x="629474" y="0"/>
                  </a:cubicBezTo>
                  <a:close/>
                </a:path>
              </a:pathLst>
            </a:custGeom>
            <a:solidFill>
              <a:srgbClr val="DE3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A5F47EE-969D-4EB7-B7B2-B57CD9F0DB18}"/>
                </a:ext>
              </a:extLst>
            </p:cNvPr>
            <p:cNvSpPr/>
            <p:nvPr/>
          </p:nvSpPr>
          <p:spPr>
            <a:xfrm>
              <a:off x="6750557" y="4726508"/>
              <a:ext cx="3612646" cy="1258948"/>
            </a:xfrm>
            <a:custGeom>
              <a:avLst/>
              <a:gdLst>
                <a:gd name="connsiteX0" fmla="*/ 1545388 w 3612646"/>
                <a:gd name="connsiteY0" fmla="*/ 0 h 1258948"/>
                <a:gd name="connsiteX1" fmla="*/ 2983172 w 3612646"/>
                <a:gd name="connsiteY1" fmla="*/ 0 h 1258948"/>
                <a:gd name="connsiteX2" fmla="*/ 3612646 w 3612646"/>
                <a:gd name="connsiteY2" fmla="*/ 629474 h 1258948"/>
                <a:gd name="connsiteX3" fmla="*/ 3612645 w 3612646"/>
                <a:gd name="connsiteY3" fmla="*/ 629474 h 1258948"/>
                <a:gd name="connsiteX4" fmla="*/ 2983171 w 3612646"/>
                <a:gd name="connsiteY4" fmla="*/ 1258948 h 1258948"/>
                <a:gd name="connsiteX5" fmla="*/ 315577 w 3612646"/>
                <a:gd name="connsiteY5" fmla="*/ 1258947 h 1258948"/>
                <a:gd name="connsiteX6" fmla="*/ 70557 w 3612646"/>
                <a:gd name="connsiteY6" fmla="*/ 1209480 h 1258948"/>
                <a:gd name="connsiteX7" fmla="*/ 0 w 3612646"/>
                <a:gd name="connsiteY7" fmla="*/ 1171183 h 1258948"/>
                <a:gd name="connsiteX8" fmla="*/ 105656 w 3612646"/>
                <a:gd name="connsiteY8" fmla="*/ 1144016 h 1258948"/>
                <a:gd name="connsiteX9" fmla="*/ 1465298 w 3612646"/>
                <a:gd name="connsiteY9" fmla="*/ 131831 h 1258948"/>
                <a:gd name="connsiteX10" fmla="*/ 1545388 w 3612646"/>
                <a:gd name="connsiteY10" fmla="*/ 0 h 125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12646" h="1258948">
                  <a:moveTo>
                    <a:pt x="1545388" y="0"/>
                  </a:moveTo>
                  <a:lnTo>
                    <a:pt x="2983172" y="0"/>
                  </a:lnTo>
                  <a:cubicBezTo>
                    <a:pt x="3330821" y="0"/>
                    <a:pt x="3612646" y="281825"/>
                    <a:pt x="3612646" y="629474"/>
                  </a:cubicBezTo>
                  <a:lnTo>
                    <a:pt x="3612645" y="629474"/>
                  </a:lnTo>
                  <a:cubicBezTo>
                    <a:pt x="3612645" y="977123"/>
                    <a:pt x="3330820" y="1258948"/>
                    <a:pt x="2983171" y="1258948"/>
                  </a:cubicBezTo>
                  <a:lnTo>
                    <a:pt x="315577" y="1258947"/>
                  </a:lnTo>
                  <a:cubicBezTo>
                    <a:pt x="228665" y="1258947"/>
                    <a:pt x="145866" y="1241333"/>
                    <a:pt x="70557" y="1209480"/>
                  </a:cubicBezTo>
                  <a:lnTo>
                    <a:pt x="0" y="1171183"/>
                  </a:lnTo>
                  <a:lnTo>
                    <a:pt x="105656" y="1144016"/>
                  </a:lnTo>
                  <a:cubicBezTo>
                    <a:pt x="666008" y="969728"/>
                    <a:pt x="1143709" y="607847"/>
                    <a:pt x="1465298" y="131831"/>
                  </a:cubicBezTo>
                  <a:lnTo>
                    <a:pt x="1545388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04800" sx="102000" sy="102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264AD2A-85A5-42CC-82A6-5CCFB1B77F76}"/>
                </a:ext>
              </a:extLst>
            </p:cNvPr>
            <p:cNvSpPr txBox="1"/>
            <p:nvPr/>
          </p:nvSpPr>
          <p:spPr>
            <a:xfrm>
              <a:off x="6707878" y="4882401"/>
              <a:ext cx="7029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lang="en-US" sz="4000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2EAFD17-4923-4234-8015-D6AE0833BA35}"/>
                </a:ext>
              </a:extLst>
            </p:cNvPr>
            <p:cNvSpPr txBox="1"/>
            <p:nvPr/>
          </p:nvSpPr>
          <p:spPr>
            <a:xfrm>
              <a:off x="7177309" y="4882401"/>
              <a:ext cx="31631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pPr algn="r"/>
              <a:r>
                <a:rPr lang="ar-SY" sz="2000" spc="0" dirty="0">
                  <a:effectLst/>
                </a:rPr>
                <a:t>يترك من 3-5 دقائق حتى يكتسب النكهة الجيدة و اللون الأحمر النحاسي الشفاف</a:t>
              </a:r>
              <a:endParaRPr lang="en-US" sz="2000" spc="0" dirty="0">
                <a:effectLst/>
              </a:endParaRP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96B61849-8D94-4DB5-8ABF-44F8D14112C4}"/>
              </a:ext>
            </a:extLst>
          </p:cNvPr>
          <p:cNvSpPr txBox="1"/>
          <p:nvPr/>
        </p:nvSpPr>
        <p:spPr>
          <a:xfrm>
            <a:off x="5564555" y="2699658"/>
            <a:ext cx="2184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/>
              <a:t>طريقة صنع الشاي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50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3281</TotalTime>
  <Words>484</Words>
  <Application>Microsoft Office PowerPoint</Application>
  <PresentationFormat>شاشة عريضة</PresentationFormat>
  <Paragraphs>185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Gill Sans MT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2149</cp:revision>
  <dcterms:created xsi:type="dcterms:W3CDTF">2020-10-10T04:32:51Z</dcterms:created>
  <dcterms:modified xsi:type="dcterms:W3CDTF">2021-01-25T17:10:19Z</dcterms:modified>
</cp:coreProperties>
</file>