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20" r:id="rId4"/>
  </p:sldMasterIdLst>
  <p:sldIdLst>
    <p:sldId id="420" r:id="rId5"/>
    <p:sldId id="359" r:id="rId6"/>
    <p:sldId id="412" r:id="rId7"/>
    <p:sldId id="343" r:id="rId8"/>
    <p:sldId id="413" r:id="rId9"/>
    <p:sldId id="408" r:id="rId10"/>
    <p:sldId id="415" r:id="rId11"/>
    <p:sldId id="414" r:id="rId12"/>
    <p:sldId id="409" r:id="rId13"/>
    <p:sldId id="416" r:id="rId14"/>
    <p:sldId id="417" r:id="rId15"/>
    <p:sldId id="418" r:id="rId16"/>
    <p:sldId id="419" r:id="rId17"/>
    <p:sldId id="421" r:id="rId18"/>
    <p:sldId id="344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6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7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48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5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3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8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8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0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756A-71E9-4D32-8F5B-C20570F7A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0FA02-2252-4DE0-891B-6251D84B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8106-E07C-4243-95C8-FDFBA14C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8E492-60B3-4B6B-967F-AE7681BC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C28EE-7B42-4B18-BCDA-CAD7C847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6EE5-CBC8-4A0F-8717-67DF44B8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6EF9-916B-44EA-BC9B-6C5303C0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832-106D-4673-9646-04CD42AF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71D4-8621-4876-926F-536E03E4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CA85-78E5-4B53-AF51-C44BAD2C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B52E-D4D3-480F-B070-10102F6A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CF727-0D91-4CBB-88AA-86FE9576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96A22-8881-40CD-BFB1-8594CDCA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729D-E877-46EA-BB2B-504EA968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BB4C-8B7C-461A-9716-5524C991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8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7ADC-E0FF-4A35-9623-ED5BF3A5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B021-7046-4378-A4AE-86D807F04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5A4EC-B2E0-4D32-8BD3-A8779471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C1E02-4527-4643-8DA3-22C8CB59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F47B7-2409-483B-9D2D-BBD849DF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42BC9-6793-48E0-AAB7-7027FEC3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9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EBE0-196F-45F1-92E3-F8A31781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631BB-1154-492C-BFCB-E356B0A45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EE41F-2E77-4058-9D66-503944180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AEF6A-3A47-4523-AA9F-B285EA849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26A53-A519-44F1-BD4C-F85AC0496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1E1EA-7944-47F4-B048-815A5B48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566ED-EABE-4C42-A11E-46DFA82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D26A0-7BC0-4DBB-B60B-88002E0E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49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0D5A-23EC-4C42-8627-97A63CBC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62092-9C80-48AD-9060-07E15FE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0EA11-1125-4291-B871-14106E4C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59A91-445A-442D-AD2B-2105B95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57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888AD-4DAA-4ECA-8BEA-1E6FD6A7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8AF58-ED54-4D71-8712-94727FED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6F22-5DE6-422F-BD4B-94533944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C9A-E249-4664-8FC4-E544E232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4A11-669D-4284-B7B8-AA572024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ABD41-C97E-4AD1-848F-4C7C81700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D056-19D6-43B6-A3F9-14A6791F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91C2E-97FA-470D-9E26-D34D5A07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68E8-0819-4797-A6C4-D7DDB94A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0818-F754-4E91-B55A-5451AA08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54598-FA63-4307-A492-B3A4FEB2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B9BCD-A7D0-4D92-A968-F9C54132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D9A96-D96F-40AD-A0FB-05C39E66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7E080-2211-43DF-BB37-FE9D07F3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11361-CB16-4D80-BD60-0300C28F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799B-D0A1-489E-AC1F-D339B4FD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A6B81-0556-422B-99C1-2182AAAD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E49B7-DF74-4DBA-9722-E8E8D21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E98DE-004F-4774-91EC-90B5EFD1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F855-8BE2-40F3-9AAA-5500EEE3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08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70AC1-2075-47D0-AA74-3641C4A6E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9F8F2-85BD-447D-B7D2-1ADD35A79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C9D6-6E45-459B-94C6-38B58C9C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7A77-A895-4583-AADC-E8B42CD5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4904-3922-4C14-86A3-C8108E0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5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2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25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76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2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3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6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35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82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88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20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0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E8EADE-437B-4366-AE8C-C5912FEE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8B6EA-C36A-40DC-B370-FD70F46E4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D1CD-2CD1-479F-AC20-A576BD55C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4F3F-0193-46D3-92B1-0B4557A97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4C62C-E8C7-4F63-B11C-B91B9BF5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DAC6-17B7-4621-8076-057ACDF2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4BD4-D7DE-4379-B8B8-48A5A2805C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8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الأنشطة الاقتصادية</a:t>
            </a:r>
          </a:p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الصناعة و التجارة و الخدمات</a:t>
            </a:r>
          </a:p>
          <a:p>
            <a:pPr algn="ctr"/>
            <a:endParaRPr lang="ar-SY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5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7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9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1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7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1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5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9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5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1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3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5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1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5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7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9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1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3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5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7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1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3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5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7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9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3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7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3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7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9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1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3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5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9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1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3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5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7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1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5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7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9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1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5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7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9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1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3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5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7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9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1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5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9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3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5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7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9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1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3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5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7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1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3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5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7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9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1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3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5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9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1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5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9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3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5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7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9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3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5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30334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3"/>
            <a:ext cx="5940441" cy="1212403"/>
            <a:chOff x="502560" y="3976914"/>
            <a:chExt cx="5940441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0441" cy="1212403"/>
              <a:chOff x="502560" y="3976914"/>
              <a:chExt cx="5940441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14226" y="3981962"/>
                <a:ext cx="3852608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408102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2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369098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يذكر الطلبة ثلاث سِلَعٍ تُصنَّع في وطني المملكة العربية السعودية، وتُستعمَل في الحياة اليومية:</a:t>
                </a:r>
                <a:endParaRPr lang="ar-SY" sz="20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2385" y="368752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5887" y="3593303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618269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08559" y="367050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الأثاث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7653" y="427278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77653" y="522357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86460" y="448578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2634" y="4468767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السجاد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59962" y="4391570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86460" y="541733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2634" y="540031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المواد الغذائية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59962" y="5323113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7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3"/>
            <a:ext cx="5940441" cy="1212403"/>
            <a:chOff x="502560" y="3976914"/>
            <a:chExt cx="5940441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0441" cy="1212403"/>
              <a:chOff x="502560" y="3976914"/>
              <a:chExt cx="5940441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14226" y="3981962"/>
                <a:ext cx="3852608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408102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3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10950" y="2369098"/>
            <a:ext cx="7781050" cy="1656255"/>
            <a:chOff x="-1338048" y="3976913"/>
            <a:chExt cx="77810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38048" y="3976913"/>
              <a:ext cx="7781050" cy="1656255"/>
              <a:chOff x="-1338048" y="3976913"/>
              <a:chExt cx="77810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338048" y="4323564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يُكمل الطلبة الفراغ الآتي بما يناسبه:</a:t>
                </a:r>
                <a:endParaRPr lang="ar-SY" sz="20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4868085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3803914"/>
            <a:ext cx="7685315" cy="1656255"/>
            <a:chOff x="-1242313" y="3976913"/>
            <a:chExt cx="7685315" cy="1656255"/>
          </a:xfrm>
        </p:grpSpPr>
        <p:grpSp>
          <p:nvGrpSpPr>
            <p:cNvPr id="10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0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أفضِّل السلع الوطنية بسبب ........................</a:t>
                </a:r>
              </a:p>
            </p:txBody>
          </p:sp>
        </p:grpSp>
        <p:sp>
          <p:nvSpPr>
            <p:cNvPr id="10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5081086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63312" y="5064066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بسبب أنها صنعت في وطني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4986869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1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 animBg="1"/>
          <p:bldP spid="10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2855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الأنشطة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الصناعة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6815" y="4095419"/>
            <a:ext cx="9935185" cy="1656255"/>
            <a:chOff x="-3492183" y="3976913"/>
            <a:chExt cx="993518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3" y="3976913"/>
              <a:ext cx="9935185" cy="1656255"/>
              <a:chOff x="-3492183" y="3976913"/>
              <a:chExt cx="993518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3" y="3976913"/>
                <a:ext cx="82590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063706"/>
                <a:ext cx="7845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تشمل الأنشطة في مجالات: التعليم، والصحة، والنقل، والتَّرْفيه، وخِدْمات الإقامة والطعام، والمعلومات والاتصالات، والإدارة.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274" y="2476795"/>
              <a:ext cx="2221030" cy="1242534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39" y="1453696"/>
              <a:ext cx="2039354" cy="106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صاحب السمو الملكي الأمير محمد بن سلمان بن عبدالعزيز يصافح</a:t>
              </a:r>
            </a:p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الشباب السعودي العاملين في الشركة السعودية للصناعات العسكرية</a:t>
              </a:r>
              <a:endParaRPr lang="en-US" sz="12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2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890235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3"/>
            <a:ext cx="5940441" cy="1212403"/>
            <a:chOff x="502560" y="3976914"/>
            <a:chExt cx="5940441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0441" cy="1212403"/>
              <a:chOff x="502560" y="3976914"/>
              <a:chExt cx="5940441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14226" y="3981962"/>
                <a:ext cx="3852608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408102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4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369098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يحدِّد الطلبة وظيفتين من الوظائف الحكومية في كلٍّ من:</a:t>
                </a:r>
                <a:endParaRPr lang="ar-SY" sz="20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2385" y="368752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5887" y="3593303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39845" y="359518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المدرسة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08559" y="367050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المعلم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60523" y="424970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المدرسة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60523" y="4955264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المستشفى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86460" y="448578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2634" y="4468767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الحارس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59962" y="4391570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86460" y="517210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42634" y="5155087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الدكتور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59962" y="5077890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43222" y="566216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المستشفى</a:t>
            </a:r>
          </a:p>
        </p:txBody>
      </p:sp>
      <p:sp>
        <p:nvSpPr>
          <p:cNvPr id="103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3761" y="5879009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59935" y="5861989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الممرض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05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77263" y="5784792"/>
            <a:ext cx="769186" cy="738620"/>
            <a:chOff x="4754574" y="2132503"/>
            <a:chExt cx="3442927" cy="3306115"/>
          </a:xfrm>
        </p:grpSpPr>
        <p:sp>
          <p:nvSpPr>
            <p:cNvPr id="106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4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103" grpId="0" animBg="1"/>
          <p:bldP spid="10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  <p:bldP spid="103" grpId="0" animBg="1"/>
          <p:bldP spid="10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الأنشطة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الصناعة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6816" y="4095419"/>
            <a:ext cx="9935184" cy="1656255"/>
            <a:chOff x="-3492182" y="3976913"/>
            <a:chExt cx="9935184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هي تحويل المادة الخام الأولية (زراعية - حيوانية - معدنية) من حالتها الأولية إلى منتَجٍ أكثر فائدةً للإنسان (بضائع وسلع).</a:t>
                </a:r>
              </a:p>
              <a:p>
                <a:pPr algn="r"/>
                <a:endParaRPr lang="ar-SY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2" y="-1766819"/>
            <a:ext cx="2661698" cy="5427479"/>
            <a:chOff x="8925388" y="-1752649"/>
            <a:chExt cx="2779692" cy="5668080"/>
          </a:xfrm>
        </p:grpSpPr>
        <p:grpSp>
          <p:nvGrpSpPr>
            <p:cNvPr id="5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8" y="-1752649"/>
              <a:ext cx="2779692" cy="5668080"/>
              <a:chOff x="3903598" y="-2898749"/>
              <a:chExt cx="4597399" cy="9374572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8" y="2166426"/>
                <a:ext cx="4597399" cy="43093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274" y="2476795"/>
              <a:ext cx="2221030" cy="1242534"/>
            </a:xfrm>
            <a:prstGeom prst="rect">
              <a:avLst/>
            </a:prstGeom>
          </p:spPr>
        </p:pic>
        <p:sp>
          <p:nvSpPr>
            <p:cNvPr id="5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39" y="1453696"/>
              <a:ext cx="2039354" cy="106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صاحب السمو الملكي الأمير محمد بن سلمان بن عبدالعزيز يصافح</a:t>
              </a:r>
            </a:p>
            <a:p>
              <a:pPr algn="ctr"/>
              <a:r>
                <a:rPr lang="ar-SY" sz="12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الشباب السعودي العاملين في الشركة السعودية للصناعات العسكرية</a:t>
              </a:r>
              <a:endParaRPr lang="en-US" sz="12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705850" y="2058892"/>
              <a:ext cx="2661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أهم فوائد الصناعة 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03592" y="4661991"/>
              <a:ext cx="1179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تحقيق تقدُّم اقتصادي للوطن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74222" y="1699008"/>
            <a:ext cx="1477108" cy="2953531"/>
            <a:chOff x="4574222" y="1699008"/>
            <a:chExt cx="1477108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757986" y="3369175"/>
              <a:ext cx="12472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الحصول على الأموال ببيع السلع وتسويقها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5844066" y="4583190"/>
              <a:ext cx="13473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توفير فُرَص العمل لعدد كبير من السُّكّان.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6992377" y="1699008"/>
            <a:ext cx="1477108" cy="2953531"/>
            <a:chOff x="6992377" y="1699008"/>
            <a:chExt cx="1477108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7124548" y="3410972"/>
              <a:ext cx="124822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توفير ما يحتاج إليه السُّكّان من المواد المختلفة</a:t>
              </a:r>
              <a:endParaRPr lang="en-US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4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9942" y="769022"/>
            <a:ext cx="11272389" cy="2641950"/>
            <a:chOff x="449942" y="769022"/>
            <a:chExt cx="11272389" cy="2641950"/>
          </a:xfrm>
        </p:grpSpPr>
        <p:pic>
          <p:nvPicPr>
            <p:cNvPr id="11" name="Picture 10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2ED3A3-B84C-4954-B4F0-41EEA45DC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4" t="14911" r="8055" b="22539"/>
            <a:stretch/>
          </p:blipFill>
          <p:spPr>
            <a:xfrm>
              <a:off x="10503327" y="769022"/>
              <a:ext cx="970137" cy="712969"/>
            </a:xfrm>
            <a:prstGeom prst="rect">
              <a:avLst/>
            </a:prstGeom>
          </p:spPr>
        </p:pic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33B6A8-49E6-45E8-AC29-7BB43C0CF3BD}"/>
                </a:ext>
              </a:extLst>
            </p:cNvPr>
            <p:cNvSpPr/>
            <p:nvPr/>
          </p:nvSpPr>
          <p:spPr>
            <a:xfrm>
              <a:off x="789772" y="1691730"/>
              <a:ext cx="10683692" cy="1719242"/>
            </a:xfrm>
            <a:custGeom>
              <a:avLst/>
              <a:gdLst>
                <a:gd name="connsiteX0" fmla="*/ 0 w 10683692"/>
                <a:gd name="connsiteY0" fmla="*/ 855231 h 1719242"/>
                <a:gd name="connsiteX1" fmla="*/ 1 w 10683692"/>
                <a:gd name="connsiteY1" fmla="*/ 855232 h 1719242"/>
                <a:gd name="connsiteX2" fmla="*/ 0 w 10683692"/>
                <a:gd name="connsiteY2" fmla="*/ 855232 h 1719242"/>
                <a:gd name="connsiteX3" fmla="*/ 9825145 w 10683692"/>
                <a:gd name="connsiteY3" fmla="*/ 0 h 1719242"/>
                <a:gd name="connsiteX4" fmla="*/ 10007122 w 10683692"/>
                <a:gd name="connsiteY4" fmla="*/ 75378 h 1719242"/>
                <a:gd name="connsiteX5" fmla="*/ 10606125 w 10683692"/>
                <a:gd name="connsiteY5" fmla="*/ 674381 h 1719242"/>
                <a:gd name="connsiteX6" fmla="*/ 10662658 w 10683692"/>
                <a:gd name="connsiteY6" fmla="*/ 759515 h 1719242"/>
                <a:gd name="connsiteX7" fmla="*/ 10665145 w 10683692"/>
                <a:gd name="connsiteY7" fmla="*/ 772298 h 1719242"/>
                <a:gd name="connsiteX8" fmla="*/ 10665235 w 10683692"/>
                <a:gd name="connsiteY8" fmla="*/ 772434 h 1719242"/>
                <a:gd name="connsiteX9" fmla="*/ 10609864 w 10683692"/>
                <a:gd name="connsiteY9" fmla="*/ 1045525 h 1719242"/>
                <a:gd name="connsiteX10" fmla="*/ 10009974 w 10683692"/>
                <a:gd name="connsiteY10" fmla="*/ 1645413 h 1719242"/>
                <a:gd name="connsiteX11" fmla="*/ 9653497 w 10683692"/>
                <a:gd name="connsiteY11" fmla="*/ 1645413 h 1719242"/>
                <a:gd name="connsiteX12" fmla="*/ 9653498 w 10683692"/>
                <a:gd name="connsiteY12" fmla="*/ 1645414 h 1719242"/>
                <a:gd name="connsiteX13" fmla="*/ 9653498 w 10683692"/>
                <a:gd name="connsiteY13" fmla="*/ 1288937 h 1719242"/>
                <a:gd name="connsiteX14" fmla="*/ 9749578 w 10683692"/>
                <a:gd name="connsiteY14" fmla="*/ 1192857 h 1719242"/>
                <a:gd name="connsiteX15" fmla="*/ 337625 w 10683692"/>
                <a:gd name="connsiteY15" fmla="*/ 1192856 h 1719242"/>
                <a:gd name="connsiteX16" fmla="*/ 26533 w 10683692"/>
                <a:gd name="connsiteY16" fmla="*/ 986650 h 1719242"/>
                <a:gd name="connsiteX17" fmla="*/ 1 w 10683692"/>
                <a:gd name="connsiteY17" fmla="*/ 855232 h 1719242"/>
                <a:gd name="connsiteX18" fmla="*/ 26533 w 10683692"/>
                <a:gd name="connsiteY18" fmla="*/ 723813 h 1719242"/>
                <a:gd name="connsiteX19" fmla="*/ 337625 w 10683692"/>
                <a:gd name="connsiteY19" fmla="*/ 517607 h 1719242"/>
                <a:gd name="connsiteX20" fmla="*/ 9721445 w 10683692"/>
                <a:gd name="connsiteY20" fmla="*/ 517607 h 1719242"/>
                <a:gd name="connsiteX21" fmla="*/ 9643169 w 10683692"/>
                <a:gd name="connsiteY21" fmla="*/ 439331 h 1719242"/>
                <a:gd name="connsiteX22" fmla="*/ 9643169 w 10683692"/>
                <a:gd name="connsiteY22" fmla="*/ 75378 h 1719242"/>
                <a:gd name="connsiteX23" fmla="*/ 9825145 w 10683692"/>
                <a:gd name="connsiteY23" fmla="*/ 0 h 17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683692" h="1719242">
                  <a:moveTo>
                    <a:pt x="0" y="855231"/>
                  </a:moveTo>
                  <a:lnTo>
                    <a:pt x="1" y="855232"/>
                  </a:lnTo>
                  <a:lnTo>
                    <a:pt x="0" y="855232"/>
                  </a:lnTo>
                  <a:close/>
                  <a:moveTo>
                    <a:pt x="9825145" y="0"/>
                  </a:moveTo>
                  <a:cubicBezTo>
                    <a:pt x="9891008" y="0"/>
                    <a:pt x="9956870" y="25126"/>
                    <a:pt x="10007122" y="75378"/>
                  </a:cubicBezTo>
                  <a:lnTo>
                    <a:pt x="10606125" y="674381"/>
                  </a:lnTo>
                  <a:cubicBezTo>
                    <a:pt x="10631251" y="699507"/>
                    <a:pt x="10650095" y="728535"/>
                    <a:pt x="10662658" y="759515"/>
                  </a:cubicBezTo>
                  <a:lnTo>
                    <a:pt x="10665145" y="772298"/>
                  </a:lnTo>
                  <a:lnTo>
                    <a:pt x="10665235" y="772434"/>
                  </a:lnTo>
                  <a:cubicBezTo>
                    <a:pt x="10702150" y="863464"/>
                    <a:pt x="10683693" y="971696"/>
                    <a:pt x="10609864" y="1045525"/>
                  </a:cubicBezTo>
                  <a:lnTo>
                    <a:pt x="10009974" y="1645413"/>
                  </a:lnTo>
                  <a:cubicBezTo>
                    <a:pt x="9911536" y="1743852"/>
                    <a:pt x="9751936" y="1743852"/>
                    <a:pt x="9653497" y="1645413"/>
                  </a:cubicBezTo>
                  <a:lnTo>
                    <a:pt x="9653498" y="1645414"/>
                  </a:lnTo>
                  <a:cubicBezTo>
                    <a:pt x="9555060" y="1546975"/>
                    <a:pt x="9555060" y="1387376"/>
                    <a:pt x="9653498" y="1288937"/>
                  </a:cubicBezTo>
                  <a:lnTo>
                    <a:pt x="9749578" y="1192857"/>
                  </a:lnTo>
                  <a:lnTo>
                    <a:pt x="337625" y="1192856"/>
                  </a:lnTo>
                  <a:cubicBezTo>
                    <a:pt x="197777" y="1192856"/>
                    <a:pt x="77787" y="1107829"/>
                    <a:pt x="26533" y="986650"/>
                  </a:cubicBezTo>
                  <a:lnTo>
                    <a:pt x="1" y="855232"/>
                  </a:lnTo>
                  <a:lnTo>
                    <a:pt x="26533" y="723813"/>
                  </a:lnTo>
                  <a:cubicBezTo>
                    <a:pt x="77787" y="602635"/>
                    <a:pt x="197777" y="517607"/>
                    <a:pt x="337625" y="517607"/>
                  </a:cubicBezTo>
                  <a:lnTo>
                    <a:pt x="9721445" y="517607"/>
                  </a:lnTo>
                  <a:lnTo>
                    <a:pt x="9643169" y="439331"/>
                  </a:lnTo>
                  <a:cubicBezTo>
                    <a:pt x="9542666" y="338828"/>
                    <a:pt x="9542666" y="175881"/>
                    <a:pt x="9643169" y="75378"/>
                  </a:cubicBezTo>
                  <a:cubicBezTo>
                    <a:pt x="9693420" y="25126"/>
                    <a:pt x="9759283" y="0"/>
                    <a:pt x="9825145" y="0"/>
                  </a:cubicBezTo>
                  <a:close/>
                </a:path>
              </a:pathLst>
            </a:custGeom>
            <a:solidFill>
              <a:schemeClr val="tx1">
                <a:alpha val="9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93FA02-DF0E-48C8-9D0F-22A342C8E911}"/>
                </a:ext>
              </a:extLst>
            </p:cNvPr>
            <p:cNvGrpSpPr/>
            <p:nvPr/>
          </p:nvGrpSpPr>
          <p:grpSpPr>
            <a:xfrm>
              <a:off x="449942" y="1254794"/>
              <a:ext cx="11272389" cy="1543354"/>
              <a:chOff x="-29027" y="427480"/>
              <a:chExt cx="11272389" cy="1543354"/>
            </a:xfrm>
            <a:solidFill>
              <a:schemeClr val="bg1"/>
            </a:solidFill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5F8E885-B8D3-4826-A7E8-2880DF343BE9}"/>
                  </a:ext>
                </a:extLst>
              </p:cNvPr>
              <p:cNvSpPr/>
              <p:nvPr/>
            </p:nvSpPr>
            <p:spPr>
              <a:xfrm>
                <a:off x="-29027" y="1069144"/>
                <a:ext cx="11110504" cy="67524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A0329F1-FB33-4290-B422-74F81E3744F2}"/>
                  </a:ext>
                </a:extLst>
              </p:cNvPr>
              <p:cNvSpPr/>
              <p:nvPr/>
            </p:nvSpPr>
            <p:spPr>
              <a:xfrm rot="2700000">
                <a:off x="9879163" y="851039"/>
                <a:ext cx="1361826" cy="51470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6BEF34A-F482-4473-BEA3-3F8B07BB1FA8}"/>
                  </a:ext>
                </a:extLst>
              </p:cNvPr>
              <p:cNvSpPr/>
              <p:nvPr/>
            </p:nvSpPr>
            <p:spPr>
              <a:xfrm rot="18900000">
                <a:off x="9890857" y="1466701"/>
                <a:ext cx="1352505" cy="504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CCCC5-E8C5-4651-8197-B520462C5173}"/>
                </a:ext>
              </a:extLst>
            </p:cNvPr>
            <p:cNvSpPr txBox="1"/>
            <p:nvPr/>
          </p:nvSpPr>
          <p:spPr>
            <a:xfrm>
              <a:off x="8705850" y="2058892"/>
              <a:ext cx="2661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أهم مُقَوِّمات الصناعة:</a:t>
              </a:r>
              <a:endParaRPr lang="en-US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مجموعة 59"/>
          <p:cNvGrpSpPr/>
          <p:nvPr/>
        </p:nvGrpSpPr>
        <p:grpSpPr>
          <a:xfrm>
            <a:off x="3382860" y="1699008"/>
            <a:ext cx="1477108" cy="4149291"/>
            <a:chOff x="3382860" y="1699008"/>
            <a:chExt cx="1477108" cy="41492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B9D1E0-1247-422C-994A-EC7ADE46FA91}"/>
                </a:ext>
              </a:extLst>
            </p:cNvPr>
            <p:cNvGrpSpPr/>
            <p:nvPr/>
          </p:nvGrpSpPr>
          <p:grpSpPr>
            <a:xfrm>
              <a:off x="3382860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C94AF4A-FB68-4FB8-B010-9E260589D363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7416E84-B759-4B8D-8BF3-56542DF6C4D0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CC80419-A393-4889-9EA3-17A79261DCC1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B848EE-13BF-4A75-8507-0AE2E23CA56F}"/>
                </a:ext>
              </a:extLst>
            </p:cNvPr>
            <p:cNvGrpSpPr/>
            <p:nvPr/>
          </p:nvGrpSpPr>
          <p:grpSpPr>
            <a:xfrm>
              <a:off x="3661719" y="1699008"/>
              <a:ext cx="919389" cy="675249"/>
              <a:chOff x="2874348" y="858810"/>
              <a:chExt cx="919389" cy="675249"/>
            </a:xfrm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665A67DB-4102-406E-8C94-F324DC74461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8AC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E573E6B8-5A88-43D5-9BDF-2E675917F87E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7CEA4E3D-0F22-4929-BB1E-AFDCF8ED853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70BDC-2596-4044-A484-721C8670544B}"/>
                </a:ext>
              </a:extLst>
            </p:cNvPr>
            <p:cNvSpPr txBox="1"/>
            <p:nvPr/>
          </p:nvSpPr>
          <p:spPr>
            <a:xfrm>
              <a:off x="3578318" y="4534422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وسائل</a:t>
              </a:r>
            </a:p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النقل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4574222" y="1699008"/>
            <a:ext cx="1477108" cy="2953531"/>
            <a:chOff x="4574222" y="1699008"/>
            <a:chExt cx="1477108" cy="295353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B810053-5BA6-4E5B-AC38-E8544056CCC0}"/>
                </a:ext>
              </a:extLst>
            </p:cNvPr>
            <p:cNvSpPr/>
            <p:nvPr/>
          </p:nvSpPr>
          <p:spPr>
            <a:xfrm>
              <a:off x="5284788" y="2332054"/>
              <a:ext cx="45719" cy="914400"/>
            </a:xfrm>
            <a:prstGeom prst="rect">
              <a:avLst/>
            </a:prstGeom>
            <a:solidFill>
              <a:srgbClr val="FBA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11186DA-7300-49D3-BAB6-7AB11BD2D115}"/>
                </a:ext>
              </a:extLst>
            </p:cNvPr>
            <p:cNvGrpSpPr/>
            <p:nvPr/>
          </p:nvGrpSpPr>
          <p:grpSpPr>
            <a:xfrm>
              <a:off x="4853081" y="1699008"/>
              <a:ext cx="919389" cy="675249"/>
              <a:chOff x="2874348" y="858810"/>
              <a:chExt cx="919389" cy="675249"/>
            </a:xfrm>
          </p:grpSpPr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A35BB3B7-3BB1-4425-82F3-D29F341EBFC0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ight Triangle 35">
                <a:extLst>
                  <a:ext uri="{FF2B5EF4-FFF2-40B4-BE49-F238E27FC236}">
                    <a16:creationId xmlns:a16="http://schemas.microsoft.com/office/drawing/2014/main" id="{AF1C6704-298C-4045-ABB1-6E28529BA804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9CD3B1B9-F9C8-4675-81DE-983B9DF70ED3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CE1CB54-FCFB-4EF6-98E6-FAB86F6F1D11}"/>
                </a:ext>
              </a:extLst>
            </p:cNvPr>
            <p:cNvGrpSpPr/>
            <p:nvPr/>
          </p:nvGrpSpPr>
          <p:grpSpPr>
            <a:xfrm>
              <a:off x="4574222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1F48004-4120-473B-929B-CB27B9272DD1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A09E7FE6-E647-4FF6-B7AB-23215F8421F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FBA5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7D48B39-22BB-4C06-BF35-8A6892A143F9}"/>
                </a:ext>
              </a:extLst>
            </p:cNvPr>
            <p:cNvSpPr txBox="1"/>
            <p:nvPr/>
          </p:nvSpPr>
          <p:spPr>
            <a:xfrm>
              <a:off x="4757986" y="3369175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رأس</a:t>
              </a:r>
            </a:p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المال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مجموعة 57"/>
          <p:cNvGrpSpPr/>
          <p:nvPr/>
        </p:nvGrpSpPr>
        <p:grpSpPr>
          <a:xfrm>
            <a:off x="5801015" y="1699008"/>
            <a:ext cx="1477108" cy="4149291"/>
            <a:chOff x="5801015" y="1699008"/>
            <a:chExt cx="1477108" cy="41492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955E8DD-FFBA-482C-91AB-3E1CAC04D7CE}"/>
                </a:ext>
              </a:extLst>
            </p:cNvPr>
            <p:cNvGrpSpPr/>
            <p:nvPr/>
          </p:nvGrpSpPr>
          <p:grpSpPr>
            <a:xfrm>
              <a:off x="5801015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998C23A-147A-4298-8BC3-66BE1BF8950B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8DFEF26-8C3D-463E-9605-1E3E58A7FE19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C8F978B-32F1-43CE-B78C-34A091D8C8DE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F42EED-E097-4FD1-9CA7-57B1B6994735}"/>
                </a:ext>
              </a:extLst>
            </p:cNvPr>
            <p:cNvGrpSpPr/>
            <p:nvPr/>
          </p:nvGrpSpPr>
          <p:grpSpPr>
            <a:xfrm>
              <a:off x="6079874" y="1699008"/>
              <a:ext cx="919389" cy="675249"/>
              <a:chOff x="2874348" y="858810"/>
              <a:chExt cx="919389" cy="675249"/>
            </a:xfrm>
          </p:grpSpPr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4A8B6170-8EAB-4800-8CB8-E6C853B2C138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C7E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id="{91E72A01-3B3A-4773-A145-6F88FC9BCCED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ight Triangle 48">
                <a:extLst>
                  <a:ext uri="{FF2B5EF4-FFF2-40B4-BE49-F238E27FC236}">
                    <a16:creationId xmlns:a16="http://schemas.microsoft.com/office/drawing/2014/main" id="{62B375BC-630E-41BB-A3FC-DA0D3718C1FE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6BB3ED9-ECC1-4CCC-BC07-A8FA08A06798}"/>
                </a:ext>
              </a:extLst>
            </p:cNvPr>
            <p:cNvSpPr txBox="1"/>
            <p:nvPr/>
          </p:nvSpPr>
          <p:spPr>
            <a:xfrm>
              <a:off x="6009891" y="4583190"/>
              <a:ext cx="1086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مصادر</a:t>
              </a:r>
            </a:p>
            <a:p>
              <a:pPr algn="ctr"/>
              <a:r>
                <a:rPr lang="ar-SY" sz="28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الطاقة</a:t>
              </a:r>
              <a:endParaRPr lang="en-US" sz="28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6992377" y="1699008"/>
            <a:ext cx="1477108" cy="2953531"/>
            <a:chOff x="6992377" y="1699008"/>
            <a:chExt cx="1477108" cy="295353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F8685E-A572-4149-BBCE-FAEDC733E664}"/>
                </a:ext>
              </a:extLst>
            </p:cNvPr>
            <p:cNvSpPr/>
            <p:nvPr/>
          </p:nvSpPr>
          <p:spPr>
            <a:xfrm>
              <a:off x="7702943" y="2332054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055E27-54F5-412A-B695-40B0D85215AD}"/>
                </a:ext>
              </a:extLst>
            </p:cNvPr>
            <p:cNvGrpSpPr/>
            <p:nvPr/>
          </p:nvGrpSpPr>
          <p:grpSpPr>
            <a:xfrm>
              <a:off x="7271236" y="1699008"/>
              <a:ext cx="919389" cy="675249"/>
              <a:chOff x="2874348" y="858810"/>
              <a:chExt cx="919389" cy="675249"/>
            </a:xfrm>
          </p:grpSpPr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3B3735A-BAD5-4FA1-B43F-F92F310441BA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ight Triangle 51">
                <a:extLst>
                  <a:ext uri="{FF2B5EF4-FFF2-40B4-BE49-F238E27FC236}">
                    <a16:creationId xmlns:a16="http://schemas.microsoft.com/office/drawing/2014/main" id="{B0C11404-AC20-4B05-B448-F55B554F1225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:a16="http://schemas.microsoft.com/office/drawing/2014/main" id="{AAFA9402-5FCC-4F62-A2D8-98448549C728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6C4105A-F696-4331-AA04-E561E5FBD200}"/>
                </a:ext>
              </a:extLst>
            </p:cNvPr>
            <p:cNvGrpSpPr/>
            <p:nvPr/>
          </p:nvGrpSpPr>
          <p:grpSpPr>
            <a:xfrm>
              <a:off x="6992377" y="3091025"/>
              <a:ext cx="1477108" cy="1561514"/>
              <a:chOff x="3786851" y="3446587"/>
              <a:chExt cx="1477108" cy="1561514"/>
            </a:xfrm>
            <a:solidFill>
              <a:srgbClr val="F2163A"/>
            </a:solidFill>
            <a:effectLst/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CA91772-150B-4454-B793-F04CE632010A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5256E4B0-D737-431C-91A0-9534834A321A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F62745A-A9F5-4923-80E2-C94082415291}"/>
                </a:ext>
              </a:extLst>
            </p:cNvPr>
            <p:cNvSpPr txBox="1"/>
            <p:nvPr/>
          </p:nvSpPr>
          <p:spPr>
            <a:xfrm>
              <a:off x="7221258" y="3356947"/>
              <a:ext cx="108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المادة</a:t>
              </a:r>
            </a:p>
            <a:p>
              <a:pPr algn="ctr"/>
              <a:r>
                <a:rPr lang="ar-SY" sz="3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الخام</a:t>
              </a:r>
              <a:endParaRPr lang="en-US" sz="3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679972" y="1699008"/>
            <a:ext cx="1477108" cy="4149291"/>
            <a:chOff x="679972" y="1699008"/>
            <a:chExt cx="1477108" cy="4149291"/>
          </a:xfrm>
        </p:grpSpPr>
        <p:grpSp>
          <p:nvGrpSpPr>
            <p:cNvPr id="86" name="Group 14">
              <a:extLst>
                <a:ext uri="{FF2B5EF4-FFF2-40B4-BE49-F238E27FC236}">
                  <a16:creationId xmlns:a16="http://schemas.microsoft.com/office/drawing/2014/main" id="{6B9CEAB5-1362-4930-A81D-EC2DD34EF1C7}"/>
                </a:ext>
              </a:extLst>
            </p:cNvPr>
            <p:cNvGrpSpPr/>
            <p:nvPr/>
          </p:nvGrpSpPr>
          <p:grpSpPr>
            <a:xfrm>
              <a:off x="679972" y="2332054"/>
              <a:ext cx="1477108" cy="3516245"/>
              <a:chOff x="2595489" y="1491856"/>
              <a:chExt cx="1477108" cy="3516245"/>
            </a:xfrm>
            <a:effectLst/>
          </p:grpSpPr>
          <p:sp>
            <p:nvSpPr>
              <p:cNvPr id="87" name="Rectangle 9">
                <a:extLst>
                  <a:ext uri="{FF2B5EF4-FFF2-40B4-BE49-F238E27FC236}">
                    <a16:creationId xmlns:a16="http://schemas.microsoft.com/office/drawing/2014/main" id="{F7B426CA-C1AC-4AB8-B340-FC826184B90F}"/>
                  </a:ext>
                </a:extLst>
              </p:cNvPr>
              <p:cNvSpPr/>
              <p:nvPr/>
            </p:nvSpPr>
            <p:spPr>
              <a:xfrm>
                <a:off x="3306055" y="1491856"/>
                <a:ext cx="45719" cy="2103120"/>
              </a:xfrm>
              <a:prstGeom prst="rect">
                <a:avLst/>
              </a:prstGeom>
              <a:solidFill>
                <a:srgbClr val="01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7">
                <a:extLst>
                  <a:ext uri="{FF2B5EF4-FFF2-40B4-BE49-F238E27FC236}">
                    <a16:creationId xmlns:a16="http://schemas.microsoft.com/office/drawing/2014/main" id="{17F88EC8-327A-4049-BAD8-03950BCEEEFB}"/>
                  </a:ext>
                </a:extLst>
              </p:cNvPr>
              <p:cNvSpPr/>
              <p:nvPr/>
            </p:nvSpPr>
            <p:spPr>
              <a:xfrm>
                <a:off x="2595489" y="3530993"/>
                <a:ext cx="1477108" cy="1477108"/>
              </a:xfrm>
              <a:prstGeom prst="ellipse">
                <a:avLst/>
              </a:prstGeom>
              <a:solidFill>
                <a:srgbClr val="01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">
                <a:extLst>
                  <a:ext uri="{FF2B5EF4-FFF2-40B4-BE49-F238E27FC236}">
                    <a16:creationId xmlns:a16="http://schemas.microsoft.com/office/drawing/2014/main" id="{DFED67B0-228E-4FFC-B47F-3632ADBF0A15}"/>
                  </a:ext>
                </a:extLst>
              </p:cNvPr>
              <p:cNvSpPr/>
              <p:nvPr/>
            </p:nvSpPr>
            <p:spPr>
              <a:xfrm>
                <a:off x="3193366" y="3446587"/>
                <a:ext cx="281354" cy="168812"/>
              </a:xfrm>
              <a:prstGeom prst="triangle">
                <a:avLst/>
              </a:prstGeom>
              <a:solidFill>
                <a:srgbClr val="01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13">
              <a:extLst>
                <a:ext uri="{FF2B5EF4-FFF2-40B4-BE49-F238E27FC236}">
                  <a16:creationId xmlns:a16="http://schemas.microsoft.com/office/drawing/2014/main" id="{33E013AA-47DB-4CF7-BD10-82D59F9ECED6}"/>
                </a:ext>
              </a:extLst>
            </p:cNvPr>
            <p:cNvGrpSpPr/>
            <p:nvPr/>
          </p:nvGrpSpPr>
          <p:grpSpPr>
            <a:xfrm>
              <a:off x="958831" y="1699008"/>
              <a:ext cx="919389" cy="675249"/>
              <a:chOff x="2874348" y="858810"/>
              <a:chExt cx="919389" cy="675249"/>
            </a:xfrm>
          </p:grpSpPr>
          <p:sp>
            <p:nvSpPr>
              <p:cNvPr id="94" name="Rectangle: Top Corners Rounded 2">
                <a:extLst>
                  <a:ext uri="{FF2B5EF4-FFF2-40B4-BE49-F238E27FC236}">
                    <a16:creationId xmlns:a16="http://schemas.microsoft.com/office/drawing/2014/main" id="{F2627C3C-AA4A-42D1-9E47-5F8E30D36D3F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181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ight Triangle 11">
                <a:extLst>
                  <a:ext uri="{FF2B5EF4-FFF2-40B4-BE49-F238E27FC236}">
                    <a16:creationId xmlns:a16="http://schemas.microsoft.com/office/drawing/2014/main" id="{15257AA4-CA41-4AAC-B982-1D63C88E3A86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12">
                <a:extLst>
                  <a:ext uri="{FF2B5EF4-FFF2-40B4-BE49-F238E27FC236}">
                    <a16:creationId xmlns:a16="http://schemas.microsoft.com/office/drawing/2014/main" id="{D32A2A8B-E75E-4FD1-9D9F-3AE4CBDE0904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TextBox 82">
              <a:extLst>
                <a:ext uri="{FF2B5EF4-FFF2-40B4-BE49-F238E27FC236}">
                  <a16:creationId xmlns:a16="http://schemas.microsoft.com/office/drawing/2014/main" id="{09500B2E-ACE0-4632-B8E6-313DA18A61AF}"/>
                </a:ext>
              </a:extLst>
            </p:cNvPr>
            <p:cNvSpPr txBox="1"/>
            <p:nvPr/>
          </p:nvSpPr>
          <p:spPr>
            <a:xfrm>
              <a:off x="857771" y="4587235"/>
              <a:ext cx="1086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الخبرة</a:t>
              </a:r>
            </a:p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الفنية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1871334" y="1699008"/>
            <a:ext cx="1477108" cy="2953531"/>
            <a:chOff x="1871334" y="1699008"/>
            <a:chExt cx="1477108" cy="2953531"/>
          </a:xfrm>
        </p:grpSpPr>
        <p:sp>
          <p:nvSpPr>
            <p:cNvPr id="91" name="Rectangle 21">
              <a:extLst>
                <a:ext uri="{FF2B5EF4-FFF2-40B4-BE49-F238E27FC236}">
                  <a16:creationId xmlns:a16="http://schemas.microsoft.com/office/drawing/2014/main" id="{57D76A9A-EE6C-4261-92D4-108492689FC1}"/>
                </a:ext>
              </a:extLst>
            </p:cNvPr>
            <p:cNvSpPr/>
            <p:nvPr/>
          </p:nvSpPr>
          <p:spPr>
            <a:xfrm>
              <a:off x="2581900" y="2332054"/>
              <a:ext cx="45719" cy="914400"/>
            </a:xfrm>
            <a:prstGeom prst="rect">
              <a:avLst/>
            </a:prstGeom>
            <a:solidFill>
              <a:srgbClr val="02A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16">
              <a:extLst>
                <a:ext uri="{FF2B5EF4-FFF2-40B4-BE49-F238E27FC236}">
                  <a16:creationId xmlns:a16="http://schemas.microsoft.com/office/drawing/2014/main" id="{5D5BC252-2CE8-42B2-9096-0256423AD5DC}"/>
                </a:ext>
              </a:extLst>
            </p:cNvPr>
            <p:cNvGrpSpPr/>
            <p:nvPr/>
          </p:nvGrpSpPr>
          <p:grpSpPr>
            <a:xfrm>
              <a:off x="2150193" y="1699008"/>
              <a:ext cx="919389" cy="675249"/>
              <a:chOff x="2874348" y="858810"/>
              <a:chExt cx="919389" cy="675249"/>
            </a:xfrm>
          </p:grpSpPr>
          <p:sp>
            <p:nvSpPr>
              <p:cNvPr id="100" name="Rectangle: Top Corners Rounded 17">
                <a:extLst>
                  <a:ext uri="{FF2B5EF4-FFF2-40B4-BE49-F238E27FC236}">
                    <a16:creationId xmlns:a16="http://schemas.microsoft.com/office/drawing/2014/main" id="{0DE9335C-1641-4677-9E3F-BD4418D6E2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ight Triangle 18">
                <a:extLst>
                  <a:ext uri="{FF2B5EF4-FFF2-40B4-BE49-F238E27FC236}">
                    <a16:creationId xmlns:a16="http://schemas.microsoft.com/office/drawing/2014/main" id="{998C99C1-56F6-40C0-8BCD-14128FD6CA4B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Triangle 19">
                <a:extLst>
                  <a:ext uri="{FF2B5EF4-FFF2-40B4-BE49-F238E27FC236}">
                    <a16:creationId xmlns:a16="http://schemas.microsoft.com/office/drawing/2014/main" id="{F3F80629-68D7-4BD9-B56C-042986F84E76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24">
              <a:extLst>
                <a:ext uri="{FF2B5EF4-FFF2-40B4-BE49-F238E27FC236}">
                  <a16:creationId xmlns:a16="http://schemas.microsoft.com/office/drawing/2014/main" id="{76D22C9A-9713-4777-A89D-C7D3748431B7}"/>
                </a:ext>
              </a:extLst>
            </p:cNvPr>
            <p:cNvGrpSpPr/>
            <p:nvPr/>
          </p:nvGrpSpPr>
          <p:grpSpPr>
            <a:xfrm>
              <a:off x="1871334" y="3091025"/>
              <a:ext cx="1477108" cy="1561514"/>
              <a:chOff x="3786851" y="3446587"/>
              <a:chExt cx="1477108" cy="1561514"/>
            </a:xfrm>
            <a:effectLst/>
          </p:grpSpPr>
          <p:sp>
            <p:nvSpPr>
              <p:cNvPr id="104" name="Oval 22">
                <a:extLst>
                  <a:ext uri="{FF2B5EF4-FFF2-40B4-BE49-F238E27FC236}">
                    <a16:creationId xmlns:a16="http://schemas.microsoft.com/office/drawing/2014/main" id="{88B3B422-614C-4D89-B721-BA6DF8820745}"/>
                  </a:ext>
                </a:extLst>
              </p:cNvPr>
              <p:cNvSpPr/>
              <p:nvPr/>
            </p:nvSpPr>
            <p:spPr>
              <a:xfrm>
                <a:off x="3786851" y="3530993"/>
                <a:ext cx="1477108" cy="1477108"/>
              </a:xfrm>
              <a:prstGeom prst="ellips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23">
                <a:extLst>
                  <a:ext uri="{FF2B5EF4-FFF2-40B4-BE49-F238E27FC236}">
                    <a16:creationId xmlns:a16="http://schemas.microsoft.com/office/drawing/2014/main" id="{FF39A25A-7C2F-4D5D-9D01-04779697270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solidFill>
                <a:srgbClr val="02A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86">
              <a:extLst>
                <a:ext uri="{FF2B5EF4-FFF2-40B4-BE49-F238E27FC236}">
                  <a16:creationId xmlns:a16="http://schemas.microsoft.com/office/drawing/2014/main" id="{8169F724-631A-4D2C-A422-47282D65508F}"/>
                </a:ext>
              </a:extLst>
            </p:cNvPr>
            <p:cNvSpPr txBox="1"/>
            <p:nvPr/>
          </p:nvSpPr>
          <p:spPr>
            <a:xfrm>
              <a:off x="2069512" y="3633946"/>
              <a:ext cx="108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الأسواق</a:t>
              </a:r>
              <a:endParaRPr lang="en-US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5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3"/>
            <a:ext cx="5940441" cy="1212403"/>
            <a:chOff x="502560" y="3976914"/>
            <a:chExt cx="5940441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0441" cy="1212403"/>
              <a:chOff x="502560" y="3976914"/>
              <a:chExt cx="5940441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14226" y="3981962"/>
                <a:ext cx="3852608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408102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1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369098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أيٌّ من الصورتين تمثِّل النَّمَطَ التقليديَّ للصناعة؟</a:t>
                </a:r>
                <a:endParaRPr lang="ar-SY" sz="20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2385" y="336298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5887" y="3268767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29373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08559" y="334596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الصورة رقم 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440232" y="-2457949"/>
            <a:ext cx="2081671" cy="4874207"/>
            <a:chOff x="9188948" y="-1752649"/>
            <a:chExt cx="2173953" cy="5090281"/>
          </a:xfrm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88948" y="-1752649"/>
              <a:ext cx="2145606" cy="5090281"/>
              <a:chOff x="4339507" y="-2898749"/>
              <a:chExt cx="3548669" cy="8418937"/>
            </a:xfrm>
          </p:grpSpPr>
          <p:sp>
            <p:nvSpPr>
              <p:cNvPr id="7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339507" y="2166426"/>
                <a:ext cx="3548669" cy="3353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247" y="1980035"/>
              <a:ext cx="1983933" cy="1046608"/>
            </a:xfrm>
            <a:prstGeom prst="rect">
              <a:avLst/>
            </a:prstGeom>
          </p:spPr>
        </p:pic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23547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1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461327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3803914"/>
            <a:ext cx="7685315" cy="1656255"/>
            <a:chOff x="-1242313" y="3976913"/>
            <a:chExt cx="7685315" cy="1656255"/>
          </a:xfrm>
        </p:grpSpPr>
        <p:grpSp>
          <p:nvGrpSpPr>
            <p:cNvPr id="10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0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أيُّ النَّمَطَين يعطي إنتاجاً وافراً؟</a:t>
                </a:r>
                <a:endParaRPr lang="ar-SY" sz="2000" b="1" dirty="0"/>
              </a:p>
            </p:txBody>
          </p:sp>
        </p:grpSp>
        <p:sp>
          <p:nvSpPr>
            <p:cNvPr id="10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3931" y="-2441785"/>
            <a:ext cx="2081671" cy="4874207"/>
            <a:chOff x="9188948" y="-1752649"/>
            <a:chExt cx="2173953" cy="5090281"/>
          </a:xfrm>
        </p:grpSpPr>
        <p:grpSp>
          <p:nvGrpSpPr>
            <p:cNvPr id="16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88948" y="-1752649"/>
              <a:ext cx="2145606" cy="5090281"/>
              <a:chOff x="4339507" y="-2898749"/>
              <a:chExt cx="3548669" cy="8418937"/>
            </a:xfrm>
          </p:grpSpPr>
          <p:sp>
            <p:nvSpPr>
              <p:cNvPr id="16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339507" y="2166426"/>
                <a:ext cx="3548669" cy="3353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7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783" y="1987708"/>
              <a:ext cx="1983933" cy="1050811"/>
            </a:xfrm>
            <a:prstGeom prst="rect">
              <a:avLst/>
            </a:prstGeom>
          </p:spPr>
        </p:pic>
        <p:sp>
          <p:nvSpPr>
            <p:cNvPr id="16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23547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2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4826271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63312" y="4809251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الصورة رقم 1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4732054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2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14395" y="601366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5329285"/>
            <a:ext cx="7685315" cy="1656255"/>
            <a:chOff x="-1242313" y="3976913"/>
            <a:chExt cx="7685315" cy="1656255"/>
          </a:xfrm>
        </p:grpSpPr>
        <p:grpSp>
          <p:nvGrpSpPr>
            <p:cNvPr id="12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2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أيُّ النَّمَطَين أفضل و لماذا؟</a:t>
                </a:r>
                <a:endParaRPr lang="ar-SY" sz="2000" b="1" dirty="0"/>
              </a:p>
            </p:txBody>
          </p:sp>
        </p:grpSp>
        <p:sp>
          <p:nvSpPr>
            <p:cNvPr id="12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49718" y="622666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991100" y="6209644"/>
            <a:ext cx="542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1 لأنها أسهل و تعتمد على الآلات و انتاجها أكثر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7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23220" y="6132447"/>
            <a:ext cx="769186" cy="738620"/>
            <a:chOff x="4754574" y="2132503"/>
            <a:chExt cx="3442927" cy="3306115"/>
          </a:xfrm>
        </p:grpSpPr>
        <p:sp>
          <p:nvSpPr>
            <p:cNvPr id="17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6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74" grpId="0" animBg="1"/>
          <p:bldP spid="17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88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74" grpId="0" animBg="1"/>
          <p:bldP spid="17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5874" y="2258680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3"/>
            <a:ext cx="5940441" cy="1212403"/>
            <a:chOff x="502560" y="3976914"/>
            <a:chExt cx="5940441" cy="121240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4"/>
              <a:ext cx="5940441" cy="1212403"/>
              <a:chOff x="502560" y="3976914"/>
              <a:chExt cx="5940441" cy="1212403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51301" y="430918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114105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584837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766229" y="3977519"/>
                <a:ext cx="1016195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914226" y="3981962"/>
                <a:ext cx="3852608" cy="57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65" y="447324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222259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63011" y="408102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نشاط 1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2369098"/>
            <a:ext cx="7685315" cy="1656255"/>
            <a:chOff x="-1242313" y="3976913"/>
            <a:chExt cx="768531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لو كنت أمتلك مالاً لأنشأت مصنعاً أُسَمِّيه ............................................</a:t>
                </a:r>
                <a:endParaRPr lang="ar-SY" sz="2000" b="1" dirty="0"/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952385" y="336298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25887" y="3268767"/>
            <a:ext cx="769186" cy="738620"/>
            <a:chOff x="4754574" y="2132503"/>
            <a:chExt cx="3442927" cy="3306115"/>
          </a:xfrm>
        </p:grpSpPr>
        <p:sp>
          <p:nvSpPr>
            <p:cNvPr id="10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329373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08559" y="334596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latin typeface="Century Gothic" panose="020B0502020202020204" pitchFamily="34" charset="0"/>
              </a:rPr>
              <a:t>مناطق تركُّز الثروة الحيوانية،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0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461327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6685" y="3803914"/>
            <a:ext cx="7685315" cy="1656255"/>
            <a:chOff x="-1242313" y="3976913"/>
            <a:chExt cx="7685315" cy="1656255"/>
          </a:xfrm>
        </p:grpSpPr>
        <p:grpSp>
          <p:nvGrpSpPr>
            <p:cNvPr id="10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2313" y="3976913"/>
              <a:ext cx="7685315" cy="1656255"/>
              <a:chOff x="-1242313" y="3976913"/>
              <a:chExt cx="7685315" cy="1656255"/>
            </a:xfrm>
          </p:grpSpPr>
          <p:sp>
            <p:nvSpPr>
              <p:cNvPr id="10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35330" y="3976913"/>
                <a:ext cx="5791966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2313" y="4245530"/>
                <a:ext cx="60690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ويُنتج هذا المصنع ...................................... ؛ </a:t>
                </a:r>
                <a:r>
                  <a:rPr lang="ar-SY" sz="2000" b="1" dirty="0" err="1">
                    <a:latin typeface="MunaBold"/>
                  </a:rPr>
                  <a:t>ليُستفاد</a:t>
                </a:r>
                <a:r>
                  <a:rPr lang="ar-SY" sz="2000" b="1" dirty="0">
                    <a:latin typeface="MunaBold"/>
                  </a:rPr>
                  <a:t> منه في</a:t>
                </a:r>
              </a:p>
              <a:p>
                <a:pPr algn="r"/>
                <a:r>
                  <a:rPr lang="ar-SY" sz="2000" b="1" dirty="0">
                    <a:latin typeface="MunaBold"/>
                  </a:rPr>
                  <a:t>.....................................</a:t>
                </a:r>
              </a:p>
            </p:txBody>
          </p:sp>
        </p:grpSp>
        <p:sp>
          <p:nvSpPr>
            <p:cNvPr id="10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56975" y="617082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549826" y="5342226"/>
            <a:ext cx="9642174" cy="1656255"/>
            <a:chOff x="-3199172" y="3976913"/>
            <a:chExt cx="9642174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199172" y="3976913"/>
              <a:ext cx="9642174" cy="1656255"/>
              <a:chOff x="-3199172" y="3976913"/>
              <a:chExt cx="9642174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179881" y="3976913"/>
                <a:ext cx="793651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99172" y="4035251"/>
                <a:ext cx="80065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MunaBold"/>
                  </a:rPr>
                  <a:t>أنا أحب ......................................... ، وآكل مما ......................................... في أرضه وألبس مما .............................. في مصانعه.</a:t>
                </a:r>
                <a:endParaRPr lang="ar-SY" sz="2000" b="1" dirty="0"/>
              </a:p>
              <a:p>
                <a:pPr algn="r"/>
                <a:endParaRPr lang="ar-SY" sz="2000" b="1" dirty="0">
                  <a:latin typeface="MunaBold"/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4826271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63312" y="4809251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أجب كما تريد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3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07138" y="6364583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962400" y="6347563"/>
            <a:ext cx="641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أحب </a:t>
            </a:r>
            <a:r>
              <a:rPr lang="ar-SY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وطني</a:t>
            </a:r>
            <a:r>
              <a:rPr lang="ar-SY" sz="2400" dirty="0">
                <a:latin typeface="Century Gothic" panose="020B0502020202020204" pitchFamily="34" charset="0"/>
              </a:rPr>
              <a:t> , أكل مما </a:t>
            </a:r>
            <a:r>
              <a:rPr lang="ar-SY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يزرع</a:t>
            </a:r>
            <a:r>
              <a:rPr lang="ar-SY" sz="2400" dirty="0">
                <a:latin typeface="Century Gothic" panose="020B0502020202020204" pitchFamily="34" charset="0"/>
              </a:rPr>
              <a:t> فيه و ألبس مما </a:t>
            </a:r>
            <a:r>
              <a:rPr lang="ar-SY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يصنع</a:t>
            </a:r>
            <a:r>
              <a:rPr lang="ar-SY" sz="2400" dirty="0">
                <a:latin typeface="Century Gothic" panose="020B0502020202020204" pitchFamily="34" charset="0"/>
              </a:rPr>
              <a:t> في مصانعه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13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6270366"/>
            <a:ext cx="769186" cy="738620"/>
            <a:chOff x="4754574" y="2132503"/>
            <a:chExt cx="3442927" cy="3306115"/>
          </a:xfrm>
        </p:grpSpPr>
        <p:sp>
          <p:nvSpPr>
            <p:cNvPr id="13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780640" y="4732054"/>
            <a:ext cx="769186" cy="738620"/>
            <a:chOff x="4754574" y="2132503"/>
            <a:chExt cx="3442927" cy="3306115"/>
          </a:xfrm>
        </p:grpSpPr>
        <p:sp>
          <p:nvSpPr>
            <p:cNvPr id="92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86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  <p:bldP spid="121" grpId="0"/>
          <p:bldP spid="89" grpId="0" animBg="1"/>
          <p:bldP spid="101" grpId="0"/>
          <p:bldP spid="132" grpId="0" animBg="1"/>
          <p:bldP spid="15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910133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الأنشطة الاقتصادية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2195279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الأنشطة الاقتصادية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630963" y="4451929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التجارة: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1075" y="3342021"/>
            <a:ext cx="9935184" cy="1656255"/>
            <a:chOff x="-3492182" y="3976913"/>
            <a:chExt cx="9935184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التجارة هي حركة البيع والشراء لمُخْتَلِف أنواع السِّلَع المحلية والمستوردة.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1075" y="4394560"/>
            <a:ext cx="9935184" cy="1656255"/>
            <a:chOff x="-3492182" y="3976913"/>
            <a:chExt cx="9935184" cy="1656255"/>
          </a:xfrm>
        </p:grpSpPr>
        <p:grpSp>
          <p:nvGrpSpPr>
            <p:cNvPr id="6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التجارة الداخلية : هي بيع السِّلَع والبضائع وشراؤها داخل الوطن</a:t>
                </a:r>
              </a:p>
            </p:txBody>
          </p:sp>
        </p:grpSp>
        <p:sp>
          <p:nvSpPr>
            <p:cNvPr id="6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251075" y="5447099"/>
            <a:ext cx="9935184" cy="1656255"/>
            <a:chOff x="-3492182" y="3976913"/>
            <a:chExt cx="9935184" cy="1656255"/>
          </a:xfrm>
        </p:grpSpPr>
        <p:grpSp>
          <p:nvGrpSpPr>
            <p:cNvPr id="8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492182" y="3976913"/>
              <a:ext cx="9935184" cy="1656255"/>
              <a:chOff x="-3492182" y="3976913"/>
              <a:chExt cx="9935184" cy="1656255"/>
            </a:xfrm>
          </p:grpSpPr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492182" y="3976913"/>
                <a:ext cx="82488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التجارة الخارجية : هي بيع (تصدير) وشراء (استيراد) السِّلَع والبضائع بين الوطن ودولٍ أخرى</a:t>
                </a:r>
              </a:p>
            </p:txBody>
          </p:sp>
        </p:grpSp>
        <p:sp>
          <p:nvSpPr>
            <p:cNvPr id="8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440232" y="-2457949"/>
            <a:ext cx="2081671" cy="4874207"/>
            <a:chOff x="9188948" y="-1752649"/>
            <a:chExt cx="2173953" cy="5090281"/>
          </a:xfrm>
        </p:grpSpPr>
        <p:grpSp>
          <p:nvGrpSpPr>
            <p:cNvPr id="9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88948" y="-1752649"/>
              <a:ext cx="2145606" cy="5090281"/>
              <a:chOff x="4339507" y="-2898749"/>
              <a:chExt cx="3548669" cy="8418937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339507" y="2166426"/>
                <a:ext cx="3548669" cy="3353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0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270" y="1753724"/>
              <a:ext cx="2050667" cy="1488840"/>
            </a:xfrm>
            <a:prstGeom prst="rect">
              <a:avLst/>
            </a:prstGeom>
          </p:spPr>
        </p:pic>
        <p:sp>
          <p:nvSpPr>
            <p:cNvPr id="9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23547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التجارة الداخلية 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73936" y="-2441785"/>
            <a:ext cx="2081672" cy="4874207"/>
            <a:chOff x="9188948" y="-1752649"/>
            <a:chExt cx="2173953" cy="5090281"/>
          </a:xfrm>
        </p:grpSpPr>
        <p:grpSp>
          <p:nvGrpSpPr>
            <p:cNvPr id="10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9188948" y="-1752649"/>
              <a:ext cx="2145606" cy="5090281"/>
              <a:chOff x="4339507" y="-2898749"/>
              <a:chExt cx="3548669" cy="8418937"/>
            </a:xfrm>
          </p:grpSpPr>
          <p:sp>
            <p:nvSpPr>
              <p:cNvPr id="109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4339507" y="2166426"/>
                <a:ext cx="3548669" cy="3353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12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121" y="1867186"/>
              <a:ext cx="1976538" cy="1286615"/>
            </a:xfrm>
            <a:prstGeom prst="rect">
              <a:avLst/>
            </a:prstGeom>
          </p:spPr>
        </p:pic>
        <p:sp>
          <p:nvSpPr>
            <p:cNvPr id="108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23547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التجارة الخارجية 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895976" y="2265319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السابعة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55158" y="1383199"/>
            <a:ext cx="5331101" cy="1656255"/>
            <a:chOff x="1111901" y="3976913"/>
            <a:chExt cx="5331101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111901" y="3976913"/>
              <a:ext cx="5331101" cy="1656255"/>
              <a:chOff x="1111901" y="3976913"/>
              <a:chExt cx="5331101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12238" y="3976913"/>
                <a:ext cx="294440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111901" y="4037593"/>
                <a:ext cx="35834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الأنشطة الاقتصادية</a:t>
                </a:r>
              </a:p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التجارة: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06983" y="2061919"/>
            <a:ext cx="8090758" cy="2193984"/>
            <a:chOff x="-1644630" y="3439184"/>
            <a:chExt cx="8090758" cy="2193984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644630" y="3439184"/>
              <a:ext cx="8090758" cy="2193984"/>
              <a:chOff x="-1644630" y="3439184"/>
              <a:chExt cx="8090758" cy="2193984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0541" y="3976913"/>
                <a:ext cx="597718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644630" y="4028751"/>
                <a:ext cx="6380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الصادرات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: (ومنها النفط خاماً ومكرَّراً، والتمور والمنتَجات المحلية).</a:t>
                </a:r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35341" y="343918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4025071"/>
            <a:ext cx="8183681" cy="1670027"/>
            <a:chOff x="-1740679" y="3963141"/>
            <a:chExt cx="8183681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40679" y="3963141"/>
              <a:ext cx="8183681" cy="1670027"/>
              <a:chOff x="-1740679" y="3963141"/>
              <a:chExt cx="8183681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6282" y="3976913"/>
                <a:ext cx="598292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40679" y="3963141"/>
                <a:ext cx="6395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26282" y="3999033"/>
                <a:ext cx="59408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الواردات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: ومنها (الآلات، ووسائل النقل، والأجهزة الكهربائية، والمواد الغذائية).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194553" y="5288340"/>
            <a:ext cx="12003188" cy="1743314"/>
            <a:chOff x="-5560186" y="3889854"/>
            <a:chExt cx="12003188" cy="1743314"/>
          </a:xfrm>
        </p:grpSpPr>
        <p:grpSp>
          <p:nvGrpSpPr>
            <p:cNvPr id="6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5560186" y="3889854"/>
              <a:ext cx="12003188" cy="1743314"/>
              <a:chOff x="-5560186" y="3889854"/>
              <a:chExt cx="12003188" cy="1743314"/>
            </a:xfrm>
          </p:grpSpPr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3</a:t>
                </a:r>
                <a:endParaRPr lang="en-US" sz="3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5560186" y="3976913"/>
                <a:ext cx="1031682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5560186" y="3889854"/>
                <a:ext cx="1024401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الميزان التجاري</a:t>
                </a:r>
                <a:r>
                  <a:rPr lang="ar-SY" sz="2400" b="1" dirty="0">
                    <a:solidFill>
                      <a:prstClr val="black"/>
                    </a:solidFill>
                  </a:rPr>
                  <a:t>: هو الفرق بين قيمة صادرات الدولة وقيمة وارداتها.</a:t>
                </a:r>
              </a:p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وتحرص حكومة وطني المملكة العربية السعودية على أن تكون قيمة الصادرات أعلى من قيمة الواردات؛ ليصبح الميزان التجاري في مصلحة الوطن.</a:t>
                </a:r>
                <a:endParaRPr lang="en-US" sz="2400" b="1" dirty="0">
                  <a:solidFill>
                    <a:prstClr val="black"/>
                  </a:solidFill>
                </a:endParaRPr>
              </a:p>
              <a:p>
                <a:pPr algn="r"/>
                <a:endParaRPr lang="ar-SY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8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13041" y="-2057868"/>
            <a:ext cx="2743199" cy="5433635"/>
            <a:chOff x="8925387" y="-1752649"/>
            <a:chExt cx="2864806" cy="5674509"/>
          </a:xfrm>
        </p:grpSpPr>
        <p:grpSp>
          <p:nvGrpSpPr>
            <p:cNvPr id="11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2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2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153" y="1498356"/>
              <a:ext cx="2551401" cy="2268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4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532</Words>
  <Application>Microsoft Office PowerPoint</Application>
  <PresentationFormat>شاشة عريضة</PresentationFormat>
  <Paragraphs>139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MunaBold</vt:lpstr>
      <vt:lpstr>Oswald</vt:lpstr>
      <vt:lpstr>1_Office Theme</vt:lpstr>
      <vt:lpstr>4_Office Theme</vt:lpstr>
      <vt:lpstr>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422</cp:revision>
  <dcterms:created xsi:type="dcterms:W3CDTF">2020-10-10T04:32:51Z</dcterms:created>
  <dcterms:modified xsi:type="dcterms:W3CDTF">2021-01-14T12:24:26Z</dcterms:modified>
</cp:coreProperties>
</file>