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4" r:id="rId3"/>
  </p:sldMasterIdLst>
  <p:notesMasterIdLst>
    <p:notesMasterId r:id="rId55"/>
  </p:notesMasterIdLst>
  <p:sldIdLst>
    <p:sldId id="357" r:id="rId4"/>
    <p:sldId id="302" r:id="rId5"/>
    <p:sldId id="257" r:id="rId6"/>
    <p:sldId id="303" r:id="rId7"/>
    <p:sldId id="304" r:id="rId8"/>
    <p:sldId id="305" r:id="rId9"/>
    <p:sldId id="306" r:id="rId10"/>
    <p:sldId id="258" r:id="rId11"/>
    <p:sldId id="263" r:id="rId12"/>
    <p:sldId id="273" r:id="rId13"/>
    <p:sldId id="358" r:id="rId14"/>
    <p:sldId id="307" r:id="rId15"/>
    <p:sldId id="308" r:id="rId16"/>
    <p:sldId id="309" r:id="rId17"/>
    <p:sldId id="259" r:id="rId18"/>
    <p:sldId id="268" r:id="rId19"/>
    <p:sldId id="260" r:id="rId20"/>
    <p:sldId id="264" r:id="rId21"/>
    <p:sldId id="310" r:id="rId22"/>
    <p:sldId id="265" r:id="rId23"/>
    <p:sldId id="311" r:id="rId24"/>
    <p:sldId id="266" r:id="rId25"/>
    <p:sldId id="312" r:id="rId26"/>
    <p:sldId id="313" r:id="rId27"/>
    <p:sldId id="279" r:id="rId28"/>
    <p:sldId id="262" r:id="rId29"/>
    <p:sldId id="284" r:id="rId30"/>
    <p:sldId id="285" r:id="rId31"/>
    <p:sldId id="286" r:id="rId32"/>
    <p:sldId id="294" r:id="rId33"/>
    <p:sldId id="295" r:id="rId34"/>
    <p:sldId id="296" r:id="rId35"/>
    <p:sldId id="315" r:id="rId36"/>
    <p:sldId id="316" r:id="rId37"/>
    <p:sldId id="317" r:id="rId38"/>
    <p:sldId id="318" r:id="rId39"/>
    <p:sldId id="319" r:id="rId40"/>
    <p:sldId id="320" r:id="rId41"/>
    <p:sldId id="321" r:id="rId42"/>
    <p:sldId id="322" r:id="rId43"/>
    <p:sldId id="324" r:id="rId44"/>
    <p:sldId id="325" r:id="rId45"/>
    <p:sldId id="326" r:id="rId46"/>
    <p:sldId id="327" r:id="rId47"/>
    <p:sldId id="328" r:id="rId48"/>
    <p:sldId id="329" r:id="rId49"/>
    <p:sldId id="330" r:id="rId50"/>
    <p:sldId id="331" r:id="rId51"/>
    <p:sldId id="332" r:id="rId52"/>
    <p:sldId id="333" r:id="rId53"/>
    <p:sldId id="334" r:id="rId54"/>
  </p:sldIdLst>
  <p:sldSz cx="9144000" cy="6858000" type="screen4x3"/>
  <p:notesSz cx="6858000" cy="9144000"/>
  <p:defaultTextStyle>
    <a:defPPr>
      <a:defRPr lang="ar-EG"/>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8">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CC00CC"/>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534" y="72"/>
      </p:cViewPr>
      <p:guideLst>
        <p:guide orient="horz" pos="28"/>
        <p:guide/>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0EF04B47-655B-4B2A-8499-5AF70F17521F}" type="datetimeFigureOut">
              <a:rPr lang="en-US"/>
              <a:pPr>
                <a:defRPr/>
              </a:pPr>
              <a:t>12/5/2020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a:t>انقر لتحرير أنماط النص الرئيسي</a:t>
            </a:r>
            <a:endParaRPr lang="en-US" noProof="0"/>
          </a:p>
          <a:p>
            <a:pPr lvl="1"/>
            <a:r>
              <a:rPr lang="ar-SA" noProof="0"/>
              <a:t>المستوى الثاني</a:t>
            </a:r>
            <a:endParaRPr lang="en-US" noProof="0"/>
          </a:p>
          <a:p>
            <a:pPr lvl="2"/>
            <a:r>
              <a:rPr lang="ar-SA" noProof="0"/>
              <a:t>المستوى الثالث</a:t>
            </a:r>
            <a:endParaRPr lang="en-US" noProof="0"/>
          </a:p>
          <a:p>
            <a:pPr lvl="3"/>
            <a:r>
              <a:rPr lang="ar-SA" noProof="0"/>
              <a:t>المستوى الرابع</a:t>
            </a:r>
            <a:endParaRPr lang="en-US" noProof="0"/>
          </a:p>
          <a:p>
            <a:pPr lvl="4"/>
            <a:r>
              <a:rPr lang="ar-SA" noProof="0"/>
              <a:t>المستوى الخامس</a:t>
            </a:r>
            <a:endParaRPr lang="en-US" noProof="0"/>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CB691773-92AE-49EF-ADFF-7B9234C2A001}" type="slidenum">
              <a:rPr lang="en-US"/>
              <a:pPr>
                <a:defRPr/>
              </a:pPr>
              <a:t>‹#›</a:t>
            </a:fld>
            <a:endParaRPr lang="en-US"/>
          </a:p>
        </p:txBody>
      </p:sp>
    </p:spTree>
    <p:extLst>
      <p:ext uri="{BB962C8B-B14F-4D97-AF65-F5344CB8AC3E}">
        <p14:creationId xmlns:p14="http://schemas.microsoft.com/office/powerpoint/2010/main" val="2454342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5059" name="عنصر نائب للملاحظات 2"/>
          <p:cNvSpPr>
            <a:spLocks noGrp="1"/>
          </p:cNvSpPr>
          <p:nvPr>
            <p:ph type="body" idx="1"/>
          </p:nvPr>
        </p:nvSpPr>
        <p:spPr bwMode="auto">
          <a:noFill/>
        </p:spPr>
        <p:txBody>
          <a:bodyPr/>
          <a:lstStyle/>
          <a:p>
            <a:pPr eaLnBrk="1" hangingPunct="1">
              <a:spcBef>
                <a:spcPct val="0"/>
              </a:spcBef>
            </a:pPr>
            <a:endParaRPr lang="en-US">
              <a:cs typeface="Arial" pitchFamily="34" charset="0"/>
            </a:endParaRPr>
          </a:p>
        </p:txBody>
      </p:sp>
      <p:sp>
        <p:nvSpPr>
          <p:cNvPr id="4506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6288B-E4EC-47FE-BF9A-57007702D565}" type="slidenum">
              <a:rPr lang="en-US" smtClean="0">
                <a:latin typeface="Arial" pitchFamily="34" charset="0"/>
                <a:cs typeface="Arial" pitchFamily="34" charset="0"/>
              </a:rPr>
              <a:pPr/>
              <a:t>15</a:t>
            </a:fld>
            <a:endParaRPr lang="en-US">
              <a:latin typeface="Arial" pitchFamily="34" charset="0"/>
              <a:cs typeface="Arial" pitchFamily="34" charset="0"/>
            </a:endParaRPr>
          </a:p>
        </p:txBody>
      </p:sp>
    </p:spTree>
    <p:extLst>
      <p:ext uri="{BB962C8B-B14F-4D97-AF65-F5344CB8AC3E}">
        <p14:creationId xmlns:p14="http://schemas.microsoft.com/office/powerpoint/2010/main" val="45236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5059" name="عنصر نائب للملاحظات 2"/>
          <p:cNvSpPr>
            <a:spLocks noGrp="1"/>
          </p:cNvSpPr>
          <p:nvPr>
            <p:ph type="body" idx="1"/>
          </p:nvPr>
        </p:nvSpPr>
        <p:spPr bwMode="auto">
          <a:noFill/>
        </p:spPr>
        <p:txBody>
          <a:bodyPr/>
          <a:lstStyle/>
          <a:p>
            <a:pPr eaLnBrk="1" hangingPunct="1">
              <a:spcBef>
                <a:spcPct val="0"/>
              </a:spcBef>
            </a:pPr>
            <a:endParaRPr lang="en-US">
              <a:cs typeface="Arial" pitchFamily="34" charset="0"/>
            </a:endParaRPr>
          </a:p>
        </p:txBody>
      </p:sp>
      <p:sp>
        <p:nvSpPr>
          <p:cNvPr id="45060" name="عنصر نائب لرقم الشريحة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6288B-E4EC-47FE-BF9A-57007702D565}" type="slidenum">
              <a:rPr lang="en-US" smtClean="0">
                <a:latin typeface="Arial" pitchFamily="34" charset="0"/>
                <a:cs typeface="Arial" pitchFamily="34" charset="0"/>
              </a:rPr>
              <a:pPr/>
              <a:t>23</a:t>
            </a:fld>
            <a:endParaRPr lang="en-US">
              <a:latin typeface="Arial" pitchFamily="34" charset="0"/>
              <a:cs typeface="Arial" pitchFamily="34" charset="0"/>
            </a:endParaRPr>
          </a:p>
        </p:txBody>
      </p:sp>
    </p:spTree>
    <p:extLst>
      <p:ext uri="{BB962C8B-B14F-4D97-AF65-F5344CB8AC3E}">
        <p14:creationId xmlns:p14="http://schemas.microsoft.com/office/powerpoint/2010/main" val="1326396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90A31185-F684-47AD-B41B-D12D94ED505E}"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973046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CADD6BC5-55BB-48D0-A756-A66E35CA36C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1E723C6C-A51E-4AE1-B03F-239BEBB5180C}"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ACE4290F-7F49-48CC-A81D-E6B7922B8F28}"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DFDD064-8881-4BFD-A912-CD284F603AD0}"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7C42F3B5-870E-4346-88BF-F89377E2988D}"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A6C5D038-41CA-4ABD-9BB5-AA6616566662}"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45DA855-59FB-49EF-B7B8-4ABA41FC057E}"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C40AE27F-E59E-4C34-B476-A514988D2114}"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370890664"/>
      </p:ext>
    </p:extLst>
  </p:cSld>
  <p:clrMapOvr>
    <a:masterClrMapping/>
  </p:clrMapOvr>
  <p:transition>
    <p:wheel spokes="1"/>
    <p:sndAc>
      <p:stSnd>
        <p:snd r:embed="rId1" name="0376 - صوت سؤال الويندوز.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077D82B-9456-4BFA-8DE9-6A2494FA33A5}"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D195DD15-EE16-43D6-B420-EC136F78A73B}"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477737826"/>
      </p:ext>
    </p:extLst>
  </p:cSld>
  <p:clrMapOvr>
    <a:masterClrMapping/>
  </p:clrMapOvr>
  <p:transition>
    <p:wheel spokes="1"/>
    <p:sndAc>
      <p:stSnd>
        <p:snd r:embed="rId1" name="0376 - صوت سؤال الويندوز.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42C507E1-3218-46CC-BD8E-9A9B5718C21B}"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083DFC6B-E6A0-41D7-9D1A-548E02D8C0D2}"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6272797"/>
      </p:ext>
    </p:extLst>
  </p:cSld>
  <p:clrMapOvr>
    <a:masterClrMapping/>
  </p:clrMapOvr>
  <p:transition>
    <p:wheel spokes="1"/>
    <p:sndAc>
      <p:stSnd>
        <p:snd r:embed="rId1" name="0376 - صوت سؤال الويندوز.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A3A85A5-B644-4208-8FC3-870ABFCC2DE5}"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A16059AF-5BA9-4FB3-9FA6-B60846CB0A0D}"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600342503"/>
      </p:ext>
    </p:extLst>
  </p:cSld>
  <p:clrMapOvr>
    <a:masterClrMapping/>
  </p:clrMapOvr>
  <p:transition>
    <p:wheel spokes="1"/>
    <p:sndAc>
      <p:stSnd>
        <p:snd r:embed="rId1" name="0376 - صوت سؤال الويندوز.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873B0EC-F983-426C-9791-B1F74D099921}"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1DB7DFFC-2F3A-49C0-8E69-040FD61FEA53}"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73232812"/>
      </p:ext>
    </p:extLst>
  </p:cSld>
  <p:clrMapOvr>
    <a:masterClrMapping/>
  </p:clrMapOvr>
  <p:transition>
    <p:wheel spokes="1"/>
    <p:sndAc>
      <p:stSnd>
        <p:snd r:embed="rId1" name="0376 - صوت سؤال الويندوز.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1582901-7B4E-46EF-A22E-32A16A2963CD}"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227D1D24-5CBA-4017-AE12-F9CB2208069E}"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49943680"/>
      </p:ext>
    </p:extLst>
  </p:cSld>
  <p:clrMapOvr>
    <a:masterClrMapping/>
  </p:clrMapOvr>
  <p:transition>
    <p:wheel spokes="1"/>
    <p:sndAc>
      <p:stSnd>
        <p:snd r:embed="rId1" name="0376 - صوت سؤال الويندوز.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7ECB919C-AFA8-4EE1-9286-FF57ED59A6C4}"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0AE23BFE-0A35-4B70-B06F-68AC41C75429}"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89728571"/>
      </p:ext>
    </p:extLst>
  </p:cSld>
  <p:clrMapOvr>
    <a:masterClrMapping/>
  </p:clrMapOvr>
  <p:transition>
    <p:wheel spokes="1"/>
    <p:sndAc>
      <p:stSnd>
        <p:snd r:embed="rId1" name="0376 - صوت سؤال الويندوز.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C9760BE-A07F-422F-A8AE-07559C5A223D}"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80C7147D-3324-4F6A-BD5D-D13235B6A4DF}"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98962924"/>
      </p:ext>
    </p:extLst>
  </p:cSld>
  <p:clrMapOvr>
    <a:masterClrMapping/>
  </p:clrMapOvr>
  <p:transition>
    <p:wheel spokes="1"/>
    <p:sndAc>
      <p:stSnd>
        <p:snd r:embed="rId1" name="0376 - صوت سؤال الويندوز.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7A6180D6-A286-40A6-84EE-0315A218E69B}"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D0372C9A-8ACF-4827-9076-A85DFD2D0E31}"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5CED059-2AC0-435A-B62C-B0888E2A10CC}"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45898FC0-59B9-4F0F-9188-C77528E61184}"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82502472"/>
      </p:ext>
    </p:extLst>
  </p:cSld>
  <p:clrMapOvr>
    <a:masterClrMapping/>
  </p:clrMapOvr>
  <p:transition>
    <p:wheel spokes="1"/>
    <p:sndAc>
      <p:stSnd>
        <p:snd r:embed="rId1" name="0376 - صوت سؤال الويندوز.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2A41CE5-A2F8-45C2-AEED-322A0D147DA5}"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44CEB153-EE45-4A24-84C4-4446F558100B}"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92958724"/>
      </p:ext>
    </p:extLst>
  </p:cSld>
  <p:clrMapOvr>
    <a:masterClrMapping/>
  </p:clrMapOvr>
  <p:transition>
    <p:wheel spokes="1"/>
    <p:sndAc>
      <p:stSnd>
        <p:snd r:embed="rId1" name="0376 - صوت سؤال الويندوز.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08A2DCF9-3CE6-47C5-BD98-319C14E7111E}"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B2C77084-CA1D-43F0-9556-4A2F39A75D45}"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67253622"/>
      </p:ext>
    </p:extLst>
  </p:cSld>
  <p:clrMapOvr>
    <a:masterClrMapping/>
  </p:clrMapOvr>
  <p:transition>
    <p:wheel spokes="1"/>
    <p:sndAc>
      <p:stSnd>
        <p:snd r:embed="rId1" name="0376 - صوت سؤال الويندوز.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lvl1pPr>
              <a:defRPr/>
            </a:lvl1pPr>
          </a:lstStyle>
          <a:p>
            <a:pPr>
              <a:defRPr/>
            </a:pPr>
            <a:fld id="{89D9E866-26AC-4F12-BF03-2E70F34D075A}"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E506A466-CA4A-422D-A76F-3317761EBE3C}" type="slidenum">
              <a:rPr lang="ar-EG"/>
              <a:pPr>
                <a:defRPr/>
              </a:pPr>
              <a:t>‹#›</a:t>
            </a:fld>
            <a:endParaRPr lang="ar-EG"/>
          </a:p>
        </p:txBody>
      </p:sp>
    </p:spTree>
    <p:extLst>
      <p:ext uri="{BB962C8B-B14F-4D97-AF65-F5344CB8AC3E}">
        <p14:creationId xmlns:p14="http://schemas.microsoft.com/office/powerpoint/2010/main" val="83263571"/>
      </p:ext>
    </p:extLst>
  </p:cSld>
  <p:clrMapOvr>
    <a:masterClrMapping/>
  </p:clrMapOvr>
  <p:transition spd="slow">
    <p:wheel spokes="1"/>
    <p:sndAc>
      <p:stSnd>
        <p:snd r:embed="rId1" name="voltage.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FAE94843-CC8A-41C8-A3DD-10FFC712799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9CDCE5D-AA2A-4489-9DAD-F26A8D266C94}" type="slidenum">
              <a:rPr lang="ar-EG"/>
              <a:pPr>
                <a:defRPr/>
              </a:pPr>
              <a:t>‹#›</a:t>
            </a:fld>
            <a:endParaRPr lang="ar-EG"/>
          </a:p>
        </p:txBody>
      </p:sp>
    </p:spTree>
    <p:extLst>
      <p:ext uri="{BB962C8B-B14F-4D97-AF65-F5344CB8AC3E}">
        <p14:creationId xmlns:p14="http://schemas.microsoft.com/office/powerpoint/2010/main" val="1948791447"/>
      </p:ext>
    </p:extLst>
  </p:cSld>
  <p:clrMapOvr>
    <a:masterClrMapping/>
  </p:clrMapOvr>
  <p:transition spd="slow">
    <p:wheel spokes="1"/>
    <p:sndAc>
      <p:stSnd>
        <p:snd r:embed="rId1" name="voltage.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BF9F9C2-5A16-41F2-A023-744AB1A1A4B5}"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4B7D736-4D60-400D-BCA5-B11C56250DD7}" type="slidenum">
              <a:rPr lang="ar-EG"/>
              <a:pPr>
                <a:defRPr/>
              </a:pPr>
              <a:t>‹#›</a:t>
            </a:fld>
            <a:endParaRPr lang="ar-EG"/>
          </a:p>
        </p:txBody>
      </p:sp>
    </p:spTree>
    <p:extLst>
      <p:ext uri="{BB962C8B-B14F-4D97-AF65-F5344CB8AC3E}">
        <p14:creationId xmlns:p14="http://schemas.microsoft.com/office/powerpoint/2010/main" val="3556820628"/>
      </p:ext>
    </p:extLst>
  </p:cSld>
  <p:clrMapOvr>
    <a:masterClrMapping/>
  </p:clrMapOvr>
  <p:transition spd="slow">
    <p:wheel spokes="1"/>
    <p:sndAc>
      <p:stSnd>
        <p:snd r:embed="rId1" name="voltage.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CA0FEA80-E917-4C1F-995C-695159E9B649}"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FFFDB7EE-C0F4-468A-98D7-060766B1F1E2}" type="slidenum">
              <a:rPr lang="ar-EG"/>
              <a:pPr>
                <a:defRPr/>
              </a:pPr>
              <a:t>‹#›</a:t>
            </a:fld>
            <a:endParaRPr lang="ar-EG"/>
          </a:p>
        </p:txBody>
      </p:sp>
    </p:spTree>
    <p:extLst>
      <p:ext uri="{BB962C8B-B14F-4D97-AF65-F5344CB8AC3E}">
        <p14:creationId xmlns:p14="http://schemas.microsoft.com/office/powerpoint/2010/main" val="142506954"/>
      </p:ext>
    </p:extLst>
  </p:cSld>
  <p:clrMapOvr>
    <a:masterClrMapping/>
  </p:clrMapOvr>
  <p:transition spd="slow">
    <p:wheel spokes="1"/>
    <p:sndAc>
      <p:stSnd>
        <p:snd r:embed="rId1" name="voltage.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CC6D275A-1676-4D50-B540-A945DE79C0F5}" type="datetimeFigureOut">
              <a:rPr lang="ar-EG"/>
              <a:pPr>
                <a:defRPr/>
              </a:pPr>
              <a:t>20/04/1442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00450566-74FB-42B6-8003-8333CF028ECD}" type="slidenum">
              <a:rPr lang="ar-EG"/>
              <a:pPr>
                <a:defRPr/>
              </a:pPr>
              <a:t>‹#›</a:t>
            </a:fld>
            <a:endParaRPr lang="ar-EG"/>
          </a:p>
        </p:txBody>
      </p:sp>
    </p:spTree>
    <p:extLst>
      <p:ext uri="{BB962C8B-B14F-4D97-AF65-F5344CB8AC3E}">
        <p14:creationId xmlns:p14="http://schemas.microsoft.com/office/powerpoint/2010/main" val="3133670787"/>
      </p:ext>
    </p:extLst>
  </p:cSld>
  <p:clrMapOvr>
    <a:masterClrMapping/>
  </p:clrMapOvr>
  <p:transition spd="slow">
    <p:wheel spokes="1"/>
    <p:sndAc>
      <p:stSnd>
        <p:snd r:embed="rId1" name="voltage.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5B381074-DF8F-4E5F-8341-32EC60DB3194}" type="datetimeFigureOut">
              <a:rPr lang="ar-EG"/>
              <a:pPr>
                <a:defRPr/>
              </a:pPr>
              <a:t>20/04/1442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32E8FE28-7C45-4C47-9F76-72AE885492D2}" type="slidenum">
              <a:rPr lang="ar-EG"/>
              <a:pPr>
                <a:defRPr/>
              </a:pPr>
              <a:t>‹#›</a:t>
            </a:fld>
            <a:endParaRPr lang="ar-EG"/>
          </a:p>
        </p:txBody>
      </p:sp>
    </p:spTree>
    <p:extLst>
      <p:ext uri="{BB962C8B-B14F-4D97-AF65-F5344CB8AC3E}">
        <p14:creationId xmlns:p14="http://schemas.microsoft.com/office/powerpoint/2010/main" val="1772123177"/>
      </p:ext>
    </p:extLst>
  </p:cSld>
  <p:clrMapOvr>
    <a:masterClrMapping/>
  </p:clrMapOvr>
  <p:transition spd="slow">
    <p:wheel spokes="1"/>
    <p:sndAc>
      <p:stSnd>
        <p:snd r:embed="rId1" name="voltage.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8B9D4A-65BC-4661-BF1D-09AD1A703850}" type="datetimeFigureOut">
              <a:rPr lang="ar-EG"/>
              <a:pPr>
                <a:defRPr/>
              </a:pPr>
              <a:t>20/04/1442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5E154638-0E38-4250-BBC9-DFAEA7335279}" type="slidenum">
              <a:rPr lang="ar-EG"/>
              <a:pPr>
                <a:defRPr/>
              </a:pPr>
              <a:t>‹#›</a:t>
            </a:fld>
            <a:endParaRPr lang="ar-EG"/>
          </a:p>
        </p:txBody>
      </p:sp>
    </p:spTree>
    <p:extLst>
      <p:ext uri="{BB962C8B-B14F-4D97-AF65-F5344CB8AC3E}">
        <p14:creationId xmlns:p14="http://schemas.microsoft.com/office/powerpoint/2010/main" val="1300094637"/>
      </p:ext>
    </p:extLst>
  </p:cSld>
  <p:clrMapOvr>
    <a:masterClrMapping/>
  </p:clrMapOvr>
  <p:transition spd="slow">
    <p:wheel spokes="1"/>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03EC02C-C5C1-4E01-B89B-8DBB9F542B54}"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CDC42287-FF08-48DD-B601-0FA83C34F179}"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4A13251-B426-48F4-B234-3BDABCF21395}"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9B8CCDF1-E01B-45BD-B992-15BC9B3C850B}" type="slidenum">
              <a:rPr lang="ar-EG"/>
              <a:pPr>
                <a:defRPr/>
              </a:pPr>
              <a:t>‹#›</a:t>
            </a:fld>
            <a:endParaRPr lang="ar-EG"/>
          </a:p>
        </p:txBody>
      </p:sp>
    </p:spTree>
    <p:extLst>
      <p:ext uri="{BB962C8B-B14F-4D97-AF65-F5344CB8AC3E}">
        <p14:creationId xmlns:p14="http://schemas.microsoft.com/office/powerpoint/2010/main" val="4111197489"/>
      </p:ext>
    </p:extLst>
  </p:cSld>
  <p:clrMapOvr>
    <a:masterClrMapping/>
  </p:clrMapOvr>
  <p:transition spd="slow">
    <p:wheel spokes="1"/>
    <p:sndAc>
      <p:stSnd>
        <p:snd r:embed="rId1" name="voltage.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96068E0-E45E-4382-BCBE-96EFA00447B9}"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4896C997-4E43-47C9-8F33-A5C4B962C136}" type="slidenum">
              <a:rPr lang="ar-EG"/>
              <a:pPr>
                <a:defRPr/>
              </a:pPr>
              <a:t>‹#›</a:t>
            </a:fld>
            <a:endParaRPr lang="ar-EG"/>
          </a:p>
        </p:txBody>
      </p:sp>
    </p:spTree>
    <p:extLst>
      <p:ext uri="{BB962C8B-B14F-4D97-AF65-F5344CB8AC3E}">
        <p14:creationId xmlns:p14="http://schemas.microsoft.com/office/powerpoint/2010/main" val="3240816235"/>
      </p:ext>
    </p:extLst>
  </p:cSld>
  <p:clrMapOvr>
    <a:masterClrMapping/>
  </p:clrMapOvr>
  <p:transition spd="slow">
    <p:wheel spokes="1"/>
    <p:sndAc>
      <p:stSnd>
        <p:snd r:embed="rId1" name="voltage.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9CAD4B94-5DEC-479B-AAF0-7AE6210095BA}"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604B6587-C184-4A8E-B602-A333206C7DC3}" type="slidenum">
              <a:rPr lang="ar-EG"/>
              <a:pPr>
                <a:defRPr/>
              </a:pPr>
              <a:t>‹#›</a:t>
            </a:fld>
            <a:endParaRPr lang="ar-EG"/>
          </a:p>
        </p:txBody>
      </p:sp>
    </p:spTree>
    <p:extLst>
      <p:ext uri="{BB962C8B-B14F-4D97-AF65-F5344CB8AC3E}">
        <p14:creationId xmlns:p14="http://schemas.microsoft.com/office/powerpoint/2010/main" val="2341697407"/>
      </p:ext>
    </p:extLst>
  </p:cSld>
  <p:clrMapOvr>
    <a:masterClrMapping/>
  </p:clrMapOvr>
  <p:transition spd="slow">
    <p:wheel spokes="1"/>
    <p:sndAc>
      <p:stSnd>
        <p:snd r:embed="rId1" name="voltage.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lvl1pPr>
              <a:defRPr/>
            </a:lvl1pPr>
          </a:lstStyle>
          <a:p>
            <a:pPr>
              <a:defRPr/>
            </a:pPr>
            <a:fld id="{8215007A-3AC3-4950-B46D-F981AE3395B0}" type="datetimeFigureOut">
              <a:rPr lang="ar-EG"/>
              <a:pPr>
                <a:defRPr/>
              </a:pPr>
              <a:t>20/04/1442</a:t>
            </a:fld>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pPr>
              <a:defRPr/>
            </a:pPr>
            <a:fld id="{99431CAA-73A9-4AB9-856D-EC673F166E2B}" type="slidenum">
              <a:rPr lang="ar-EG"/>
              <a:pPr>
                <a:defRPr/>
              </a:pPr>
              <a:t>‹#›</a:t>
            </a:fld>
            <a:endParaRPr lang="ar-EG"/>
          </a:p>
        </p:txBody>
      </p:sp>
    </p:spTree>
    <p:extLst>
      <p:ext uri="{BB962C8B-B14F-4D97-AF65-F5344CB8AC3E}">
        <p14:creationId xmlns:p14="http://schemas.microsoft.com/office/powerpoint/2010/main" val="2397783707"/>
      </p:ext>
    </p:extLst>
  </p:cSld>
  <p:clrMapOvr>
    <a:masterClrMapping/>
  </p:clrMapOvr>
  <p:transition spd="slow">
    <p:wheel spokes="1"/>
    <p:sndAc>
      <p:stSnd>
        <p:snd r:embed="rId1" name="voltag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3"/>
          <p:cNvSpPr>
            <a:spLocks noGrp="1"/>
          </p:cNvSpPr>
          <p:nvPr>
            <p:ph type="dt" sz="half" idx="10"/>
          </p:nvPr>
        </p:nvSpPr>
        <p:spPr/>
        <p:txBody>
          <a:bodyPr/>
          <a:lstStyle>
            <a:lvl1pPr>
              <a:defRPr/>
            </a:lvl1pPr>
          </a:lstStyle>
          <a:p>
            <a:pPr>
              <a:defRPr/>
            </a:pPr>
            <a:fld id="{41CDD299-3AB0-458D-A199-895EC9BC59C1}"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BA7B5978-40C7-4D5C-BFBA-7F04E0E29000}"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3"/>
          <p:cNvSpPr>
            <a:spLocks noGrp="1"/>
          </p:cNvSpPr>
          <p:nvPr>
            <p:ph type="dt" sz="half" idx="10"/>
          </p:nvPr>
        </p:nvSpPr>
        <p:spPr/>
        <p:txBody>
          <a:bodyPr/>
          <a:lstStyle>
            <a:lvl1pPr>
              <a:defRPr/>
            </a:lvl1pPr>
          </a:lstStyle>
          <a:p>
            <a:pPr>
              <a:defRPr/>
            </a:pPr>
            <a:fld id="{6F893EF8-C1A4-4C33-85E5-5785263F7D30}" type="datetimeFigureOut">
              <a:rPr lang="ar-EG"/>
              <a:pPr>
                <a:defRPr/>
              </a:pPr>
              <a:t>20/04/1442</a:t>
            </a:fld>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pPr>
              <a:defRPr/>
            </a:pPr>
            <a:fld id="{DB57F7A9-62B1-4200-89D0-D7B3B2B64B48}"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3"/>
          <p:cNvSpPr>
            <a:spLocks noGrp="1"/>
          </p:cNvSpPr>
          <p:nvPr>
            <p:ph type="dt" sz="half" idx="10"/>
          </p:nvPr>
        </p:nvSpPr>
        <p:spPr/>
        <p:txBody>
          <a:bodyPr/>
          <a:lstStyle>
            <a:lvl1pPr>
              <a:defRPr/>
            </a:lvl1pPr>
          </a:lstStyle>
          <a:p>
            <a:pPr>
              <a:defRPr/>
            </a:pPr>
            <a:fld id="{DA2EFAAE-3218-462B-97AB-3469BC3B57DC}" type="datetimeFigureOut">
              <a:rPr lang="ar-EG"/>
              <a:pPr>
                <a:defRPr/>
              </a:pPr>
              <a:t>20/04/1442</a:t>
            </a:fld>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pPr>
              <a:defRPr/>
            </a:pPr>
            <a:fld id="{D4EED491-18A2-4270-93CA-828076B1722E}"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DCC271-6707-484A-AE16-3420861987AE}" type="datetimeFigureOut">
              <a:rPr lang="ar-EG"/>
              <a:pPr>
                <a:defRPr/>
              </a:pPr>
              <a:t>20/04/1442</a:t>
            </a:fld>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pPr>
              <a:defRPr/>
            </a:pPr>
            <a:fld id="{E23F79DE-7B2B-45A5-AF33-99CD10244447}"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B245A8-A912-4A68-9FA4-C9C28E7B2311}"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D69D25F1-8A44-4320-8E5F-866E127CAF11}"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8BB8C02-255F-4D7C-A257-003E0B916A8F}" type="datetimeFigureOut">
              <a:rPr lang="ar-EG"/>
              <a:pPr>
                <a:defRPr/>
              </a:pPr>
              <a:t>20/04/1442</a:t>
            </a:fld>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pPr>
              <a:defRPr/>
            </a:pPr>
            <a:fld id="{5132A2DF-4250-414F-B21D-8EF23C47E60F}" type="slidenum">
              <a:rPr lang="ar-EG"/>
              <a:pPr>
                <a:defRPr/>
              </a:pPr>
              <a:t>‹#›</a:t>
            </a:fld>
            <a:endParaRPr lang="ar-EG"/>
          </a:p>
        </p:txBody>
      </p:sp>
    </p:spTree>
  </p:cSld>
  <p:clrMapOvr>
    <a:masterClrMapping/>
  </p:clrMapOvr>
  <mc:AlternateContent xmlns:mc="http://schemas.openxmlformats.org/markup-compatibility/2006" xmlns:p14="http://schemas.microsoft.com/office/powerpoint/2010/main">
    <mc:Choice Requires="p14">
      <p:transition p14:dur="0">
        <p:sndAc>
          <p:stSnd>
            <p:snd r:embed="rId1" name="arrow.wav"/>
          </p:stSnd>
        </p:sndAc>
      </p:transition>
    </mc:Choice>
    <mc:Fallback xmlns="">
      <p:transition>
        <p:sndAc>
          <p:stSnd>
            <p:snd r:embed="rId3"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2.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3.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041351C-385F-47C2-A6C9-AF71C21FB901}" type="datetimeFigureOut">
              <a:rPr lang="ar-EG"/>
              <a:pPr>
                <a:defRPr/>
              </a:pPr>
              <a:t>20/04/1442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F0611CC-F3B9-4084-9A6E-A50D97364E31}" type="slidenum">
              <a:rPr lang="ar-EG"/>
              <a:pPr>
                <a:defRPr/>
              </a:pPr>
              <a:t>‹#›</a:t>
            </a:fld>
            <a:endParaRPr lang="ar-E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p:sndAc>
          <p:stSnd>
            <p:snd r:embed="rId13" name="arrow.wav"/>
          </p:stSnd>
        </p:sndAc>
      </p:transition>
    </mc:Choice>
    <mc:Fallback xmlns="">
      <p:transition>
        <p:sndAc>
          <p:stSnd>
            <p:snd r:embed="rId15" name="arrow.wav"/>
          </p:stSnd>
        </p:sndAc>
      </p:transition>
    </mc:Fallback>
  </mc:AlternateConten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709D048-F6F9-4FF6-B924-0DD186662A78}" type="datetimeFigureOut">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20/04/1442</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9133155D-C29A-40AA-BA4B-B1CDB8B79FD2}" type="slidenum">
              <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ar-EG"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824438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1"/>
    <p:sndAc>
      <p:stSnd>
        <p:snd r:embed="rId13" name="0376 - صوت سؤال الويندوز.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276D27B-B658-456C-BAF0-2AA9BE081498}" type="datetimeFigureOut">
              <a:rPr lang="ar-EG"/>
              <a:pPr>
                <a:defRPr/>
              </a:pPr>
              <a:t>20/04/1442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7993F4-F4B4-4FC3-8BC7-375D702B72FD}" type="slidenum">
              <a:rPr lang="ar-EG"/>
              <a:pPr>
                <a:defRPr/>
              </a:pPr>
              <a:t>‹#›</a:t>
            </a:fld>
            <a:endParaRPr lang="ar-EG"/>
          </a:p>
        </p:txBody>
      </p:sp>
    </p:spTree>
    <p:extLst>
      <p:ext uri="{BB962C8B-B14F-4D97-AF65-F5344CB8AC3E}">
        <p14:creationId xmlns:p14="http://schemas.microsoft.com/office/powerpoint/2010/main" val="41687956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heel spokes="1"/>
    <p:sndAc>
      <p:stSnd>
        <p:snd r:embed="rId13" name="voltage.wav"/>
      </p:stSnd>
    </p:sndAc>
  </p:transition>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3.wav"/><Relationship Id="rId1" Type="http://schemas.openxmlformats.org/officeDocument/2006/relationships/slideLayout" Target="../slideLayouts/slideLayout29.xml"/><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audio" Target="../media/audio1.wav"/><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audio" Target="../media/audio5.wav"/></Relationships>
</file>

<file path=ppt/slides/_rels/slide3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
          <p:cNvGrpSpPr>
            <a:grpSpLocks/>
          </p:cNvGrpSpPr>
          <p:nvPr/>
        </p:nvGrpSpPr>
        <p:grpSpPr bwMode="auto">
          <a:xfrm>
            <a:off x="5372566" y="116632"/>
            <a:ext cx="3591922" cy="1616519"/>
            <a:chOff x="5500694" y="357166"/>
            <a:chExt cx="3357586" cy="1428761"/>
          </a:xfrm>
        </p:grpSpPr>
        <p:grpSp>
          <p:nvGrpSpPr>
            <p:cNvPr id="4" name="Group 14"/>
            <p:cNvGrpSpPr/>
            <p:nvPr/>
          </p:nvGrpSpPr>
          <p:grpSpPr>
            <a:xfrm>
              <a:off x="5500694" y="357166"/>
              <a:ext cx="3357586" cy="1428761"/>
              <a:chOff x="5500694" y="357166"/>
              <a:chExt cx="3357586" cy="1428761"/>
            </a:xfrm>
            <a:scene3d>
              <a:camera prst="orthographicFront">
                <a:rot lat="0" lon="0" rev="0"/>
              </a:camera>
              <a:lightRig rig="glow" dir="t">
                <a:rot lat="0" lon="0" rev="14100000"/>
              </a:lightRig>
            </a:scene3d>
          </p:grpSpPr>
          <p:sp>
            <p:nvSpPr>
              <p:cNvPr id="7" name="Moon 6"/>
              <p:cNvSpPr/>
              <p:nvPr/>
            </p:nvSpPr>
            <p:spPr>
              <a:xfrm rot="16200000">
                <a:off x="6572264" y="-500089"/>
                <a:ext cx="1214446" cy="3357586"/>
              </a:xfrm>
              <a:prstGeom prst="cloud">
                <a:avLst/>
              </a:prstGeom>
              <a:solidFill>
                <a:schemeClr val="accent2">
                  <a:lumMod val="40000"/>
                  <a:lumOff val="60000"/>
                </a:schemeClr>
              </a:solidFill>
              <a:ln w="38100">
                <a:solidFill>
                  <a:schemeClr val="bg1"/>
                </a:solidFill>
              </a:ln>
              <a:effectLst/>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12" name="Flowchart: Terminator 11"/>
              <p:cNvSpPr/>
              <p:nvPr/>
            </p:nvSpPr>
            <p:spPr>
              <a:xfrm>
                <a:off x="5500694" y="357166"/>
                <a:ext cx="3357586" cy="1214446"/>
              </a:xfrm>
              <a:prstGeom prst="cloud">
                <a:avLst/>
              </a:prstGeom>
              <a:solidFill>
                <a:schemeClr val="accent5"/>
              </a:solidFill>
              <a:ln>
                <a:solidFill>
                  <a:srgbClr val="0070C0"/>
                </a:solidFill>
              </a:ln>
              <a:effectLst/>
              <a:sp3d prstMaterial="softEdge">
                <a:bevelT w="127000" prst="artDeco"/>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12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6" name="Rectangle 1"/>
            <p:cNvSpPr>
              <a:spLocks noChangeArrowheads="1"/>
            </p:cNvSpPr>
            <p:nvPr/>
          </p:nvSpPr>
          <p:spPr bwMode="auto">
            <a:xfrm>
              <a:off x="8209346" y="512356"/>
              <a:ext cx="210871" cy="1033832"/>
            </a:xfrm>
            <a:prstGeom prst="cloud">
              <a:avLst/>
            </a:prstGeom>
            <a:noFill/>
            <a:ln w="9525">
              <a:noFill/>
              <a:miter lim="800000"/>
              <a:headEnd/>
              <a:tailEnd/>
            </a:ln>
            <a:effectLst/>
          </p:spPr>
          <p:txBody>
            <a:bodyPr wrap="none" anchor="ct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EG" sz="5400" b="0" i="0" u="none" strike="noStrike" kern="1200" cap="none" spc="0" normalizeH="0" baseline="0" noProof="0" dirty="0">
                <a:ln>
                  <a:solidFill>
                    <a:srgbClr val="FF0000"/>
                  </a:solidFill>
                </a:ln>
                <a:solidFill>
                  <a:prstClr val="black"/>
                </a:solidFill>
                <a:effectLst/>
                <a:uLnTx/>
                <a:uFillTx/>
                <a:latin typeface="Arial" pitchFamily="34" charset="0"/>
                <a:ea typeface="+mn-ea"/>
                <a:cs typeface="Arial" pitchFamily="34" charset="0"/>
              </a:endParaRPr>
            </a:p>
          </p:txBody>
        </p:sp>
      </p:grpSp>
      <p:sp>
        <p:nvSpPr>
          <p:cNvPr id="2" name="Rectangle 1"/>
          <p:cNvSpPr/>
          <p:nvPr/>
        </p:nvSpPr>
        <p:spPr>
          <a:xfrm>
            <a:off x="5823687" y="330018"/>
            <a:ext cx="2810385" cy="830997"/>
          </a:xfrm>
          <a:prstGeom prst="rect">
            <a:avLst/>
          </a:prstGeom>
        </p:spPr>
        <p:txBody>
          <a:bodyPr wrap="non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48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الوحدة الثالثة</a:t>
            </a:r>
          </a:p>
        </p:txBody>
      </p:sp>
      <p:grpSp>
        <p:nvGrpSpPr>
          <p:cNvPr id="2056" name="Group 13"/>
          <p:cNvGrpSpPr>
            <a:grpSpLocks/>
          </p:cNvGrpSpPr>
          <p:nvPr/>
        </p:nvGrpSpPr>
        <p:grpSpPr bwMode="auto">
          <a:xfrm>
            <a:off x="971600" y="908720"/>
            <a:ext cx="5600700" cy="2331720"/>
            <a:chOff x="1500166" y="285728"/>
            <a:chExt cx="6000792" cy="1714512"/>
          </a:xfrm>
          <a:noFill/>
        </p:grpSpPr>
        <p:sp>
          <p:nvSpPr>
            <p:cNvPr id="16" name="Wave 15"/>
            <p:cNvSpPr/>
            <p:nvPr/>
          </p:nvSpPr>
          <p:spPr>
            <a:xfrm>
              <a:off x="1500166" y="285728"/>
              <a:ext cx="6000792" cy="1714512"/>
            </a:xfrm>
            <a:prstGeom prst="doubleWave">
              <a:avLst/>
            </a:prstGeom>
            <a:grpFill/>
            <a:ln>
              <a:noFill/>
            </a:ln>
            <a:effectLst>
              <a:glow rad="228600">
                <a:schemeClr val="accent1">
                  <a:satMod val="175000"/>
                  <a:alpha val="40000"/>
                </a:schemeClr>
              </a:glo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2400" b="1" i="0" u="none" strike="noStrike" kern="1200" cap="none" spc="0" normalizeH="0" baseline="0" noProof="0">
                <a:ln w="18415" cmpd="sng">
                  <a:solidFill>
                    <a:srgbClr val="FF0000"/>
                  </a:solidFill>
                  <a:prstDash val="solid"/>
                </a:ln>
                <a:solidFill>
                  <a:srgbClr val="C00000"/>
                </a:solidFill>
                <a:effectLst>
                  <a:outerShdw blurRad="63500" dir="3600000" algn="tl" rotWithShape="0">
                    <a:srgbClr val="000000">
                      <a:alpha val="70000"/>
                    </a:srgbClr>
                  </a:outerShdw>
                </a:effectLst>
                <a:uLnTx/>
                <a:uFillTx/>
                <a:latin typeface="Calibri"/>
                <a:ea typeface="+mn-ea"/>
                <a:cs typeface="Arial" panose="020B0604020202020204" pitchFamily="34" charset="0"/>
              </a:endParaRPr>
            </a:p>
          </p:txBody>
        </p:sp>
        <p:sp>
          <p:nvSpPr>
            <p:cNvPr id="17" name="Rectangle 1"/>
            <p:cNvSpPr>
              <a:spLocks noChangeArrowheads="1"/>
            </p:cNvSpPr>
            <p:nvPr/>
          </p:nvSpPr>
          <p:spPr bwMode="auto">
            <a:xfrm>
              <a:off x="1714480" y="492494"/>
              <a:ext cx="5620450" cy="1293107"/>
            </a:xfrm>
            <a:prstGeom prst="doubleWave">
              <a:avLst/>
            </a:prstGeom>
            <a:grpFill/>
            <a:ln w="9525">
              <a:noFill/>
              <a:miter lim="800000"/>
              <a:headEnd/>
              <a:tailEnd/>
            </a:ln>
            <a:effectLst/>
          </p:spPr>
          <p:txBody>
            <a:bodyPr anchor="ctr">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8000" b="1" i="0" u="none" strike="noStrike" kern="1200" cap="none" spc="0" normalizeH="0" baseline="0" noProof="0" dirty="0">
                  <a:ln w="0"/>
                  <a:solidFill>
                    <a:srgbClr val="C00000"/>
                  </a:solidFill>
                  <a:effectLst>
                    <a:reflection blurRad="6350" stA="53000" endA="300" endPos="35500" dir="5400000" sy="-90000" algn="bl" rotWithShape="0"/>
                  </a:effectLst>
                  <a:uLnTx/>
                  <a:uFillTx/>
                  <a:latin typeface="Calibri"/>
                  <a:ea typeface="+mn-ea"/>
                  <a:cs typeface="Arial" panose="020B0604020202020204" pitchFamily="34" charset="0"/>
                </a:rPr>
                <a:t>الوعي الصحي</a:t>
              </a:r>
            </a:p>
          </p:txBody>
        </p: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1000"/>
                                        <p:tgtEl>
                                          <p:spTgt spid="2056"/>
                                        </p:tgtEl>
                                      </p:cBhvr>
                                    </p:animEffect>
                                    <p:anim calcmode="lin" valueType="num">
                                      <p:cBhvr>
                                        <p:cTn id="16" dur="1000" fill="hold"/>
                                        <p:tgtEl>
                                          <p:spTgt spid="2056"/>
                                        </p:tgtEl>
                                        <p:attrNameLst>
                                          <p:attrName>ppt_x</p:attrName>
                                        </p:attrNameLst>
                                      </p:cBhvr>
                                      <p:tavLst>
                                        <p:tav tm="0">
                                          <p:val>
                                            <p:strVal val="#ppt_x"/>
                                          </p:val>
                                        </p:tav>
                                        <p:tav tm="100000">
                                          <p:val>
                                            <p:strVal val="#ppt_x"/>
                                          </p:val>
                                        </p:tav>
                                      </p:tavLst>
                                    </p:anim>
                                    <p:anim calcmode="lin" valueType="num">
                                      <p:cBhvr>
                                        <p:cTn id="17"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67" name="Group 1"/>
          <p:cNvGrpSpPr>
            <a:grpSpLocks/>
          </p:cNvGrpSpPr>
          <p:nvPr/>
        </p:nvGrpSpPr>
        <p:grpSpPr bwMode="auto">
          <a:xfrm>
            <a:off x="806980" y="1268760"/>
            <a:ext cx="7530039" cy="4427641"/>
            <a:chOff x="571472" y="1214422"/>
            <a:chExt cx="7858180" cy="4572032"/>
          </a:xfrm>
          <a:noFill/>
        </p:grpSpPr>
        <p:sp>
          <p:nvSpPr>
            <p:cNvPr id="15" name="Round Same Side Corner Rectangle 2"/>
            <p:cNvSpPr/>
            <p:nvPr/>
          </p:nvSpPr>
          <p:spPr bwMode="auto">
            <a:xfrm>
              <a:off x="571472" y="1214422"/>
              <a:ext cx="7858180" cy="4572032"/>
            </a:xfrm>
            <a:prstGeom prst="round2SameRect">
              <a:avLst/>
            </a:prstGeom>
            <a:grpFill/>
            <a:ln w="57150">
              <a:solidFill>
                <a:srgbClr val="00B0F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9469" name="TextBox 3"/>
            <p:cNvSpPr txBox="1">
              <a:spLocks noChangeArrowheads="1"/>
            </p:cNvSpPr>
            <p:nvPr/>
          </p:nvSpPr>
          <p:spPr bwMode="auto">
            <a:xfrm>
              <a:off x="1428728" y="1500174"/>
              <a:ext cx="6429420" cy="1015663"/>
            </a:xfrm>
            <a:prstGeom prst="rect">
              <a:avLst/>
            </a:prstGeom>
            <a:grpFill/>
            <a:ln w="9525">
              <a:noFill/>
              <a:miter lim="800000"/>
              <a:headEnd/>
              <a:tailEnd/>
            </a:ln>
          </p:spPr>
          <p:txBody>
            <a:bodyPr>
              <a:spAutoFit/>
            </a:bodyPr>
            <a:lstStyle/>
            <a:p>
              <a:pPr algn="ctr"/>
              <a:endParaRPr lang="ar-SA" sz="6000" b="1">
                <a:latin typeface="Calibri" pitchFamily="34" charset="0"/>
              </a:endParaRPr>
            </a:p>
          </p:txBody>
        </p:sp>
      </p:grpSp>
      <p:sp>
        <p:nvSpPr>
          <p:cNvPr id="2" name="TextBox 1"/>
          <p:cNvSpPr txBox="1">
            <a:spLocks noChangeArrowheads="1"/>
          </p:cNvSpPr>
          <p:nvPr/>
        </p:nvSpPr>
        <p:spPr bwMode="auto">
          <a:xfrm>
            <a:off x="1214438" y="1501775"/>
            <a:ext cx="6929437" cy="1569660"/>
          </a:xfrm>
          <a:prstGeom prst="rect">
            <a:avLst/>
          </a:prstGeom>
          <a:noFill/>
          <a:ln w="9525">
            <a:noFill/>
            <a:miter lim="800000"/>
            <a:headEnd/>
            <a:tailEnd/>
          </a:ln>
        </p:spPr>
        <p:txBody>
          <a:bodyPr>
            <a:spAutoFit/>
          </a:bodyPr>
          <a:lstStyle/>
          <a:p>
            <a:pPr marL="685800" indent="-685800" algn="justLow">
              <a:buFont typeface="Arial" pitchFamily="34" charset="0"/>
              <a:buChar char="•"/>
            </a:pPr>
            <a:r>
              <a:rPr lang="ar-EG" sz="4800" b="1" dirty="0">
                <a:latin typeface="Calibri" pitchFamily="34" charset="0"/>
              </a:rPr>
              <a:t>أستعين بمعجمي اللغوي: لأبحث عن معنى كلمة (وعي)</a:t>
            </a:r>
            <a:endParaRPr lang="en-US" sz="4800" dirty="0">
              <a:latin typeface="Calibri" pitchFamily="34" charset="0"/>
            </a:endParaRPr>
          </a:p>
        </p:txBody>
      </p:sp>
      <p:sp>
        <p:nvSpPr>
          <p:cNvPr id="16" name="TextBox 15"/>
          <p:cNvSpPr txBox="1">
            <a:spLocks noChangeArrowheads="1"/>
          </p:cNvSpPr>
          <p:nvPr/>
        </p:nvSpPr>
        <p:spPr bwMode="auto">
          <a:xfrm>
            <a:off x="1428750" y="3792538"/>
            <a:ext cx="6286500" cy="1446550"/>
          </a:xfrm>
          <a:prstGeom prst="rect">
            <a:avLst/>
          </a:prstGeom>
          <a:noFill/>
          <a:ln w="9525">
            <a:noFill/>
            <a:miter lim="800000"/>
            <a:headEnd/>
            <a:tailEnd/>
          </a:ln>
        </p:spPr>
        <p:txBody>
          <a:bodyPr>
            <a:spAutoFit/>
          </a:bodyPr>
          <a:lstStyle/>
          <a:p>
            <a:pPr algn="ctr"/>
            <a:r>
              <a:rPr lang="ar-EG" sz="4400" b="1" dirty="0">
                <a:solidFill>
                  <a:srgbClr val="002060"/>
                </a:solidFill>
                <a:latin typeface="Calibri" pitchFamily="34" charset="0"/>
              </a:rPr>
              <a:t>أبحث عن كلمة (وعي) في باب (الواو).</a:t>
            </a:r>
            <a:endParaRPr lang="en-US" sz="4400" dirty="0">
              <a:solidFill>
                <a:srgbClr val="00206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وسيلة شرح على شكل سحابة 1"/>
          <p:cNvSpPr/>
          <p:nvPr/>
        </p:nvSpPr>
        <p:spPr>
          <a:xfrm>
            <a:off x="3707904" y="620688"/>
            <a:ext cx="4680520" cy="2304256"/>
          </a:xfrm>
          <a:prstGeom prst="cloudCallout">
            <a:avLst>
              <a:gd name="adj1" fmla="val -25505"/>
              <a:gd name="adj2" fmla="val 8579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4000" b="1" dirty="0"/>
              <a:t>معنى كلمة وعي</a:t>
            </a:r>
          </a:p>
        </p:txBody>
      </p:sp>
      <p:sp>
        <p:nvSpPr>
          <p:cNvPr id="3" name="مربع نص 2"/>
          <p:cNvSpPr txBox="1"/>
          <p:nvPr/>
        </p:nvSpPr>
        <p:spPr>
          <a:xfrm>
            <a:off x="1295636" y="4365104"/>
            <a:ext cx="4824536" cy="707886"/>
          </a:xfrm>
          <a:prstGeom prst="rect">
            <a:avLst/>
          </a:prstGeom>
          <a:noFill/>
        </p:spPr>
        <p:txBody>
          <a:bodyPr wrap="square" rtlCol="1">
            <a:spAutoFit/>
          </a:bodyPr>
          <a:lstStyle/>
          <a:p>
            <a:pPr algn="ctr"/>
            <a:r>
              <a:rPr lang="ar-EG" sz="4000" b="1" dirty="0">
                <a:solidFill>
                  <a:srgbClr val="FF0000"/>
                </a:solidFill>
              </a:rPr>
              <a:t>الفهم وسلامة الإدراك</a:t>
            </a:r>
          </a:p>
        </p:txBody>
      </p:sp>
    </p:spTree>
    <p:extLst>
      <p:ext uri="{BB962C8B-B14F-4D97-AF65-F5344CB8AC3E}">
        <p14:creationId xmlns:p14="http://schemas.microsoft.com/office/powerpoint/2010/main" val="2180803341"/>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67" name="Group 1"/>
          <p:cNvGrpSpPr>
            <a:grpSpLocks/>
          </p:cNvGrpSpPr>
          <p:nvPr/>
        </p:nvGrpSpPr>
        <p:grpSpPr bwMode="auto">
          <a:xfrm>
            <a:off x="755576" y="851596"/>
            <a:ext cx="7704856" cy="5018047"/>
            <a:chOff x="571472" y="1214422"/>
            <a:chExt cx="7858180" cy="4572032"/>
          </a:xfrm>
        </p:grpSpPr>
        <p:sp>
          <p:nvSpPr>
            <p:cNvPr id="15" name="Round Same Side Corner Rectangle 2"/>
            <p:cNvSpPr/>
            <p:nvPr/>
          </p:nvSpPr>
          <p:spPr bwMode="auto">
            <a:xfrm>
              <a:off x="571472" y="1214422"/>
              <a:ext cx="7858180" cy="4572032"/>
            </a:xfrm>
            <a:prstGeom prst="round2SameRect">
              <a:avLst/>
            </a:prstGeom>
            <a:gradFill>
              <a:gsLst>
                <a:gs pos="0">
                  <a:srgbClr val="CCFFFF"/>
                </a:gs>
                <a:gs pos="35000">
                  <a:schemeClr val="bg1"/>
                </a:gs>
                <a:gs pos="100000">
                  <a:schemeClr val="bg1"/>
                </a:gs>
              </a:gsLst>
              <a:lin ang="16200000" scaled="1"/>
            </a:gradFill>
            <a:ln w="57150">
              <a:solidFill>
                <a:srgbClr val="00B0F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9469" name="TextBox 3"/>
            <p:cNvSpPr txBox="1">
              <a:spLocks noChangeArrowheads="1"/>
            </p:cNvSpPr>
            <p:nvPr/>
          </p:nvSpPr>
          <p:spPr bwMode="auto">
            <a:xfrm>
              <a:off x="1428728" y="1500174"/>
              <a:ext cx="6429420" cy="1015663"/>
            </a:xfrm>
            <a:prstGeom prst="rect">
              <a:avLst/>
            </a:prstGeom>
            <a:noFill/>
            <a:ln w="9525">
              <a:noFill/>
              <a:miter lim="800000"/>
              <a:headEnd/>
              <a:tailEnd/>
            </a:ln>
          </p:spPr>
          <p:txBody>
            <a:bodyPr>
              <a:spAutoFit/>
            </a:bodyPr>
            <a:lstStyle/>
            <a:p>
              <a:pPr algn="ctr"/>
              <a:endParaRPr lang="ar-SA" sz="6000" b="1">
                <a:latin typeface="Calibri" pitchFamily="34" charset="0"/>
              </a:endParaRPr>
            </a:p>
          </p:txBody>
        </p:sp>
      </p:grpSp>
      <p:sp>
        <p:nvSpPr>
          <p:cNvPr id="2" name="TextBox 1"/>
          <p:cNvSpPr txBox="1">
            <a:spLocks noChangeArrowheads="1"/>
          </p:cNvSpPr>
          <p:nvPr/>
        </p:nvSpPr>
        <p:spPr bwMode="auto">
          <a:xfrm>
            <a:off x="1214438" y="1501775"/>
            <a:ext cx="6929437" cy="1569660"/>
          </a:xfrm>
          <a:prstGeom prst="rect">
            <a:avLst/>
          </a:prstGeom>
          <a:noFill/>
          <a:ln w="9525">
            <a:noFill/>
            <a:miter lim="800000"/>
            <a:headEnd/>
            <a:tailEnd/>
          </a:ln>
        </p:spPr>
        <p:txBody>
          <a:bodyPr>
            <a:spAutoFit/>
          </a:bodyPr>
          <a:lstStyle/>
          <a:p>
            <a:pPr marL="685800" indent="-685800" algn="justLow">
              <a:buFont typeface="Arial" pitchFamily="34" charset="0"/>
              <a:buChar char="•"/>
            </a:pPr>
            <a:r>
              <a:rPr lang="ar-EG" sz="4800" b="1" dirty="0">
                <a:latin typeface="Calibri" pitchFamily="34" charset="0"/>
              </a:rPr>
              <a:t>ما معنى: (الوقاية خير من العلاج)؟</a:t>
            </a:r>
            <a:endParaRPr lang="en-US" sz="4800" dirty="0">
              <a:latin typeface="Calibri" pitchFamily="34" charset="0"/>
            </a:endParaRPr>
          </a:p>
        </p:txBody>
      </p:sp>
      <p:sp>
        <p:nvSpPr>
          <p:cNvPr id="16" name="TextBox 15"/>
          <p:cNvSpPr txBox="1">
            <a:spLocks noChangeArrowheads="1"/>
          </p:cNvSpPr>
          <p:nvPr/>
        </p:nvSpPr>
        <p:spPr bwMode="auto">
          <a:xfrm>
            <a:off x="755576" y="3407986"/>
            <a:ext cx="7704856" cy="2123658"/>
          </a:xfrm>
          <a:prstGeom prst="rect">
            <a:avLst/>
          </a:prstGeom>
          <a:noFill/>
          <a:ln w="9525">
            <a:noFill/>
            <a:miter lim="800000"/>
            <a:headEnd/>
            <a:tailEnd/>
          </a:ln>
        </p:spPr>
        <p:txBody>
          <a:bodyPr wrap="square">
            <a:spAutoFit/>
          </a:bodyPr>
          <a:lstStyle/>
          <a:p>
            <a:pPr algn="ctr"/>
            <a:r>
              <a:rPr lang="ar-EG" sz="4400" b="1" dirty="0">
                <a:solidFill>
                  <a:srgbClr val="FF0000"/>
                </a:solidFill>
                <a:latin typeface="Calibri" pitchFamily="34" charset="0"/>
              </a:rPr>
              <a:t>يجب على الإنسان أن يحافظ على نفسه ويتبع قواعد السلامة حتى لا تصيبه الأمراض</a:t>
            </a:r>
            <a:endParaRPr lang="en-US" sz="4400" dirty="0">
              <a:solidFill>
                <a:srgbClr val="FF0000"/>
              </a:solidFill>
              <a:latin typeface="Calibri" pitchFamily="34" charset="0"/>
            </a:endParaRPr>
          </a:p>
        </p:txBody>
      </p:sp>
    </p:spTree>
    <p:extLst>
      <p:ext uri="{BB962C8B-B14F-4D97-AF65-F5344CB8AC3E}">
        <p14:creationId xmlns:p14="http://schemas.microsoft.com/office/powerpoint/2010/main" val="3306834606"/>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467" name="Group 1"/>
          <p:cNvGrpSpPr>
            <a:grpSpLocks/>
          </p:cNvGrpSpPr>
          <p:nvPr/>
        </p:nvGrpSpPr>
        <p:grpSpPr bwMode="auto">
          <a:xfrm>
            <a:off x="827583" y="1233607"/>
            <a:ext cx="7602047" cy="4499649"/>
            <a:chOff x="571472" y="1214422"/>
            <a:chExt cx="7858180" cy="4572032"/>
          </a:xfrm>
        </p:grpSpPr>
        <p:sp>
          <p:nvSpPr>
            <p:cNvPr id="15" name="Round Same Side Corner Rectangle 2"/>
            <p:cNvSpPr/>
            <p:nvPr/>
          </p:nvSpPr>
          <p:spPr bwMode="auto">
            <a:xfrm>
              <a:off x="571472" y="1214422"/>
              <a:ext cx="7858180" cy="4572032"/>
            </a:xfrm>
            <a:prstGeom prst="round2SameRect">
              <a:avLst/>
            </a:prstGeom>
            <a:gradFill>
              <a:gsLst>
                <a:gs pos="0">
                  <a:srgbClr val="CCFFFF"/>
                </a:gs>
                <a:gs pos="35000">
                  <a:schemeClr val="bg1"/>
                </a:gs>
                <a:gs pos="100000">
                  <a:schemeClr val="bg1"/>
                </a:gs>
              </a:gsLst>
              <a:lin ang="16200000" scaled="1"/>
            </a:gradFill>
            <a:ln w="57150">
              <a:solidFill>
                <a:srgbClr val="00B0F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3">
              <a:schemeClr val="l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9469" name="TextBox 3"/>
            <p:cNvSpPr txBox="1">
              <a:spLocks noChangeArrowheads="1"/>
            </p:cNvSpPr>
            <p:nvPr/>
          </p:nvSpPr>
          <p:spPr bwMode="auto">
            <a:xfrm>
              <a:off x="1428728" y="1500174"/>
              <a:ext cx="6429420" cy="1015663"/>
            </a:xfrm>
            <a:prstGeom prst="rect">
              <a:avLst/>
            </a:prstGeom>
            <a:noFill/>
            <a:ln w="9525">
              <a:noFill/>
              <a:miter lim="800000"/>
              <a:headEnd/>
              <a:tailEnd/>
            </a:ln>
          </p:spPr>
          <p:txBody>
            <a:bodyPr>
              <a:spAutoFit/>
            </a:bodyPr>
            <a:lstStyle/>
            <a:p>
              <a:pPr algn="ctr"/>
              <a:endParaRPr lang="ar-SA" sz="6000" b="1">
                <a:latin typeface="Calibri" pitchFamily="34" charset="0"/>
              </a:endParaRPr>
            </a:p>
          </p:txBody>
        </p:sp>
      </p:grpSp>
      <p:sp>
        <p:nvSpPr>
          <p:cNvPr id="2" name="TextBox 1"/>
          <p:cNvSpPr txBox="1">
            <a:spLocks noChangeArrowheads="1"/>
          </p:cNvSpPr>
          <p:nvPr/>
        </p:nvSpPr>
        <p:spPr bwMode="auto">
          <a:xfrm>
            <a:off x="1302106" y="2530645"/>
            <a:ext cx="6929437" cy="2308324"/>
          </a:xfrm>
          <a:prstGeom prst="rect">
            <a:avLst/>
          </a:prstGeom>
          <a:noFill/>
          <a:ln w="9525">
            <a:noFill/>
            <a:miter lim="800000"/>
            <a:headEnd/>
            <a:tailEnd/>
          </a:ln>
        </p:spPr>
        <p:txBody>
          <a:bodyPr>
            <a:spAutoFit/>
          </a:bodyPr>
          <a:lstStyle/>
          <a:p>
            <a:pPr marL="685800" indent="-685800" algn="justLow">
              <a:buFont typeface="Arial" pitchFamily="34" charset="0"/>
              <a:buChar char="•"/>
            </a:pPr>
            <a:r>
              <a:rPr lang="ar-EG" sz="4800" b="1" dirty="0">
                <a:latin typeface="Calibri" pitchFamily="34" charset="0"/>
              </a:rPr>
              <a:t>أتأمل النخلة الغذائية الصحية ثم أكتب عند كل مجموعة اسمها:</a:t>
            </a:r>
            <a:endParaRPr lang="en-US" sz="4800" dirty="0">
              <a:latin typeface="Calibri" pitchFamily="34" charset="0"/>
            </a:endParaRPr>
          </a:p>
        </p:txBody>
      </p:sp>
    </p:spTree>
    <p:extLst>
      <p:ext uri="{BB962C8B-B14F-4D97-AF65-F5344CB8AC3E}">
        <p14:creationId xmlns:p14="http://schemas.microsoft.com/office/powerpoint/2010/main" val="602902843"/>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037878"/>
            <a:ext cx="5112568" cy="548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خطط انسيابي: معالجة متعاقبة 2"/>
          <p:cNvSpPr/>
          <p:nvPr/>
        </p:nvSpPr>
        <p:spPr>
          <a:xfrm>
            <a:off x="611560" y="3652478"/>
            <a:ext cx="3024336" cy="84178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sz="3600" dirty="0">
                <a:ln>
                  <a:solidFill>
                    <a:srgbClr val="FF0000"/>
                  </a:solidFill>
                </a:ln>
                <a:solidFill>
                  <a:srgbClr val="FF0000"/>
                </a:solidFill>
              </a:rPr>
              <a:t>مجموعة البقوليات</a:t>
            </a:r>
            <a:endParaRPr lang="en-US" sz="3600" dirty="0">
              <a:ln>
                <a:solidFill>
                  <a:srgbClr val="FF0000"/>
                </a:solidFill>
              </a:ln>
              <a:solidFill>
                <a:srgbClr val="FF0000"/>
              </a:solidFill>
            </a:endParaRPr>
          </a:p>
        </p:txBody>
      </p:sp>
      <p:sp>
        <p:nvSpPr>
          <p:cNvPr id="16" name="مخطط انسيابي: معالجة متعاقبة 15"/>
          <p:cNvSpPr/>
          <p:nvPr/>
        </p:nvSpPr>
        <p:spPr>
          <a:xfrm>
            <a:off x="7020272" y="1988840"/>
            <a:ext cx="1504807" cy="84178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sz="2400" dirty="0">
                <a:ln>
                  <a:solidFill>
                    <a:srgbClr val="FF0000"/>
                  </a:solidFill>
                </a:ln>
                <a:solidFill>
                  <a:srgbClr val="FF0000"/>
                </a:solidFill>
              </a:rPr>
              <a:t>مجموعة الخضروات</a:t>
            </a:r>
            <a:endParaRPr lang="en-US" sz="2400" dirty="0">
              <a:ln>
                <a:solidFill>
                  <a:srgbClr val="FF0000"/>
                </a:solidFill>
              </a:ln>
              <a:solidFill>
                <a:srgbClr val="FF0000"/>
              </a:solidFill>
            </a:endParaRPr>
          </a:p>
        </p:txBody>
      </p:sp>
      <p:sp>
        <p:nvSpPr>
          <p:cNvPr id="17" name="مخطط انسيابي: معالجة متعاقبة 16"/>
          <p:cNvSpPr/>
          <p:nvPr/>
        </p:nvSpPr>
        <p:spPr>
          <a:xfrm>
            <a:off x="6543736" y="850268"/>
            <a:ext cx="1872208"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sz="2800" dirty="0">
                <a:ln>
                  <a:solidFill>
                    <a:srgbClr val="FF0000"/>
                  </a:solidFill>
                </a:ln>
                <a:solidFill>
                  <a:srgbClr val="FF0000"/>
                </a:solidFill>
              </a:rPr>
              <a:t>مجموعة الألبان</a:t>
            </a:r>
            <a:endParaRPr lang="en-US" sz="2800" dirty="0">
              <a:ln>
                <a:solidFill>
                  <a:srgbClr val="FF0000"/>
                </a:solidFill>
              </a:ln>
              <a:solidFill>
                <a:srgbClr val="FF0000"/>
              </a:solidFill>
            </a:endParaRPr>
          </a:p>
        </p:txBody>
      </p:sp>
      <p:sp>
        <p:nvSpPr>
          <p:cNvPr id="18" name="مخطط انسيابي: معالجة متعاقبة 17"/>
          <p:cNvSpPr/>
          <p:nvPr/>
        </p:nvSpPr>
        <p:spPr>
          <a:xfrm>
            <a:off x="4716016" y="404664"/>
            <a:ext cx="1827720" cy="74597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sz="2800" dirty="0">
                <a:ln>
                  <a:solidFill>
                    <a:srgbClr val="FF0000"/>
                  </a:solidFill>
                </a:ln>
                <a:solidFill>
                  <a:srgbClr val="FF0000"/>
                </a:solidFill>
              </a:rPr>
              <a:t>مجموعة العصائر</a:t>
            </a:r>
            <a:endParaRPr lang="en-US" sz="2800" dirty="0">
              <a:ln>
                <a:solidFill>
                  <a:srgbClr val="FF0000"/>
                </a:solidFill>
              </a:ln>
              <a:solidFill>
                <a:srgbClr val="FF0000"/>
              </a:solidFill>
            </a:endParaRPr>
          </a:p>
        </p:txBody>
      </p:sp>
      <p:sp>
        <p:nvSpPr>
          <p:cNvPr id="19" name="مخطط انسيابي: معالجة متعاقبة 18"/>
          <p:cNvSpPr/>
          <p:nvPr/>
        </p:nvSpPr>
        <p:spPr>
          <a:xfrm>
            <a:off x="3059832" y="404664"/>
            <a:ext cx="1512168" cy="756084"/>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sz="2800" dirty="0">
                <a:ln>
                  <a:solidFill>
                    <a:srgbClr val="FF0000"/>
                  </a:solidFill>
                </a:ln>
                <a:solidFill>
                  <a:srgbClr val="FF0000"/>
                </a:solidFill>
              </a:rPr>
              <a:t>مجموعة الحلوى</a:t>
            </a:r>
            <a:endParaRPr lang="en-US" sz="2800" dirty="0">
              <a:ln>
                <a:solidFill>
                  <a:srgbClr val="FF0000"/>
                </a:solidFill>
              </a:ln>
              <a:solidFill>
                <a:srgbClr val="FF0000"/>
              </a:solidFill>
            </a:endParaRPr>
          </a:p>
        </p:txBody>
      </p:sp>
      <p:sp>
        <p:nvSpPr>
          <p:cNvPr id="20" name="مخطط انسيابي: معالجة متعاقبة 19"/>
          <p:cNvSpPr/>
          <p:nvPr/>
        </p:nvSpPr>
        <p:spPr>
          <a:xfrm>
            <a:off x="611560" y="764704"/>
            <a:ext cx="2304256"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sz="3200" dirty="0">
                <a:ln>
                  <a:solidFill>
                    <a:srgbClr val="FF0000"/>
                  </a:solidFill>
                </a:ln>
                <a:solidFill>
                  <a:srgbClr val="FF0000"/>
                </a:solidFill>
              </a:rPr>
              <a:t>مجموعة اللحوم</a:t>
            </a:r>
            <a:endParaRPr lang="en-US" sz="3200" dirty="0">
              <a:ln>
                <a:solidFill>
                  <a:srgbClr val="FF0000"/>
                </a:solidFill>
              </a:ln>
              <a:solidFill>
                <a:srgbClr val="FF0000"/>
              </a:solidFill>
            </a:endParaRPr>
          </a:p>
        </p:txBody>
      </p:sp>
      <p:sp>
        <p:nvSpPr>
          <p:cNvPr id="21" name="مخطط انسيابي: معالجة متعاقبة 20"/>
          <p:cNvSpPr/>
          <p:nvPr/>
        </p:nvSpPr>
        <p:spPr>
          <a:xfrm>
            <a:off x="618921" y="1959438"/>
            <a:ext cx="2448272" cy="792088"/>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EG" sz="3200" dirty="0">
                <a:ln>
                  <a:solidFill>
                    <a:srgbClr val="FF0000"/>
                  </a:solidFill>
                </a:ln>
                <a:solidFill>
                  <a:srgbClr val="FF0000"/>
                </a:solidFill>
              </a:rPr>
              <a:t>مجموعة الفواكه</a:t>
            </a:r>
            <a:endParaRPr lang="en-US" sz="3200" dirty="0">
              <a:ln>
                <a:solidFill>
                  <a:srgbClr val="FF0000"/>
                </a:solidFill>
              </a:ln>
              <a:solidFill>
                <a:srgbClr val="FF0000"/>
              </a:solidFill>
            </a:endParaRPr>
          </a:p>
        </p:txBody>
      </p:sp>
      <p:sp>
        <p:nvSpPr>
          <p:cNvPr id="2" name="مربع نص 1"/>
          <p:cNvSpPr txBox="1"/>
          <p:nvPr/>
        </p:nvSpPr>
        <p:spPr>
          <a:xfrm>
            <a:off x="5629876" y="4706509"/>
            <a:ext cx="3168352" cy="830997"/>
          </a:xfrm>
          <a:prstGeom prst="rect">
            <a:avLst/>
          </a:prstGeom>
          <a:noFill/>
        </p:spPr>
        <p:txBody>
          <a:bodyPr wrap="square" rtlCol="1">
            <a:spAutoFit/>
          </a:bodyPr>
          <a:lstStyle/>
          <a:p>
            <a:pPr algn="ctr"/>
            <a:r>
              <a:rPr lang="ar-EG" sz="2400" b="1" dirty="0"/>
              <a:t>النخلة الغذائية الصحية</a:t>
            </a:r>
          </a:p>
          <a:p>
            <a:pPr algn="ctr"/>
            <a:r>
              <a:rPr lang="ar-EG" sz="2400" b="1" dirty="0"/>
              <a:t>للملكة العربية السعودية</a:t>
            </a:r>
          </a:p>
        </p:txBody>
      </p:sp>
      <p:pic>
        <p:nvPicPr>
          <p:cNvPr id="4" name="صورة 3"/>
          <p:cNvPicPr>
            <a:picLocks noChangeAspect="1"/>
          </p:cNvPicPr>
          <p:nvPr/>
        </p:nvPicPr>
        <p:blipFill>
          <a:blip r:embed="rId4"/>
          <a:stretch>
            <a:fillRect/>
          </a:stretch>
        </p:blipFill>
        <p:spPr>
          <a:xfrm>
            <a:off x="6372200" y="3718672"/>
            <a:ext cx="1872207" cy="959312"/>
          </a:xfrm>
          <a:prstGeom prst="rect">
            <a:avLst/>
          </a:prstGeom>
        </p:spPr>
      </p:pic>
    </p:spTree>
    <p:extLst>
      <p:ext uri="{BB962C8B-B14F-4D97-AF65-F5344CB8AC3E}">
        <p14:creationId xmlns:p14="http://schemas.microsoft.com/office/powerpoint/2010/main" val="3327546236"/>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80">
                                          <p:stCondLst>
                                            <p:cond delay="0"/>
                                          </p:stCondLst>
                                        </p:cTn>
                                        <p:tgtEl>
                                          <p:spTgt spid="17"/>
                                        </p:tgtEl>
                                      </p:cBhvr>
                                    </p:animEffect>
                                    <p:anim calcmode="lin" valueType="num">
                                      <p:cBhvr>
                                        <p:cTn id="3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2" dur="26">
                                          <p:stCondLst>
                                            <p:cond delay="650"/>
                                          </p:stCondLst>
                                        </p:cTn>
                                        <p:tgtEl>
                                          <p:spTgt spid="17"/>
                                        </p:tgtEl>
                                      </p:cBhvr>
                                      <p:to x="100000" y="60000"/>
                                    </p:animScale>
                                    <p:animScale>
                                      <p:cBhvr>
                                        <p:cTn id="43" dur="166" decel="50000">
                                          <p:stCondLst>
                                            <p:cond delay="676"/>
                                          </p:stCondLst>
                                        </p:cTn>
                                        <p:tgtEl>
                                          <p:spTgt spid="17"/>
                                        </p:tgtEl>
                                      </p:cBhvr>
                                      <p:to x="100000" y="100000"/>
                                    </p:animScale>
                                    <p:animScale>
                                      <p:cBhvr>
                                        <p:cTn id="44" dur="26">
                                          <p:stCondLst>
                                            <p:cond delay="1312"/>
                                          </p:stCondLst>
                                        </p:cTn>
                                        <p:tgtEl>
                                          <p:spTgt spid="17"/>
                                        </p:tgtEl>
                                      </p:cBhvr>
                                      <p:to x="100000" y="80000"/>
                                    </p:animScale>
                                    <p:animScale>
                                      <p:cBhvr>
                                        <p:cTn id="45" dur="166" decel="50000">
                                          <p:stCondLst>
                                            <p:cond delay="1338"/>
                                          </p:stCondLst>
                                        </p:cTn>
                                        <p:tgtEl>
                                          <p:spTgt spid="17"/>
                                        </p:tgtEl>
                                      </p:cBhvr>
                                      <p:to x="100000" y="100000"/>
                                    </p:animScale>
                                    <p:animScale>
                                      <p:cBhvr>
                                        <p:cTn id="46" dur="26">
                                          <p:stCondLst>
                                            <p:cond delay="1642"/>
                                          </p:stCondLst>
                                        </p:cTn>
                                        <p:tgtEl>
                                          <p:spTgt spid="17"/>
                                        </p:tgtEl>
                                      </p:cBhvr>
                                      <p:to x="100000" y="90000"/>
                                    </p:animScale>
                                    <p:animScale>
                                      <p:cBhvr>
                                        <p:cTn id="47" dur="166" decel="50000">
                                          <p:stCondLst>
                                            <p:cond delay="1668"/>
                                          </p:stCondLst>
                                        </p:cTn>
                                        <p:tgtEl>
                                          <p:spTgt spid="17"/>
                                        </p:tgtEl>
                                      </p:cBhvr>
                                      <p:to x="100000" y="100000"/>
                                    </p:animScale>
                                    <p:animScale>
                                      <p:cBhvr>
                                        <p:cTn id="48" dur="26">
                                          <p:stCondLst>
                                            <p:cond delay="1808"/>
                                          </p:stCondLst>
                                        </p:cTn>
                                        <p:tgtEl>
                                          <p:spTgt spid="17"/>
                                        </p:tgtEl>
                                      </p:cBhvr>
                                      <p:to x="100000" y="95000"/>
                                    </p:animScale>
                                    <p:animScale>
                                      <p:cBhvr>
                                        <p:cTn id="49" dur="166" decel="50000">
                                          <p:stCondLst>
                                            <p:cond delay="1834"/>
                                          </p:stCondLst>
                                        </p:cTn>
                                        <p:tgtEl>
                                          <p:spTgt spid="17"/>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80">
                                          <p:stCondLst>
                                            <p:cond delay="0"/>
                                          </p:stCondLst>
                                        </p:cTn>
                                        <p:tgtEl>
                                          <p:spTgt spid="18"/>
                                        </p:tgtEl>
                                      </p:cBhvr>
                                    </p:animEffect>
                                    <p:anim calcmode="lin" valueType="num">
                                      <p:cBhvr>
                                        <p:cTn id="5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0" dur="26">
                                          <p:stCondLst>
                                            <p:cond delay="650"/>
                                          </p:stCondLst>
                                        </p:cTn>
                                        <p:tgtEl>
                                          <p:spTgt spid="18"/>
                                        </p:tgtEl>
                                      </p:cBhvr>
                                      <p:to x="100000" y="60000"/>
                                    </p:animScale>
                                    <p:animScale>
                                      <p:cBhvr>
                                        <p:cTn id="61" dur="166" decel="50000">
                                          <p:stCondLst>
                                            <p:cond delay="676"/>
                                          </p:stCondLst>
                                        </p:cTn>
                                        <p:tgtEl>
                                          <p:spTgt spid="18"/>
                                        </p:tgtEl>
                                      </p:cBhvr>
                                      <p:to x="100000" y="100000"/>
                                    </p:animScale>
                                    <p:animScale>
                                      <p:cBhvr>
                                        <p:cTn id="62" dur="26">
                                          <p:stCondLst>
                                            <p:cond delay="1312"/>
                                          </p:stCondLst>
                                        </p:cTn>
                                        <p:tgtEl>
                                          <p:spTgt spid="18"/>
                                        </p:tgtEl>
                                      </p:cBhvr>
                                      <p:to x="100000" y="80000"/>
                                    </p:animScale>
                                    <p:animScale>
                                      <p:cBhvr>
                                        <p:cTn id="63" dur="166" decel="50000">
                                          <p:stCondLst>
                                            <p:cond delay="1338"/>
                                          </p:stCondLst>
                                        </p:cTn>
                                        <p:tgtEl>
                                          <p:spTgt spid="18"/>
                                        </p:tgtEl>
                                      </p:cBhvr>
                                      <p:to x="100000" y="100000"/>
                                    </p:animScale>
                                    <p:animScale>
                                      <p:cBhvr>
                                        <p:cTn id="64" dur="26">
                                          <p:stCondLst>
                                            <p:cond delay="1642"/>
                                          </p:stCondLst>
                                        </p:cTn>
                                        <p:tgtEl>
                                          <p:spTgt spid="18"/>
                                        </p:tgtEl>
                                      </p:cBhvr>
                                      <p:to x="100000" y="90000"/>
                                    </p:animScale>
                                    <p:animScale>
                                      <p:cBhvr>
                                        <p:cTn id="65" dur="166" decel="50000">
                                          <p:stCondLst>
                                            <p:cond delay="1668"/>
                                          </p:stCondLst>
                                        </p:cTn>
                                        <p:tgtEl>
                                          <p:spTgt spid="18"/>
                                        </p:tgtEl>
                                      </p:cBhvr>
                                      <p:to x="100000" y="100000"/>
                                    </p:animScale>
                                    <p:animScale>
                                      <p:cBhvr>
                                        <p:cTn id="66" dur="26">
                                          <p:stCondLst>
                                            <p:cond delay="1808"/>
                                          </p:stCondLst>
                                        </p:cTn>
                                        <p:tgtEl>
                                          <p:spTgt spid="18"/>
                                        </p:tgtEl>
                                      </p:cBhvr>
                                      <p:to x="100000" y="95000"/>
                                    </p:animScale>
                                    <p:animScale>
                                      <p:cBhvr>
                                        <p:cTn id="67" dur="166" decel="50000">
                                          <p:stCondLst>
                                            <p:cond delay="1834"/>
                                          </p:stCondLst>
                                        </p:cTn>
                                        <p:tgtEl>
                                          <p:spTgt spid="18"/>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80">
                                          <p:stCondLst>
                                            <p:cond delay="0"/>
                                          </p:stCondLst>
                                        </p:cTn>
                                        <p:tgtEl>
                                          <p:spTgt spid="19"/>
                                        </p:tgtEl>
                                      </p:cBhvr>
                                    </p:animEffect>
                                    <p:anim calcmode="lin" valueType="num">
                                      <p:cBhvr>
                                        <p:cTn id="7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8" dur="26">
                                          <p:stCondLst>
                                            <p:cond delay="650"/>
                                          </p:stCondLst>
                                        </p:cTn>
                                        <p:tgtEl>
                                          <p:spTgt spid="19"/>
                                        </p:tgtEl>
                                      </p:cBhvr>
                                      <p:to x="100000" y="60000"/>
                                    </p:animScale>
                                    <p:animScale>
                                      <p:cBhvr>
                                        <p:cTn id="79" dur="166" decel="50000">
                                          <p:stCondLst>
                                            <p:cond delay="676"/>
                                          </p:stCondLst>
                                        </p:cTn>
                                        <p:tgtEl>
                                          <p:spTgt spid="19"/>
                                        </p:tgtEl>
                                      </p:cBhvr>
                                      <p:to x="100000" y="100000"/>
                                    </p:animScale>
                                    <p:animScale>
                                      <p:cBhvr>
                                        <p:cTn id="80" dur="26">
                                          <p:stCondLst>
                                            <p:cond delay="1312"/>
                                          </p:stCondLst>
                                        </p:cTn>
                                        <p:tgtEl>
                                          <p:spTgt spid="19"/>
                                        </p:tgtEl>
                                      </p:cBhvr>
                                      <p:to x="100000" y="80000"/>
                                    </p:animScale>
                                    <p:animScale>
                                      <p:cBhvr>
                                        <p:cTn id="81" dur="166" decel="50000">
                                          <p:stCondLst>
                                            <p:cond delay="1338"/>
                                          </p:stCondLst>
                                        </p:cTn>
                                        <p:tgtEl>
                                          <p:spTgt spid="19"/>
                                        </p:tgtEl>
                                      </p:cBhvr>
                                      <p:to x="100000" y="100000"/>
                                    </p:animScale>
                                    <p:animScale>
                                      <p:cBhvr>
                                        <p:cTn id="82" dur="26">
                                          <p:stCondLst>
                                            <p:cond delay="1642"/>
                                          </p:stCondLst>
                                        </p:cTn>
                                        <p:tgtEl>
                                          <p:spTgt spid="19"/>
                                        </p:tgtEl>
                                      </p:cBhvr>
                                      <p:to x="100000" y="90000"/>
                                    </p:animScale>
                                    <p:animScale>
                                      <p:cBhvr>
                                        <p:cTn id="83" dur="166" decel="50000">
                                          <p:stCondLst>
                                            <p:cond delay="1668"/>
                                          </p:stCondLst>
                                        </p:cTn>
                                        <p:tgtEl>
                                          <p:spTgt spid="19"/>
                                        </p:tgtEl>
                                      </p:cBhvr>
                                      <p:to x="100000" y="100000"/>
                                    </p:animScale>
                                    <p:animScale>
                                      <p:cBhvr>
                                        <p:cTn id="84" dur="26">
                                          <p:stCondLst>
                                            <p:cond delay="1808"/>
                                          </p:stCondLst>
                                        </p:cTn>
                                        <p:tgtEl>
                                          <p:spTgt spid="19"/>
                                        </p:tgtEl>
                                      </p:cBhvr>
                                      <p:to x="100000" y="95000"/>
                                    </p:animScale>
                                    <p:animScale>
                                      <p:cBhvr>
                                        <p:cTn id="85" dur="166" decel="50000">
                                          <p:stCondLst>
                                            <p:cond delay="1834"/>
                                          </p:stCondLst>
                                        </p:cTn>
                                        <p:tgtEl>
                                          <p:spTgt spid="19"/>
                                        </p:tgtEl>
                                      </p:cBhvr>
                                      <p:to x="100000" y="100000"/>
                                    </p:animScale>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80">
                                          <p:stCondLst>
                                            <p:cond delay="0"/>
                                          </p:stCondLst>
                                        </p:cTn>
                                        <p:tgtEl>
                                          <p:spTgt spid="20"/>
                                        </p:tgtEl>
                                      </p:cBhvr>
                                    </p:animEffect>
                                    <p:anim calcmode="lin" valueType="num">
                                      <p:cBhvr>
                                        <p:cTn id="9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6" dur="26">
                                          <p:stCondLst>
                                            <p:cond delay="650"/>
                                          </p:stCondLst>
                                        </p:cTn>
                                        <p:tgtEl>
                                          <p:spTgt spid="20"/>
                                        </p:tgtEl>
                                      </p:cBhvr>
                                      <p:to x="100000" y="60000"/>
                                    </p:animScale>
                                    <p:animScale>
                                      <p:cBhvr>
                                        <p:cTn id="97" dur="166" decel="50000">
                                          <p:stCondLst>
                                            <p:cond delay="676"/>
                                          </p:stCondLst>
                                        </p:cTn>
                                        <p:tgtEl>
                                          <p:spTgt spid="20"/>
                                        </p:tgtEl>
                                      </p:cBhvr>
                                      <p:to x="100000" y="100000"/>
                                    </p:animScale>
                                    <p:animScale>
                                      <p:cBhvr>
                                        <p:cTn id="98" dur="26">
                                          <p:stCondLst>
                                            <p:cond delay="1312"/>
                                          </p:stCondLst>
                                        </p:cTn>
                                        <p:tgtEl>
                                          <p:spTgt spid="20"/>
                                        </p:tgtEl>
                                      </p:cBhvr>
                                      <p:to x="100000" y="80000"/>
                                    </p:animScale>
                                    <p:animScale>
                                      <p:cBhvr>
                                        <p:cTn id="99" dur="166" decel="50000">
                                          <p:stCondLst>
                                            <p:cond delay="1338"/>
                                          </p:stCondLst>
                                        </p:cTn>
                                        <p:tgtEl>
                                          <p:spTgt spid="20"/>
                                        </p:tgtEl>
                                      </p:cBhvr>
                                      <p:to x="100000" y="100000"/>
                                    </p:animScale>
                                    <p:animScale>
                                      <p:cBhvr>
                                        <p:cTn id="100" dur="26">
                                          <p:stCondLst>
                                            <p:cond delay="1642"/>
                                          </p:stCondLst>
                                        </p:cTn>
                                        <p:tgtEl>
                                          <p:spTgt spid="20"/>
                                        </p:tgtEl>
                                      </p:cBhvr>
                                      <p:to x="100000" y="90000"/>
                                    </p:animScale>
                                    <p:animScale>
                                      <p:cBhvr>
                                        <p:cTn id="101" dur="166" decel="50000">
                                          <p:stCondLst>
                                            <p:cond delay="1668"/>
                                          </p:stCondLst>
                                        </p:cTn>
                                        <p:tgtEl>
                                          <p:spTgt spid="20"/>
                                        </p:tgtEl>
                                      </p:cBhvr>
                                      <p:to x="100000" y="100000"/>
                                    </p:animScale>
                                    <p:animScale>
                                      <p:cBhvr>
                                        <p:cTn id="102" dur="26">
                                          <p:stCondLst>
                                            <p:cond delay="1808"/>
                                          </p:stCondLst>
                                        </p:cTn>
                                        <p:tgtEl>
                                          <p:spTgt spid="20"/>
                                        </p:tgtEl>
                                      </p:cBhvr>
                                      <p:to x="100000" y="95000"/>
                                    </p:animScale>
                                    <p:animScale>
                                      <p:cBhvr>
                                        <p:cTn id="103" dur="166" decel="50000">
                                          <p:stCondLst>
                                            <p:cond delay="1834"/>
                                          </p:stCondLst>
                                        </p:cTn>
                                        <p:tgtEl>
                                          <p:spTgt spid="20"/>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down)">
                                      <p:cBhvr>
                                        <p:cTn id="108" dur="580">
                                          <p:stCondLst>
                                            <p:cond delay="0"/>
                                          </p:stCondLst>
                                        </p:cTn>
                                        <p:tgtEl>
                                          <p:spTgt spid="21"/>
                                        </p:tgtEl>
                                      </p:cBhvr>
                                    </p:animEffect>
                                    <p:anim calcmode="lin" valueType="num">
                                      <p:cBhvr>
                                        <p:cTn id="10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14" dur="26">
                                          <p:stCondLst>
                                            <p:cond delay="650"/>
                                          </p:stCondLst>
                                        </p:cTn>
                                        <p:tgtEl>
                                          <p:spTgt spid="21"/>
                                        </p:tgtEl>
                                      </p:cBhvr>
                                      <p:to x="100000" y="60000"/>
                                    </p:animScale>
                                    <p:animScale>
                                      <p:cBhvr>
                                        <p:cTn id="115" dur="166" decel="50000">
                                          <p:stCondLst>
                                            <p:cond delay="676"/>
                                          </p:stCondLst>
                                        </p:cTn>
                                        <p:tgtEl>
                                          <p:spTgt spid="21"/>
                                        </p:tgtEl>
                                      </p:cBhvr>
                                      <p:to x="100000" y="100000"/>
                                    </p:animScale>
                                    <p:animScale>
                                      <p:cBhvr>
                                        <p:cTn id="116" dur="26">
                                          <p:stCondLst>
                                            <p:cond delay="1312"/>
                                          </p:stCondLst>
                                        </p:cTn>
                                        <p:tgtEl>
                                          <p:spTgt spid="21"/>
                                        </p:tgtEl>
                                      </p:cBhvr>
                                      <p:to x="100000" y="80000"/>
                                    </p:animScale>
                                    <p:animScale>
                                      <p:cBhvr>
                                        <p:cTn id="117" dur="166" decel="50000">
                                          <p:stCondLst>
                                            <p:cond delay="1338"/>
                                          </p:stCondLst>
                                        </p:cTn>
                                        <p:tgtEl>
                                          <p:spTgt spid="21"/>
                                        </p:tgtEl>
                                      </p:cBhvr>
                                      <p:to x="100000" y="100000"/>
                                    </p:animScale>
                                    <p:animScale>
                                      <p:cBhvr>
                                        <p:cTn id="118" dur="26">
                                          <p:stCondLst>
                                            <p:cond delay="1642"/>
                                          </p:stCondLst>
                                        </p:cTn>
                                        <p:tgtEl>
                                          <p:spTgt spid="21"/>
                                        </p:tgtEl>
                                      </p:cBhvr>
                                      <p:to x="100000" y="90000"/>
                                    </p:animScale>
                                    <p:animScale>
                                      <p:cBhvr>
                                        <p:cTn id="119" dur="166" decel="50000">
                                          <p:stCondLst>
                                            <p:cond delay="1668"/>
                                          </p:stCondLst>
                                        </p:cTn>
                                        <p:tgtEl>
                                          <p:spTgt spid="21"/>
                                        </p:tgtEl>
                                      </p:cBhvr>
                                      <p:to x="100000" y="100000"/>
                                    </p:animScale>
                                    <p:animScale>
                                      <p:cBhvr>
                                        <p:cTn id="120" dur="26">
                                          <p:stCondLst>
                                            <p:cond delay="1808"/>
                                          </p:stCondLst>
                                        </p:cTn>
                                        <p:tgtEl>
                                          <p:spTgt spid="21"/>
                                        </p:tgtEl>
                                      </p:cBhvr>
                                      <p:to x="100000" y="95000"/>
                                    </p:animScale>
                                    <p:animScale>
                                      <p:cBhvr>
                                        <p:cTn id="121" dur="166" decel="50000">
                                          <p:stCondLst>
                                            <p:cond delay="1834"/>
                                          </p:stCondLst>
                                        </p:cTn>
                                        <p:tgtEl>
                                          <p:spTgt spid="21"/>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3"/>
                                        </p:tgtEl>
                                        <p:attrNameLst>
                                          <p:attrName>style.visibility</p:attrName>
                                        </p:attrNameLst>
                                      </p:cBhvr>
                                      <p:to>
                                        <p:strVal val="visible"/>
                                      </p:to>
                                    </p:set>
                                    <p:animEffect transition="in" filter="wipe(down)">
                                      <p:cBhvr>
                                        <p:cTn id="126" dur="580">
                                          <p:stCondLst>
                                            <p:cond delay="0"/>
                                          </p:stCondLst>
                                        </p:cTn>
                                        <p:tgtEl>
                                          <p:spTgt spid="3"/>
                                        </p:tgtEl>
                                      </p:cBhvr>
                                    </p:animEffect>
                                    <p:anim calcmode="lin" valueType="num">
                                      <p:cBhvr>
                                        <p:cTn id="1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2" dur="26">
                                          <p:stCondLst>
                                            <p:cond delay="650"/>
                                          </p:stCondLst>
                                        </p:cTn>
                                        <p:tgtEl>
                                          <p:spTgt spid="3"/>
                                        </p:tgtEl>
                                      </p:cBhvr>
                                      <p:to x="100000" y="60000"/>
                                    </p:animScale>
                                    <p:animScale>
                                      <p:cBhvr>
                                        <p:cTn id="133" dur="166" decel="50000">
                                          <p:stCondLst>
                                            <p:cond delay="676"/>
                                          </p:stCondLst>
                                        </p:cTn>
                                        <p:tgtEl>
                                          <p:spTgt spid="3"/>
                                        </p:tgtEl>
                                      </p:cBhvr>
                                      <p:to x="100000" y="100000"/>
                                    </p:animScale>
                                    <p:animScale>
                                      <p:cBhvr>
                                        <p:cTn id="134" dur="26">
                                          <p:stCondLst>
                                            <p:cond delay="1312"/>
                                          </p:stCondLst>
                                        </p:cTn>
                                        <p:tgtEl>
                                          <p:spTgt spid="3"/>
                                        </p:tgtEl>
                                      </p:cBhvr>
                                      <p:to x="100000" y="80000"/>
                                    </p:animScale>
                                    <p:animScale>
                                      <p:cBhvr>
                                        <p:cTn id="135" dur="166" decel="50000">
                                          <p:stCondLst>
                                            <p:cond delay="1338"/>
                                          </p:stCondLst>
                                        </p:cTn>
                                        <p:tgtEl>
                                          <p:spTgt spid="3"/>
                                        </p:tgtEl>
                                      </p:cBhvr>
                                      <p:to x="100000" y="100000"/>
                                    </p:animScale>
                                    <p:animScale>
                                      <p:cBhvr>
                                        <p:cTn id="136" dur="26">
                                          <p:stCondLst>
                                            <p:cond delay="1642"/>
                                          </p:stCondLst>
                                        </p:cTn>
                                        <p:tgtEl>
                                          <p:spTgt spid="3"/>
                                        </p:tgtEl>
                                      </p:cBhvr>
                                      <p:to x="100000" y="90000"/>
                                    </p:animScale>
                                    <p:animScale>
                                      <p:cBhvr>
                                        <p:cTn id="137" dur="166" decel="50000">
                                          <p:stCondLst>
                                            <p:cond delay="1668"/>
                                          </p:stCondLst>
                                        </p:cTn>
                                        <p:tgtEl>
                                          <p:spTgt spid="3"/>
                                        </p:tgtEl>
                                      </p:cBhvr>
                                      <p:to x="100000" y="100000"/>
                                    </p:animScale>
                                    <p:animScale>
                                      <p:cBhvr>
                                        <p:cTn id="138" dur="26">
                                          <p:stCondLst>
                                            <p:cond delay="1808"/>
                                          </p:stCondLst>
                                        </p:cTn>
                                        <p:tgtEl>
                                          <p:spTgt spid="3"/>
                                        </p:tgtEl>
                                      </p:cBhvr>
                                      <p:to x="100000" y="95000"/>
                                    </p:animScale>
                                    <p:animScale>
                                      <p:cBhvr>
                                        <p:cTn id="139"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animBg="1"/>
      <p:bldP spid="21"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591622" y="884661"/>
            <a:ext cx="7488832" cy="4513683"/>
            <a:chOff x="928662" y="571480"/>
            <a:chExt cx="7429552" cy="5929354"/>
          </a:xfrm>
          <a:effectLst>
            <a:glow rad="228600">
              <a:schemeClr val="accent6">
                <a:satMod val="175000"/>
                <a:alpha val="40000"/>
              </a:schemeClr>
            </a:glow>
          </a:effectLst>
        </p:grpSpPr>
        <p:sp>
          <p:nvSpPr>
            <p:cNvPr id="4" name="Rectangle 3"/>
            <p:cNvSpPr/>
            <p:nvPr/>
          </p:nvSpPr>
          <p:spPr>
            <a:xfrm>
              <a:off x="928662" y="571480"/>
              <a:ext cx="7429552" cy="5929354"/>
            </a:xfrm>
            <a:prstGeom prst="cloudCallout">
              <a:avLst/>
            </a:prstGeom>
            <a:ln>
              <a:noFill/>
            </a:ln>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a:p>
          </p:txBody>
        </p:sp>
        <p:sp>
          <p:nvSpPr>
            <p:cNvPr id="6" name="Rectangle 5"/>
            <p:cNvSpPr/>
            <p:nvPr/>
          </p:nvSpPr>
          <p:spPr bwMode="auto">
            <a:xfrm>
              <a:off x="1285852" y="857232"/>
              <a:ext cx="6786610" cy="5429288"/>
            </a:xfrm>
            <a:prstGeom prst="cloudCallout">
              <a:avLst/>
            </a:prstGeom>
            <a:ln>
              <a:noFill/>
            </a:ln>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a:p>
          </p:txBody>
        </p:sp>
      </p:grpSp>
      <p:sp>
        <p:nvSpPr>
          <p:cNvPr id="2" name="TextBox 1"/>
          <p:cNvSpPr txBox="1"/>
          <p:nvPr/>
        </p:nvSpPr>
        <p:spPr>
          <a:xfrm>
            <a:off x="1148688" y="1456272"/>
            <a:ext cx="6643734" cy="2585323"/>
          </a:xfrm>
          <a:prstGeom prst="rect">
            <a:avLst/>
          </a:prstGeom>
          <a:noFill/>
        </p:spPr>
        <p:txBody>
          <a:bodyPr rtlCol="1">
            <a:spAutoFit/>
          </a:bodyPr>
          <a:lstStyle/>
          <a:p>
            <a:pPr algn="ctr" fontAlgn="auto">
              <a:spcBef>
                <a:spcPts val="0"/>
              </a:spcBef>
              <a:spcAft>
                <a:spcPts val="0"/>
              </a:spcAft>
              <a:defRPr/>
            </a:pPr>
            <a:r>
              <a:rPr lang="ar-EG" sz="5400" b="1" dirty="0">
                <a:ln>
                  <a:solidFill>
                    <a:srgbClr val="FF0000"/>
                  </a:solidFill>
                </a:ln>
                <a:solidFill>
                  <a:srgbClr val="002060"/>
                </a:solidFill>
                <a:latin typeface="+mn-lt"/>
                <a:cs typeface="+mn-cs"/>
              </a:rPr>
              <a:t>ثانياً: بالتعاون مع أفراد مجموعتي أبيِّن شفهياً كيف أتصرف في المواقف الآتية:  </a:t>
            </a:r>
            <a:endParaRPr lang="en-US" sz="5400" dirty="0">
              <a:ln>
                <a:solidFill>
                  <a:srgbClr val="FF0000"/>
                </a:solidFill>
              </a:ln>
              <a:solidFill>
                <a:srgbClr val="002060"/>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3" name="arrow.wav"/>
          </p:stSnd>
        </p:sndAc>
      </p:transition>
    </mc:Choice>
    <mc:Fallback xmlns="">
      <p:transition>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600FF1BF-87BD-4472-BEF3-30181815B15F}"/>
              </a:ext>
            </a:extLst>
          </p:cNvPr>
          <p:cNvSpPr/>
          <p:nvPr/>
        </p:nvSpPr>
        <p:spPr>
          <a:xfrm>
            <a:off x="683568" y="1268760"/>
            <a:ext cx="7632848" cy="446449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marL="571500" indent="-571500" algn="justLow">
              <a:buFont typeface="Arial" panose="020B0604020202020204" pitchFamily="34" charset="0"/>
              <a:buChar char="•"/>
            </a:pPr>
            <a:r>
              <a:rPr lang="ar-EG" sz="4400" b="1" dirty="0">
                <a:solidFill>
                  <a:schemeClr val="tx1"/>
                </a:solidFill>
              </a:rPr>
              <a:t>أحد الزملاء يتناول يومياً فطوراً غير صحي.</a:t>
            </a:r>
          </a:p>
          <a:p>
            <a:pPr marL="571500" indent="-571500" algn="justLow">
              <a:buFont typeface="Arial" panose="020B0604020202020204" pitchFamily="34" charset="0"/>
              <a:buChar char="•"/>
            </a:pPr>
            <a:r>
              <a:rPr lang="ar-EG" sz="4400" b="1" dirty="0">
                <a:solidFill>
                  <a:schemeClr val="tx1"/>
                </a:solidFill>
              </a:rPr>
              <a:t>إصابة شخص أمامي بإغماء.</a:t>
            </a:r>
          </a:p>
          <a:p>
            <a:pPr marL="571500" indent="-571500" algn="justLow">
              <a:buFont typeface="Arial" panose="020B0604020202020204" pitchFamily="34" charset="0"/>
              <a:buChar char="•"/>
            </a:pPr>
            <a:r>
              <a:rPr lang="ar-EG" sz="4400" b="1" dirty="0">
                <a:solidFill>
                  <a:schemeClr val="tx1"/>
                </a:solidFill>
              </a:rPr>
              <a:t>أخي الصغير ابتلع قطعة معدنية.</a:t>
            </a:r>
            <a:endParaRPr lang="ar-EG"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123728" y="2828835"/>
            <a:ext cx="5377230" cy="1200329"/>
          </a:xfrm>
          <a:prstGeom prst="accentBorderCallout3">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fontAlgn="auto">
              <a:spcBef>
                <a:spcPts val="0"/>
              </a:spcBef>
              <a:spcAft>
                <a:spcPts val="0"/>
              </a:spcAft>
              <a:defRPr/>
            </a:pPr>
            <a:r>
              <a:rPr lang="ar-EG" sz="72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mn-lt"/>
                <a:cs typeface="+mn-cs"/>
              </a:rPr>
              <a:t>تفكير ناقد:</a:t>
            </a:r>
            <a:endParaRPr lang="en-US" sz="72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p:cNvSpPr txBox="1">
            <a:spLocks noChangeArrowheads="1"/>
          </p:cNvSpPr>
          <p:nvPr/>
        </p:nvSpPr>
        <p:spPr bwMode="auto">
          <a:xfrm>
            <a:off x="655551" y="3102749"/>
            <a:ext cx="7832898" cy="3046988"/>
          </a:xfrm>
          <a:prstGeom prst="rect">
            <a:avLst/>
          </a:prstGeom>
          <a:noFill/>
          <a:ln w="9525">
            <a:noFill/>
            <a:miter lim="800000"/>
            <a:headEnd/>
            <a:tailEnd/>
          </a:ln>
        </p:spPr>
        <p:txBody>
          <a:bodyPr wrap="square">
            <a:spAutoFit/>
          </a:bodyPr>
          <a:lstStyle/>
          <a:p>
            <a:pPr algn="ctr"/>
            <a:r>
              <a:rPr lang="ar-EG" sz="3200" b="1" dirty="0">
                <a:solidFill>
                  <a:srgbClr val="0000FF"/>
                </a:solidFill>
                <a:latin typeface="Calibri" pitchFamily="34" charset="0"/>
              </a:rPr>
              <a:t>خبز البر أفضل لأن؛</a:t>
            </a:r>
            <a:r>
              <a:rPr lang="ar-EG" sz="3200" b="1" dirty="0">
                <a:solidFill>
                  <a:srgbClr val="0000FF"/>
                </a:solidFill>
              </a:rPr>
              <a:t> مُعظم أنواع الخُبز الأبيض يتم صنعها من دقيق القمح المُكرّر، لذلِكَ فهوَ يُعتبرُ من الأغذية التّي تزيدُ الوزن بشكلٍ كبير، بالإضافة إلى أنّهُ يتطلّب كميّة أكبر من الإنزيمات، والفيتامينات والمعادن من الأطعمة الأُخرى لتسهيل عمليّة هضمه، لذلِكَ يُفضّلُ غالبيّة النّاس تناول خبز البُرّ بدلاً منهُ.</a:t>
            </a:r>
            <a:endParaRPr lang="ar-EG" sz="4800" b="1" dirty="0">
              <a:solidFill>
                <a:srgbClr val="0000FF"/>
              </a:solidFill>
              <a:latin typeface="Calibri" pitchFamily="34" charset="0"/>
            </a:endParaRPr>
          </a:p>
        </p:txBody>
      </p:sp>
      <p:sp>
        <p:nvSpPr>
          <p:cNvPr id="24" name="مستطيل: زوايا مستديرة 23">
            <a:extLst>
              <a:ext uri="{FF2B5EF4-FFF2-40B4-BE49-F238E27FC236}">
                <a16:creationId xmlns:a16="http://schemas.microsoft.com/office/drawing/2014/main" id="{3732A019-6BEB-4D9D-80F6-BEF50F8D0176}"/>
              </a:ext>
            </a:extLst>
          </p:cNvPr>
          <p:cNvSpPr/>
          <p:nvPr/>
        </p:nvSpPr>
        <p:spPr>
          <a:xfrm>
            <a:off x="969594" y="719695"/>
            <a:ext cx="7344816" cy="1917217"/>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marL="685800" lvl="0" indent="-685800" algn="ctr">
              <a:buFont typeface="Wingdings" pitchFamily="2" charset="2"/>
              <a:buChar char="v"/>
            </a:pPr>
            <a:r>
              <a:rPr lang="ar-EG" sz="4000" b="1" dirty="0">
                <a:solidFill>
                  <a:prstClr val="black"/>
                </a:solidFill>
                <a:latin typeface="Calibri" pitchFamily="34" charset="0"/>
              </a:rPr>
              <a:t>نسمع كثيراً أن خبز البُرّ أفضل من الخبز الأبيض، ما صحة ذلك؟ مدعماً إجابتك بالأدلة.</a:t>
            </a:r>
            <a:endParaRPr lang="en-US" sz="4000" dirty="0">
              <a:solidFill>
                <a:prstClr val="black"/>
              </a:solidFill>
              <a:latin typeface="Calibri"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393009" y="1672084"/>
            <a:ext cx="6357982" cy="3513832"/>
          </a:xfrm>
          <a:prstGeom prst="cloudCallout">
            <a:avLst>
              <a:gd name="adj1" fmla="val -27449"/>
              <a:gd name="adj2" fmla="val 67184"/>
            </a:avLst>
          </a:prstGeom>
          <a:ln>
            <a:noFill/>
          </a:ln>
          <a:effectLst>
            <a:glow rad="2286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1">
            <a:spAutoFit/>
          </a:bodyPr>
          <a:lstStyle/>
          <a:p>
            <a:pPr algn="ctr" fontAlgn="auto">
              <a:spcBef>
                <a:spcPts val="0"/>
              </a:spcBef>
              <a:spcAft>
                <a:spcPts val="0"/>
              </a:spcAft>
              <a:defRPr/>
            </a:pPr>
            <a:r>
              <a:rPr lang="ar-EG" sz="72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mn-lt"/>
                <a:cs typeface="+mn-cs"/>
              </a:rPr>
              <a:t>ثالثاً: تفكير إبداعي:</a:t>
            </a:r>
            <a:endParaRPr lang="en-US" sz="7200" b="1"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mn-lt"/>
              <a:cs typeface="+mn-cs"/>
            </a:endParaRPr>
          </a:p>
        </p:txBody>
      </p:sp>
    </p:spTree>
    <p:extLst>
      <p:ext uri="{BB962C8B-B14F-4D97-AF65-F5344CB8AC3E}">
        <p14:creationId xmlns:p14="http://schemas.microsoft.com/office/powerpoint/2010/main" val="2189885876"/>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ربع نص 5"/>
          <p:cNvSpPr txBox="1"/>
          <p:nvPr/>
        </p:nvSpPr>
        <p:spPr>
          <a:xfrm>
            <a:off x="5737531" y="2241738"/>
            <a:ext cx="2650892" cy="646331"/>
          </a:xfrm>
          <a:prstGeom prst="rect">
            <a:avLst/>
          </a:prstGeom>
          <a:noFill/>
        </p:spPr>
        <p:txBody>
          <a:bodyPr wrap="square" rtlCol="0">
            <a:spAutoFit/>
          </a:bodyPr>
          <a:lstStyle/>
          <a:p>
            <a:pPr marL="571500" indent="-571500">
              <a:buFont typeface="Wingdings" pitchFamily="2" charset="2"/>
              <a:buChar char="v"/>
            </a:pPr>
            <a:r>
              <a:rPr lang="ar-EG" sz="3600" b="1" dirty="0">
                <a:ln>
                  <a:solidFill>
                    <a:srgbClr val="FF0000"/>
                  </a:solidFill>
                </a:ln>
                <a:solidFill>
                  <a:srgbClr val="FF0000"/>
                </a:solidFill>
              </a:rPr>
              <a:t>النشاط:</a:t>
            </a:r>
            <a:endParaRPr lang="en-US" b="1" dirty="0">
              <a:ln>
                <a:solidFill>
                  <a:srgbClr val="FF0000"/>
                </a:solidFill>
              </a:ln>
              <a:solidFill>
                <a:srgbClr val="FF0000"/>
              </a:solidFill>
            </a:endParaRPr>
          </a:p>
        </p:txBody>
      </p:sp>
      <p:sp>
        <p:nvSpPr>
          <p:cNvPr id="2" name="مستطيل 1">
            <a:extLst>
              <a:ext uri="{FF2B5EF4-FFF2-40B4-BE49-F238E27FC236}">
                <a16:creationId xmlns:a16="http://schemas.microsoft.com/office/drawing/2014/main" id="{E210F761-15BA-475C-B923-1D1D90F0435C}"/>
              </a:ext>
            </a:extLst>
          </p:cNvPr>
          <p:cNvSpPr/>
          <p:nvPr/>
        </p:nvSpPr>
        <p:spPr>
          <a:xfrm>
            <a:off x="755575" y="548680"/>
            <a:ext cx="7632848" cy="934363"/>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lvl="0"/>
            <a:r>
              <a:rPr lang="ar-EG" sz="3200" b="1" dirty="0">
                <a:ln w="0"/>
                <a:solidFill>
                  <a:schemeClr val="tx1"/>
                </a:solidFill>
                <a:effectLst>
                  <a:outerShdw blurRad="38100" dist="19050" dir="2700000" algn="tl" rotWithShape="0">
                    <a:schemeClr val="dk1">
                      <a:alpha val="40000"/>
                    </a:schemeClr>
                  </a:outerShdw>
                </a:effectLst>
                <a:latin typeface="Arial" pitchFamily="34" charset="0"/>
              </a:rPr>
              <a:t>أسرتي العزيزة: أبدأ اليوم دراسة الوحدة الثالثة (الوعي الصحي)، وأتعلم فيها بعضاً مما يتعلق بالصحة.</a:t>
            </a:r>
            <a:endParaRPr lang="en-US" sz="3200" b="1" dirty="0">
              <a:ln w="0"/>
              <a:solidFill>
                <a:schemeClr val="tx1"/>
              </a:solidFill>
              <a:effectLst>
                <a:outerShdw blurRad="38100" dist="19050" dir="2700000" algn="tl" rotWithShape="0">
                  <a:schemeClr val="dk1">
                    <a:alpha val="40000"/>
                  </a:schemeClr>
                </a:outerShdw>
              </a:effectLst>
              <a:latin typeface="Arial" pitchFamily="34" charset="0"/>
              <a:cs typeface="Arial" pitchFamily="34" charset="0"/>
            </a:endParaRPr>
          </a:p>
        </p:txBody>
      </p:sp>
      <p:sp>
        <p:nvSpPr>
          <p:cNvPr id="3" name="مستطيل 2">
            <a:extLst>
              <a:ext uri="{FF2B5EF4-FFF2-40B4-BE49-F238E27FC236}">
                <a16:creationId xmlns:a16="http://schemas.microsoft.com/office/drawing/2014/main" id="{C14DA508-18D3-405B-9A87-DB262E7CD1D9}"/>
              </a:ext>
            </a:extLst>
          </p:cNvPr>
          <p:cNvSpPr/>
          <p:nvPr/>
        </p:nvSpPr>
        <p:spPr>
          <a:xfrm>
            <a:off x="755575" y="3194412"/>
            <a:ext cx="7632848" cy="272397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a:r>
              <a:rPr lang="ar-EG" sz="2800" b="1" dirty="0">
                <a:ln w="0"/>
                <a:solidFill>
                  <a:schemeClr val="bg1"/>
                </a:solidFill>
                <a:effectLst>
                  <a:outerShdw blurRad="38100" dist="19050" dir="2700000" algn="tl" rotWithShape="0">
                    <a:schemeClr val="dk1">
                      <a:alpha val="40000"/>
                    </a:schemeClr>
                  </a:outerShdw>
                </a:effectLst>
                <a:latin typeface="Arial" pitchFamily="34" charset="0"/>
              </a:rPr>
              <a:t>أرجو منك أسرتي العزيزة مشاركتي في قراءة كتاب (جرعة وعي) الذي صدر عن إدارة التوعية بوزارة الصحة، ويعنى بتعزيز الصحة عبر صناعة الوعي، الذي هو التحول الوطني الصحي القائم على بناء جيل صحي يهتم بالوقاية قبل العلاج.</a:t>
            </a:r>
          </a:p>
          <a:p>
            <a:pPr lvl="0" algn="justLow"/>
            <a:r>
              <a:rPr lang="ar-EG" sz="2800" b="1" dirty="0">
                <a:ln w="0"/>
                <a:solidFill>
                  <a:schemeClr val="bg1"/>
                </a:solidFill>
                <a:effectLst>
                  <a:outerShdw blurRad="38100" dist="19050" dir="2700000" algn="tl" rotWithShape="0">
                    <a:schemeClr val="dk1">
                      <a:alpha val="40000"/>
                    </a:schemeClr>
                  </a:outerShdw>
                </a:effectLst>
                <a:latin typeface="Arial" pitchFamily="34" charset="0"/>
              </a:rPr>
              <a:t>مع وافر الحب: ابنكم/ ابنتكم.</a:t>
            </a:r>
            <a:endParaRPr lang="en-US" sz="2800" b="1" dirty="0">
              <a:ln w="0"/>
              <a:solidFill>
                <a:schemeClr val="bg1"/>
              </a:solidFill>
              <a:effectLst>
                <a:outerShdw blurRad="38100" dist="19050" dir="2700000" algn="tl" rotWithShape="0">
                  <a:schemeClr val="dk1">
                    <a:alpha val="40000"/>
                  </a:schemeClr>
                </a:outerShdw>
              </a:effectLst>
              <a:latin typeface="Arial" pitchFamily="34" charset="0"/>
              <a:cs typeface="Arial" pitchFamily="34" charset="0"/>
            </a:endParaRPr>
          </a:p>
        </p:txBody>
      </p:sp>
      <p:pic>
        <p:nvPicPr>
          <p:cNvPr id="4" name="صورة 3">
            <a:extLst>
              <a:ext uri="{FF2B5EF4-FFF2-40B4-BE49-F238E27FC236}">
                <a16:creationId xmlns:a16="http://schemas.microsoft.com/office/drawing/2014/main" id="{96EABDE3-E8E2-4386-8114-4FF7A5C2C613}"/>
              </a:ext>
            </a:extLst>
          </p:cNvPr>
          <p:cNvPicPr>
            <a:picLocks noChangeAspect="1"/>
          </p:cNvPicPr>
          <p:nvPr/>
        </p:nvPicPr>
        <p:blipFill>
          <a:blip r:embed="rId3">
            <a:clrChange>
              <a:clrFrom>
                <a:srgbClr val="EDF6DF"/>
              </a:clrFrom>
              <a:clrTo>
                <a:srgbClr val="EDF6DF">
                  <a:alpha val="0"/>
                </a:srgbClr>
              </a:clrTo>
            </a:clrChange>
          </a:blip>
          <a:stretch>
            <a:fillRect/>
          </a:stretch>
        </p:blipFill>
        <p:spPr>
          <a:xfrm>
            <a:off x="840103" y="1412776"/>
            <a:ext cx="1224233" cy="1818168"/>
          </a:xfrm>
          <a:prstGeom prst="rect">
            <a:avLst/>
          </a:prstGeom>
        </p:spPr>
      </p:pic>
    </p:spTree>
    <p:extLst>
      <p:ext uri="{BB962C8B-B14F-4D97-AF65-F5344CB8AC3E}">
        <p14:creationId xmlns:p14="http://schemas.microsoft.com/office/powerpoint/2010/main" val="1703589654"/>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par>
                          <p:cTn id="11" fill="hold">
                            <p:stCondLst>
                              <p:cond delay="2000"/>
                            </p:stCondLst>
                            <p:childTnLst>
                              <p:par>
                                <p:cTn id="12" presetID="22" presetClass="entr" presetSubtype="4"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par>
                          <p:cTn id="15" fill="hold">
                            <p:stCondLst>
                              <p:cond delay="2500"/>
                            </p:stCondLst>
                            <p:childTnLst>
                              <p:par>
                                <p:cTn id="16" presetID="2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TextBox 35"/>
          <p:cNvSpPr txBox="1">
            <a:spLocks noChangeArrowheads="1"/>
          </p:cNvSpPr>
          <p:nvPr/>
        </p:nvSpPr>
        <p:spPr bwMode="auto">
          <a:xfrm>
            <a:off x="611560" y="836712"/>
            <a:ext cx="8005038" cy="5078313"/>
          </a:xfrm>
          <a:prstGeom prst="rect">
            <a:avLst/>
          </a:prstGeom>
          <a:noFill/>
          <a:ln w="9525">
            <a:noFill/>
            <a:miter lim="800000"/>
            <a:headEnd/>
            <a:tailEnd/>
          </a:ln>
        </p:spPr>
        <p:txBody>
          <a:bodyPr wrap="square">
            <a:spAutoFit/>
          </a:bodyPr>
          <a:lstStyle/>
          <a:p>
            <a:pPr algn="justLow"/>
            <a:r>
              <a:rPr lang="ar-EG" sz="3600" b="1" dirty="0">
                <a:latin typeface="Calibri" pitchFamily="34" charset="0"/>
              </a:rPr>
              <a:t>إن السكريات أو الحلويات ليست ضارة دائماً، ويحتاجها الجسم لإنتاج الطاقة اللازمة للحركة والنشاط؛ لكن لابد من استهلاكها بشكل معقول؛ لتجنب الآثار الضارة المترتبة على سوء استهلاكها، ومن الآثار الضارة: تسوس الأسنان، والسمن والتأثير الضار للمواد المضافة، حيث يعد الكافيين من المواد المضافة التي تؤثر في الجهاز العصبي إذ يسبب توتراً وأرقاً. كما يمكن أن يسرع ضربات القلب ويؤدي إلى كثير من المشكلات التي تؤثر سلباً في الصحة.</a:t>
            </a:r>
            <a:endParaRPr lang="en-US" sz="36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691680" y="2459504"/>
            <a:ext cx="6575256" cy="1938992"/>
          </a:xfrm>
          <a:prstGeom prst="accentBorderCallout3">
            <a:avLst/>
          </a:prstGeom>
        </p:spPr>
        <p:style>
          <a:lnRef idx="1">
            <a:schemeClr val="accent1"/>
          </a:lnRef>
          <a:fillRef idx="3">
            <a:schemeClr val="accent1"/>
          </a:fillRef>
          <a:effectRef idx="2">
            <a:schemeClr val="accent1"/>
          </a:effectRef>
          <a:fontRef idx="minor">
            <a:schemeClr val="lt1"/>
          </a:fontRef>
        </p:style>
        <p:txBody>
          <a:bodyPr wrap="square" rtlCol="1">
            <a:spAutoFit/>
          </a:bodyPr>
          <a:lstStyle/>
          <a:p>
            <a:pPr algn="ctr" fontAlgn="auto">
              <a:spcBef>
                <a:spcPts val="0"/>
              </a:spcBef>
              <a:spcAft>
                <a:spcPts val="0"/>
              </a:spcAft>
              <a:defRPr/>
            </a:pPr>
            <a:r>
              <a:rPr lang="ar-EG" sz="4000" dirty="0">
                <a:ln w="18415" cmpd="sng">
                  <a:solidFill>
                    <a:srgbClr val="FFFFFF"/>
                  </a:solidFill>
                  <a:prstDash val="solid"/>
                </a:ln>
                <a:solidFill>
                  <a:srgbClr val="FFFFFF"/>
                </a:solidFill>
                <a:latin typeface="+mn-lt"/>
                <a:cs typeface="+mn-cs"/>
              </a:rPr>
              <a:t>بالتعاون مع أفراد مجموعتي، أذكر الحلول الممكنة للاستفادة من الحلوى والحد من كثرة تناولها.</a:t>
            </a:r>
          </a:p>
        </p:txBody>
      </p:sp>
    </p:spTree>
    <p:extLst>
      <p:ext uri="{BB962C8B-B14F-4D97-AF65-F5344CB8AC3E}">
        <p14:creationId xmlns:p14="http://schemas.microsoft.com/office/powerpoint/2010/main" val="2204712904"/>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36"/>
          <p:cNvSpPr txBox="1">
            <a:spLocks noChangeArrowheads="1"/>
          </p:cNvSpPr>
          <p:nvPr/>
        </p:nvSpPr>
        <p:spPr bwMode="auto">
          <a:xfrm>
            <a:off x="900270" y="788511"/>
            <a:ext cx="7200121" cy="1200329"/>
          </a:xfrm>
          <a:prstGeom prst="rect">
            <a:avLst/>
          </a:prstGeom>
          <a:noFill/>
          <a:ln w="9525">
            <a:noFill/>
            <a:miter lim="800000"/>
            <a:headEnd/>
            <a:tailEnd/>
          </a:ln>
        </p:spPr>
        <p:txBody>
          <a:bodyPr wrap="square">
            <a:spAutoFit/>
          </a:bodyPr>
          <a:lstStyle/>
          <a:p>
            <a:pPr algn="justLow"/>
            <a:r>
              <a:rPr lang="ar-EG" sz="3600" b="1" dirty="0">
                <a:solidFill>
                  <a:srgbClr val="002060"/>
                </a:solidFill>
                <a:latin typeface="Calibri" pitchFamily="34" charset="0"/>
              </a:rPr>
              <a:t>1- تحديد أوقات مناسبة لتناول الحلوى، ويكون ذلك بعد الانتهاء من وجبة الطعام الأساسية.</a:t>
            </a:r>
          </a:p>
        </p:txBody>
      </p:sp>
      <p:sp>
        <p:nvSpPr>
          <p:cNvPr id="38" name="TextBox 36"/>
          <p:cNvSpPr txBox="1">
            <a:spLocks noChangeArrowheads="1"/>
          </p:cNvSpPr>
          <p:nvPr/>
        </p:nvSpPr>
        <p:spPr bwMode="auto">
          <a:xfrm>
            <a:off x="699718" y="2228671"/>
            <a:ext cx="7400674" cy="1200329"/>
          </a:xfrm>
          <a:prstGeom prst="rect">
            <a:avLst/>
          </a:prstGeom>
          <a:noFill/>
          <a:ln w="9525">
            <a:noFill/>
            <a:miter lim="800000"/>
            <a:headEnd/>
            <a:tailEnd/>
          </a:ln>
        </p:spPr>
        <p:txBody>
          <a:bodyPr wrap="square">
            <a:spAutoFit/>
          </a:bodyPr>
          <a:lstStyle/>
          <a:p>
            <a:pPr algn="justLow"/>
            <a:r>
              <a:rPr lang="ar-EG" sz="3600" b="1" dirty="0">
                <a:solidFill>
                  <a:srgbClr val="002060"/>
                </a:solidFill>
                <a:latin typeface="Calibri" pitchFamily="34" charset="0"/>
              </a:rPr>
              <a:t>2- الحرص على غسيل الأسنان لتجنب حدوث التسوس.</a:t>
            </a:r>
          </a:p>
        </p:txBody>
      </p:sp>
      <p:sp>
        <p:nvSpPr>
          <p:cNvPr id="39" name="TextBox 36"/>
          <p:cNvSpPr txBox="1">
            <a:spLocks noChangeArrowheads="1"/>
          </p:cNvSpPr>
          <p:nvPr/>
        </p:nvSpPr>
        <p:spPr bwMode="auto">
          <a:xfrm>
            <a:off x="385989" y="3668831"/>
            <a:ext cx="7714403" cy="646331"/>
          </a:xfrm>
          <a:prstGeom prst="rect">
            <a:avLst/>
          </a:prstGeom>
          <a:noFill/>
          <a:ln w="9525">
            <a:noFill/>
            <a:miter lim="800000"/>
            <a:headEnd/>
            <a:tailEnd/>
          </a:ln>
        </p:spPr>
        <p:txBody>
          <a:bodyPr wrap="square">
            <a:spAutoFit/>
          </a:bodyPr>
          <a:lstStyle/>
          <a:p>
            <a:pPr algn="justLow"/>
            <a:r>
              <a:rPr lang="ar-EG" sz="3600" b="1" dirty="0">
                <a:solidFill>
                  <a:srgbClr val="002060"/>
                </a:solidFill>
                <a:latin typeface="Calibri" pitchFamily="34" charset="0"/>
              </a:rPr>
              <a:t>3- التقليل من أكل الحلوى بقدر الإمكان. </a:t>
            </a:r>
          </a:p>
        </p:txBody>
      </p:sp>
      <p:sp>
        <p:nvSpPr>
          <p:cNvPr id="40" name="TextBox 36"/>
          <p:cNvSpPr txBox="1">
            <a:spLocks noChangeArrowheads="1"/>
          </p:cNvSpPr>
          <p:nvPr/>
        </p:nvSpPr>
        <p:spPr bwMode="auto">
          <a:xfrm>
            <a:off x="900271" y="4654593"/>
            <a:ext cx="7200121" cy="1200329"/>
          </a:xfrm>
          <a:prstGeom prst="rect">
            <a:avLst/>
          </a:prstGeom>
          <a:noFill/>
          <a:ln w="9525">
            <a:noFill/>
            <a:miter lim="800000"/>
            <a:headEnd/>
            <a:tailEnd/>
          </a:ln>
        </p:spPr>
        <p:txBody>
          <a:bodyPr wrap="square">
            <a:spAutoFit/>
          </a:bodyPr>
          <a:lstStyle/>
          <a:p>
            <a:pPr algn="justLow"/>
            <a:r>
              <a:rPr lang="ar-EG" sz="3600" b="1" dirty="0">
                <a:solidFill>
                  <a:srgbClr val="002060"/>
                </a:solidFill>
                <a:latin typeface="Calibri" pitchFamily="34" charset="0"/>
              </a:rPr>
              <a:t>4- الحرص على ممارسة التمارين الرياضية لتجنب القلق والتوتر.</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ppt_x"/>
                                          </p:val>
                                        </p:tav>
                                        <p:tav tm="100000">
                                          <p:val>
                                            <p:strVal val="#ppt_x"/>
                                          </p:val>
                                        </p:tav>
                                      </p:tavLst>
                                    </p:anim>
                                    <p:anim calcmode="lin" valueType="num">
                                      <p:cBhvr additive="base">
                                        <p:cTn id="2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079612" y="1556792"/>
            <a:ext cx="6984776" cy="3232725"/>
          </a:xfrm>
          <a:prstGeom prst="cloudCallout">
            <a:avLst>
              <a:gd name="adj1" fmla="val -27117"/>
              <a:gd name="adj2" fmla="val 65260"/>
            </a:avLst>
          </a:prstGeom>
          <a:ln>
            <a:noFill/>
          </a:ln>
          <a:effectLst>
            <a:glow rad="228600">
              <a:schemeClr val="accent6">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fontAlgn="auto">
              <a:spcBef>
                <a:spcPts val="0"/>
              </a:spcBef>
              <a:spcAft>
                <a:spcPts val="0"/>
              </a:spcAft>
              <a:defRPr/>
            </a:pPr>
            <a:r>
              <a:rPr lang="ar-EG" sz="4400" b="1" dirty="0">
                <a:ln>
                  <a:solidFill>
                    <a:srgbClr val="FF0000"/>
                  </a:solidFill>
                </a:ln>
                <a:solidFill>
                  <a:srgbClr val="002060"/>
                </a:solidFill>
                <a:latin typeface="+mn-lt"/>
                <a:cs typeface="+mn-cs"/>
              </a:rPr>
              <a:t>رابعاً: بالتعاون مع أفراد مجموعتي أتأمل الصور الآتية ثم أنفذ ما يأتي:</a:t>
            </a:r>
            <a:endParaRPr lang="en-US" sz="4400" b="1" dirty="0">
              <a:ln>
                <a:solidFill>
                  <a:srgbClr val="FF0000"/>
                </a:solidFill>
              </a:ln>
              <a:solidFill>
                <a:srgbClr val="002060"/>
              </a:solidFill>
              <a:latin typeface="+mn-lt"/>
              <a:cs typeface="+mn-cs"/>
            </a:endParaRPr>
          </a:p>
        </p:txBody>
      </p:sp>
    </p:spTree>
    <p:extLst>
      <p:ext uri="{BB962C8B-B14F-4D97-AF65-F5344CB8AC3E}">
        <p14:creationId xmlns:p14="http://schemas.microsoft.com/office/powerpoint/2010/main" val="3188391974"/>
      </p:ext>
    </p:extLst>
  </p:cSld>
  <p:clrMapOvr>
    <a:masterClrMapping/>
  </p:clrMapOvr>
  <mc:AlternateContent xmlns:mc="http://schemas.openxmlformats.org/markup-compatibility/2006" xmlns:p14="http://schemas.microsoft.com/office/powerpoint/2010/main">
    <mc:Choice Requires="p14">
      <p:transition p14:dur="0">
        <p:sndAc>
          <p:stSnd>
            <p:snd r:embed="rId3" name="arrow.wav"/>
          </p:stSnd>
        </p:sndAc>
      </p:transition>
    </mc:Choice>
    <mc:Fallback xmlns="">
      <p:transition>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84CFB721-1928-44C8-B74B-3588261EB23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455" b="95545" l="0" r="98308"/>
                    </a14:imgEffect>
                  </a14:imgLayer>
                </a14:imgProps>
              </a:ext>
              <a:ext uri="{28A0092B-C50C-407E-A947-70E740481C1C}">
                <a14:useLocalDpi xmlns:a14="http://schemas.microsoft.com/office/drawing/2010/main" val="0"/>
              </a:ext>
            </a:extLst>
          </a:blip>
          <a:stretch>
            <a:fillRect/>
          </a:stretch>
        </p:blipFill>
        <p:spPr>
          <a:xfrm>
            <a:off x="1148267" y="0"/>
            <a:ext cx="6847465" cy="6858000"/>
          </a:xfrm>
          <a:prstGeom prst="rect">
            <a:avLst/>
          </a:prstGeom>
        </p:spPr>
      </p:pic>
      <p:sp>
        <p:nvSpPr>
          <p:cNvPr id="10" name="مستطيل 9">
            <a:extLst>
              <a:ext uri="{FF2B5EF4-FFF2-40B4-BE49-F238E27FC236}">
                <a16:creationId xmlns:a16="http://schemas.microsoft.com/office/drawing/2014/main" id="{338B3A8C-BFA7-41A4-AACE-FE175EA4EA41}"/>
              </a:ext>
            </a:extLst>
          </p:cNvPr>
          <p:cNvSpPr/>
          <p:nvPr/>
        </p:nvSpPr>
        <p:spPr>
          <a:xfrm>
            <a:off x="1907704" y="1484784"/>
            <a:ext cx="4572000" cy="3231654"/>
          </a:xfrm>
          <a:prstGeom prst="rect">
            <a:avLst/>
          </a:prstGeom>
        </p:spPr>
        <p:txBody>
          <a:bodyPr>
            <a:spAutoFit/>
          </a:bodyPr>
          <a:lstStyle/>
          <a:p>
            <a:pPr marL="857250" lvl="0" indent="-857250" algn="ctr" fontAlgn="auto">
              <a:spcBef>
                <a:spcPts val="0"/>
              </a:spcBef>
              <a:spcAft>
                <a:spcPts val="0"/>
              </a:spcAft>
              <a:buFont typeface="Wingdings" pitchFamily="2" charset="2"/>
              <a:buChar char="v"/>
              <a:defRPr/>
            </a:pPr>
            <a:r>
              <a:rPr lang="ar-EG" sz="6600" b="1" dirty="0">
                <a:ln w="18415" cmpd="sng">
                  <a:solidFill>
                    <a:srgbClr val="FFFFFF"/>
                  </a:solidFill>
                  <a:prstDash val="solid"/>
                </a:ln>
                <a:solidFill>
                  <a:srgbClr val="002060"/>
                </a:solidFill>
                <a:latin typeface="Calibri"/>
              </a:rPr>
              <a:t>أرتب الصور وفقاً لتسلسل الأحداث</a:t>
            </a:r>
            <a:r>
              <a:rPr lang="ar-EG" sz="7200" b="1" dirty="0">
                <a:ln w="18415" cmpd="sng">
                  <a:solidFill>
                    <a:srgbClr val="FFFFFF"/>
                  </a:solidFill>
                  <a:prstDash val="solid"/>
                </a:ln>
                <a:solidFill>
                  <a:srgbClr val="002060"/>
                </a:solidFill>
                <a:latin typeface="Calibri"/>
              </a:rPr>
              <a:t>:</a:t>
            </a:r>
            <a:endParaRPr lang="en-US" sz="7200" b="1" dirty="0">
              <a:ln w="18415" cmpd="sng">
                <a:solidFill>
                  <a:srgbClr val="FFFFFF"/>
                </a:solidFill>
                <a:prstDash val="solid"/>
              </a:ln>
              <a:solidFill>
                <a:srgbClr val="002060"/>
              </a:solidFill>
              <a:latin typeface="Calibri"/>
            </a:endParaRPr>
          </a:p>
        </p:txBody>
      </p:sp>
    </p:spTree>
    <p:extLst>
      <p:ext uri="{BB962C8B-B14F-4D97-AF65-F5344CB8AC3E}">
        <p14:creationId xmlns:p14="http://schemas.microsoft.com/office/powerpoint/2010/main" val="760850377"/>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5"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379" y="404664"/>
            <a:ext cx="2314003" cy="1492271"/>
          </a:xfrm>
          <a:prstGeom prst="rect">
            <a:avLst/>
          </a:prstGeom>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92" y="589678"/>
            <a:ext cx="2392888" cy="1419237"/>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8990" y="2475501"/>
            <a:ext cx="2138742" cy="1470079"/>
          </a:xfrm>
          <a:prstGeom prst="rect">
            <a:avLst/>
          </a:prstGeom>
        </p:spPr>
      </p:pic>
      <p:pic>
        <p:nvPicPr>
          <p:cNvPr id="6" name="صورة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2133" y="2492895"/>
            <a:ext cx="2314003" cy="1480304"/>
          </a:xfrm>
          <a:prstGeom prst="rect">
            <a:avLst/>
          </a:prstGeom>
        </p:spPr>
      </p:pic>
      <p:pic>
        <p:nvPicPr>
          <p:cNvPr id="7" name="صورة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189" y="2492895"/>
            <a:ext cx="2392888" cy="1470079"/>
          </a:xfrm>
          <a:prstGeom prst="rect">
            <a:avLst/>
          </a:prstGeom>
        </p:spPr>
      </p:pic>
      <p:pic>
        <p:nvPicPr>
          <p:cNvPr id="8" name="صورة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82133" y="4387588"/>
            <a:ext cx="2314003" cy="1685650"/>
          </a:xfrm>
          <a:prstGeom prst="rect">
            <a:avLst/>
          </a:prstGeom>
        </p:spPr>
      </p:pic>
      <p:pic>
        <p:nvPicPr>
          <p:cNvPr id="9" name="صورة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65923" y="477293"/>
            <a:ext cx="2392888" cy="1521193"/>
          </a:xfrm>
          <a:prstGeom prst="rect">
            <a:avLst/>
          </a:prstGeom>
        </p:spPr>
      </p:pic>
      <p:sp>
        <p:nvSpPr>
          <p:cNvPr id="10" name="مستطيل مستدير الزوايا 9"/>
          <p:cNvSpPr/>
          <p:nvPr/>
        </p:nvSpPr>
        <p:spPr>
          <a:xfrm>
            <a:off x="819272" y="1772816"/>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EG" sz="5400" dirty="0">
                <a:solidFill>
                  <a:srgbClr val="FF0000"/>
                </a:solidFill>
              </a:rPr>
              <a:t>1</a:t>
            </a:r>
            <a:endParaRPr lang="en-US" sz="5400" dirty="0">
              <a:solidFill>
                <a:srgbClr val="FF0000"/>
              </a:solidFill>
            </a:endParaRPr>
          </a:p>
        </p:txBody>
      </p:sp>
      <p:sp>
        <p:nvSpPr>
          <p:cNvPr id="17" name="مستطيل مستدير الزوايا 16"/>
          <p:cNvSpPr/>
          <p:nvPr/>
        </p:nvSpPr>
        <p:spPr>
          <a:xfrm>
            <a:off x="3851920" y="3717032"/>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EG" sz="5400" dirty="0">
                <a:solidFill>
                  <a:srgbClr val="FF0000"/>
                </a:solidFill>
              </a:rPr>
              <a:t>2</a:t>
            </a:r>
            <a:endParaRPr lang="en-US" sz="5400" dirty="0">
              <a:solidFill>
                <a:srgbClr val="FF0000"/>
              </a:solidFill>
            </a:endParaRPr>
          </a:p>
        </p:txBody>
      </p:sp>
      <p:sp>
        <p:nvSpPr>
          <p:cNvPr id="18" name="مستطيل مستدير الزوايا 17"/>
          <p:cNvSpPr/>
          <p:nvPr/>
        </p:nvSpPr>
        <p:spPr>
          <a:xfrm>
            <a:off x="3851920" y="1790225"/>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EG" sz="5400" dirty="0">
                <a:solidFill>
                  <a:srgbClr val="FF0000"/>
                </a:solidFill>
              </a:rPr>
              <a:t>3</a:t>
            </a:r>
            <a:endParaRPr lang="en-US" sz="5400" dirty="0">
              <a:solidFill>
                <a:srgbClr val="FF0000"/>
              </a:solidFill>
            </a:endParaRPr>
          </a:p>
        </p:txBody>
      </p:sp>
      <p:sp>
        <p:nvSpPr>
          <p:cNvPr id="19" name="مستطيل مستدير الزوايا 18"/>
          <p:cNvSpPr/>
          <p:nvPr/>
        </p:nvSpPr>
        <p:spPr>
          <a:xfrm>
            <a:off x="754797" y="3685167"/>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EG" sz="5400" dirty="0">
                <a:solidFill>
                  <a:srgbClr val="FF0000"/>
                </a:solidFill>
              </a:rPr>
              <a:t>4</a:t>
            </a:r>
            <a:endParaRPr lang="en-US" sz="5400" dirty="0">
              <a:solidFill>
                <a:srgbClr val="FF0000"/>
              </a:solidFill>
            </a:endParaRPr>
          </a:p>
        </p:txBody>
      </p:sp>
      <p:sp>
        <p:nvSpPr>
          <p:cNvPr id="20" name="مستطيل مستدير الزوايا 19"/>
          <p:cNvSpPr/>
          <p:nvPr/>
        </p:nvSpPr>
        <p:spPr>
          <a:xfrm>
            <a:off x="3995936" y="5805264"/>
            <a:ext cx="1512168"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EG" sz="5400" dirty="0">
                <a:solidFill>
                  <a:srgbClr val="FF0000"/>
                </a:solidFill>
              </a:rPr>
              <a:t>5</a:t>
            </a:r>
            <a:endParaRPr lang="en-US" sz="5400" dirty="0">
              <a:solidFill>
                <a:srgbClr val="FF0000"/>
              </a:solidFill>
            </a:endParaRPr>
          </a:p>
        </p:txBody>
      </p:sp>
      <p:sp>
        <p:nvSpPr>
          <p:cNvPr id="21" name="مستطيل مستدير الزوايا 20"/>
          <p:cNvSpPr/>
          <p:nvPr/>
        </p:nvSpPr>
        <p:spPr>
          <a:xfrm>
            <a:off x="6606283" y="1772816"/>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EG" sz="5400" dirty="0">
                <a:solidFill>
                  <a:srgbClr val="FF0000"/>
                </a:solidFill>
              </a:rPr>
              <a:t>6</a:t>
            </a:r>
            <a:endParaRPr lang="en-US" sz="5400" dirty="0">
              <a:solidFill>
                <a:srgbClr val="FF0000"/>
              </a:solidFill>
            </a:endParaRPr>
          </a:p>
        </p:txBody>
      </p:sp>
      <p:sp>
        <p:nvSpPr>
          <p:cNvPr id="22" name="مستطيل مستدير الزوايا 21"/>
          <p:cNvSpPr/>
          <p:nvPr/>
        </p:nvSpPr>
        <p:spPr>
          <a:xfrm>
            <a:off x="6804248" y="3789040"/>
            <a:ext cx="1512168"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ar-EG" sz="5400" dirty="0">
                <a:solidFill>
                  <a:srgbClr val="FF0000"/>
                </a:solidFill>
              </a:rPr>
              <a:t>7</a:t>
            </a:r>
            <a:endParaRPr lang="en-US" sz="54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11"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ircle(in)">
                                      <p:cBhvr>
                                        <p:cTn id="40" dur="2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ircle(in)">
                                      <p:cBhvr>
                                        <p:cTn id="45" dur="2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ircle(in)">
                                      <p:cBhvr>
                                        <p:cTn id="50" dur="2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0" grpId="0" animBg="1"/>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
          <p:cNvSpPr>
            <a:spLocks noChangeArrowheads="1"/>
          </p:cNvSpPr>
          <p:nvPr/>
        </p:nvSpPr>
        <p:spPr bwMode="auto">
          <a:xfrm>
            <a:off x="904488" y="1628800"/>
            <a:ext cx="7250703" cy="769441"/>
          </a:xfrm>
          <a:prstGeom prst="rect">
            <a:avLst/>
          </a:prstGeom>
          <a:noFill/>
          <a:ln w="9525">
            <a:noFill/>
            <a:miter lim="800000"/>
            <a:headEnd/>
            <a:tailEnd/>
          </a:ln>
          <a:effectLst/>
        </p:spPr>
        <p:txBody>
          <a:bodyPr wrap="none" anchor="ctr">
            <a:spAutoFit/>
          </a:bodyPr>
          <a:lstStyle/>
          <a:p>
            <a:pPr algn="ctr">
              <a:defRPr/>
            </a:pPr>
            <a:r>
              <a:rPr lang="ar-EG" sz="4400" b="1" dirty="0">
                <a:ln w="0"/>
                <a:solidFill>
                  <a:schemeClr val="accent1"/>
                </a:solidFill>
                <a:effectLst>
                  <a:outerShdw blurRad="38100" dist="25400" dir="5400000" algn="ctr" rotWithShape="0">
                    <a:srgbClr val="6E747A">
                      <a:alpha val="43000"/>
                    </a:srgbClr>
                  </a:outerShdw>
                </a:effectLst>
                <a:latin typeface="+mn-lt"/>
                <a:cs typeface="+mn-cs"/>
              </a:rPr>
              <a:t>أستخلص الدروس المستفادة من القصة</a:t>
            </a:r>
            <a:endParaRPr lang="ar-EG" sz="4400" b="1" dirty="0">
              <a:ln w="0"/>
              <a:solidFill>
                <a:schemeClr val="accent1"/>
              </a:solidFill>
              <a:effectLst>
                <a:outerShdw blurRad="38100" dist="25400" dir="5400000" algn="ctr" rotWithShape="0">
                  <a:srgbClr val="6E747A">
                    <a:alpha val="43000"/>
                  </a:srgbClr>
                </a:outerShdw>
              </a:effectLst>
            </a:endParaRPr>
          </a:p>
        </p:txBody>
      </p:sp>
      <p:sp>
        <p:nvSpPr>
          <p:cNvPr id="20" name="TextBox 19"/>
          <p:cNvSpPr txBox="1">
            <a:spLocks noChangeArrowheads="1"/>
          </p:cNvSpPr>
          <p:nvPr/>
        </p:nvSpPr>
        <p:spPr bwMode="auto">
          <a:xfrm>
            <a:off x="800820" y="4074059"/>
            <a:ext cx="7458041" cy="830997"/>
          </a:xfrm>
          <a:prstGeom prst="rect">
            <a:avLst/>
          </a:prstGeom>
          <a:noFill/>
          <a:ln w="9525">
            <a:noFill/>
            <a:miter lim="800000"/>
            <a:headEnd/>
            <a:tailEnd/>
          </a:ln>
        </p:spPr>
        <p:txBody>
          <a:bodyPr wrap="square">
            <a:spAutoFit/>
          </a:bodyPr>
          <a:lstStyle/>
          <a:p>
            <a:pPr algn="ctr"/>
            <a:r>
              <a:rPr lang="ar-EG" sz="4800" b="1" dirty="0">
                <a:solidFill>
                  <a:srgbClr val="FF0000"/>
                </a:solidFill>
                <a:latin typeface="Calibri" pitchFamily="34" charset="0"/>
              </a:rPr>
              <a:t>يجب غسل اليدين جيداً قبل الأكل</a:t>
            </a: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فقاعة التفكير: على شكل سحابة 2">
            <a:extLst>
              <a:ext uri="{FF2B5EF4-FFF2-40B4-BE49-F238E27FC236}">
                <a16:creationId xmlns:a16="http://schemas.microsoft.com/office/drawing/2014/main" id="{122CEE7C-7C92-4378-B6FF-69085D4353A0}"/>
              </a:ext>
            </a:extLst>
          </p:cNvPr>
          <p:cNvSpPr/>
          <p:nvPr/>
        </p:nvSpPr>
        <p:spPr>
          <a:xfrm>
            <a:off x="935596" y="980728"/>
            <a:ext cx="7272808" cy="4263450"/>
          </a:xfrm>
          <a:prstGeom prst="cloudCallout">
            <a:avLst>
              <a:gd name="adj1" fmla="val -23850"/>
              <a:gd name="adj2" fmla="val 72366"/>
            </a:avLst>
          </a:prstGeom>
          <a:ln>
            <a:noFill/>
          </a:ln>
          <a:effectLst>
            <a:glow rad="228600">
              <a:schemeClr val="accent6">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a:spAutoFit/>
          </a:bodyPr>
          <a:lstStyle/>
          <a:p>
            <a:pPr lvl="0" algn="ctr" fontAlgn="auto">
              <a:spcBef>
                <a:spcPts val="0"/>
              </a:spcBef>
              <a:spcAft>
                <a:spcPts val="0"/>
              </a:spcAft>
              <a:defRPr/>
            </a:pPr>
            <a:r>
              <a:rPr lang="ar-EG" sz="4400" b="1" dirty="0">
                <a:ln w="0"/>
                <a:solidFill>
                  <a:srgbClr val="002060"/>
                </a:solidFill>
                <a:effectLst>
                  <a:outerShdw blurRad="38100" dist="19050" dir="2700000" algn="tl" rotWithShape="0">
                    <a:schemeClr val="dk1">
                      <a:alpha val="40000"/>
                    </a:schemeClr>
                  </a:outerShdw>
                </a:effectLst>
                <a:latin typeface="Calibri"/>
              </a:rPr>
              <a:t>خامسًا: أَكْتُبُ أَمامَ كُلِّ صورةٍ الْجُمٍلةَ الإرشاديّةَ الْمناسبةَ لَها، معَ الاهتداءِ بالنَّموذجِ:</a:t>
            </a:r>
            <a:endParaRPr lang="en-US" sz="4400" b="1" dirty="0">
              <a:ln w="0"/>
              <a:solidFill>
                <a:srgbClr val="002060"/>
              </a:solidFill>
              <a:effectLst>
                <a:outerShdw blurRad="38100" dist="19050" dir="2700000" algn="tl" rotWithShape="0">
                  <a:schemeClr val="dk1">
                    <a:alpha val="40000"/>
                  </a:schemeClr>
                </a:outerShdw>
              </a:effectLst>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571625" y="4509120"/>
            <a:ext cx="6000750" cy="923925"/>
          </a:xfrm>
          <a:prstGeom prst="rect">
            <a:avLst/>
          </a:prstGeom>
          <a:noFill/>
          <a:ln w="9525">
            <a:noFill/>
            <a:miter lim="800000"/>
            <a:headEnd/>
            <a:tailEnd/>
          </a:ln>
        </p:spPr>
        <p:txBody>
          <a:bodyPr>
            <a:spAutoFit/>
          </a:bodyPr>
          <a:lstStyle/>
          <a:p>
            <a:pPr algn="ctr"/>
            <a:r>
              <a:rPr lang="ar-EG" sz="5400" b="1" dirty="0">
                <a:latin typeface="Calibri" pitchFamily="34" charset="0"/>
              </a:rPr>
              <a:t>أَنْقِذْ نفْسًا، تَبَرَّعْ بالدَّمِ</a:t>
            </a:r>
            <a:r>
              <a:rPr lang="ar-SA" sz="5400" b="1" dirty="0">
                <a:latin typeface="Calibri" pitchFamily="34" charset="0"/>
              </a:rPr>
              <a:t>.</a:t>
            </a:r>
            <a:endParaRPr lang="en-US" sz="5400" dirty="0">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390" y="718160"/>
            <a:ext cx="3131793" cy="274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643063" y="4214813"/>
            <a:ext cx="6000750" cy="1446212"/>
          </a:xfrm>
          <a:prstGeom prst="rect">
            <a:avLst/>
          </a:prstGeom>
          <a:noFill/>
          <a:ln w="9525">
            <a:noFill/>
            <a:miter lim="800000"/>
            <a:headEnd/>
            <a:tailEnd/>
          </a:ln>
        </p:spPr>
        <p:txBody>
          <a:bodyPr>
            <a:spAutoFit/>
          </a:bodyPr>
          <a:lstStyle/>
          <a:p>
            <a:pPr algn="ctr"/>
            <a:r>
              <a:rPr lang="ar-EG" sz="4400" b="1" dirty="0">
                <a:solidFill>
                  <a:srgbClr val="0000FF"/>
                </a:solidFill>
                <a:latin typeface="Calibri" pitchFamily="34" charset="0"/>
              </a:rPr>
              <a:t>اللعب في المياه الراكدة خطر على حياتك</a:t>
            </a:r>
            <a:r>
              <a:rPr lang="ar-SA" sz="4400" b="1" dirty="0">
                <a:solidFill>
                  <a:srgbClr val="0000FF"/>
                </a:solidFill>
                <a:latin typeface="Calibri" pitchFamily="34" charset="0"/>
              </a:rPr>
              <a:t>.</a:t>
            </a:r>
            <a:endParaRPr lang="ar-EG" sz="4400" b="1" dirty="0">
              <a:solidFill>
                <a:srgbClr val="0000FF"/>
              </a:solidFill>
              <a:latin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978" y="845852"/>
            <a:ext cx="2988198" cy="2836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92696"/>
            <a:ext cx="7776864" cy="5184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357313" y="4190151"/>
            <a:ext cx="6500812" cy="830262"/>
          </a:xfrm>
          <a:prstGeom prst="rect">
            <a:avLst/>
          </a:prstGeom>
          <a:noFill/>
          <a:ln w="9525">
            <a:noFill/>
            <a:miter lim="800000"/>
            <a:headEnd/>
            <a:tailEnd/>
          </a:ln>
        </p:spPr>
        <p:txBody>
          <a:bodyPr>
            <a:spAutoFit/>
          </a:bodyPr>
          <a:lstStyle/>
          <a:p>
            <a:pPr algn="ctr"/>
            <a:r>
              <a:rPr lang="ar-EG" sz="4800" b="1" dirty="0">
                <a:solidFill>
                  <a:srgbClr val="0000FF"/>
                </a:solidFill>
                <a:latin typeface="Calibri" pitchFamily="34" charset="0"/>
              </a:rPr>
              <a:t>الوجبات السريعة تضر بجسمك.</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194" y="1356693"/>
            <a:ext cx="30670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571625" y="4144963"/>
            <a:ext cx="6000750" cy="1570037"/>
          </a:xfrm>
          <a:prstGeom prst="rect">
            <a:avLst/>
          </a:prstGeom>
          <a:noFill/>
          <a:ln w="9525">
            <a:noFill/>
            <a:miter lim="800000"/>
            <a:headEnd/>
            <a:tailEnd/>
          </a:ln>
        </p:spPr>
        <p:txBody>
          <a:bodyPr>
            <a:spAutoFit/>
          </a:bodyPr>
          <a:lstStyle/>
          <a:p>
            <a:pPr algn="ctr"/>
            <a:r>
              <a:rPr lang="ar-EG" sz="4800" b="1">
                <a:solidFill>
                  <a:srgbClr val="0000FF"/>
                </a:solidFill>
                <a:latin typeface="Calibri" pitchFamily="34" charset="0"/>
              </a:rPr>
              <a:t>الطعام المتوازن وقاية من الأمراض.</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055" y="692697"/>
            <a:ext cx="3911312" cy="309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500188" y="4032250"/>
            <a:ext cx="6357937" cy="1754188"/>
          </a:xfrm>
          <a:prstGeom prst="rect">
            <a:avLst/>
          </a:prstGeom>
          <a:noFill/>
          <a:ln w="9525">
            <a:noFill/>
            <a:miter lim="800000"/>
            <a:headEnd/>
            <a:tailEnd/>
          </a:ln>
        </p:spPr>
        <p:txBody>
          <a:bodyPr>
            <a:spAutoFit/>
          </a:bodyPr>
          <a:lstStyle/>
          <a:p>
            <a:pPr algn="ctr"/>
            <a:r>
              <a:rPr lang="ar-EG" sz="5400" b="1" dirty="0">
                <a:solidFill>
                  <a:srgbClr val="0000FF"/>
                </a:solidFill>
                <a:latin typeface="Calibri" pitchFamily="34" charset="0"/>
              </a:rPr>
              <a:t>الإسراف في الدواء بلا داعٍ انتحا</a:t>
            </a:r>
            <a:r>
              <a:rPr lang="ar-SA" sz="5400" b="1" dirty="0">
                <a:solidFill>
                  <a:srgbClr val="0000FF"/>
                </a:solidFill>
                <a:latin typeface="Calibri" pitchFamily="34" charset="0"/>
              </a:rPr>
              <a:t>ر،</a:t>
            </a:r>
            <a:r>
              <a:rPr lang="ar-EG" sz="5400" b="1" dirty="0">
                <a:solidFill>
                  <a:srgbClr val="0000FF"/>
                </a:solidFill>
                <a:latin typeface="Calibri" pitchFamily="34" charset="0"/>
              </a:rPr>
              <a:t> فاحذ</a:t>
            </a:r>
            <a:r>
              <a:rPr lang="ar-SA" sz="5400" b="1" dirty="0">
                <a:solidFill>
                  <a:srgbClr val="0000FF"/>
                </a:solidFill>
                <a:latin typeface="Calibri" pitchFamily="34" charset="0"/>
              </a:rPr>
              <a:t>ر.</a:t>
            </a:r>
            <a:endParaRPr lang="ar-EG" sz="5400" b="1" dirty="0">
              <a:solidFill>
                <a:srgbClr val="0000FF"/>
              </a:solidFill>
              <a:latin typeface="Calibri"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574" y="674914"/>
            <a:ext cx="3923665" cy="298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a:grpSpLocks/>
          </p:cNvGrpSpPr>
          <p:nvPr/>
        </p:nvGrpSpPr>
        <p:grpSpPr bwMode="auto">
          <a:xfrm>
            <a:off x="498335" y="332656"/>
            <a:ext cx="8322137" cy="5967412"/>
            <a:chOff x="214282" y="714356"/>
            <a:chExt cx="8786842" cy="5967535"/>
          </a:xfrm>
        </p:grpSpPr>
        <p:grpSp>
          <p:nvGrpSpPr>
            <p:cNvPr id="5124" name="Group 3"/>
            <p:cNvGrpSpPr>
              <a:grpSpLocks/>
            </p:cNvGrpSpPr>
            <p:nvPr/>
          </p:nvGrpSpPr>
          <p:grpSpPr bwMode="auto">
            <a:xfrm>
              <a:off x="214282" y="857232"/>
              <a:ext cx="8786842" cy="5824659"/>
              <a:chOff x="357158" y="285728"/>
              <a:chExt cx="8143900" cy="5824659"/>
            </a:xfrm>
          </p:grpSpPr>
          <p:pic>
            <p:nvPicPr>
              <p:cNvPr id="8" name="Picture 7" descr="00008.WMF"/>
              <p:cNvPicPr>
                <a:picLocks noChangeAspect="1"/>
              </p:cNvPicPr>
              <p:nvPr/>
            </p:nvPicPr>
            <p:blipFill>
              <a:blip r:embed="rId3" cstate="print">
                <a:duotone>
                  <a:schemeClr val="accent5">
                    <a:shade val="45000"/>
                    <a:satMod val="135000"/>
                  </a:schemeClr>
                  <a:prstClr val="white"/>
                </a:duotone>
              </a:blip>
              <a:stretch>
                <a:fillRect/>
              </a:stretch>
            </p:blipFill>
            <p:spPr bwMode="auto">
              <a:xfrm>
                <a:off x="357158" y="285728"/>
                <a:ext cx="8143900" cy="5824659"/>
              </a:xfrm>
              <a:prstGeom prst="rect">
                <a:avLst/>
              </a:prstGeom>
              <a:effectLst>
                <a:innerShdw blurRad="622300">
                  <a:prstClr val="black"/>
                </a:innerShdw>
              </a:effectLst>
            </p:spPr>
          </p:pic>
          <p:sp>
            <p:nvSpPr>
              <p:cNvPr id="7" name="TextBox 4"/>
              <p:cNvSpPr txBox="1"/>
              <p:nvPr/>
            </p:nvSpPr>
            <p:spPr>
              <a:xfrm>
                <a:off x="1214005" y="2930559"/>
                <a:ext cx="6286688" cy="831867"/>
              </a:xfrm>
              <a:prstGeom prst="rect">
                <a:avLst/>
              </a:prstGeom>
              <a:noFill/>
            </p:spPr>
            <p:txBody>
              <a:bodyPr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48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Traditional Arabic" pitchFamily="2" charset="-78"/>
                </a:endParaRPr>
              </a:p>
            </p:txBody>
          </p:sp>
        </p:grpSp>
        <p:sp>
          <p:nvSpPr>
            <p:cNvPr id="5" name="TextBox 4"/>
            <p:cNvSpPr txBox="1"/>
            <p:nvPr/>
          </p:nvSpPr>
          <p:spPr>
            <a:xfrm>
              <a:off x="1429047" y="714356"/>
              <a:ext cx="6501076" cy="769953"/>
            </a:xfrm>
            <a:prstGeom prst="rect">
              <a:avLst/>
            </a:prstGeom>
            <a:noFill/>
          </p:spPr>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EG" sz="44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alibri"/>
                <a:ea typeface="+mn-ea"/>
                <a:cs typeface="Arial" panose="020B0604020202020204" pitchFamily="34" charset="0"/>
              </a:endParaRPr>
            </a:p>
          </p:txBody>
        </p:sp>
      </p:grpSp>
      <p:sp>
        <p:nvSpPr>
          <p:cNvPr id="2" name="TextBox 1"/>
          <p:cNvSpPr txBox="1"/>
          <p:nvPr/>
        </p:nvSpPr>
        <p:spPr>
          <a:xfrm>
            <a:off x="1568569" y="1264139"/>
            <a:ext cx="6357982" cy="4247317"/>
          </a:xfrm>
          <a:prstGeom prst="rect">
            <a:avLst/>
          </a:prstGeom>
          <a:noFill/>
        </p:spPr>
        <p:txBody>
          <a:bodyPr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w="18415" cmpd="sng">
                  <a:solidFill>
                    <a:srgbClr val="FFFFFF"/>
                  </a:solidFill>
                  <a:prstDash val="solid"/>
                </a:ln>
                <a:solidFill>
                  <a:srgbClr val="002060"/>
                </a:solidFill>
                <a:uLnTx/>
                <a:uFillTx/>
                <a:latin typeface="Calibri"/>
                <a:ea typeface="+mn-ea"/>
                <a:cs typeface="Arial" panose="020B0604020202020204" pitchFamily="34" charset="0"/>
              </a:rPr>
              <a:t>سادساً: أَكْتُبُ تَحْتَ كُلَّ صورةٍ مِنْ صورِ أَعضاءِ الْجِسمِ إِرْشادًا واحدًا؛ للمُحافَظَةِ على ذلكَ العُضوِ، كَما في الْمِثالِ:</a:t>
            </a:r>
            <a:endParaRPr kumimoji="0" lang="en-US" sz="5400" b="1" i="0" u="none" strike="noStrike" kern="1200" cap="none" spc="0" normalizeH="0" baseline="0" noProof="0" dirty="0">
              <a:ln w="18415" cmpd="sng">
                <a:solidFill>
                  <a:srgbClr val="FFFFFF"/>
                </a:solidFill>
                <a:prstDash val="solid"/>
              </a:ln>
              <a:solidFill>
                <a:srgbClr val="002060"/>
              </a:solidFill>
              <a:uLnTx/>
              <a:uFillTx/>
              <a:latin typeface="Calibri"/>
              <a:ea typeface="+mn-ea"/>
              <a:cs typeface="Arial" pitchFamily="34" charset="0"/>
            </a:endParaRPr>
          </a:p>
        </p:txBody>
      </p:sp>
    </p:spTree>
    <p:extLst>
      <p:ext uri="{BB962C8B-B14F-4D97-AF65-F5344CB8AC3E}">
        <p14:creationId xmlns:p14="http://schemas.microsoft.com/office/powerpoint/2010/main" val="1069691445"/>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Scale>
                                      <p:cBhvr>
                                        <p:cTn id="1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gtEl>
                                        <p:attrNameLst>
                                          <p:attrName>ppt_x</p:attrName>
                                          <p:attrName>ppt_y</p:attrName>
                                        </p:attrNameLst>
                                      </p:cBhvr>
                                    </p:animMotion>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145407" y="4472242"/>
            <a:ext cx="5429250" cy="1200150"/>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تناول وجبتك بانتظام، فإن ذلك يريح المعدة.</a:t>
            </a:r>
          </a:p>
        </p:txBody>
      </p:sp>
      <p:pic>
        <p:nvPicPr>
          <p:cNvPr id="5" name="صورة 4">
            <a:extLst>
              <a:ext uri="{FF2B5EF4-FFF2-40B4-BE49-F238E27FC236}">
                <a16:creationId xmlns:a16="http://schemas.microsoft.com/office/drawing/2014/main" id="{4B34D2D8-C921-415A-B590-14BB71F1D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5393" y="692696"/>
            <a:ext cx="4884879" cy="3024336"/>
          </a:xfrm>
          <a:prstGeom prst="rect">
            <a:avLst/>
          </a:prstGeom>
        </p:spPr>
      </p:pic>
    </p:spTree>
    <p:extLst>
      <p:ext uri="{BB962C8B-B14F-4D97-AF65-F5344CB8AC3E}">
        <p14:creationId xmlns:p14="http://schemas.microsoft.com/office/powerpoint/2010/main" val="957015062"/>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تناول وجبتك..........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A0CCC0D-B5D4-4CED-A808-5359FA2F2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656693"/>
            <a:ext cx="4642817" cy="3096344"/>
          </a:xfrm>
          <a:prstGeom prst="rect">
            <a:avLst/>
          </a:prstGeom>
        </p:spPr>
      </p:pic>
      <p:sp>
        <p:nvSpPr>
          <p:cNvPr id="24" name="مستطيل: زوايا علوية مستديرة 23">
            <a:extLst>
              <a:ext uri="{FF2B5EF4-FFF2-40B4-BE49-F238E27FC236}">
                <a16:creationId xmlns:a16="http://schemas.microsoft.com/office/drawing/2014/main" id="{5E0BA61A-CFE0-40C6-B7B4-020F633BE472}"/>
              </a:ext>
            </a:extLst>
          </p:cNvPr>
          <p:cNvSpPr/>
          <p:nvPr/>
        </p:nvSpPr>
        <p:spPr>
          <a:xfrm>
            <a:off x="1331640" y="4365104"/>
            <a:ext cx="6552728" cy="1512168"/>
          </a:xfrm>
          <a:prstGeom prst="round2Same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lvl="0" algn="ctr">
              <a:defRPr/>
            </a:pPr>
            <a:r>
              <a:rPr lang="ar-EG" sz="4000" b="1" dirty="0">
                <a:solidFill>
                  <a:srgbClr val="0000FF"/>
                </a:solidFill>
                <a:latin typeface="Calibri" pitchFamily="34" charset="0"/>
              </a:rPr>
              <a:t>الجِلُوسُ بِالقُرْبِ مِنْ التّلْفَازِ يَضُرُ الْعَيْنَ.</a:t>
            </a:r>
          </a:p>
        </p:txBody>
      </p:sp>
    </p:spTree>
    <p:extLst>
      <p:ext uri="{BB962C8B-B14F-4D97-AF65-F5344CB8AC3E}">
        <p14:creationId xmlns:p14="http://schemas.microsoft.com/office/powerpoint/2010/main" val="877148418"/>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2"/>
          <p:cNvSpPr txBox="1">
            <a:spLocks noChangeArrowheads="1"/>
          </p:cNvSpPr>
          <p:nvPr/>
        </p:nvSpPr>
        <p:spPr bwMode="auto">
          <a:xfrm>
            <a:off x="1321570" y="4221088"/>
            <a:ext cx="6715172" cy="1446550"/>
          </a:xfrm>
          <a:prstGeom prst="rect">
            <a:avLst/>
          </a:prstGeom>
          <a:noFill/>
          <a:ln w="9525">
            <a:noFill/>
            <a:miter lim="800000"/>
            <a:headEnd/>
            <a:tailEnd/>
          </a:ln>
        </p:spPr>
        <p:txBody>
          <a:bodyPr wrap="square">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تَجَنّبُ السّقُوطِ المُسْتَمِرِ عَلَى قَفَصِك الصّدْرِي.</a:t>
            </a:r>
          </a:p>
        </p:txBody>
      </p:sp>
      <p:pic>
        <p:nvPicPr>
          <p:cNvPr id="3" name="صورة 2">
            <a:extLst>
              <a:ext uri="{FF2B5EF4-FFF2-40B4-BE49-F238E27FC236}">
                <a16:creationId xmlns:a16="http://schemas.microsoft.com/office/drawing/2014/main" id="{8B407677-3F9D-4292-90DD-E71C528951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60" y="908720"/>
            <a:ext cx="4320479" cy="2736304"/>
          </a:xfrm>
          <a:prstGeom prst="rect">
            <a:avLst/>
          </a:prstGeom>
        </p:spPr>
      </p:pic>
    </p:spTree>
    <p:extLst>
      <p:ext uri="{BB962C8B-B14F-4D97-AF65-F5344CB8AC3E}">
        <p14:creationId xmlns:p14="http://schemas.microsoft.com/office/powerpoint/2010/main" val="3049817111"/>
      </p:ext>
    </p:extLst>
  </p:cSld>
  <p:clrMapOvr>
    <a:masterClrMapping/>
  </p:clrMapOvr>
  <p:transition>
    <p:wheel spokes="1"/>
    <p:sndAc>
      <p:stSnd>
        <p:snd r:embed="rId3"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subTnLst>
                                    <p:audio>
                                      <p:cMediaNode>
                                        <p:cTn display="0" masterRel="sameClick">
                                          <p:stCondLst>
                                            <p:cond evt="begin" delay="0">
                                              <p:tn val="5"/>
                                            </p:cond>
                                          </p:stCondLst>
                                          <p:endCondLst>
                                            <p:cond evt="onStopAudio" delay="0">
                                              <p:tgtEl>
                                                <p:sldTgt/>
                                              </p:tgtEl>
                                            </p:cond>
                                          </p:endCondLst>
                                        </p:cTn>
                                        <p:tgtEl>
                                          <p:sndTgt r:embed="rId4" name="تجنب السقوط المستم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Box 2"/>
          <p:cNvSpPr txBox="1">
            <a:spLocks noChangeArrowheads="1"/>
          </p:cNvSpPr>
          <p:nvPr/>
        </p:nvSpPr>
        <p:spPr bwMode="auto">
          <a:xfrm>
            <a:off x="1619672" y="4324261"/>
            <a:ext cx="5786437" cy="1446213"/>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لا تُدْخِل أدَاة مُدَبّبة فِي أذُنِك </a:t>
            </a:r>
            <a:r>
              <a:rPr lang="ar-EG" sz="4400" b="1" dirty="0">
                <a:solidFill>
                  <a:srgbClr val="0000FF"/>
                </a:solidFill>
                <a:latin typeface="Calibri" pitchFamily="34" charset="0"/>
              </a:rPr>
              <a:t>بِ</a:t>
            </a:r>
            <a:r>
              <a:rPr kumimoji="0" lang="ar-EG" sz="44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قَصْدِ تَنْظِيفِهَا.</a:t>
            </a:r>
          </a:p>
        </p:txBody>
      </p:sp>
      <p:pic>
        <p:nvPicPr>
          <p:cNvPr id="3" name="صورة 2">
            <a:extLst>
              <a:ext uri="{FF2B5EF4-FFF2-40B4-BE49-F238E27FC236}">
                <a16:creationId xmlns:a16="http://schemas.microsoft.com/office/drawing/2014/main" id="{78B82132-A338-4FEB-A0FF-F5359FB82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672" y="1046683"/>
            <a:ext cx="6120679" cy="2934767"/>
          </a:xfrm>
          <a:prstGeom prst="rect">
            <a:avLst/>
          </a:prstGeom>
        </p:spPr>
      </p:pic>
    </p:spTree>
    <p:extLst>
      <p:ext uri="{BB962C8B-B14F-4D97-AF65-F5344CB8AC3E}">
        <p14:creationId xmlns:p14="http://schemas.microsoft.com/office/powerpoint/2010/main" val="1044362242"/>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subTnLst>
                                    <p:audio>
                                      <p:cMediaNode>
                                        <p:cTn display="0" masterRel="sameClick">
                                          <p:stCondLst>
                                            <p:cond evt="begin" delay="0">
                                              <p:tn val="5"/>
                                            </p:cond>
                                          </p:stCondLst>
                                          <p:endCondLst>
                                            <p:cond evt="onStopAudio" delay="0">
                                              <p:tgtEl>
                                                <p:sldTgt/>
                                              </p:tgtEl>
                                            </p:cond>
                                          </p:endCondLst>
                                        </p:cTn>
                                        <p:tgtEl>
                                          <p:sndTgt r:embed="rId3" name="لا تدخل ادا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E4891B5-5B39-46CB-A950-1C2C724F8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336" y="476672"/>
            <a:ext cx="5927360" cy="3485728"/>
          </a:xfrm>
          <a:prstGeom prst="rect">
            <a:avLst/>
          </a:prstGeom>
        </p:spPr>
      </p:pic>
      <p:sp>
        <p:nvSpPr>
          <p:cNvPr id="5" name="مستطيل 4">
            <a:extLst>
              <a:ext uri="{FF2B5EF4-FFF2-40B4-BE49-F238E27FC236}">
                <a16:creationId xmlns:a16="http://schemas.microsoft.com/office/drawing/2014/main" id="{271B07F0-87D5-449B-800B-1441DCA76028}"/>
              </a:ext>
            </a:extLst>
          </p:cNvPr>
          <p:cNvSpPr/>
          <p:nvPr/>
        </p:nvSpPr>
        <p:spPr>
          <a:xfrm>
            <a:off x="1475656" y="4077072"/>
            <a:ext cx="6480720" cy="165618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lvl="0" algn="ctr">
              <a:defRPr/>
            </a:pPr>
            <a:r>
              <a:rPr lang="ar-EG" sz="4400" b="1" dirty="0">
                <a:solidFill>
                  <a:srgbClr val="0000FF"/>
                </a:solidFill>
                <a:latin typeface="Calibri" pitchFamily="34" charset="0"/>
              </a:rPr>
              <a:t>الضّرْبُ عَلَى الرّأسِ يُخِلُّ بِعَمَلِ الدّمَاغِ.</a:t>
            </a:r>
          </a:p>
        </p:txBody>
      </p:sp>
    </p:spTree>
    <p:extLst>
      <p:ext uri="{BB962C8B-B14F-4D97-AF65-F5344CB8AC3E}">
        <p14:creationId xmlns:p14="http://schemas.microsoft.com/office/powerpoint/2010/main" val="1218045362"/>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109" y="548680"/>
            <a:ext cx="4313782" cy="3312368"/>
          </a:xfrm>
          <a:prstGeom prst="rect">
            <a:avLst/>
          </a:prstGeom>
        </p:spPr>
      </p:pic>
      <p:sp>
        <p:nvSpPr>
          <p:cNvPr id="3" name="مستطيل 2">
            <a:extLst>
              <a:ext uri="{FF2B5EF4-FFF2-40B4-BE49-F238E27FC236}">
                <a16:creationId xmlns:a16="http://schemas.microsoft.com/office/drawing/2014/main" id="{2F09EF54-019A-4EE5-8BA8-3DEE9B532E3B}"/>
              </a:ext>
            </a:extLst>
          </p:cNvPr>
          <p:cNvSpPr/>
          <p:nvPr/>
        </p:nvSpPr>
        <p:spPr>
          <a:xfrm>
            <a:off x="1439652" y="3861048"/>
            <a:ext cx="6264696" cy="1944216"/>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lvl="0" algn="ctr">
              <a:defRPr/>
            </a:pPr>
            <a:r>
              <a:rPr lang="ar-EG" sz="4400" b="1" dirty="0">
                <a:solidFill>
                  <a:srgbClr val="0000FF"/>
                </a:solidFill>
                <a:latin typeface="Calibri" pitchFamily="34" charset="0"/>
              </a:rPr>
              <a:t>ارْتِدَاءُ الْحِذَاءِ يَحْمِى القَدَمَين مِنْ الجَرْحِ.                  </a:t>
            </a:r>
          </a:p>
        </p:txBody>
      </p:sp>
    </p:spTree>
    <p:extLst>
      <p:ext uri="{BB962C8B-B14F-4D97-AF65-F5344CB8AC3E}">
        <p14:creationId xmlns:p14="http://schemas.microsoft.com/office/powerpoint/2010/main" val="4105470873"/>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صورة 7" descr="هخ.png"/>
          <p:cNvPicPr>
            <a:picLocks noChangeAspect="1"/>
          </p:cNvPicPr>
          <p:nvPr/>
        </p:nvPicPr>
        <p:blipFill>
          <a:blip r:embed="rId3" cstate="print"/>
          <a:stretch>
            <a:fillRect/>
          </a:stretch>
        </p:blipFill>
        <p:spPr>
          <a:xfrm>
            <a:off x="676056" y="273422"/>
            <a:ext cx="7704856" cy="2363490"/>
          </a:xfrm>
          <a:prstGeom prst="rect">
            <a:avLst/>
          </a:prstGeom>
        </p:spPr>
      </p:pic>
      <p:sp>
        <p:nvSpPr>
          <p:cNvPr id="9" name="Rectangle 1"/>
          <p:cNvSpPr>
            <a:spLocks noChangeArrowheads="1"/>
          </p:cNvSpPr>
          <p:nvPr/>
        </p:nvSpPr>
        <p:spPr bwMode="auto">
          <a:xfrm>
            <a:off x="685750" y="1436583"/>
            <a:ext cx="7558658" cy="1200329"/>
          </a:xfrm>
          <a:prstGeom prst="rect">
            <a:avLst/>
          </a:prstGeom>
          <a:noFill/>
          <a:ln w="9525">
            <a:noFill/>
            <a:miter lim="800000"/>
            <a:headEnd/>
            <a:tailEnd/>
          </a:ln>
        </p:spPr>
        <p:txBody>
          <a:bodyPr wrap="square" anchor="ctr">
            <a:spAutoFit/>
          </a:bodyPr>
          <a:lstStyle/>
          <a:p>
            <a:pPr algn="justLow" rtl="1">
              <a:defRPr/>
            </a:pPr>
            <a:r>
              <a:rPr lang="ar-EG" sz="3600" b="1" dirty="0">
                <a:solidFill>
                  <a:srgbClr val="002060"/>
                </a:solidFill>
                <a:cs typeface="+mn-cs"/>
              </a:rPr>
              <a:t>سيكون المتعلم في نهاية الوحدة قادراً بمشيئة الله على:</a:t>
            </a:r>
            <a:endParaRPr lang="en-US" sz="3600" b="1" dirty="0">
              <a:solidFill>
                <a:srgbClr val="002060"/>
              </a:solidFill>
              <a:cs typeface="+mn-cs"/>
            </a:endParaRPr>
          </a:p>
        </p:txBody>
      </p:sp>
      <p:sp>
        <p:nvSpPr>
          <p:cNvPr id="10" name="Rectangle 1"/>
          <p:cNvSpPr>
            <a:spLocks noChangeArrowheads="1"/>
          </p:cNvSpPr>
          <p:nvPr/>
        </p:nvSpPr>
        <p:spPr bwMode="auto">
          <a:xfrm>
            <a:off x="580317" y="2636912"/>
            <a:ext cx="7928392" cy="1077218"/>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اكتساب اتجاهات إيجابية نحو صحة الجسم، واتباع العادات الصحية السليمة.</a:t>
            </a:r>
            <a:endParaRPr lang="en-US" sz="3200" b="1" dirty="0">
              <a:solidFill>
                <a:srgbClr val="660066"/>
              </a:solidFill>
              <a:cs typeface="+mn-cs"/>
            </a:endParaRPr>
          </a:p>
        </p:txBody>
      </p:sp>
      <p:sp>
        <p:nvSpPr>
          <p:cNvPr id="11" name="مستطيل 10"/>
          <p:cNvSpPr>
            <a:spLocks noChangeArrowheads="1"/>
          </p:cNvSpPr>
          <p:nvPr/>
        </p:nvSpPr>
        <p:spPr bwMode="auto">
          <a:xfrm>
            <a:off x="4514867" y="595987"/>
            <a:ext cx="3744416" cy="707886"/>
          </a:xfrm>
          <a:prstGeom prst="rect">
            <a:avLst/>
          </a:prstGeom>
          <a:noFill/>
          <a:ln w="9525">
            <a:noFill/>
            <a:miter lim="800000"/>
            <a:headEnd/>
            <a:tailEnd/>
          </a:ln>
        </p:spPr>
        <p:txBody>
          <a:bodyPr wrap="square">
            <a:spAutoFit/>
          </a:bodyPr>
          <a:lstStyle/>
          <a:p>
            <a:pPr algn="r">
              <a:defRPr/>
            </a:pPr>
            <a:r>
              <a:rPr lang="ar-EG" sz="4000" b="1" dirty="0">
                <a:solidFill>
                  <a:srgbClr val="C00000"/>
                </a:solidFill>
                <a:cs typeface="+mn-cs"/>
              </a:rPr>
              <a:t>الكفايات المستهدفة</a:t>
            </a:r>
            <a:endParaRPr lang="en-US" sz="4000" dirty="0">
              <a:solidFill>
                <a:srgbClr val="C00000"/>
              </a:solidFill>
              <a:cs typeface="+mn-cs"/>
            </a:endParaRPr>
          </a:p>
        </p:txBody>
      </p:sp>
      <p:sp>
        <p:nvSpPr>
          <p:cNvPr id="12" name="Rectangle 1"/>
          <p:cNvSpPr>
            <a:spLocks noChangeArrowheads="1"/>
          </p:cNvSpPr>
          <p:nvPr/>
        </p:nvSpPr>
        <p:spPr bwMode="auto">
          <a:xfrm>
            <a:off x="-276267" y="3714130"/>
            <a:ext cx="8784976" cy="584775"/>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فهم المسموع ومراعاة آداب الاستماع.</a:t>
            </a:r>
            <a:endParaRPr lang="en-US" sz="3200" b="1" dirty="0">
              <a:solidFill>
                <a:srgbClr val="660066"/>
              </a:solidFill>
              <a:cs typeface="+mn-cs"/>
            </a:endParaRPr>
          </a:p>
        </p:txBody>
      </p:sp>
      <p:sp>
        <p:nvSpPr>
          <p:cNvPr id="14" name="Rectangle 1"/>
          <p:cNvSpPr>
            <a:spLocks noChangeArrowheads="1"/>
          </p:cNvSpPr>
          <p:nvPr/>
        </p:nvSpPr>
        <p:spPr bwMode="auto">
          <a:xfrm>
            <a:off x="652325" y="4313036"/>
            <a:ext cx="7856384" cy="1077218"/>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القراءة السليمة وفهم المقروء، واستيعاب جوانبه واستثمارها.</a:t>
            </a:r>
            <a:endParaRPr lang="en-US" sz="3200" b="1" dirty="0">
              <a:solidFill>
                <a:srgbClr val="660066"/>
              </a:solidFill>
              <a:cs typeface="+mn-cs"/>
            </a:endParaRPr>
          </a:p>
        </p:txBody>
      </p:sp>
      <p:sp>
        <p:nvSpPr>
          <p:cNvPr id="15" name="Rectangle 1"/>
          <p:cNvSpPr>
            <a:spLocks noChangeArrowheads="1"/>
          </p:cNvSpPr>
          <p:nvPr/>
        </p:nvSpPr>
        <p:spPr bwMode="auto">
          <a:xfrm>
            <a:off x="676056" y="5376118"/>
            <a:ext cx="7856384" cy="1077218"/>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تعرُّف أسلوب الشرط وتوظيفه وفق حاجته توظيفاً صحيحاً.</a:t>
            </a:r>
            <a:endParaRPr lang="en-US" sz="3200" b="1" dirty="0">
              <a:solidFill>
                <a:srgbClr val="660066"/>
              </a:solidFill>
              <a:cs typeface="+mn-cs"/>
            </a:endParaRPr>
          </a:p>
        </p:txBody>
      </p:sp>
    </p:spTree>
    <p:extLst>
      <p:ext uri="{BB962C8B-B14F-4D97-AF65-F5344CB8AC3E}">
        <p14:creationId xmlns:p14="http://schemas.microsoft.com/office/powerpoint/2010/main" val="3064288623"/>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 presetClass="entr" presetSubtype="9"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9"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9"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 presetClass="entr" presetSubtype="9"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مخطط انسيابي: معالجة 1">
            <a:extLst>
              <a:ext uri="{FF2B5EF4-FFF2-40B4-BE49-F238E27FC236}">
                <a16:creationId xmlns:a16="http://schemas.microsoft.com/office/drawing/2014/main" id="{C69ACBFC-45EB-4744-BDAB-21BE14875B25}"/>
              </a:ext>
            </a:extLst>
          </p:cNvPr>
          <p:cNvSpPr/>
          <p:nvPr/>
        </p:nvSpPr>
        <p:spPr>
          <a:xfrm>
            <a:off x="1655676" y="4221088"/>
            <a:ext cx="5832648" cy="144757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ar-EG" sz="4400" b="1" dirty="0">
                <a:solidFill>
                  <a:srgbClr val="0000FF"/>
                </a:solidFill>
                <a:latin typeface="Calibri" pitchFamily="34" charset="0"/>
              </a:rPr>
              <a:t>غَسْلُ اليَدَينِ جَيّدًا يَبْعِدُ عَنْكَ الأمْرَاضُ بِإذْنِ اللهِ.                  </a:t>
            </a:r>
          </a:p>
        </p:txBody>
      </p:sp>
      <p:pic>
        <p:nvPicPr>
          <p:cNvPr id="5" name="صورة 4">
            <a:extLst>
              <a:ext uri="{FF2B5EF4-FFF2-40B4-BE49-F238E27FC236}">
                <a16:creationId xmlns:a16="http://schemas.microsoft.com/office/drawing/2014/main" id="{B665ACCF-AC3B-489E-BDC7-1E5A2A69E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079" y="412074"/>
            <a:ext cx="6047842" cy="3312368"/>
          </a:xfrm>
          <a:prstGeom prst="rect">
            <a:avLst/>
          </a:prstGeom>
        </p:spPr>
      </p:pic>
    </p:spTree>
    <p:extLst>
      <p:ext uri="{BB962C8B-B14F-4D97-AF65-F5344CB8AC3E}">
        <p14:creationId xmlns:p14="http://schemas.microsoft.com/office/powerpoint/2010/main" val="202000071"/>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54ADF612-7BE5-42A9-9DAA-443C57B1A9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620688"/>
            <a:ext cx="7848872" cy="5400600"/>
          </a:xfrm>
          <a:prstGeom prst="rect">
            <a:avLst/>
          </a:prstGeom>
        </p:spPr>
      </p:pic>
      <p:sp>
        <p:nvSpPr>
          <p:cNvPr id="10" name="مستطيل 9">
            <a:extLst>
              <a:ext uri="{FF2B5EF4-FFF2-40B4-BE49-F238E27FC236}">
                <a16:creationId xmlns:a16="http://schemas.microsoft.com/office/drawing/2014/main" id="{EF4EDD9D-44FE-4A72-B318-BF58984BF74B}"/>
              </a:ext>
            </a:extLst>
          </p:cNvPr>
          <p:cNvSpPr/>
          <p:nvPr/>
        </p:nvSpPr>
        <p:spPr>
          <a:xfrm>
            <a:off x="971600" y="2708920"/>
            <a:ext cx="7344816" cy="2400657"/>
          </a:xfrm>
          <a:prstGeom prst="rect">
            <a:avLst/>
          </a:prstGeom>
        </p:spPr>
        <p:txBody>
          <a:bodyPr wrap="square">
            <a:spAutoFit/>
          </a:bodyPr>
          <a:lstStyle/>
          <a:p>
            <a:pPr lvl="0" algn="ctr" fontAlgn="auto">
              <a:spcBef>
                <a:spcPts val="0"/>
              </a:spcBef>
              <a:spcAft>
                <a:spcPts val="0"/>
              </a:spcAft>
              <a:defRPr/>
            </a:pPr>
            <a:r>
              <a:rPr lang="ar-EG" sz="4800" b="1" dirty="0">
                <a:solidFill>
                  <a:srgbClr val="C00000"/>
                </a:solidFill>
                <a:latin typeface="Calibri"/>
              </a:rPr>
              <a:t>سابعاً: أ</a:t>
            </a:r>
            <a:r>
              <a:rPr lang="ar-SA" sz="4800" b="1" dirty="0">
                <a:solidFill>
                  <a:srgbClr val="C00000"/>
                </a:solidFill>
                <a:latin typeface="Calibri"/>
              </a:rPr>
              <a:t>قرأ</a:t>
            </a:r>
            <a:r>
              <a:rPr lang="ar-EG" sz="4800" b="1" dirty="0">
                <a:solidFill>
                  <a:srgbClr val="C00000"/>
                </a:solidFill>
                <a:latin typeface="Calibri"/>
              </a:rPr>
              <a:t> مُحْتَوياتِ الْجَدولِ الآتي، ثُمَّ أُجيبُ شفهيًا عَنِ الأسْئِلَةِ التي بَعْدَهُ</a:t>
            </a:r>
            <a:r>
              <a:rPr lang="ar-EG" sz="5400" b="1" dirty="0">
                <a:solidFill>
                  <a:srgbClr val="C00000"/>
                </a:solidFill>
                <a:latin typeface="Calibri"/>
              </a:rPr>
              <a:t>:</a:t>
            </a:r>
            <a:endParaRPr lang="en-US" sz="5400" b="1" dirty="0">
              <a:solidFill>
                <a:srgbClr val="C00000"/>
              </a:solidFill>
              <a:latin typeface="Calibri"/>
            </a:endParaRPr>
          </a:p>
        </p:txBody>
      </p:sp>
    </p:spTree>
    <p:extLst>
      <p:ext uri="{BB962C8B-B14F-4D97-AF65-F5344CB8AC3E}">
        <p14:creationId xmlns:p14="http://schemas.microsoft.com/office/powerpoint/2010/main" val="3035201501"/>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2045296"/>
              </p:ext>
            </p:extLst>
          </p:nvPr>
        </p:nvGraphicFramePr>
        <p:xfrm>
          <a:off x="857250" y="571480"/>
          <a:ext cx="7500938" cy="5449809"/>
        </p:xfrm>
        <a:graphic>
          <a:graphicData uri="http://schemas.openxmlformats.org/drawingml/2006/table">
            <a:tbl>
              <a:tblPr rtl="1" firstRow="1" bandRow="1">
                <a:tableStyleId>{7DF18680-E054-41AD-8BC1-D1AEF772440D}</a:tableStyleId>
              </a:tblPr>
              <a:tblGrid>
                <a:gridCol w="2549594">
                  <a:extLst>
                    <a:ext uri="{9D8B030D-6E8A-4147-A177-3AD203B41FA5}">
                      <a16:colId xmlns:a16="http://schemas.microsoft.com/office/drawing/2014/main" val="20000"/>
                    </a:ext>
                  </a:extLst>
                </a:gridCol>
                <a:gridCol w="4951344">
                  <a:extLst>
                    <a:ext uri="{9D8B030D-6E8A-4147-A177-3AD203B41FA5}">
                      <a16:colId xmlns:a16="http://schemas.microsoft.com/office/drawing/2014/main" val="20001"/>
                    </a:ext>
                  </a:extLst>
                </a:gridCol>
              </a:tblGrid>
              <a:tr h="1032277">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0"/>
                  </a:ext>
                </a:extLst>
              </a:tr>
              <a:tr h="2208766">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1"/>
                  </a:ext>
                </a:extLst>
              </a:tr>
              <a:tr h="2208766">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2"/>
                  </a:ext>
                </a:extLst>
              </a:tr>
            </a:tbl>
          </a:graphicData>
        </a:graphic>
      </p:graphicFrame>
      <p:sp>
        <p:nvSpPr>
          <p:cNvPr id="3" name="TextBox 2"/>
          <p:cNvSpPr txBox="1">
            <a:spLocks noChangeArrowheads="1"/>
          </p:cNvSpPr>
          <p:nvPr/>
        </p:nvSpPr>
        <p:spPr bwMode="auto">
          <a:xfrm>
            <a:off x="6286500" y="2428875"/>
            <a:ext cx="1857375" cy="708025"/>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الجرثومةُ</a:t>
            </a:r>
            <a:endParaRPr kumimoji="0" lang="ar-EG" sz="40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4" name="TextBox 3"/>
          <p:cNvSpPr txBox="1">
            <a:spLocks noChangeArrowheads="1"/>
          </p:cNvSpPr>
          <p:nvPr/>
        </p:nvSpPr>
        <p:spPr bwMode="auto">
          <a:xfrm>
            <a:off x="714375" y="2063750"/>
            <a:ext cx="5000625" cy="1077218"/>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كائنٌ يعيشُ في كلِّ الظروفِ، ويسبب المرضَ عندَ دخوله جِسْمَ الإنسانِ.</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5" name="TextBox 4"/>
          <p:cNvSpPr txBox="1">
            <a:spLocks noChangeArrowheads="1"/>
          </p:cNvSpPr>
          <p:nvPr/>
        </p:nvSpPr>
        <p:spPr bwMode="auto">
          <a:xfrm>
            <a:off x="6215063" y="4533900"/>
            <a:ext cx="2071687" cy="1323975"/>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a:ln>
                  <a:noFill/>
                </a:ln>
                <a:solidFill>
                  <a:prstClr val="black"/>
                </a:solidFill>
                <a:effectLst/>
                <a:uLnTx/>
                <a:uFillTx/>
                <a:latin typeface="Calibri" pitchFamily="34" charset="0"/>
                <a:ea typeface="+mn-ea"/>
                <a:cs typeface="Arial" pitchFamily="34" charset="0"/>
              </a:rPr>
              <a:t>المرضُ المعدي</a:t>
            </a:r>
            <a:endParaRPr kumimoji="0" lang="ar-EG" sz="40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6" name="TextBox 5"/>
          <p:cNvSpPr txBox="1">
            <a:spLocks noChangeArrowheads="1"/>
          </p:cNvSpPr>
          <p:nvPr/>
        </p:nvSpPr>
        <p:spPr bwMode="auto">
          <a:xfrm>
            <a:off x="857250" y="3938602"/>
            <a:ext cx="4857750" cy="2062103"/>
          </a:xfrm>
          <a:prstGeom prst="rect">
            <a:avLst/>
          </a:prstGeom>
          <a:noFill/>
          <a:ln w="9525">
            <a:noFill/>
            <a:miter lim="800000"/>
            <a:headEnd/>
            <a:tailEnd/>
          </a:ln>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المرضُ الَّذي يَنْتقل إِلى آخرينَ إِذا كانوا عَلى صِلَةٍ بإِنْسانٍ مَريضٍ، ومن وسائل انتقاله السُّعالِ والعُطاسِ.</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7" name="TextBox 2"/>
          <p:cNvSpPr txBox="1">
            <a:spLocks noChangeArrowheads="1"/>
          </p:cNvSpPr>
          <p:nvPr/>
        </p:nvSpPr>
        <p:spPr bwMode="auto">
          <a:xfrm>
            <a:off x="5929313" y="653787"/>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المصطلح</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
        <p:nvSpPr>
          <p:cNvPr id="8" name="TextBox 2"/>
          <p:cNvSpPr txBox="1">
            <a:spLocks noChangeArrowheads="1"/>
          </p:cNvSpPr>
          <p:nvPr/>
        </p:nvSpPr>
        <p:spPr bwMode="auto">
          <a:xfrm>
            <a:off x="1785918" y="653787"/>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تعريفه</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795924553"/>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ppt_x</p:attrName>
                                        </p:attrNameLst>
                                      </p:cBhvr>
                                      <p:tavLst>
                                        <p:tav tm="0">
                                          <p:val>
                                            <p:strVal val="#ppt_x-.2"/>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ppt_x</p:attrName>
                                        </p:attrNameLst>
                                      </p:cBhvr>
                                      <p:tavLst>
                                        <p:tav tm="0">
                                          <p:val>
                                            <p:strVal val="#ppt_x-.2"/>
                                          </p:val>
                                        </p:tav>
                                        <p:tav tm="100000">
                                          <p:val>
                                            <p:strVal val="#ppt_x"/>
                                          </p:val>
                                        </p:tav>
                                      </p:tavLst>
                                    </p:anim>
                                    <p:anim calcmode="lin" valueType="num">
                                      <p:cBhvr>
                                        <p:cTn id="3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39391344"/>
              </p:ext>
            </p:extLst>
          </p:nvPr>
        </p:nvGraphicFramePr>
        <p:xfrm>
          <a:off x="785812" y="571479"/>
          <a:ext cx="7715251" cy="5449809"/>
        </p:xfrm>
        <a:graphic>
          <a:graphicData uri="http://schemas.openxmlformats.org/drawingml/2006/table">
            <a:tbl>
              <a:tblPr rtl="1" firstRow="1" bandRow="1">
                <a:tableStyleId>{7DF18680-E054-41AD-8BC1-D1AEF772440D}</a:tableStyleId>
              </a:tblPr>
              <a:tblGrid>
                <a:gridCol w="2622440">
                  <a:extLst>
                    <a:ext uri="{9D8B030D-6E8A-4147-A177-3AD203B41FA5}">
                      <a16:colId xmlns:a16="http://schemas.microsoft.com/office/drawing/2014/main" val="20000"/>
                    </a:ext>
                  </a:extLst>
                </a:gridCol>
                <a:gridCol w="5092811">
                  <a:extLst>
                    <a:ext uri="{9D8B030D-6E8A-4147-A177-3AD203B41FA5}">
                      <a16:colId xmlns:a16="http://schemas.microsoft.com/office/drawing/2014/main" val="20001"/>
                    </a:ext>
                  </a:extLst>
                </a:gridCol>
              </a:tblGrid>
              <a:tr h="1032277">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0"/>
                  </a:ext>
                </a:extLst>
              </a:tr>
              <a:tr h="2208766">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1"/>
                  </a:ext>
                </a:extLst>
              </a:tr>
              <a:tr h="2208766">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2"/>
                  </a:ext>
                </a:extLst>
              </a:tr>
            </a:tbl>
          </a:graphicData>
        </a:graphic>
      </p:graphicFrame>
      <p:sp>
        <p:nvSpPr>
          <p:cNvPr id="3" name="TextBox 2"/>
          <p:cNvSpPr txBox="1">
            <a:spLocks noChangeArrowheads="1"/>
          </p:cNvSpPr>
          <p:nvPr/>
        </p:nvSpPr>
        <p:spPr bwMode="auto">
          <a:xfrm>
            <a:off x="6286500" y="2428875"/>
            <a:ext cx="1857375" cy="708025"/>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الجدريُّ</a:t>
            </a:r>
            <a:endParaRPr kumimoji="0" lang="ar-EG" sz="40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4" name="TextBox 3"/>
          <p:cNvSpPr txBox="1">
            <a:spLocks noChangeArrowheads="1"/>
          </p:cNvSpPr>
          <p:nvPr/>
        </p:nvSpPr>
        <p:spPr bwMode="auto">
          <a:xfrm>
            <a:off x="611560" y="1798945"/>
            <a:ext cx="5081761" cy="2062103"/>
          </a:xfrm>
          <a:prstGeom prst="rect">
            <a:avLst/>
          </a:prstGeom>
          <a:noFill/>
          <a:ln w="9525">
            <a:noFill/>
            <a:miter lim="800000"/>
            <a:headEnd/>
            <a:tailEnd/>
          </a:ln>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مَرَضٌ يَنْتَقِلُ بواسِطَةِ فيروسِ الجدري مِنْ أَعْراضِهِ ظهورُ فقاقيعَ مياهٍ على الْجِسْمِ تَنْفَجِرُ وتُخَلِّفُ قروحًا داكِنَةً، ويَسْتَمِرُّ من خَمْسَةِ أيام إِلى عَشْرَةِ.</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5" name="TextBox 4"/>
          <p:cNvSpPr txBox="1">
            <a:spLocks noChangeArrowheads="1"/>
          </p:cNvSpPr>
          <p:nvPr/>
        </p:nvSpPr>
        <p:spPr bwMode="auto">
          <a:xfrm>
            <a:off x="6215063" y="4730750"/>
            <a:ext cx="2071687" cy="769938"/>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الحصبةُ</a:t>
            </a:r>
            <a:endParaRPr kumimoji="0" lang="en-US" sz="44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6" name="TextBox 5"/>
          <p:cNvSpPr txBox="1">
            <a:spLocks noChangeArrowheads="1"/>
          </p:cNvSpPr>
          <p:nvPr/>
        </p:nvSpPr>
        <p:spPr bwMode="auto">
          <a:xfrm>
            <a:off x="642938" y="4389438"/>
            <a:ext cx="5000625" cy="1077218"/>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مَرَضٌ جُرْثوميٌّ يُصيبُ الأَطْفالَ يُؤَدي إِلى الاحْمِرارِ وارتفاعِ حَرارةِ الْجِسْمِ.</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7" name="TextBox 2"/>
          <p:cNvSpPr txBox="1">
            <a:spLocks noChangeArrowheads="1"/>
          </p:cNvSpPr>
          <p:nvPr/>
        </p:nvSpPr>
        <p:spPr bwMode="auto">
          <a:xfrm>
            <a:off x="5929313" y="653787"/>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المصطلح</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
        <p:nvSpPr>
          <p:cNvPr id="8" name="TextBox 2"/>
          <p:cNvSpPr txBox="1">
            <a:spLocks noChangeArrowheads="1"/>
          </p:cNvSpPr>
          <p:nvPr/>
        </p:nvSpPr>
        <p:spPr bwMode="auto">
          <a:xfrm>
            <a:off x="1785918" y="649004"/>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تعريفه</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495246809"/>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9634246"/>
              </p:ext>
            </p:extLst>
          </p:nvPr>
        </p:nvGraphicFramePr>
        <p:xfrm>
          <a:off x="824732" y="571480"/>
          <a:ext cx="7429526" cy="5387617"/>
        </p:xfrm>
        <a:graphic>
          <a:graphicData uri="http://schemas.openxmlformats.org/drawingml/2006/table">
            <a:tbl>
              <a:tblPr rtl="1" firstRow="1" bandRow="1">
                <a:tableStyleId>{7DF18680-E054-41AD-8BC1-D1AEF772440D}</a:tableStyleId>
              </a:tblPr>
              <a:tblGrid>
                <a:gridCol w="2525322">
                  <a:extLst>
                    <a:ext uri="{9D8B030D-6E8A-4147-A177-3AD203B41FA5}">
                      <a16:colId xmlns:a16="http://schemas.microsoft.com/office/drawing/2014/main" val="20000"/>
                    </a:ext>
                  </a:extLst>
                </a:gridCol>
                <a:gridCol w="4904204">
                  <a:extLst>
                    <a:ext uri="{9D8B030D-6E8A-4147-A177-3AD203B41FA5}">
                      <a16:colId xmlns:a16="http://schemas.microsoft.com/office/drawing/2014/main" val="20001"/>
                    </a:ext>
                  </a:extLst>
                </a:gridCol>
              </a:tblGrid>
              <a:tr h="1020497">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0"/>
                  </a:ext>
                </a:extLst>
              </a:tr>
              <a:tr h="2183560">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1"/>
                  </a:ext>
                </a:extLst>
              </a:tr>
              <a:tr h="2183560">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2"/>
                  </a:ext>
                </a:extLst>
              </a:tr>
            </a:tbl>
          </a:graphicData>
        </a:graphic>
      </p:graphicFrame>
      <p:sp>
        <p:nvSpPr>
          <p:cNvPr id="3" name="TextBox 2"/>
          <p:cNvSpPr txBox="1">
            <a:spLocks noChangeArrowheads="1"/>
          </p:cNvSpPr>
          <p:nvPr/>
        </p:nvSpPr>
        <p:spPr bwMode="auto">
          <a:xfrm>
            <a:off x="6039696" y="2428875"/>
            <a:ext cx="1857375" cy="708025"/>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الملاريا</a:t>
            </a:r>
            <a:endParaRPr kumimoji="0" lang="ar-EG" sz="40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4" name="TextBox 3"/>
          <p:cNvSpPr txBox="1">
            <a:spLocks noChangeArrowheads="1"/>
          </p:cNvSpPr>
          <p:nvPr/>
        </p:nvSpPr>
        <p:spPr bwMode="auto">
          <a:xfrm>
            <a:off x="683568" y="1772816"/>
            <a:ext cx="5000625" cy="1569660"/>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مَرَضٌ يُصيبُ الْجِسمَ بَعْدَ لَدْغِة بَعوضَةَ الملاريا الَّتي تَعيشُ في الْمُستنقعاتِ.</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5" name="TextBox 4"/>
          <p:cNvSpPr txBox="1">
            <a:spLocks noChangeArrowheads="1"/>
          </p:cNvSpPr>
          <p:nvPr/>
        </p:nvSpPr>
        <p:spPr bwMode="auto">
          <a:xfrm>
            <a:off x="5825394" y="4572008"/>
            <a:ext cx="2286000" cy="769938"/>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الفيروسات</a:t>
            </a:r>
            <a:endParaRPr kumimoji="0" lang="en-US" sz="44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6" name="TextBox 5"/>
          <p:cNvSpPr txBox="1">
            <a:spLocks noChangeArrowheads="1"/>
          </p:cNvSpPr>
          <p:nvPr/>
        </p:nvSpPr>
        <p:spPr bwMode="auto">
          <a:xfrm>
            <a:off x="797367" y="4077072"/>
            <a:ext cx="4714901" cy="1569660"/>
          </a:xfrm>
          <a:prstGeom prst="rect">
            <a:avLst/>
          </a:prstGeom>
          <a:noFill/>
          <a:ln w="9525">
            <a:noFill/>
            <a:miter lim="800000"/>
            <a:headEnd/>
            <a:tailEnd/>
          </a:ln>
        </p:spPr>
        <p:txBody>
          <a:bodyPr wrap="square">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مَخْلوقاتٌ مجهرية تَدْخُلُ الْخَلايَا وَتُعَطِّلُ عَمَلها بَعْدَ أَنْ تتَكاثرَ بِداخِلِها.</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7" name="TextBox 2"/>
          <p:cNvSpPr txBox="1">
            <a:spLocks noChangeArrowheads="1"/>
          </p:cNvSpPr>
          <p:nvPr/>
        </p:nvSpPr>
        <p:spPr bwMode="auto">
          <a:xfrm>
            <a:off x="5682509" y="653787"/>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المصطلح</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
        <p:nvSpPr>
          <p:cNvPr id="8" name="TextBox 2"/>
          <p:cNvSpPr txBox="1">
            <a:spLocks noChangeArrowheads="1"/>
          </p:cNvSpPr>
          <p:nvPr/>
        </p:nvSpPr>
        <p:spPr bwMode="auto">
          <a:xfrm>
            <a:off x="1824870" y="653786"/>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تعريفه</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1731602239"/>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58636306"/>
              </p:ext>
            </p:extLst>
          </p:nvPr>
        </p:nvGraphicFramePr>
        <p:xfrm>
          <a:off x="785812" y="571479"/>
          <a:ext cx="7715251" cy="5593826"/>
        </p:xfrm>
        <a:graphic>
          <a:graphicData uri="http://schemas.openxmlformats.org/drawingml/2006/table">
            <a:tbl>
              <a:tblPr rtl="1" firstRow="1" bandRow="1">
                <a:tableStyleId>{7DF18680-E054-41AD-8BC1-D1AEF772440D}</a:tableStyleId>
              </a:tblPr>
              <a:tblGrid>
                <a:gridCol w="2622440">
                  <a:extLst>
                    <a:ext uri="{9D8B030D-6E8A-4147-A177-3AD203B41FA5}">
                      <a16:colId xmlns:a16="http://schemas.microsoft.com/office/drawing/2014/main" val="20000"/>
                    </a:ext>
                  </a:extLst>
                </a:gridCol>
                <a:gridCol w="5092811">
                  <a:extLst>
                    <a:ext uri="{9D8B030D-6E8A-4147-A177-3AD203B41FA5}">
                      <a16:colId xmlns:a16="http://schemas.microsoft.com/office/drawing/2014/main" val="20001"/>
                    </a:ext>
                  </a:extLst>
                </a:gridCol>
              </a:tblGrid>
              <a:tr h="1059556">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0"/>
                  </a:ext>
                </a:extLst>
              </a:tr>
              <a:tr h="2267135">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1"/>
                  </a:ext>
                </a:extLst>
              </a:tr>
              <a:tr h="2267135">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2"/>
                  </a:ext>
                </a:extLst>
              </a:tr>
            </a:tbl>
          </a:graphicData>
        </a:graphic>
      </p:graphicFrame>
      <p:sp>
        <p:nvSpPr>
          <p:cNvPr id="3" name="TextBox 2"/>
          <p:cNvSpPr txBox="1">
            <a:spLocks noChangeArrowheads="1"/>
          </p:cNvSpPr>
          <p:nvPr/>
        </p:nvSpPr>
        <p:spPr bwMode="auto">
          <a:xfrm>
            <a:off x="6286500" y="2428875"/>
            <a:ext cx="1857375" cy="708025"/>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الفطريات</a:t>
            </a:r>
            <a:endParaRPr kumimoji="0" lang="ar-EG" sz="40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4" name="TextBox 3"/>
          <p:cNvSpPr txBox="1">
            <a:spLocks noChangeArrowheads="1"/>
          </p:cNvSpPr>
          <p:nvPr/>
        </p:nvSpPr>
        <p:spPr bwMode="auto">
          <a:xfrm>
            <a:off x="714375" y="1772816"/>
            <a:ext cx="5000625" cy="2062163"/>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كائناتٌ حَيَّةٌ تَعيشُ عَلى سَطْح الْجِلْدِ أحيانًا، وَتَدْخُلُ إِلى الْجِسمِ من خِلالهِ وَتُؤَدِّي إِلى ظُهورِ بُقعٍ في الْجِسمِ ورائِحةٍ كَريهةٍ في القَدَمِ.</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5" name="TextBox 4"/>
          <p:cNvSpPr txBox="1">
            <a:spLocks noChangeArrowheads="1"/>
          </p:cNvSpPr>
          <p:nvPr/>
        </p:nvSpPr>
        <p:spPr bwMode="auto">
          <a:xfrm>
            <a:off x="6072188" y="4857750"/>
            <a:ext cx="2286000" cy="769938"/>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الإنفلونزا</a:t>
            </a:r>
            <a:endParaRPr kumimoji="0" lang="en-US" sz="44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6" name="TextBox 5"/>
          <p:cNvSpPr txBox="1">
            <a:spLocks noChangeArrowheads="1"/>
          </p:cNvSpPr>
          <p:nvPr/>
        </p:nvSpPr>
        <p:spPr bwMode="auto">
          <a:xfrm>
            <a:off x="714375" y="4005064"/>
            <a:ext cx="5000625" cy="2062162"/>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عَدْوى بِواسطَةِ فَيْروسٍ يَنْتَشِرُ عنْ طريقِ السُّعالِ والعُطاسِ تُصاحِبُهُ موجاتُ حرارةٍ وآلامٌ في الْمَفاصِلِ وسُعالٌ جافٌّ مُتَقَطِّعٌ وآلام في الصَّدْرِ.</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7" name="TextBox 2"/>
          <p:cNvSpPr txBox="1">
            <a:spLocks noChangeArrowheads="1"/>
          </p:cNvSpPr>
          <p:nvPr/>
        </p:nvSpPr>
        <p:spPr bwMode="auto">
          <a:xfrm>
            <a:off x="5929313" y="576263"/>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المصطلح</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
        <p:nvSpPr>
          <p:cNvPr id="8" name="TextBox 2"/>
          <p:cNvSpPr txBox="1">
            <a:spLocks noChangeArrowheads="1"/>
          </p:cNvSpPr>
          <p:nvPr/>
        </p:nvSpPr>
        <p:spPr bwMode="auto">
          <a:xfrm>
            <a:off x="1785918" y="571480"/>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تعريفه</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24080578"/>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14621474"/>
              </p:ext>
            </p:extLst>
          </p:nvPr>
        </p:nvGraphicFramePr>
        <p:xfrm>
          <a:off x="642883" y="571480"/>
          <a:ext cx="7715305" cy="5377800"/>
        </p:xfrm>
        <a:graphic>
          <a:graphicData uri="http://schemas.openxmlformats.org/drawingml/2006/table">
            <a:tbl>
              <a:tblPr rtl="1" firstRow="1" bandRow="1">
                <a:tableStyleId>{7DF18680-E054-41AD-8BC1-D1AEF772440D}</a:tableStyleId>
              </a:tblPr>
              <a:tblGrid>
                <a:gridCol w="2622458">
                  <a:extLst>
                    <a:ext uri="{9D8B030D-6E8A-4147-A177-3AD203B41FA5}">
                      <a16:colId xmlns:a16="http://schemas.microsoft.com/office/drawing/2014/main" val="20000"/>
                    </a:ext>
                  </a:extLst>
                </a:gridCol>
                <a:gridCol w="5092847">
                  <a:extLst>
                    <a:ext uri="{9D8B030D-6E8A-4147-A177-3AD203B41FA5}">
                      <a16:colId xmlns:a16="http://schemas.microsoft.com/office/drawing/2014/main" val="20001"/>
                    </a:ext>
                  </a:extLst>
                </a:gridCol>
              </a:tblGrid>
              <a:tr h="967188">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0"/>
                  </a:ext>
                </a:extLst>
              </a:tr>
              <a:tr h="2341118">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1"/>
                  </a:ext>
                </a:extLst>
              </a:tr>
              <a:tr h="2069494">
                <a:tc>
                  <a:txBody>
                    <a:bodyPr/>
                    <a:lstStyle/>
                    <a:p>
                      <a:pPr algn="ctr" rtl="1"/>
                      <a:endParaRPr lang="ar-EG" sz="5400" b="1" dirty="0"/>
                    </a:p>
                  </a:txBody>
                  <a:tcPr anchor="ctr"/>
                </a:tc>
                <a:tc>
                  <a:txBody>
                    <a:bodyPr/>
                    <a:lstStyle/>
                    <a:p>
                      <a:pPr algn="ctr" rtl="1"/>
                      <a:endParaRPr lang="ar-EG" sz="5400" b="1" dirty="0"/>
                    </a:p>
                  </a:txBody>
                  <a:tcPr anchor="ctr"/>
                </a:tc>
                <a:extLst>
                  <a:ext uri="{0D108BD9-81ED-4DB2-BD59-A6C34878D82A}">
                    <a16:rowId xmlns:a16="http://schemas.microsoft.com/office/drawing/2014/main" val="10002"/>
                  </a:ext>
                </a:extLst>
              </a:tr>
            </a:tbl>
          </a:graphicData>
        </a:graphic>
      </p:graphicFrame>
      <p:sp>
        <p:nvSpPr>
          <p:cNvPr id="3" name="TextBox 2"/>
          <p:cNvSpPr txBox="1">
            <a:spLocks noChangeArrowheads="1"/>
          </p:cNvSpPr>
          <p:nvPr/>
        </p:nvSpPr>
        <p:spPr bwMode="auto">
          <a:xfrm>
            <a:off x="6286500" y="2143125"/>
            <a:ext cx="1857375" cy="1323975"/>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a:ln>
                  <a:noFill/>
                </a:ln>
                <a:solidFill>
                  <a:prstClr val="black"/>
                </a:solidFill>
                <a:effectLst/>
                <a:uLnTx/>
                <a:uFillTx/>
                <a:latin typeface="Calibri" pitchFamily="34" charset="0"/>
                <a:ea typeface="+mn-ea"/>
                <a:cs typeface="Arial" pitchFamily="34" charset="0"/>
              </a:rPr>
              <a:t>الوقايةُ الصحيةُ</a:t>
            </a:r>
            <a:endParaRPr kumimoji="0" lang="en-US" sz="4000" b="0" i="0" u="none" strike="noStrike" kern="1200" cap="none" spc="0" normalizeH="0" baseline="0" noProof="0">
              <a:ln>
                <a:noFill/>
              </a:ln>
              <a:solidFill>
                <a:prstClr val="black"/>
              </a:solidFill>
              <a:effectLst/>
              <a:uLnTx/>
              <a:uFillTx/>
              <a:latin typeface="Calibri" pitchFamily="34" charset="0"/>
              <a:ea typeface="+mn-ea"/>
              <a:cs typeface="Arial" pitchFamily="34" charset="0"/>
            </a:endParaRPr>
          </a:p>
        </p:txBody>
      </p:sp>
      <p:sp>
        <p:nvSpPr>
          <p:cNvPr id="4" name="TextBox 3"/>
          <p:cNvSpPr txBox="1">
            <a:spLocks noChangeArrowheads="1"/>
          </p:cNvSpPr>
          <p:nvPr/>
        </p:nvSpPr>
        <p:spPr bwMode="auto">
          <a:xfrm>
            <a:off x="500034" y="1450519"/>
            <a:ext cx="5286412" cy="2554545"/>
          </a:xfrm>
          <a:prstGeom prst="rect">
            <a:avLst/>
          </a:prstGeom>
          <a:noFill/>
          <a:ln w="9525">
            <a:noFill/>
            <a:miter lim="800000"/>
            <a:headEnd/>
            <a:tailEnd/>
          </a:ln>
        </p:spPr>
        <p:txBody>
          <a:bodyPr wrap="square">
            <a:spAutoFit/>
          </a:bodyPr>
          <a:lstStyle/>
          <a:p>
            <a:pPr marL="0" marR="0" lvl="0" indent="0" algn="justLow"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وَسيلةٌ لِحمايةِ أَنْفُسِنا مِنْ كائناتٍ حيَّةٍ دقيقةٍ تُحيطُ بِنا، وَتُسَبِّبُ الأمراض أَحيانًا ومن أَمْثِلَة وسائل الوقاية: غَسْلُ اليدينِ بَعْدَ الْخروجِ مِنَ الْمِرْحاضِ، تفريش الأَسْنانِ جَيّدًا.</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5" name="TextBox 4"/>
          <p:cNvSpPr txBox="1">
            <a:spLocks noChangeArrowheads="1"/>
          </p:cNvSpPr>
          <p:nvPr/>
        </p:nvSpPr>
        <p:spPr bwMode="auto">
          <a:xfrm>
            <a:off x="5892131" y="4472781"/>
            <a:ext cx="2286000" cy="769938"/>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المناعةُ</a:t>
            </a:r>
            <a:endParaRPr kumimoji="0" lang="en-US" sz="44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6" name="TextBox 5"/>
          <p:cNvSpPr txBox="1">
            <a:spLocks noChangeArrowheads="1"/>
          </p:cNvSpPr>
          <p:nvPr/>
        </p:nvSpPr>
        <p:spPr bwMode="auto">
          <a:xfrm>
            <a:off x="611560" y="4319141"/>
            <a:ext cx="5000625" cy="1077218"/>
          </a:xfrm>
          <a:prstGeom prst="rect">
            <a:avLst/>
          </a:prstGeom>
          <a:noFill/>
          <a:ln w="9525">
            <a:noFill/>
            <a:miter lim="800000"/>
            <a:headEnd/>
            <a:tailEnd/>
          </a:ln>
        </p:spPr>
        <p:txBody>
          <a:bodyPr>
            <a:spAutoFit/>
          </a:body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EG" sz="3200" b="1" i="0" u="none" strike="noStrike" kern="1200" cap="none" spc="0" normalizeH="0" baseline="0" noProof="0" dirty="0">
                <a:ln>
                  <a:noFill/>
                </a:ln>
                <a:solidFill>
                  <a:srgbClr val="9900FF"/>
                </a:solidFill>
                <a:effectLst/>
                <a:uLnTx/>
                <a:uFillTx/>
                <a:latin typeface="Calibri" pitchFamily="34" charset="0"/>
                <a:ea typeface="+mn-ea"/>
                <a:cs typeface="Arial" pitchFamily="34" charset="0"/>
              </a:rPr>
              <a:t>قُوةٌ يَكْتَسبُها الْجِسْمُ فَتَجْعَلُهُ غيرَ قابِلٍ  لِمَرضٍ منَ الأمراضِ.</a:t>
            </a:r>
            <a:endParaRPr kumimoji="0" lang="en-US" sz="3200" b="0" i="0" u="none" strike="noStrike" kern="1200" cap="none" spc="0" normalizeH="0" baseline="0" noProof="0" dirty="0">
              <a:ln>
                <a:noFill/>
              </a:ln>
              <a:solidFill>
                <a:srgbClr val="9900FF"/>
              </a:solidFill>
              <a:effectLst/>
              <a:uLnTx/>
              <a:uFillTx/>
              <a:latin typeface="Calibri" pitchFamily="34" charset="0"/>
              <a:ea typeface="+mn-ea"/>
              <a:cs typeface="Arial" pitchFamily="34" charset="0"/>
            </a:endParaRPr>
          </a:p>
        </p:txBody>
      </p:sp>
      <p:sp>
        <p:nvSpPr>
          <p:cNvPr id="7" name="TextBox 2"/>
          <p:cNvSpPr txBox="1">
            <a:spLocks noChangeArrowheads="1"/>
          </p:cNvSpPr>
          <p:nvPr/>
        </p:nvSpPr>
        <p:spPr bwMode="auto">
          <a:xfrm>
            <a:off x="5929313" y="653787"/>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المصطلح</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
        <p:nvSpPr>
          <p:cNvPr id="8" name="TextBox 2"/>
          <p:cNvSpPr txBox="1">
            <a:spLocks noChangeArrowheads="1"/>
          </p:cNvSpPr>
          <p:nvPr/>
        </p:nvSpPr>
        <p:spPr bwMode="auto">
          <a:xfrm>
            <a:off x="1785918" y="571480"/>
            <a:ext cx="2428875" cy="83099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prstClr val="white"/>
                </a:solidFill>
                <a:effectLst/>
                <a:uLnTx/>
                <a:uFillTx/>
                <a:latin typeface="Calibri" pitchFamily="34" charset="0"/>
                <a:ea typeface="+mn-ea"/>
                <a:cs typeface="Arial" pitchFamily="34" charset="0"/>
              </a:rPr>
              <a:t>تعريفه</a:t>
            </a:r>
            <a:endParaRPr kumimoji="0" lang="ar-EG" sz="4800" b="0" i="0" u="none" strike="noStrike" kern="1200" cap="none" spc="0" normalizeH="0" baseline="0" noProof="0" dirty="0">
              <a:ln>
                <a:noFill/>
              </a:ln>
              <a:solidFill>
                <a:prstClr val="white"/>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66580406"/>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928688" y="1268413"/>
            <a:ext cx="7286625" cy="1446212"/>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itchFamily="34" charset="0"/>
              </a:rPr>
              <a:t>أ– أُعَدِّدُ الأَمْراضَ الَّتي تُصيبُ الإنْسانَ مستعيناً بِما وَرَدَ في الْجَدْوَلِ.</a:t>
            </a:r>
            <a:endParaRPr kumimoji="0" lang="en-US" sz="4400" b="0" i="0" u="none" strike="noStrike" kern="1200" cap="none" spc="0" normalizeH="0" baseline="0" noProof="0" dirty="0">
              <a:ln>
                <a:noFill/>
              </a:ln>
              <a:solidFill>
                <a:prstClr val="black"/>
              </a:solidFill>
              <a:effectLst/>
              <a:uLnTx/>
              <a:uFillTx/>
              <a:latin typeface="Calibri" pitchFamily="34" charset="0"/>
              <a:ea typeface="+mn-ea"/>
              <a:cs typeface="Arial" pitchFamily="34" charset="0"/>
            </a:endParaRPr>
          </a:p>
        </p:txBody>
      </p:sp>
      <p:sp>
        <p:nvSpPr>
          <p:cNvPr id="10" name="TextBox 9"/>
          <p:cNvSpPr txBox="1">
            <a:spLocks noChangeArrowheads="1"/>
          </p:cNvSpPr>
          <p:nvPr/>
        </p:nvSpPr>
        <p:spPr bwMode="auto">
          <a:xfrm>
            <a:off x="1536477" y="3346846"/>
            <a:ext cx="6215062" cy="1754188"/>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54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الحصبةُ، الجدريُّ، الملاريا، الإنفلونزا.</a:t>
            </a:r>
          </a:p>
        </p:txBody>
      </p:sp>
    </p:spTree>
    <p:extLst>
      <p:ext uri="{BB962C8B-B14F-4D97-AF65-F5344CB8AC3E}">
        <p14:creationId xmlns:p14="http://schemas.microsoft.com/office/powerpoint/2010/main" val="1241802191"/>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Left)">
                                      <p:cBhvr>
                                        <p:cTn id="13" dur="500"/>
                                        <p:tgtEl>
                                          <p:spTgt spid="10"/>
                                        </p:tgtEl>
                                      </p:cBhvr>
                                    </p:animEffect>
                                  </p:childTnLst>
                                  <p:subTnLst>
                                    <p:audio>
                                      <p:cMediaNode>
                                        <p:cTn display="0" masterRel="sameClick">
                                          <p:stCondLst>
                                            <p:cond evt="begin" delay="0">
                                              <p:tn val="11"/>
                                            </p:cond>
                                          </p:stCondLst>
                                          <p:endCondLst>
                                            <p:cond evt="onStopAudio" delay="0">
                                              <p:tgtEl>
                                                <p:sldTgt/>
                                              </p:tgtEl>
                                            </p:cond>
                                          </p:endCondLst>
                                        </p:cTn>
                                        <p:tgtEl>
                                          <p:sndTgt r:embed="rId3" name="الحصبة_ الجدرى..............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813223" y="3212976"/>
            <a:ext cx="7286625" cy="2124075"/>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بِإتِبَاعِ طُرُق الوِقَايَةِ الصّحْيّةِ مِثْل: غَسْل اليَدَين بَعْد الخُرُوجِ مِنْ المِرْحَاضِ، تفرْيش الأسْنَانِ جَيّدًا.</a:t>
            </a:r>
          </a:p>
        </p:txBody>
      </p:sp>
      <p:sp>
        <p:nvSpPr>
          <p:cNvPr id="11" name="مخطط انسيابي: محطة طرفية 10">
            <a:extLst>
              <a:ext uri="{FF2B5EF4-FFF2-40B4-BE49-F238E27FC236}">
                <a16:creationId xmlns:a16="http://schemas.microsoft.com/office/drawing/2014/main" id="{999D38F0-0A9C-4327-B24A-B21293F5B14C}"/>
              </a:ext>
            </a:extLst>
          </p:cNvPr>
          <p:cNvSpPr/>
          <p:nvPr/>
        </p:nvSpPr>
        <p:spPr>
          <a:xfrm>
            <a:off x="784671" y="868313"/>
            <a:ext cx="7603753" cy="1944216"/>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ar-EG" sz="4400" b="1" dirty="0">
                <a:solidFill>
                  <a:prstClr val="black"/>
                </a:solidFill>
                <a:latin typeface="Calibri" pitchFamily="34" charset="0"/>
              </a:rPr>
              <a:t>ب– كَيْفَ نَتَجَنَّبُ الوقوعَ في هَذِهِ الأَمْراضِ؟</a:t>
            </a:r>
            <a:endParaRPr lang="en-US" sz="44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2132399687"/>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500188" y="3143250"/>
            <a:ext cx="6215062" cy="2308225"/>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ارْتِفَاعُ فِي دَرَجَةِ الحَرَارَةِ وآلامٌ فِي المَفَاصِلِ وسُعَالٌ جَافٌ مُتَقَطّع وآلامٌ فِي الصّدْرِ.</a:t>
            </a:r>
            <a:endParaRPr kumimoji="0" lang="en-US" sz="4800" b="0" i="0" u="none" strike="noStrike" kern="1200" cap="none" spc="0" normalizeH="0" baseline="0" noProof="0" dirty="0">
              <a:ln>
                <a:noFill/>
              </a:ln>
              <a:solidFill>
                <a:srgbClr val="0000FF"/>
              </a:solidFill>
              <a:effectLst/>
              <a:uLnTx/>
              <a:uFillTx/>
              <a:latin typeface="Calibri" pitchFamily="34" charset="0"/>
              <a:ea typeface="+mn-ea"/>
              <a:cs typeface="Arial" pitchFamily="34" charset="0"/>
            </a:endParaRPr>
          </a:p>
        </p:txBody>
      </p:sp>
      <p:sp>
        <p:nvSpPr>
          <p:cNvPr id="11" name="مخطط انسيابي: محطة طرفية 10">
            <a:extLst>
              <a:ext uri="{FF2B5EF4-FFF2-40B4-BE49-F238E27FC236}">
                <a16:creationId xmlns:a16="http://schemas.microsoft.com/office/drawing/2014/main" id="{F4018BD4-509A-438C-92E6-07C2E6A5BDEA}"/>
              </a:ext>
            </a:extLst>
          </p:cNvPr>
          <p:cNvSpPr/>
          <p:nvPr/>
        </p:nvSpPr>
        <p:spPr>
          <a:xfrm>
            <a:off x="467544" y="764704"/>
            <a:ext cx="7776864" cy="2088232"/>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ar-EG" sz="4800" b="1" dirty="0">
                <a:solidFill>
                  <a:prstClr val="black"/>
                </a:solidFill>
                <a:latin typeface="Calibri" pitchFamily="34" charset="0"/>
              </a:rPr>
              <a:t>ج– ما أَعْراضُ مَرَضِ الإنفلونزا؟</a:t>
            </a:r>
            <a:endParaRPr lang="en-US" sz="48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3262360943"/>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685750" y="2750731"/>
            <a:ext cx="7846690" cy="1077218"/>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تعرُّف استراتيجية القراءة المعمَّقة باستخدام الجدول الذاتي.</a:t>
            </a:r>
            <a:endParaRPr lang="en-US" sz="3200" b="1" dirty="0">
              <a:solidFill>
                <a:srgbClr val="660066"/>
              </a:solidFill>
              <a:cs typeface="+mn-cs"/>
            </a:endParaRPr>
          </a:p>
        </p:txBody>
      </p:sp>
      <p:sp>
        <p:nvSpPr>
          <p:cNvPr id="12" name="Rectangle 1"/>
          <p:cNvSpPr>
            <a:spLocks noChangeArrowheads="1"/>
          </p:cNvSpPr>
          <p:nvPr/>
        </p:nvSpPr>
        <p:spPr bwMode="auto">
          <a:xfrm>
            <a:off x="676056" y="3614827"/>
            <a:ext cx="7856384" cy="1077218"/>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رسم الألف اللينة في الأسماء والأفعال والحروف رسماً صحيحاً.</a:t>
            </a:r>
            <a:endParaRPr lang="en-US" sz="3200" b="1" dirty="0">
              <a:solidFill>
                <a:srgbClr val="660066"/>
              </a:solidFill>
              <a:cs typeface="+mn-cs"/>
            </a:endParaRPr>
          </a:p>
        </p:txBody>
      </p:sp>
      <p:sp>
        <p:nvSpPr>
          <p:cNvPr id="14" name="Rectangle 1"/>
          <p:cNvSpPr>
            <a:spLocks noChangeArrowheads="1"/>
          </p:cNvSpPr>
          <p:nvPr/>
        </p:nvSpPr>
        <p:spPr bwMode="auto">
          <a:xfrm>
            <a:off x="685750" y="4512022"/>
            <a:ext cx="7846690" cy="1077218"/>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تعرُّف رفع الفعل المضارع بحسب نوعه (صحيح الآخر- معتل الآخر- من الأفعال الخمسة).</a:t>
            </a:r>
            <a:endParaRPr lang="en-US" sz="3200" b="1" dirty="0">
              <a:solidFill>
                <a:srgbClr val="660066"/>
              </a:solidFill>
              <a:cs typeface="+mn-cs"/>
            </a:endParaRPr>
          </a:p>
        </p:txBody>
      </p:sp>
      <p:sp>
        <p:nvSpPr>
          <p:cNvPr id="15" name="Rectangle 1"/>
          <p:cNvSpPr>
            <a:spLocks noChangeArrowheads="1"/>
          </p:cNvSpPr>
          <p:nvPr/>
        </p:nvSpPr>
        <p:spPr bwMode="auto">
          <a:xfrm>
            <a:off x="-252536" y="5580529"/>
            <a:ext cx="8784976" cy="584775"/>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تعرُّف المصدر واستعماله وفق حاجته استعمالاً صحيحاً.</a:t>
            </a:r>
            <a:endParaRPr lang="en-US" sz="3200" b="1" dirty="0">
              <a:solidFill>
                <a:srgbClr val="660066"/>
              </a:solidFill>
              <a:cs typeface="+mn-cs"/>
            </a:endParaRPr>
          </a:p>
        </p:txBody>
      </p:sp>
      <p:pic>
        <p:nvPicPr>
          <p:cNvPr id="13" name="صورة 7" descr="هخ.png"/>
          <p:cNvPicPr>
            <a:picLocks noChangeAspect="1"/>
          </p:cNvPicPr>
          <p:nvPr/>
        </p:nvPicPr>
        <p:blipFill>
          <a:blip r:embed="rId3" cstate="print"/>
          <a:stretch>
            <a:fillRect/>
          </a:stretch>
        </p:blipFill>
        <p:spPr>
          <a:xfrm>
            <a:off x="676056" y="273422"/>
            <a:ext cx="7704856" cy="2363490"/>
          </a:xfrm>
          <a:prstGeom prst="rect">
            <a:avLst/>
          </a:prstGeom>
        </p:spPr>
      </p:pic>
      <p:sp>
        <p:nvSpPr>
          <p:cNvPr id="16" name="Rectangle 1"/>
          <p:cNvSpPr>
            <a:spLocks noChangeArrowheads="1"/>
          </p:cNvSpPr>
          <p:nvPr/>
        </p:nvSpPr>
        <p:spPr bwMode="auto">
          <a:xfrm>
            <a:off x="685750" y="1241464"/>
            <a:ext cx="7558658" cy="1200329"/>
          </a:xfrm>
          <a:prstGeom prst="rect">
            <a:avLst/>
          </a:prstGeom>
          <a:noFill/>
          <a:ln w="9525">
            <a:noFill/>
            <a:miter lim="800000"/>
            <a:headEnd/>
            <a:tailEnd/>
          </a:ln>
        </p:spPr>
        <p:txBody>
          <a:bodyPr wrap="square" anchor="ctr">
            <a:spAutoFit/>
          </a:bodyPr>
          <a:lstStyle/>
          <a:p>
            <a:pPr algn="r" rtl="1">
              <a:defRPr/>
            </a:pPr>
            <a:r>
              <a:rPr lang="ar-EG" sz="3600" b="1" dirty="0">
                <a:solidFill>
                  <a:srgbClr val="002060"/>
                </a:solidFill>
                <a:cs typeface="+mn-cs"/>
              </a:rPr>
              <a:t>سيكون المتعلم في نهاية الوحدة قادراً بمشيئة الله على:</a:t>
            </a:r>
            <a:endParaRPr lang="en-US" sz="3600" b="1" dirty="0">
              <a:solidFill>
                <a:srgbClr val="002060"/>
              </a:solidFill>
              <a:cs typeface="+mn-cs"/>
            </a:endParaRPr>
          </a:p>
        </p:txBody>
      </p:sp>
      <p:sp>
        <p:nvSpPr>
          <p:cNvPr id="17" name="مستطيل 10"/>
          <p:cNvSpPr>
            <a:spLocks noChangeArrowheads="1"/>
          </p:cNvSpPr>
          <p:nvPr/>
        </p:nvSpPr>
        <p:spPr bwMode="auto">
          <a:xfrm>
            <a:off x="4572000" y="488866"/>
            <a:ext cx="3744416" cy="707886"/>
          </a:xfrm>
          <a:prstGeom prst="rect">
            <a:avLst/>
          </a:prstGeom>
          <a:noFill/>
          <a:ln w="9525">
            <a:noFill/>
            <a:miter lim="800000"/>
            <a:headEnd/>
            <a:tailEnd/>
          </a:ln>
        </p:spPr>
        <p:txBody>
          <a:bodyPr wrap="square">
            <a:spAutoFit/>
          </a:bodyPr>
          <a:lstStyle/>
          <a:p>
            <a:pPr algn="r">
              <a:defRPr/>
            </a:pPr>
            <a:r>
              <a:rPr lang="ar-EG" sz="4000" b="1" dirty="0">
                <a:solidFill>
                  <a:srgbClr val="C00000"/>
                </a:solidFill>
                <a:cs typeface="+mn-cs"/>
              </a:rPr>
              <a:t>الكفايات المستهدفة</a:t>
            </a:r>
            <a:endParaRPr lang="en-US" sz="4000" dirty="0">
              <a:solidFill>
                <a:srgbClr val="C00000"/>
              </a:solidFill>
              <a:cs typeface="+mn-cs"/>
            </a:endParaRPr>
          </a:p>
        </p:txBody>
      </p:sp>
    </p:spTree>
    <p:extLst>
      <p:ext uri="{BB962C8B-B14F-4D97-AF65-F5344CB8AC3E}">
        <p14:creationId xmlns:p14="http://schemas.microsoft.com/office/powerpoint/2010/main" val="1516300338"/>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214414" y="3000372"/>
            <a:ext cx="6215062" cy="2800350"/>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4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تَعيشُ عَلى سَطْح الْجِلْدِ أحيانًا، وَتَدْخُلُ إِلى الْجِسمِ من خِلالهِ وَتُؤَدِّي إِلى ظُهورِ بُقعٍ في الْجِسمِ ورائِحةٍ كَريهةٍ في القَدَمِ.</a:t>
            </a:r>
            <a:endParaRPr kumimoji="0" lang="en-US" sz="4400" b="0" i="0" u="none" strike="noStrike" kern="1200" cap="none" spc="0" normalizeH="0" baseline="0" noProof="0" dirty="0">
              <a:ln>
                <a:noFill/>
              </a:ln>
              <a:solidFill>
                <a:srgbClr val="0000FF"/>
              </a:solidFill>
              <a:effectLst/>
              <a:uLnTx/>
              <a:uFillTx/>
              <a:latin typeface="Calibri" pitchFamily="34" charset="0"/>
              <a:ea typeface="+mn-ea"/>
              <a:cs typeface="Arial" pitchFamily="34" charset="0"/>
            </a:endParaRPr>
          </a:p>
        </p:txBody>
      </p:sp>
      <p:sp>
        <p:nvSpPr>
          <p:cNvPr id="11" name="مخطط انسيابي: معالجة متعاقبة 10">
            <a:extLst>
              <a:ext uri="{FF2B5EF4-FFF2-40B4-BE49-F238E27FC236}">
                <a16:creationId xmlns:a16="http://schemas.microsoft.com/office/drawing/2014/main" id="{428074AC-3939-40F9-9A00-2DCDA5099F32}"/>
              </a:ext>
            </a:extLst>
          </p:cNvPr>
          <p:cNvSpPr/>
          <p:nvPr/>
        </p:nvSpPr>
        <p:spPr>
          <a:xfrm>
            <a:off x="1214414" y="692696"/>
            <a:ext cx="6957986" cy="2088232"/>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ar-EG" sz="5400" b="1">
                <a:solidFill>
                  <a:prstClr val="black"/>
                </a:solidFill>
                <a:latin typeface="Calibri" pitchFamily="34" charset="0"/>
              </a:rPr>
              <a:t>د– أينَ تَعيشُ الفِطْريَّاتُ؟</a:t>
            </a:r>
            <a:endParaRPr lang="en-US" sz="54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918445266"/>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تعيش على سطح...........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1071538" y="3429000"/>
            <a:ext cx="6715125" cy="1570037"/>
          </a:xfrm>
          <a:prstGeom prst="rect">
            <a:avLst/>
          </a:prstGeom>
          <a:noFill/>
          <a:ln w="9525">
            <a:noFill/>
            <a:miter lim="800000"/>
            <a:headEnd/>
            <a:tailEnd/>
          </a:ln>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4800" b="1" i="0" u="none" strike="noStrike" kern="1200" cap="none" spc="0" normalizeH="0" baseline="0" noProof="0" dirty="0">
                <a:ln>
                  <a:noFill/>
                </a:ln>
                <a:solidFill>
                  <a:srgbClr val="0000FF"/>
                </a:solidFill>
                <a:effectLst/>
                <a:uLnTx/>
                <a:uFillTx/>
                <a:latin typeface="Calibri" pitchFamily="34" charset="0"/>
                <a:ea typeface="+mn-ea"/>
                <a:cs typeface="Arial" pitchFamily="34" charset="0"/>
              </a:rPr>
              <a:t>قُوةٌ يَكْتَسبُها الْجِسْمُ فَتَجْعَلُهُ غيرَ قابِلٍ لِمَرضٍ منَ الأمراضِ.</a:t>
            </a:r>
            <a:endParaRPr kumimoji="0" lang="en-US" sz="4800" b="0" i="0" u="none" strike="noStrike" kern="1200" cap="none" spc="0" normalizeH="0" baseline="0" noProof="0" dirty="0">
              <a:ln>
                <a:noFill/>
              </a:ln>
              <a:solidFill>
                <a:srgbClr val="0000FF"/>
              </a:solidFill>
              <a:effectLst/>
              <a:uLnTx/>
              <a:uFillTx/>
              <a:latin typeface="Calibri" pitchFamily="34" charset="0"/>
              <a:ea typeface="+mn-ea"/>
              <a:cs typeface="Arial" pitchFamily="34" charset="0"/>
            </a:endParaRPr>
          </a:p>
        </p:txBody>
      </p:sp>
      <p:sp>
        <p:nvSpPr>
          <p:cNvPr id="11" name="مخطط انسيابي: معالجة متعاقبة 10">
            <a:extLst>
              <a:ext uri="{FF2B5EF4-FFF2-40B4-BE49-F238E27FC236}">
                <a16:creationId xmlns:a16="http://schemas.microsoft.com/office/drawing/2014/main" id="{88726985-44FA-46D6-88BB-F8450ABA717E}"/>
              </a:ext>
            </a:extLst>
          </p:cNvPr>
          <p:cNvSpPr/>
          <p:nvPr/>
        </p:nvSpPr>
        <p:spPr>
          <a:xfrm>
            <a:off x="1333873" y="854359"/>
            <a:ext cx="6452790" cy="2016224"/>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defRPr/>
            </a:pPr>
            <a:r>
              <a:rPr lang="ar-EG" sz="4800" b="1">
                <a:solidFill>
                  <a:prstClr val="black"/>
                </a:solidFill>
                <a:latin typeface="Calibri" pitchFamily="34" charset="0"/>
              </a:rPr>
              <a:t>هـ- ما المقصود بالمناعةِ؟</a:t>
            </a:r>
            <a:endParaRPr lang="en-US" sz="4800" dirty="0">
              <a:solidFill>
                <a:prstClr val="black"/>
              </a:solidFill>
              <a:latin typeface="Calibri" pitchFamily="34" charset="0"/>
              <a:cs typeface="Arial" pitchFamily="34" charset="0"/>
            </a:endParaRPr>
          </a:p>
        </p:txBody>
      </p:sp>
    </p:spTree>
    <p:extLst>
      <p:ext uri="{BB962C8B-B14F-4D97-AF65-F5344CB8AC3E}">
        <p14:creationId xmlns:p14="http://schemas.microsoft.com/office/powerpoint/2010/main" val="2292905956"/>
      </p:ext>
    </p:extLst>
  </p:cSld>
  <p:clrMapOvr>
    <a:masterClrMapping/>
  </p:clrMapOvr>
  <p:transition>
    <p:wheel spokes="1"/>
    <p:sndAc>
      <p:stSnd>
        <p:snd r:embed="rId2" name="0376 - صوت سؤال الويندوز.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16024" y="2780928"/>
            <a:ext cx="8748464" cy="584775"/>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رسم فقرة بخط النسخ بعد تصحيح الأخطاء الواردة فيها.</a:t>
            </a:r>
            <a:endParaRPr lang="en-US" sz="3200" b="1" dirty="0">
              <a:solidFill>
                <a:srgbClr val="660066"/>
              </a:solidFill>
              <a:cs typeface="+mn-cs"/>
            </a:endParaRPr>
          </a:p>
        </p:txBody>
      </p:sp>
      <p:sp>
        <p:nvSpPr>
          <p:cNvPr id="12" name="Rectangle 1"/>
          <p:cNvSpPr>
            <a:spLocks noChangeArrowheads="1"/>
          </p:cNvSpPr>
          <p:nvPr/>
        </p:nvSpPr>
        <p:spPr bwMode="auto">
          <a:xfrm>
            <a:off x="827584" y="3398803"/>
            <a:ext cx="7704856" cy="1077218"/>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فهم النصوص وتذوق ما فيها من جماليات وأساليب بلاغية.</a:t>
            </a:r>
            <a:endParaRPr lang="en-US" sz="3200" b="1" dirty="0">
              <a:solidFill>
                <a:srgbClr val="660066"/>
              </a:solidFill>
              <a:cs typeface="+mn-cs"/>
            </a:endParaRPr>
          </a:p>
        </p:txBody>
      </p:sp>
      <p:sp>
        <p:nvSpPr>
          <p:cNvPr id="14" name="Rectangle 1"/>
          <p:cNvSpPr>
            <a:spLocks noChangeArrowheads="1"/>
          </p:cNvSpPr>
          <p:nvPr/>
        </p:nvSpPr>
        <p:spPr bwMode="auto">
          <a:xfrm>
            <a:off x="-215008" y="4437112"/>
            <a:ext cx="8747448" cy="584775"/>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تعرُّف بنية النص الإرشادي وخصائصه المميزة له.</a:t>
            </a:r>
            <a:endParaRPr lang="en-US" sz="3200" b="1" dirty="0">
              <a:solidFill>
                <a:srgbClr val="660066"/>
              </a:solidFill>
              <a:cs typeface="+mn-cs"/>
            </a:endParaRPr>
          </a:p>
        </p:txBody>
      </p:sp>
      <p:sp>
        <p:nvSpPr>
          <p:cNvPr id="15" name="Rectangle 1"/>
          <p:cNvSpPr>
            <a:spLocks noChangeArrowheads="1"/>
          </p:cNvSpPr>
          <p:nvPr/>
        </p:nvSpPr>
        <p:spPr bwMode="auto">
          <a:xfrm>
            <a:off x="827584" y="5021887"/>
            <a:ext cx="7704856" cy="1077218"/>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اكتساب رصيد معرفي ولغوي متصل بمحور «الوعي الصحي» واستعماله في التواصل الشفهي والكتابي.</a:t>
            </a:r>
            <a:endParaRPr lang="en-US" sz="3200" b="1" dirty="0">
              <a:solidFill>
                <a:srgbClr val="660066"/>
              </a:solidFill>
              <a:cs typeface="+mn-cs"/>
            </a:endParaRPr>
          </a:p>
        </p:txBody>
      </p:sp>
      <p:pic>
        <p:nvPicPr>
          <p:cNvPr id="13" name="صورة 7" descr="هخ.png"/>
          <p:cNvPicPr>
            <a:picLocks noChangeAspect="1"/>
          </p:cNvPicPr>
          <p:nvPr/>
        </p:nvPicPr>
        <p:blipFill>
          <a:blip r:embed="rId3" cstate="print"/>
          <a:stretch>
            <a:fillRect/>
          </a:stretch>
        </p:blipFill>
        <p:spPr>
          <a:xfrm>
            <a:off x="676056" y="273422"/>
            <a:ext cx="7704856" cy="2363490"/>
          </a:xfrm>
          <a:prstGeom prst="rect">
            <a:avLst/>
          </a:prstGeom>
        </p:spPr>
      </p:pic>
      <p:sp>
        <p:nvSpPr>
          <p:cNvPr id="16" name="Rectangle 1"/>
          <p:cNvSpPr>
            <a:spLocks noChangeArrowheads="1"/>
          </p:cNvSpPr>
          <p:nvPr/>
        </p:nvSpPr>
        <p:spPr bwMode="auto">
          <a:xfrm>
            <a:off x="685750" y="1241464"/>
            <a:ext cx="7558658" cy="1200329"/>
          </a:xfrm>
          <a:prstGeom prst="rect">
            <a:avLst/>
          </a:prstGeom>
          <a:noFill/>
          <a:ln w="9525">
            <a:noFill/>
            <a:miter lim="800000"/>
            <a:headEnd/>
            <a:tailEnd/>
          </a:ln>
        </p:spPr>
        <p:txBody>
          <a:bodyPr wrap="square" anchor="ctr">
            <a:spAutoFit/>
          </a:bodyPr>
          <a:lstStyle/>
          <a:p>
            <a:pPr algn="r" rtl="1">
              <a:defRPr/>
            </a:pPr>
            <a:r>
              <a:rPr lang="ar-EG" sz="3600" b="1" dirty="0">
                <a:solidFill>
                  <a:srgbClr val="002060"/>
                </a:solidFill>
                <a:cs typeface="+mn-cs"/>
              </a:rPr>
              <a:t>سيكون المتعلم في نهاية الوحدة قادراً بمشيئة الله على:</a:t>
            </a:r>
            <a:endParaRPr lang="en-US" sz="3600" b="1" dirty="0">
              <a:solidFill>
                <a:srgbClr val="002060"/>
              </a:solidFill>
              <a:cs typeface="+mn-cs"/>
            </a:endParaRPr>
          </a:p>
        </p:txBody>
      </p:sp>
      <p:sp>
        <p:nvSpPr>
          <p:cNvPr id="17" name="مستطيل 10"/>
          <p:cNvSpPr>
            <a:spLocks noChangeArrowheads="1"/>
          </p:cNvSpPr>
          <p:nvPr/>
        </p:nvSpPr>
        <p:spPr bwMode="auto">
          <a:xfrm>
            <a:off x="4572000" y="476672"/>
            <a:ext cx="3744416" cy="707886"/>
          </a:xfrm>
          <a:prstGeom prst="rect">
            <a:avLst/>
          </a:prstGeom>
          <a:noFill/>
          <a:ln w="9525">
            <a:noFill/>
            <a:miter lim="800000"/>
            <a:headEnd/>
            <a:tailEnd/>
          </a:ln>
        </p:spPr>
        <p:txBody>
          <a:bodyPr wrap="square">
            <a:spAutoFit/>
          </a:bodyPr>
          <a:lstStyle/>
          <a:p>
            <a:pPr algn="r">
              <a:defRPr/>
            </a:pPr>
            <a:r>
              <a:rPr lang="ar-EG" sz="4000" b="1" dirty="0">
                <a:solidFill>
                  <a:srgbClr val="C00000"/>
                </a:solidFill>
                <a:cs typeface="+mn-cs"/>
              </a:rPr>
              <a:t>الكفايات المستهدفة</a:t>
            </a:r>
            <a:endParaRPr lang="en-US" sz="4000" dirty="0">
              <a:solidFill>
                <a:srgbClr val="C00000"/>
              </a:solidFill>
              <a:cs typeface="+mn-cs"/>
            </a:endParaRPr>
          </a:p>
        </p:txBody>
      </p:sp>
    </p:spTree>
    <p:extLst>
      <p:ext uri="{BB962C8B-B14F-4D97-AF65-F5344CB8AC3E}">
        <p14:creationId xmlns:p14="http://schemas.microsoft.com/office/powerpoint/2010/main" val="1504311625"/>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24137" y="3261463"/>
            <a:ext cx="8460432" cy="584775"/>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كتابة نص إرشادي استناداً إلى خصائصه البنائية.</a:t>
            </a:r>
            <a:endParaRPr lang="en-US" sz="3200" b="1" dirty="0">
              <a:solidFill>
                <a:srgbClr val="660066"/>
              </a:solidFill>
              <a:cs typeface="+mn-cs"/>
            </a:endParaRPr>
          </a:p>
        </p:txBody>
      </p:sp>
      <p:sp>
        <p:nvSpPr>
          <p:cNvPr id="12" name="Rectangle 1"/>
          <p:cNvSpPr>
            <a:spLocks noChangeArrowheads="1"/>
          </p:cNvSpPr>
          <p:nvPr/>
        </p:nvSpPr>
        <p:spPr bwMode="auto">
          <a:xfrm>
            <a:off x="-125143" y="4293096"/>
            <a:ext cx="8595920" cy="584775"/>
          </a:xfrm>
          <a:prstGeom prst="rect">
            <a:avLst/>
          </a:prstGeom>
          <a:noFill/>
          <a:ln w="9525">
            <a:noFill/>
            <a:miter lim="800000"/>
            <a:headEnd/>
            <a:tailEnd/>
          </a:ln>
        </p:spPr>
        <p:txBody>
          <a:bodyPr wrap="square" anchor="ctr">
            <a:spAutoFit/>
          </a:bodyPr>
          <a:lstStyle/>
          <a:p>
            <a:pPr algn="r">
              <a:buFont typeface="Wingdings" pitchFamily="2" charset="2"/>
              <a:buChar char="q"/>
              <a:defRPr/>
            </a:pPr>
            <a:r>
              <a:rPr lang="ar-EG" sz="3200" b="1" dirty="0">
                <a:solidFill>
                  <a:srgbClr val="660066"/>
                </a:solidFill>
                <a:cs typeface="+mn-cs"/>
              </a:rPr>
              <a:t>تقديم عرض شفهي إرشادي يعود على الإنسان بالنفع.</a:t>
            </a:r>
            <a:endParaRPr lang="en-US" sz="3200" b="1" dirty="0">
              <a:solidFill>
                <a:srgbClr val="660066"/>
              </a:solidFill>
              <a:cs typeface="+mn-cs"/>
            </a:endParaRPr>
          </a:p>
        </p:txBody>
      </p:sp>
      <p:pic>
        <p:nvPicPr>
          <p:cNvPr id="7" name="صورة 7" descr="هخ.png"/>
          <p:cNvPicPr>
            <a:picLocks noChangeAspect="1"/>
          </p:cNvPicPr>
          <p:nvPr/>
        </p:nvPicPr>
        <p:blipFill>
          <a:blip r:embed="rId3" cstate="print"/>
          <a:stretch>
            <a:fillRect/>
          </a:stretch>
        </p:blipFill>
        <p:spPr>
          <a:xfrm>
            <a:off x="755576" y="417438"/>
            <a:ext cx="7704856" cy="2363490"/>
          </a:xfrm>
          <a:prstGeom prst="rect">
            <a:avLst/>
          </a:prstGeom>
        </p:spPr>
      </p:pic>
      <p:sp>
        <p:nvSpPr>
          <p:cNvPr id="13" name="Rectangle 1"/>
          <p:cNvSpPr>
            <a:spLocks noChangeArrowheads="1"/>
          </p:cNvSpPr>
          <p:nvPr/>
        </p:nvSpPr>
        <p:spPr bwMode="auto">
          <a:xfrm>
            <a:off x="829766" y="1385480"/>
            <a:ext cx="7558658" cy="1200329"/>
          </a:xfrm>
          <a:prstGeom prst="rect">
            <a:avLst/>
          </a:prstGeom>
          <a:noFill/>
          <a:ln w="9525">
            <a:noFill/>
            <a:miter lim="800000"/>
            <a:headEnd/>
            <a:tailEnd/>
          </a:ln>
        </p:spPr>
        <p:txBody>
          <a:bodyPr wrap="square" anchor="ctr">
            <a:spAutoFit/>
          </a:bodyPr>
          <a:lstStyle/>
          <a:p>
            <a:pPr algn="r" rtl="1">
              <a:defRPr/>
            </a:pPr>
            <a:r>
              <a:rPr lang="ar-EG" sz="3600" b="1" dirty="0">
                <a:solidFill>
                  <a:srgbClr val="002060"/>
                </a:solidFill>
                <a:cs typeface="+mn-cs"/>
              </a:rPr>
              <a:t>سيكون المتعلم في نهاية الوحدة قادراً بمشيئة الله على:</a:t>
            </a:r>
            <a:endParaRPr lang="en-US" sz="3600" b="1" dirty="0">
              <a:solidFill>
                <a:srgbClr val="002060"/>
              </a:solidFill>
              <a:cs typeface="+mn-cs"/>
            </a:endParaRPr>
          </a:p>
        </p:txBody>
      </p:sp>
      <p:sp>
        <p:nvSpPr>
          <p:cNvPr id="14" name="مستطيل 10"/>
          <p:cNvSpPr>
            <a:spLocks noChangeArrowheads="1"/>
          </p:cNvSpPr>
          <p:nvPr/>
        </p:nvSpPr>
        <p:spPr bwMode="auto">
          <a:xfrm>
            <a:off x="4579512" y="632882"/>
            <a:ext cx="3744416" cy="707886"/>
          </a:xfrm>
          <a:prstGeom prst="rect">
            <a:avLst/>
          </a:prstGeom>
          <a:noFill/>
          <a:ln w="9525">
            <a:noFill/>
            <a:miter lim="800000"/>
            <a:headEnd/>
            <a:tailEnd/>
          </a:ln>
        </p:spPr>
        <p:txBody>
          <a:bodyPr wrap="square">
            <a:spAutoFit/>
          </a:bodyPr>
          <a:lstStyle/>
          <a:p>
            <a:pPr algn="r">
              <a:defRPr/>
            </a:pPr>
            <a:r>
              <a:rPr lang="ar-EG" sz="4000" b="1" dirty="0">
                <a:solidFill>
                  <a:srgbClr val="C00000"/>
                </a:solidFill>
                <a:cs typeface="+mn-cs"/>
              </a:rPr>
              <a:t>الكفايات المستهدفة</a:t>
            </a:r>
            <a:endParaRPr lang="en-US" sz="4000" dirty="0">
              <a:solidFill>
                <a:srgbClr val="C00000"/>
              </a:solidFill>
              <a:cs typeface="+mn-cs"/>
            </a:endParaRPr>
          </a:p>
        </p:txBody>
      </p:sp>
      <p:sp>
        <p:nvSpPr>
          <p:cNvPr id="2" name="مربع نص 1"/>
          <p:cNvSpPr txBox="1"/>
          <p:nvPr/>
        </p:nvSpPr>
        <p:spPr>
          <a:xfrm>
            <a:off x="1155975" y="5157192"/>
            <a:ext cx="7280320" cy="830997"/>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r>
              <a:rPr lang="ar-EG" sz="2400" b="1" dirty="0"/>
              <a:t>تحتاج في تنفيذ بعض الأنشطة الرجوع إلى (معجمي اللغوي) الذي تجده في هذا الكتاب في الصفحات من 200 إلى 203.</a:t>
            </a:r>
          </a:p>
        </p:txBody>
      </p:sp>
    </p:spTree>
    <p:extLst>
      <p:ext uri="{BB962C8B-B14F-4D97-AF65-F5344CB8AC3E}">
        <p14:creationId xmlns:p14="http://schemas.microsoft.com/office/powerpoint/2010/main" val="2874496346"/>
      </p:ext>
    </p:extLst>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4"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0967" y="2035236"/>
            <a:ext cx="7848872" cy="2649312"/>
            <a:chOff x="4517571" y="661288"/>
            <a:chExt cx="4133429" cy="1751252"/>
          </a:xfrm>
          <a:solidFill>
            <a:schemeClr val="accent3"/>
          </a:solidFill>
        </p:grpSpPr>
        <p:sp>
          <p:nvSpPr>
            <p:cNvPr id="7" name="Cloud 6"/>
            <p:cNvSpPr/>
            <p:nvPr/>
          </p:nvSpPr>
          <p:spPr bwMode="auto">
            <a:xfrm>
              <a:off x="4517571" y="661288"/>
              <a:ext cx="4133429" cy="1751252"/>
            </a:xfrm>
            <a:prstGeom prst="cloud">
              <a:avLst/>
            </a:prstGeom>
            <a:grpFill/>
            <a:ln w="57150">
              <a:solidFill>
                <a:schemeClr val="bg1"/>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b="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4952743" y="1008901"/>
              <a:ext cx="2977321" cy="1062293"/>
            </a:xfrm>
            <a:prstGeom prst="rect">
              <a:avLst/>
            </a:prstGeom>
            <a:grpFill/>
          </p:spPr>
          <p:txBody>
            <a:bodyPr wrap="square" rtlCol="1">
              <a:spAutoFit/>
            </a:bodyPr>
            <a:lstStyle/>
            <a:p>
              <a:pPr algn="ctr" fontAlgn="auto">
                <a:spcBef>
                  <a:spcPts val="0"/>
                </a:spcBef>
                <a:spcAft>
                  <a:spcPts val="0"/>
                </a:spcAft>
                <a:defRPr/>
              </a:pPr>
              <a:endParaRPr lang="ar-EG" sz="6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grpSp>
      <p:sp>
        <p:nvSpPr>
          <p:cNvPr id="32769" name="Rectangle 1"/>
          <p:cNvSpPr>
            <a:spLocks noChangeArrowheads="1"/>
          </p:cNvSpPr>
          <p:nvPr/>
        </p:nvSpPr>
        <p:spPr bwMode="auto">
          <a:xfrm>
            <a:off x="1523777" y="2428868"/>
            <a:ext cx="6263253" cy="1862048"/>
          </a:xfrm>
          <a:prstGeom prst="rect">
            <a:avLst/>
          </a:prstGeom>
          <a:noFill/>
          <a:ln w="9525">
            <a:noFill/>
            <a:miter lim="800000"/>
            <a:headEnd/>
            <a:tailEnd/>
          </a:ln>
          <a:effectLst/>
        </p:spPr>
        <p:txBody>
          <a:bodyPr wrap="none" anchor="ctr">
            <a:spAutoFit/>
          </a:bodyPr>
          <a:lstStyle/>
          <a:p>
            <a:pPr algn="ctr">
              <a:defRPr/>
            </a:pPr>
            <a:r>
              <a:rPr lang="ar-EG" sz="11500" b="1"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rPr>
              <a:t>مدخل الوحدة</a:t>
            </a:r>
            <a:endParaRPr lang="ar-EG" sz="13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2769"/>
                                        </p:tgtEl>
                                        <p:attrNameLst>
                                          <p:attrName>style.visibility</p:attrName>
                                        </p:attrNameLst>
                                      </p:cBhvr>
                                      <p:to>
                                        <p:strVal val="visible"/>
                                      </p:to>
                                    </p:set>
                                    <p:animEffect transition="in" filter="diamond(in)">
                                      <p:cBhvr>
                                        <p:cTn id="10" dur="2000"/>
                                        <p:tgtEl>
                                          <p:spTgt spid="32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lowchart: Punched Tape 5"/>
          <p:cNvSpPr/>
          <p:nvPr/>
        </p:nvSpPr>
        <p:spPr bwMode="auto">
          <a:xfrm>
            <a:off x="1074311" y="1571625"/>
            <a:ext cx="6731610" cy="3571875"/>
          </a:xfrm>
          <a:prstGeom prst="cloudCallout">
            <a:avLst>
              <a:gd name="adj1" fmla="val -25723"/>
              <a:gd name="adj2" fmla="val 68644"/>
            </a:avLst>
          </a:prstGeom>
          <a:ln/>
          <a:effectLst>
            <a:glow rad="228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endParaRPr lang="ar-EG">
              <a:ln>
                <a:solidFill>
                  <a:schemeClr val="tx1"/>
                </a:solidFill>
              </a:ln>
              <a:solidFill>
                <a:srgbClr val="0000FF"/>
              </a:solidFill>
            </a:endParaRPr>
          </a:p>
        </p:txBody>
      </p:sp>
      <p:sp>
        <p:nvSpPr>
          <p:cNvPr id="4" name="مستطيل 3">
            <a:extLst>
              <a:ext uri="{FF2B5EF4-FFF2-40B4-BE49-F238E27FC236}">
                <a16:creationId xmlns:a16="http://schemas.microsoft.com/office/drawing/2014/main" id="{14D5F21E-E9E8-4929-A1A1-F466DC5684D9}"/>
              </a:ext>
            </a:extLst>
          </p:cNvPr>
          <p:cNvSpPr/>
          <p:nvPr/>
        </p:nvSpPr>
        <p:spPr>
          <a:xfrm>
            <a:off x="1680155" y="2151727"/>
            <a:ext cx="5519921" cy="2554545"/>
          </a:xfrm>
          <a:prstGeom prst="rect">
            <a:avLst/>
          </a:prstGeom>
        </p:spPr>
        <p:txBody>
          <a:bodyPr wrap="square">
            <a:spAutoFit/>
          </a:bodyPr>
          <a:lstStyle/>
          <a:p>
            <a:pPr lvl="0" algn="ctr" fontAlgn="auto">
              <a:spcBef>
                <a:spcPts val="0"/>
              </a:spcBef>
              <a:spcAft>
                <a:spcPts val="0"/>
              </a:spcAft>
              <a:defRPr/>
            </a:pPr>
            <a:r>
              <a:rPr lang="ar-EG"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a:rPr>
              <a:t>أولاً: أُجيبُ عنِ الأَسْئِلَةِ الآتية:</a:t>
            </a:r>
            <a:endParaRPr lang="en-US" sz="8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a:endParaRPr>
          </a:p>
        </p:txBody>
      </p:sp>
    </p:spTree>
  </p:cSld>
  <p:clrMapOvr>
    <a:masterClrMapping/>
  </p:clrMapOvr>
  <mc:AlternateContent xmlns:mc="http://schemas.openxmlformats.org/markup-compatibility/2006" xmlns:p14="http://schemas.microsoft.com/office/powerpoint/2010/main">
    <mc:Choice Requires="p14">
      <p:transition p14:dur="0">
        <p:sndAc>
          <p:stSnd>
            <p:snd r:embed="rId2" name="arrow.wav"/>
          </p:stSnd>
        </p:sndAc>
      </p:transition>
    </mc:Choice>
    <mc:Fallback xmlns="">
      <p:transition>
        <p:sndAc>
          <p:stSnd>
            <p:snd r:embed="rId3"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3532</TotalTime>
  <Words>1116</Words>
  <Application>Microsoft Office PowerPoint</Application>
  <PresentationFormat>عرض على الشاشة (4:3)</PresentationFormat>
  <Paragraphs>130</Paragraphs>
  <Slides>51</Slides>
  <Notes>3</Notes>
  <HiddenSlides>0</HiddenSlides>
  <MMClips>0</MMClips>
  <ScaleCrop>false</ScaleCrop>
  <HeadingPairs>
    <vt:vector size="6" baseType="variant">
      <vt:variant>
        <vt:lpstr>الخطوط المستخدمة</vt:lpstr>
      </vt:variant>
      <vt:variant>
        <vt:i4>3</vt:i4>
      </vt:variant>
      <vt:variant>
        <vt:lpstr>نسق</vt:lpstr>
      </vt:variant>
      <vt:variant>
        <vt:i4>3</vt:i4>
      </vt:variant>
      <vt:variant>
        <vt:lpstr>عناوين الشرائح</vt:lpstr>
      </vt:variant>
      <vt:variant>
        <vt:i4>51</vt:i4>
      </vt:variant>
    </vt:vector>
  </HeadingPairs>
  <TitlesOfParts>
    <vt:vector size="57" baseType="lpstr">
      <vt:lpstr>Arial</vt:lpstr>
      <vt:lpstr>Calibri</vt:lpstr>
      <vt:lpstr>Wingdings</vt:lpstr>
      <vt:lpstr>Office Theme</vt:lpstr>
      <vt:lpstr>1_Office Theme</vt:lpstr>
      <vt:lpstr>3_Office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tamatm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لغتي - الصف السادس الابتدائي - الفصل الدراسي الثاني</dc:title>
  <cp:lastModifiedBy>Eman Adel</cp:lastModifiedBy>
  <cp:revision>227</cp:revision>
  <dcterms:created xsi:type="dcterms:W3CDTF">2012-12-08T18:19:54Z</dcterms:created>
  <dcterms:modified xsi:type="dcterms:W3CDTF">2020-12-05T19:26:06Z</dcterms:modified>
</cp:coreProperties>
</file>