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8" y="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0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2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9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2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01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0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57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5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56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74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4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2.emf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242" y="649438"/>
            <a:ext cx="8572500" cy="4043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ct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نص الاستماع</a:t>
            </a:r>
            <a:endParaRPr lang="en-US" sz="1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685800" algn="ct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مكتشف الدورة الدموية</a:t>
            </a:r>
            <a:endParaRPr lang="en-US" sz="1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685800"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</a:t>
            </a: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آداب الاستماع:</a:t>
            </a:r>
            <a:endParaRPr lang="en-US" sz="1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637915" algn="r" rtl="1">
              <a:lnSpc>
                <a:spcPct val="115000"/>
              </a:lnSpc>
            </a:pPr>
            <a:r>
              <a:rPr lang="ar-EG" sz="24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- الإنصات.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18565" algn="r" rtl="1">
              <a:lnSpc>
                <a:spcPct val="115000"/>
              </a:lnSpc>
            </a:pPr>
            <a:r>
              <a:rPr lang="ar-EG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- النظر إلى المتحدث.</a:t>
            </a:r>
            <a:endParaRPr lang="en-US" sz="1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218565" algn="r" rtl="1">
              <a:lnSpc>
                <a:spcPct val="115000"/>
              </a:lnSpc>
            </a:pPr>
            <a:r>
              <a:rPr lang="ar-EG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- إظهار ملامح الفهم.               </a:t>
            </a:r>
            <a:endParaRPr lang="en-US" sz="1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218565" algn="r" rtl="1">
              <a:lnSpc>
                <a:spcPct val="115000"/>
              </a:lnSpc>
            </a:pPr>
            <a:r>
              <a:rPr lang="ar-EG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- تجنب المقاطعة.</a:t>
            </a:r>
            <a:endParaRPr lang="en-US" sz="1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218565" algn="r" rtl="1">
              <a:lnSpc>
                <a:spcPct val="115000"/>
              </a:lnSpc>
            </a:pPr>
            <a:r>
              <a:rPr lang="ar-EG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- الاستجابة للمتحدث</a:t>
            </a:r>
            <a:endParaRPr lang="en-US" sz="1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218565" algn="r" rtl="1">
              <a:lnSpc>
                <a:spcPct val="115000"/>
              </a:lnSpc>
            </a:pPr>
            <a:r>
              <a:rPr lang="ar-EG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والتفاعل معه.</a:t>
            </a:r>
            <a:endParaRPr lang="en-US" sz="1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7086285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01415"/>
            <a:ext cx="9144000" cy="396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أستمع ثم أجيب</a:t>
            </a:r>
            <a:endParaRPr lang="en-US" sz="1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أستمع إلى النص بتركيز وانتباه، ثم أجيب عن الأسئلة الآتية:</a:t>
            </a:r>
            <a:endParaRPr lang="en-US" sz="1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EG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لم سأل حسام أباه الطبيب عن ابن النفيس؟</a:t>
            </a:r>
            <a:endParaRPr lang="en-US" sz="1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4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                                   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EG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لم اهتم حسام بالكتابة عن ابن النفيس؟</a:t>
            </a:r>
            <a:endParaRPr lang="en-US" sz="1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ar-EG" sz="1600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EG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ما الحقيقة العلمية التي اكتشفها ابن النفيس؟</a:t>
            </a:r>
            <a:endParaRPr lang="en-US" sz="1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r" rtl="1"/>
            <a:endParaRPr lang="ar-EG" sz="2400" dirty="0">
              <a:solidFill>
                <a:prstClr val="black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0844FC-C7BB-4D9C-9BC6-903D2236EF42}"/>
              </a:ext>
            </a:extLst>
          </p:cNvPr>
          <p:cNvSpPr/>
          <p:nvPr/>
        </p:nvSpPr>
        <p:spPr>
          <a:xfrm>
            <a:off x="83128" y="1900978"/>
            <a:ext cx="8982792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لأن اسمه أطلق على المستشفى الجديد في مدينته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8EBAF1-18BF-4F6B-BE07-614E7855BF81}"/>
              </a:ext>
            </a:extLst>
          </p:cNvPr>
          <p:cNvSpPr/>
          <p:nvPr/>
        </p:nvSpPr>
        <p:spPr>
          <a:xfrm>
            <a:off x="80604" y="2971424"/>
            <a:ext cx="8982792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لأنه يريد أن يكتب عنه في مجلة الحائط بالمدرسة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3BF6BD-B983-4A62-8DBE-E1A6AD4BB992}"/>
              </a:ext>
            </a:extLst>
          </p:cNvPr>
          <p:cNvSpPr/>
          <p:nvPr/>
        </p:nvSpPr>
        <p:spPr>
          <a:xfrm>
            <a:off x="80604" y="3973393"/>
            <a:ext cx="8982792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- الدورة الدموية في جسم الأنسان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8295572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52450"/>
            <a:ext cx="9144000" cy="3224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EG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ما أهم مؤلفات ابن النفيس التي بقيت لنا؟</a:t>
            </a:r>
            <a:endParaRPr lang="en-US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ar-EG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ar-EG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EG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اتصف ابن النفيس بصفات عديدة فما هي؟</a:t>
            </a:r>
            <a:endParaRPr lang="en-US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5CF06D-627F-42EA-8A32-16AEB14DA429}"/>
              </a:ext>
            </a:extLst>
          </p:cNvPr>
          <p:cNvSpPr/>
          <p:nvPr/>
        </p:nvSpPr>
        <p:spPr>
          <a:xfrm>
            <a:off x="80604" y="1618880"/>
            <a:ext cx="8982792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- كتابه : الموجز في الطب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ACA283-5D57-4929-9AA6-BECE56CFB13A}"/>
              </a:ext>
            </a:extLst>
          </p:cNvPr>
          <p:cNvSpPr/>
          <p:nvPr/>
        </p:nvSpPr>
        <p:spPr>
          <a:xfrm>
            <a:off x="118096" y="2948997"/>
            <a:ext cx="8982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 * شدة الذكاء </a:t>
            </a:r>
          </a:p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     * البحث والتجربة  </a:t>
            </a:r>
          </a:p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     * القدرة على الحفظ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4392841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36877"/>
            <a:ext cx="9071066" cy="4892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*يحل الطالب الأنشطة بمفرده خلال زمن محدد؛ لتنمية مهارة الاستماع.</a:t>
            </a:r>
            <a:endParaRPr lang="en-US" sz="1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marR="36195"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أكمل الفراغات الآتية بكلمات استمعت إليها من النص:</a:t>
            </a:r>
            <a:endParaRPr lang="en-US" sz="1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ولد ابن النفيس في ................................  وأمضى حياته في ................................ والتجريب.</a:t>
            </a:r>
            <a:endParaRPr lang="en-US" sz="1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كان ابن النفيس أول من عرف حقيقة ................................ في الجسم وكشف عنها للعالم.</a:t>
            </a:r>
            <a:endParaRPr lang="en-US" sz="1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قال ابن النفيس: إن الدم يخرج من ................................ ويذهب في الأوعية الدموية إلى ................................وبعد أن يمتزج بـ ................................ النقي ويعود ................................ إلى القلب.</a:t>
            </a:r>
            <a:endParaRPr lang="en-US" sz="1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8B9A18-AD28-493A-A42A-3F7D15EBC9B2}"/>
              </a:ext>
            </a:extLst>
          </p:cNvPr>
          <p:cNvSpPr/>
          <p:nvPr/>
        </p:nvSpPr>
        <p:spPr>
          <a:xfrm>
            <a:off x="4841275" y="2340475"/>
            <a:ext cx="862736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4000" b="1" i="1" baseline="30000" dirty="0">
                <a:solidFill>
                  <a:srgbClr val="2C4A99"/>
                </a:solidFill>
                <a:latin typeface="AdobeArabic-BoldItalic"/>
              </a:rPr>
              <a:t>دمشق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109E0F-5A8C-4DA5-92C3-883BB9EE288C}"/>
              </a:ext>
            </a:extLst>
          </p:cNvPr>
          <p:cNvSpPr/>
          <p:nvPr/>
        </p:nvSpPr>
        <p:spPr>
          <a:xfrm>
            <a:off x="6970038" y="2843177"/>
            <a:ext cx="833883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000" b="1" i="1" baseline="30000" dirty="0">
                <a:solidFill>
                  <a:srgbClr val="2C4A99"/>
                </a:solidFill>
                <a:latin typeface="AdobeArabic-BoldItalic"/>
              </a:rPr>
              <a:t>البحث</a:t>
            </a:r>
            <a:endParaRPr lang="ar-YE" sz="40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1F4564-DA03-4991-99EF-05D28DD7EAF4}"/>
              </a:ext>
            </a:extLst>
          </p:cNvPr>
          <p:cNvSpPr/>
          <p:nvPr/>
        </p:nvSpPr>
        <p:spPr>
          <a:xfrm>
            <a:off x="2374258" y="3177649"/>
            <a:ext cx="2520242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000" b="1" i="1" baseline="30000" dirty="0">
                <a:solidFill>
                  <a:srgbClr val="2C4A99"/>
                </a:solidFill>
                <a:latin typeface="AdobeArabic-BoldItalic"/>
              </a:rPr>
              <a:t>دورات الدم في الجسم</a:t>
            </a:r>
            <a:endParaRPr lang="ar-YE" sz="40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491AF1-4560-407A-A05F-0F232B9DD82E}"/>
              </a:ext>
            </a:extLst>
          </p:cNvPr>
          <p:cNvSpPr/>
          <p:nvPr/>
        </p:nvSpPr>
        <p:spPr>
          <a:xfrm>
            <a:off x="3519569" y="4098290"/>
            <a:ext cx="752130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000" b="1" i="1" baseline="30000" dirty="0">
                <a:solidFill>
                  <a:srgbClr val="2C4A99"/>
                </a:solidFill>
                <a:latin typeface="AdobeArabic-BoldItalic"/>
              </a:rPr>
              <a:t>القلب</a:t>
            </a:r>
            <a:endParaRPr lang="ar-YE" sz="40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D503707-BD1F-436A-A018-6C58DE352323}"/>
              </a:ext>
            </a:extLst>
          </p:cNvPr>
          <p:cNvSpPr/>
          <p:nvPr/>
        </p:nvSpPr>
        <p:spPr>
          <a:xfrm>
            <a:off x="5466311" y="4513926"/>
            <a:ext cx="949299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000" b="1" i="1" baseline="30000" dirty="0">
                <a:solidFill>
                  <a:srgbClr val="2C4A99"/>
                </a:solidFill>
                <a:latin typeface="AdobeArabic-BoldItalic"/>
              </a:rPr>
              <a:t>الرئتين</a:t>
            </a:r>
            <a:endParaRPr lang="ar-YE" sz="40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937E77-9564-4663-A588-D6A9903FCBA8}"/>
              </a:ext>
            </a:extLst>
          </p:cNvPr>
          <p:cNvSpPr/>
          <p:nvPr/>
        </p:nvSpPr>
        <p:spPr>
          <a:xfrm>
            <a:off x="1109648" y="4513926"/>
            <a:ext cx="880369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000" b="1" i="1" baseline="30000" dirty="0">
                <a:solidFill>
                  <a:srgbClr val="2C4A99"/>
                </a:solidFill>
                <a:latin typeface="AdobeArabic-BoldItalic"/>
              </a:rPr>
              <a:t>الهواء</a:t>
            </a:r>
            <a:endParaRPr lang="ar-YE" sz="40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35FE2E-4496-4975-B63A-6B478B16D702}"/>
              </a:ext>
            </a:extLst>
          </p:cNvPr>
          <p:cNvSpPr/>
          <p:nvPr/>
        </p:nvSpPr>
        <p:spPr>
          <a:xfrm>
            <a:off x="5607870" y="4926796"/>
            <a:ext cx="740908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000" b="1" i="1" baseline="30000" dirty="0">
                <a:solidFill>
                  <a:srgbClr val="2C4A99"/>
                </a:solidFill>
                <a:latin typeface="AdobeArabic-BoldItalic"/>
              </a:rPr>
              <a:t>نظيفا</a:t>
            </a:r>
            <a:endParaRPr lang="ar-YE" sz="40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8215412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2" grpId="0"/>
      <p:bldP spid="11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6267" y="492430"/>
            <a:ext cx="7868525" cy="5862321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25F1AC5C-CC1C-4FA1-A325-0710EEEB685F}"/>
              </a:ext>
            </a:extLst>
          </p:cNvPr>
          <p:cNvSpPr/>
          <p:nvPr/>
        </p:nvSpPr>
        <p:spPr>
          <a:xfrm>
            <a:off x="6115793" y="1223159"/>
            <a:ext cx="380010" cy="3800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7A3C73-7193-4D45-9116-E6E2CF7E097B}"/>
              </a:ext>
            </a:extLst>
          </p:cNvPr>
          <p:cNvSpPr/>
          <p:nvPr/>
        </p:nvSpPr>
        <p:spPr>
          <a:xfrm>
            <a:off x="1981200" y="3908416"/>
            <a:ext cx="48688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أن يبحث حسام في مصادر المعرفة عن ابن النفيس حتى يبحث عن   المعلومة بنفسه ولا يحصل عليها دون عناء فتثبت في ذهنه (التعلم الذاتي)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8153268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600" y="464786"/>
            <a:ext cx="9144000" cy="587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5. أرسم دائرة يمين العبارة التي أعجبتني، وأذكر السبب: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0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حدثني يا أبي عن ابن النفيس. ......................................................................................................................................</a:t>
            </a:r>
            <a:endParaRPr lang="en-US" sz="14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EG" sz="20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لماذا لا تحدثني يا أبي عن ابن النفيس؟</a:t>
            </a:r>
            <a:endParaRPr lang="en-US" sz="14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.............................................................................................................................................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EG" sz="20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هل لك يا أبي أن تحدثني عن ابن النفيس؟</a:t>
            </a:r>
            <a:endParaRPr lang="en-US" sz="14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............................................................................................................................................ 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أقوم استماعي: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0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إن أجبت عن جميع الفقرات السابقة إجابة صحيحة، فمستوى استماعي جيد.</a:t>
            </a:r>
            <a:endParaRPr lang="en-US" sz="14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0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إن أجبت عن سبع فقرات فأكثر إجابة صحيحة، فمستوى استماعي متوسط.</a:t>
            </a:r>
            <a:endParaRPr lang="en-US" sz="14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EG" sz="20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إن أجبت عن ست فقرات فأقل إجابة صحيحة، فأنا بحاجة إلى زيادة تركيز.</a:t>
            </a:r>
            <a:endParaRPr lang="en-US" sz="14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8750F5-8778-4B5B-BB7F-A6C3150B00C7}"/>
              </a:ext>
            </a:extLst>
          </p:cNvPr>
          <p:cNvSpPr/>
          <p:nvPr/>
        </p:nvSpPr>
        <p:spPr>
          <a:xfrm>
            <a:off x="5437584" y="3112108"/>
            <a:ext cx="3658816" cy="474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6779D7-5EBA-40D3-BB20-662D73B06D3D}"/>
              </a:ext>
            </a:extLst>
          </p:cNvPr>
          <p:cNvSpPr/>
          <p:nvPr/>
        </p:nvSpPr>
        <p:spPr>
          <a:xfrm>
            <a:off x="1446811" y="3575907"/>
            <a:ext cx="4868883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لأنها تدل على الأدب مع الوالد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821621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4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76250"/>
            <a:ext cx="9144000" cy="5175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6. بمشاركة مجموعتي نضيف فائدتين إلى الفائدة الأولى.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15000"/>
              </a:lnSpc>
            </a:pPr>
            <a:r>
              <a:rPr lang="ar-EG" sz="28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من الفوائد التي استفدناها من هذا النص بعد أن استمعنا إليه: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 algn="r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تقدير العلماء، واحترام أعمالهم وذكراهم.</a:t>
            </a:r>
            <a:endParaRPr lang="en-US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.....................................................................................................................................</a:t>
            </a:r>
            <a:endParaRPr lang="en-US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EG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....................................................................................................................................</a:t>
            </a:r>
            <a:endParaRPr lang="en-US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</a:pPr>
            <a:r>
              <a:rPr lang="ar-EG" sz="28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15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أرجع إلى بوابة إسهامات العلماء المسلمين؛ لأعرف أكثر عن العالم ابن النفيس.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5345044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426</Words>
  <Application>Microsoft Office PowerPoint</Application>
  <PresentationFormat>عرض على الشاشة (4:3)</PresentationFormat>
  <Paragraphs>99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AdobeArabic-BoldItalic</vt:lpstr>
      <vt:lpstr>Arial</vt:lpstr>
      <vt:lpstr>Calibri</vt:lpstr>
      <vt:lpstr>Cambria</vt:lpstr>
      <vt:lpstr>Symbol</vt:lpstr>
      <vt:lpstr>1_نسق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Wld-Otiba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حمود حاتم الناصر</cp:lastModifiedBy>
  <cp:revision>4</cp:revision>
  <dcterms:created xsi:type="dcterms:W3CDTF">2019-12-24T06:38:04Z</dcterms:created>
  <dcterms:modified xsi:type="dcterms:W3CDTF">2021-01-29T23:21:18Z</dcterms:modified>
</cp:coreProperties>
</file>