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5"/>
  </p:notesMasterIdLst>
  <p:sldIdLst>
    <p:sldId id="309" r:id="rId2"/>
    <p:sldId id="256" r:id="rId3"/>
    <p:sldId id="258" r:id="rId4"/>
    <p:sldId id="305" r:id="rId5"/>
    <p:sldId id="306" r:id="rId6"/>
    <p:sldId id="307" r:id="rId7"/>
    <p:sldId id="262" r:id="rId8"/>
    <p:sldId id="263" r:id="rId9"/>
    <p:sldId id="264" r:id="rId10"/>
    <p:sldId id="265" r:id="rId11"/>
    <p:sldId id="267" r:id="rId12"/>
    <p:sldId id="268" r:id="rId13"/>
    <p:sldId id="270" r:id="rId14"/>
    <p:sldId id="271" r:id="rId15"/>
    <p:sldId id="272" r:id="rId16"/>
    <p:sldId id="273" r:id="rId17"/>
    <p:sldId id="275" r:id="rId18"/>
    <p:sldId id="276" r:id="rId19"/>
    <p:sldId id="277" r:id="rId20"/>
    <p:sldId id="279" r:id="rId21"/>
    <p:sldId id="280" r:id="rId22"/>
    <p:sldId id="281" r:id="rId23"/>
    <p:sldId id="282" r:id="rId24"/>
    <p:sldId id="283" r:id="rId25"/>
    <p:sldId id="285" r:id="rId26"/>
    <p:sldId id="286" r:id="rId27"/>
    <p:sldId id="287" r:id="rId28"/>
    <p:sldId id="288" r:id="rId29"/>
    <p:sldId id="289" r:id="rId30"/>
    <p:sldId id="290" r:id="rId31"/>
    <p:sldId id="308"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99"/>
    <a:srgbClr val="EBF7FF"/>
    <a:srgbClr val="CCFFFF"/>
    <a:srgbClr val="800000"/>
    <a:srgbClr val="660066"/>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8B6BAC-A6BD-4C76-C071-05057FBB7A92}" v="1" dt="2021-01-15T12:19:22.692"/>
    <p1510:client id="{8395869E-7D55-4422-A0FD-84F2814CBE00}" v="101" dt="2021-01-15T12:18:32.723"/>
    <p1510:client id="{D5DFCA8F-C18E-4FED-8C95-D771872A5ACE}" v="1" dt="2021-01-15T12:10:05.4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114" d="100"/>
          <a:sy n="114" d="100"/>
        </p:scale>
        <p:origin x="66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حصة الزهراني" userId="S::t227713@bg.moe.gov.sa::9f18daaf-3143-440a-8b80-a76afd7e4933" providerId="AD" clId="Web-{8395869E-7D55-4422-A0FD-84F2814CBE00}"/>
    <pc:docChg chg="addSld delSld modSld sldOrd">
      <pc:chgData name="حصة الزهراني" userId="S::t227713@bg.moe.gov.sa::9f18daaf-3143-440a-8b80-a76afd7e4933" providerId="AD" clId="Web-{8395869E-7D55-4422-A0FD-84F2814CBE00}" dt="2021-01-15T12:18:32.723" v="51"/>
      <pc:docMkLst>
        <pc:docMk/>
      </pc:docMkLst>
      <pc:sldChg chg="del ord">
        <pc:chgData name="حصة الزهراني" userId="S::t227713@bg.moe.gov.sa::9f18daaf-3143-440a-8b80-a76afd7e4933" providerId="AD" clId="Web-{8395869E-7D55-4422-A0FD-84F2814CBE00}" dt="2021-01-15T12:11:45.638" v="1"/>
        <pc:sldMkLst>
          <pc:docMk/>
          <pc:sldMk cId="191428115" sldId="309"/>
        </pc:sldMkLst>
      </pc:sldChg>
      <pc:sldChg chg="modSp new addAnim modAnim">
        <pc:chgData name="حصة الزهراني" userId="S::t227713@bg.moe.gov.sa::9f18daaf-3143-440a-8b80-a76afd7e4933" providerId="AD" clId="Web-{8395869E-7D55-4422-A0FD-84F2814CBE00}" dt="2021-01-15T12:18:32.723" v="51"/>
        <pc:sldMkLst>
          <pc:docMk/>
          <pc:sldMk cId="2007937267" sldId="309"/>
        </pc:sldMkLst>
        <pc:spChg chg="mod">
          <ac:chgData name="حصة الزهراني" userId="S::t227713@bg.moe.gov.sa::9f18daaf-3143-440a-8b80-a76afd7e4933" providerId="AD" clId="Web-{8395869E-7D55-4422-A0FD-84F2814CBE00}" dt="2021-01-15T12:16:36.924" v="47" actId="20577"/>
          <ac:spMkLst>
            <pc:docMk/>
            <pc:sldMk cId="2007937267" sldId="309"/>
            <ac:spMk id="2" creationId="{CAFACB5B-02FC-4BE5-913E-93A53FD5A639}"/>
          </ac:spMkLst>
        </pc:spChg>
        <pc:spChg chg="mod">
          <ac:chgData name="حصة الزهراني" userId="S::t227713@bg.moe.gov.sa::9f18daaf-3143-440a-8b80-a76afd7e4933" providerId="AD" clId="Web-{8395869E-7D55-4422-A0FD-84F2814CBE00}" dt="2021-01-15T12:15:59.908" v="45" actId="20577"/>
          <ac:spMkLst>
            <pc:docMk/>
            <pc:sldMk cId="2007937267" sldId="309"/>
            <ac:spMk id="3" creationId="{EC759405-218C-4C4E-B080-090EDDAFD0DA}"/>
          </ac:spMkLst>
        </pc:spChg>
      </pc:sldChg>
    </pc:docChg>
  </pc:docChgLst>
  <pc:docChgLst>
    <pc:chgData name="حصة الزهراني" userId="S::t227713@bg.moe.gov.sa::9f18daaf-3143-440a-8b80-a76afd7e4933" providerId="AD" clId="Web-{D5DFCA8F-C18E-4FED-8C95-D771872A5ACE}"/>
    <pc:docChg chg="addSld">
      <pc:chgData name="حصة الزهراني" userId="S::t227713@bg.moe.gov.sa::9f18daaf-3143-440a-8b80-a76afd7e4933" providerId="AD" clId="Web-{D5DFCA8F-C18E-4FED-8C95-D771872A5ACE}" dt="2021-01-15T12:10:05.497" v="0"/>
      <pc:docMkLst>
        <pc:docMk/>
      </pc:docMkLst>
      <pc:sldChg chg="new">
        <pc:chgData name="حصة الزهراني" userId="S::t227713@bg.moe.gov.sa::9f18daaf-3143-440a-8b80-a76afd7e4933" providerId="AD" clId="Web-{D5DFCA8F-C18E-4FED-8C95-D771872A5ACE}" dt="2021-01-15T12:10:05.497" v="0"/>
        <pc:sldMkLst>
          <pc:docMk/>
          <pc:sldMk cId="191428115" sldId="309"/>
        </pc:sldMkLst>
      </pc:sldChg>
    </pc:docChg>
  </pc:docChgLst>
  <pc:docChgLst>
    <pc:chgData name="حصة الزهراني" userId="S::t227713@bg.moe.gov.sa::9f18daaf-3143-440a-8b80-a76afd7e4933" providerId="AD" clId="Web-{7C8B6BAC-A6BD-4C76-C071-05057FBB7A92}"/>
    <pc:docChg chg="sldOrd">
      <pc:chgData name="حصة الزهراني" userId="S::t227713@bg.moe.gov.sa::9f18daaf-3143-440a-8b80-a76afd7e4933" providerId="AD" clId="Web-{7C8B6BAC-A6BD-4C76-C071-05057FBB7A92}" dt="2021-01-15T12:19:22.692" v="0"/>
      <pc:docMkLst>
        <pc:docMk/>
      </pc:docMkLst>
      <pc:sldChg chg="ord">
        <pc:chgData name="حصة الزهراني" userId="S::t227713@bg.moe.gov.sa::9f18daaf-3143-440a-8b80-a76afd7e4933" providerId="AD" clId="Web-{7C8B6BAC-A6BD-4C76-C071-05057FBB7A92}" dt="2021-01-15T12:19:22.692" v="0"/>
        <pc:sldMkLst>
          <pc:docMk/>
          <pc:sldMk cId="2007937267"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73A0395-2A47-4954-9E6D-CCC95DD171D1}" type="datetimeFigureOut">
              <a:rPr lang="ar-EG" smtClean="0"/>
              <a:pPr/>
              <a:t>02/06/1442</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683E6F1C-8BF4-4045-BB34-A50D7CB2459A}" type="slidenum">
              <a:rPr lang="ar-EG" smtClean="0"/>
              <a:pPr/>
              <a:t>‹#›</a:t>
            </a:fld>
            <a:endParaRPr lang="ar-EG"/>
          </a:p>
        </p:txBody>
      </p:sp>
    </p:spTree>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9939" name="عنصر نائب للملاحظات 2"/>
          <p:cNvSpPr>
            <a:spLocks noGrp="1"/>
          </p:cNvSpPr>
          <p:nvPr>
            <p:ph type="body" idx="1"/>
          </p:nvPr>
        </p:nvSpPr>
        <p:spPr bwMode="auto">
          <a:noFill/>
        </p:spPr>
        <p:txBody>
          <a:bodyPr/>
          <a:lstStyle/>
          <a:p>
            <a:pPr eaLnBrk="1" hangingPunct="1">
              <a:spcBef>
                <a:spcPct val="0"/>
              </a:spcBef>
            </a:pPr>
            <a:endParaRPr lang="ar-EG"/>
          </a:p>
        </p:txBody>
      </p:sp>
      <p:sp>
        <p:nvSpPr>
          <p:cNvPr id="3789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D7D6D1-BD3D-48EB-82E2-670CC91EEB9D}" type="slidenum">
              <a:rPr lang="ar-EG"/>
              <a:pPr fontAlgn="base">
                <a:spcBef>
                  <a:spcPct val="0"/>
                </a:spcBef>
                <a:spcAft>
                  <a:spcPct val="0"/>
                </a:spcAft>
                <a:defRPr/>
              </a:pPr>
              <a:t>3</a:t>
            </a:fld>
            <a:endParaRPr lang="ar-EG"/>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9939" name="عنصر نائب للملاحظات 2"/>
          <p:cNvSpPr>
            <a:spLocks noGrp="1"/>
          </p:cNvSpPr>
          <p:nvPr>
            <p:ph type="body" idx="1"/>
          </p:nvPr>
        </p:nvSpPr>
        <p:spPr bwMode="auto">
          <a:noFill/>
        </p:spPr>
        <p:txBody>
          <a:bodyPr/>
          <a:lstStyle/>
          <a:p>
            <a:pPr eaLnBrk="1" hangingPunct="1">
              <a:spcBef>
                <a:spcPct val="0"/>
              </a:spcBef>
            </a:pPr>
            <a:endParaRPr lang="ar-EG"/>
          </a:p>
        </p:txBody>
      </p:sp>
      <p:sp>
        <p:nvSpPr>
          <p:cNvPr id="3789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D7D6D1-BD3D-48EB-82E2-670CC91EEB9D}" type="slidenum">
              <a:rPr lang="ar-EG"/>
              <a:pPr fontAlgn="base">
                <a:spcBef>
                  <a:spcPct val="0"/>
                </a:spcBef>
                <a:spcAft>
                  <a:spcPct val="0"/>
                </a:spcAft>
                <a:defRPr/>
              </a:pPr>
              <a:t>4</a:t>
            </a:fld>
            <a:endParaRPr lang="ar-EG"/>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9939" name="عنصر نائب للملاحظات 2"/>
          <p:cNvSpPr>
            <a:spLocks noGrp="1"/>
          </p:cNvSpPr>
          <p:nvPr>
            <p:ph type="body" idx="1"/>
          </p:nvPr>
        </p:nvSpPr>
        <p:spPr bwMode="auto">
          <a:noFill/>
        </p:spPr>
        <p:txBody>
          <a:bodyPr/>
          <a:lstStyle/>
          <a:p>
            <a:pPr eaLnBrk="1" hangingPunct="1">
              <a:spcBef>
                <a:spcPct val="0"/>
              </a:spcBef>
            </a:pPr>
            <a:endParaRPr lang="ar-EG"/>
          </a:p>
        </p:txBody>
      </p:sp>
      <p:sp>
        <p:nvSpPr>
          <p:cNvPr id="3789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D7D6D1-BD3D-48EB-82E2-670CC91EEB9D}" type="slidenum">
              <a:rPr lang="ar-EG"/>
              <a:pPr fontAlgn="base">
                <a:spcBef>
                  <a:spcPct val="0"/>
                </a:spcBef>
                <a:spcAft>
                  <a:spcPct val="0"/>
                </a:spcAft>
                <a:defRPr/>
              </a:pPr>
              <a:t>5</a:t>
            </a:fld>
            <a:endParaRPr lang="ar-EG"/>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39939" name="عنصر نائب للملاحظات 2"/>
          <p:cNvSpPr>
            <a:spLocks noGrp="1"/>
          </p:cNvSpPr>
          <p:nvPr>
            <p:ph type="body" idx="1"/>
          </p:nvPr>
        </p:nvSpPr>
        <p:spPr bwMode="auto">
          <a:noFill/>
        </p:spPr>
        <p:txBody>
          <a:bodyPr/>
          <a:lstStyle/>
          <a:p>
            <a:pPr eaLnBrk="1" hangingPunct="1">
              <a:spcBef>
                <a:spcPct val="0"/>
              </a:spcBef>
            </a:pPr>
            <a:endParaRPr lang="ar-EG"/>
          </a:p>
        </p:txBody>
      </p:sp>
      <p:sp>
        <p:nvSpPr>
          <p:cNvPr id="37892" name="عنصر نائب لرقم الشريحة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D7D6D1-BD3D-48EB-82E2-670CC91EEB9D}" type="slidenum">
              <a:rPr lang="ar-EG"/>
              <a:pPr fontAlgn="base">
                <a:spcBef>
                  <a:spcPct val="0"/>
                </a:spcBef>
                <a:spcAft>
                  <a:spcPct val="0"/>
                </a:spcAft>
                <a:defRPr/>
              </a:pPr>
              <a:t>6</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a:t>انقر لتحرير نمط العنوان الرئيسي</a:t>
            </a:r>
            <a:endParaRPr lang="ar-EG"/>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a:t>انقر لتحرير نمط العنوان الثانوي الرئيسي</a:t>
            </a:r>
            <a:endParaRPr lang="ar-EG"/>
          </a:p>
        </p:txBody>
      </p:sp>
      <p:sp>
        <p:nvSpPr>
          <p:cNvPr id="4" name="عنصر نائب للتاريخ 3"/>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EG"/>
          </a:p>
        </p:txBody>
      </p:sp>
      <p:sp>
        <p:nvSpPr>
          <p:cNvPr id="3" name="عنصر نائب للعنوان العمودي 2"/>
          <p:cNvSpPr>
            <a:spLocks noGrp="1"/>
          </p:cNvSpPr>
          <p:nvPr>
            <p:ph type="body" orient="vert" idx="1"/>
          </p:nvPr>
        </p:nvSpPr>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a:t>انقر لتحرير نمط العنوان الرئيسي</a:t>
            </a:r>
            <a:endParaRPr lang="ar-EG"/>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EG"/>
          </a:p>
        </p:txBody>
      </p:sp>
      <p:sp>
        <p:nvSpPr>
          <p:cNvPr id="3" name="عنصر نائب للمحتوى 2"/>
          <p:cNvSpPr>
            <a:spLocks noGrp="1"/>
          </p:cNvSpPr>
          <p:nvPr>
            <p:ph idx="1"/>
          </p:nvPr>
        </p:nvSpPr>
        <p:spPr/>
        <p:txBody>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a:t>انقر لتحرير نمط العنوان الرئيسي</a:t>
            </a:r>
            <a:endParaRPr lang="ar-EG"/>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a:t>انقر لتحرير أنماط النص الرئيسي</a:t>
            </a:r>
          </a:p>
        </p:txBody>
      </p:sp>
      <p:sp>
        <p:nvSpPr>
          <p:cNvPr id="4" name="عنصر نائب للتاريخ 3"/>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5" name="عنصر نائب للتذييل 4"/>
          <p:cNvSpPr>
            <a:spLocks noGrp="1"/>
          </p:cNvSpPr>
          <p:nvPr>
            <p:ph type="ftr" sz="quarter" idx="11"/>
          </p:nvPr>
        </p:nvSpPr>
        <p:spPr/>
        <p:txBody>
          <a:bodyPr/>
          <a:lstStyle/>
          <a:p>
            <a:endParaRPr lang="ar-EG"/>
          </a:p>
        </p:txBody>
      </p:sp>
      <p:sp>
        <p:nvSpPr>
          <p:cNvPr id="6" name="عنصر نائب لرقم الشريحة 5"/>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EG"/>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تاريخ 4"/>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a:t>انقر لتحرير نمط العنوان الرئيسي</a:t>
            </a:r>
            <a:endParaRPr lang="ar-EG"/>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7" name="عنصر نائب للتاريخ 6"/>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8" name="عنصر نائب للتذييل 7"/>
          <p:cNvSpPr>
            <a:spLocks noGrp="1"/>
          </p:cNvSpPr>
          <p:nvPr>
            <p:ph type="ftr" sz="quarter" idx="11"/>
          </p:nvPr>
        </p:nvSpPr>
        <p:spPr/>
        <p:txBody>
          <a:bodyPr/>
          <a:lstStyle/>
          <a:p>
            <a:endParaRPr lang="ar-EG"/>
          </a:p>
        </p:txBody>
      </p:sp>
      <p:sp>
        <p:nvSpPr>
          <p:cNvPr id="9" name="عنصر نائب لرقم الشريحة 8"/>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انقر لتحرير نمط العنوان الرئيسي</a:t>
            </a:r>
            <a:endParaRPr lang="ar-EG"/>
          </a:p>
        </p:txBody>
      </p:sp>
      <p:sp>
        <p:nvSpPr>
          <p:cNvPr id="3" name="عنصر نائب للتاريخ 2"/>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4" name="عنصر نائب للتذييل 3"/>
          <p:cNvSpPr>
            <a:spLocks noGrp="1"/>
          </p:cNvSpPr>
          <p:nvPr>
            <p:ph type="ftr" sz="quarter" idx="11"/>
          </p:nvPr>
        </p:nvSpPr>
        <p:spPr/>
        <p:txBody>
          <a:bodyPr/>
          <a:lstStyle/>
          <a:p>
            <a:endParaRPr lang="ar-EG"/>
          </a:p>
        </p:txBody>
      </p:sp>
      <p:sp>
        <p:nvSpPr>
          <p:cNvPr id="5" name="عنصر نائب لرقم الشريحة 4"/>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3" name="عنصر نائب للتذييل 2"/>
          <p:cNvSpPr>
            <a:spLocks noGrp="1"/>
          </p:cNvSpPr>
          <p:nvPr>
            <p:ph type="ftr" sz="quarter" idx="11"/>
          </p:nvPr>
        </p:nvSpPr>
        <p:spPr/>
        <p:txBody>
          <a:bodyPr/>
          <a:lstStyle/>
          <a:p>
            <a:endParaRPr lang="ar-EG"/>
          </a:p>
        </p:txBody>
      </p:sp>
      <p:sp>
        <p:nvSpPr>
          <p:cNvPr id="4" name="عنصر نائب لرقم الشريحة 3"/>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a:t>انقر لتحرير نمط العنوان الرئيسي</a:t>
            </a:r>
            <a:endParaRPr lang="ar-EG"/>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a:t>انقر لتحرير نمط العنوان الرئيسي</a:t>
            </a:r>
            <a:endParaRPr lang="ar-EG"/>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EG"/>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a:t>انقر لتحرير أنماط النص الرئيسي</a:t>
            </a:r>
          </a:p>
        </p:txBody>
      </p:sp>
      <p:sp>
        <p:nvSpPr>
          <p:cNvPr id="5" name="عنصر نائب للتاريخ 4"/>
          <p:cNvSpPr>
            <a:spLocks noGrp="1"/>
          </p:cNvSpPr>
          <p:nvPr>
            <p:ph type="dt" sz="half" idx="10"/>
          </p:nvPr>
        </p:nvSpPr>
        <p:spPr/>
        <p:txBody>
          <a:bodyPr/>
          <a:lstStyle/>
          <a:p>
            <a:fld id="{68B4F51C-B896-4FC8-91B6-4726133EF371}" type="datetimeFigureOut">
              <a:rPr lang="ar-EG" smtClean="0"/>
              <a:pPr/>
              <a:t>02/06/1442</a:t>
            </a:fld>
            <a:endParaRPr lang="ar-EG"/>
          </a:p>
        </p:txBody>
      </p:sp>
      <p:sp>
        <p:nvSpPr>
          <p:cNvPr id="6" name="عنصر نائب للتذييل 5"/>
          <p:cNvSpPr>
            <a:spLocks noGrp="1"/>
          </p:cNvSpPr>
          <p:nvPr>
            <p:ph type="ftr" sz="quarter" idx="11"/>
          </p:nvPr>
        </p:nvSpPr>
        <p:spPr/>
        <p:txBody>
          <a:bodyPr/>
          <a:lstStyle/>
          <a:p>
            <a:endParaRPr lang="ar-EG"/>
          </a:p>
        </p:txBody>
      </p:sp>
      <p:sp>
        <p:nvSpPr>
          <p:cNvPr id="7" name="عنصر نائب لرقم الشريحة 6"/>
          <p:cNvSpPr>
            <a:spLocks noGrp="1"/>
          </p:cNvSpPr>
          <p:nvPr>
            <p:ph type="sldNum" sz="quarter" idx="12"/>
          </p:nvPr>
        </p:nvSpPr>
        <p:spPr/>
        <p:txBody>
          <a:bodyPr/>
          <a:lstStyle/>
          <a:p>
            <a:fld id="{2FA1B433-4155-4527-9AC7-BF468B76D54E}" type="slidenum">
              <a:rPr lang="ar-EG" smtClean="0"/>
              <a:pPr/>
              <a:t>‹#›</a:t>
            </a:fld>
            <a:endParaRPr lang="ar-EG"/>
          </a:p>
        </p:txBody>
      </p:sp>
    </p:spTree>
  </p:cSld>
  <p:clrMapOvr>
    <a:masterClrMapping/>
  </p:clrMapOvr>
  <p:transition>
    <p:wedge/>
    <p:sndAc>
      <p:stSnd>
        <p:snd r:embed="rId1" name="صوووووووو.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2000" b="-2000"/>
          </a:stretch>
        </a:blipFill>
        <a:effectLst/>
      </p:bgPr>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a:t>انقر لتحرير نمط العنوان الرئيسي</a:t>
            </a:r>
            <a:endParaRPr lang="ar-EG"/>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EG"/>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8B4F51C-B896-4FC8-91B6-4726133EF371}" type="datetimeFigureOut">
              <a:rPr lang="ar-EG" smtClean="0"/>
              <a:pPr/>
              <a:t>02/06/1442</a:t>
            </a:fld>
            <a:endParaRPr lang="ar-EG"/>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EG"/>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FA1B433-4155-4527-9AC7-BF468B76D54E}" type="slidenum">
              <a:rPr lang="ar-EG" smtClean="0"/>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edge/>
    <p:sndAc>
      <p:stSnd>
        <p:snd r:embed="rId13" name="صوووووووو.wav"/>
      </p:stSnd>
    </p:sndAc>
  </p:transition>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0.wav"/></Relationships>
</file>

<file path=ppt/slides/_rels/slide11.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23.wav"/></Relationships>
</file>

<file path=ppt/slides/_rels/slide1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audio" Target="../media/audio31.wav"/><Relationship Id="rId3" Type="http://schemas.openxmlformats.org/officeDocument/2006/relationships/audio" Target="../media/audio26.wav"/><Relationship Id="rId7" Type="http://schemas.openxmlformats.org/officeDocument/2006/relationships/audio" Target="../media/audio30.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29.wav"/><Relationship Id="rId5" Type="http://schemas.openxmlformats.org/officeDocument/2006/relationships/audio" Target="../media/audio28.wav"/><Relationship Id="rId4" Type="http://schemas.openxmlformats.org/officeDocument/2006/relationships/audio" Target="../media/audio27.wav"/><Relationship Id="rId9"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3.wav"/></Relationships>
</file>

<file path=ppt/slides/_rels/slide17.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37.wav"/></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audio" Target="../media/audio41.wav"/><Relationship Id="rId4" Type="http://schemas.openxmlformats.org/officeDocument/2006/relationships/audio" Target="../media/audio40.wav"/></Relationships>
</file>

<file path=ppt/slides/_rels/slide22.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audio" Target="../media/audio43.wav"/><Relationship Id="rId4" Type="http://schemas.openxmlformats.org/officeDocument/2006/relationships/audio" Target="../media/audio42.wav"/></Relationships>
</file>

<file path=ppt/slides/_rels/slide23.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audio" Target="../media/audio44.wav"/><Relationship Id="rId7" Type="http://schemas.openxmlformats.org/officeDocument/2006/relationships/audio" Target="../media/audio48.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47.wav"/><Relationship Id="rId11" Type="http://schemas.openxmlformats.org/officeDocument/2006/relationships/image" Target="../media/image8.gif"/><Relationship Id="rId5" Type="http://schemas.openxmlformats.org/officeDocument/2006/relationships/audio" Target="../media/audio46.wav"/><Relationship Id="rId10" Type="http://schemas.openxmlformats.org/officeDocument/2006/relationships/audio" Target="../media/audio51.wav"/><Relationship Id="rId4" Type="http://schemas.openxmlformats.org/officeDocument/2006/relationships/audio" Target="../media/audio45.wav"/><Relationship Id="rId9" Type="http://schemas.openxmlformats.org/officeDocument/2006/relationships/audio" Target="../media/audio50.wav"/></Relationships>
</file>

<file path=ppt/slides/_rels/slide24.xml.rels><?xml version="1.0" encoding="UTF-8" standalone="yes"?>
<Relationships xmlns="http://schemas.openxmlformats.org/package/2006/relationships"><Relationship Id="rId3" Type="http://schemas.openxmlformats.org/officeDocument/2006/relationships/audio" Target="../media/audio5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53.wav"/></Relationships>
</file>

<file path=ppt/slides/_rels/slide25.xml.rels><?xml version="1.0" encoding="UTF-8" standalone="yes"?>
<Relationships xmlns="http://schemas.openxmlformats.org/package/2006/relationships"><Relationship Id="rId3" Type="http://schemas.openxmlformats.org/officeDocument/2006/relationships/audio" Target="../media/audio54.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audio" Target="../media/audio56.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audio" Target="../media/audio57.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audio" Target="../media/audio58.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audio" Target="../media/audio60.wav"/></Relationships>
</file>

<file path=ppt/slides/_rels/slide31.xml.rels><?xml version="1.0" encoding="UTF-8" standalone="yes"?>
<Relationships xmlns="http://schemas.openxmlformats.org/package/2006/relationships"><Relationship Id="rId3" Type="http://schemas.openxmlformats.org/officeDocument/2006/relationships/audio" Target="../media/audio61.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audio" Target="../media/audio6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audio" Target="../media/audio63.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audio" Target="../media/audio65.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audio" Target="../media/audio67.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8.xml.rels><?xml version="1.0" encoding="UTF-8" standalone="yes"?>
<Relationships xmlns="http://schemas.openxmlformats.org/package/2006/relationships"><Relationship Id="rId3" Type="http://schemas.openxmlformats.org/officeDocument/2006/relationships/audio" Target="../media/audio68.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audio" Target="../media/audio69.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audio" Target="../media/audio8.wav"/><Relationship Id="rId4" Type="http://schemas.openxmlformats.org/officeDocument/2006/relationships/audio" Target="../media/audio7.wav"/></Relationships>
</file>

<file path=ppt/slides/_rels/slide40.xml.rels><?xml version="1.0" encoding="UTF-8" standalone="yes"?>
<Relationships xmlns="http://schemas.openxmlformats.org/package/2006/relationships"><Relationship Id="rId3" Type="http://schemas.openxmlformats.org/officeDocument/2006/relationships/audio" Target="../media/audio70.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audio" Target="../media/audio71.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audio" Target="../media/audio72.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audio" Target="../media/audio74.wav"/><Relationship Id="rId4" Type="http://schemas.openxmlformats.org/officeDocument/2006/relationships/audio" Target="../media/audio73.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audio" Target="../media/audio10.wav"/><Relationship Id="rId4" Type="http://schemas.openxmlformats.org/officeDocument/2006/relationships/audio" Target="../media/audio9.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audio" Target="../media/audio12.wav"/><Relationship Id="rId4" Type="http://schemas.openxmlformats.org/officeDocument/2006/relationships/audio" Target="../media/audio11.wav"/></Relationships>
</file>

<file path=ppt/slides/_rels/slide7.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audio" Target="../media/audio15.wav"/><Relationship Id="rId4" Type="http://schemas.openxmlformats.org/officeDocument/2006/relationships/audio" Target="../media/audio14.wav"/></Relationships>
</file>

<file path=ppt/slides/_rels/slide8.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audio" Target="../media/audio17.wav"/></Relationships>
</file>

<file path=ppt/slides/_rels/slide9.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AFACB5B-02FC-4BE5-913E-93A53FD5A639}"/>
              </a:ext>
            </a:extLst>
          </p:cNvPr>
          <p:cNvSpPr>
            <a:spLocks noGrp="1"/>
          </p:cNvSpPr>
          <p:nvPr>
            <p:ph type="ctrTitle"/>
          </p:nvPr>
        </p:nvSpPr>
        <p:spPr/>
        <p:txBody>
          <a:bodyPr/>
          <a:lstStyle/>
          <a:p>
            <a:r>
              <a:rPr lang="ar-SA" sz="4000" dirty="0">
                <a:solidFill>
                  <a:srgbClr val="00B050"/>
                </a:solidFill>
                <a:cs typeface="Times New Roman"/>
              </a:rPr>
              <a:t>عوداً حميداً</a:t>
            </a:r>
            <a:endParaRPr lang="ar-SA" sz="4000" dirty="0">
              <a:solidFill>
                <a:srgbClr val="00B050"/>
              </a:solidFill>
            </a:endParaRPr>
          </a:p>
        </p:txBody>
      </p:sp>
      <p:sp>
        <p:nvSpPr>
          <p:cNvPr id="3" name="عنوان فرعي 2">
            <a:extLst>
              <a:ext uri="{FF2B5EF4-FFF2-40B4-BE49-F238E27FC236}">
                <a16:creationId xmlns:a16="http://schemas.microsoft.com/office/drawing/2014/main" id="{EC759405-218C-4C4E-B080-090EDDAFD0DA}"/>
              </a:ext>
            </a:extLst>
          </p:cNvPr>
          <p:cNvSpPr>
            <a:spLocks noGrp="1"/>
          </p:cNvSpPr>
          <p:nvPr>
            <p:ph type="subTitle" idx="1"/>
          </p:nvPr>
        </p:nvSpPr>
        <p:spPr/>
        <p:txBody>
          <a:bodyPr vert="horz" lIns="91440" tIns="45720" rIns="91440" bIns="45720" rtlCol="1" anchor="t">
            <a:normAutofit/>
          </a:bodyPr>
          <a:lstStyle/>
          <a:p>
            <a:r>
              <a:rPr lang="ar-SA" sz="4000" dirty="0">
                <a:solidFill>
                  <a:srgbClr val="FF0000"/>
                </a:solidFill>
                <a:cs typeface="Arial"/>
              </a:rPr>
              <a:t>معلمة المادة</a:t>
            </a:r>
          </a:p>
          <a:p>
            <a:r>
              <a:rPr lang="ar-SA" dirty="0">
                <a:solidFill>
                  <a:srgbClr val="0070C0"/>
                </a:solidFill>
                <a:cs typeface="Arial"/>
              </a:rPr>
              <a:t>حصة النبهان</a:t>
            </a:r>
          </a:p>
        </p:txBody>
      </p:sp>
    </p:spTree>
    <p:extLst>
      <p:ext uri="{BB962C8B-B14F-4D97-AF65-F5344CB8AC3E}">
        <p14:creationId xmlns:p14="http://schemas.microsoft.com/office/powerpoint/2010/main" val="2007937267"/>
      </p:ext>
    </p:extLst>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214546" y="785794"/>
            <a:ext cx="5839098" cy="923330"/>
          </a:xfrm>
          <a:prstGeom prst="rect">
            <a:avLst/>
          </a:prstGeom>
          <a:noFill/>
          <a:ln w="9525">
            <a:noFill/>
            <a:miter lim="800000"/>
            <a:headEnd/>
            <a:tailEnd/>
          </a:ln>
        </p:spPr>
        <p:txBody>
          <a:bodyPr wrap="square">
            <a:spAutoFit/>
          </a:bodyPr>
          <a:lstStyle/>
          <a:p>
            <a:pPr algn="ctr"/>
            <a:r>
              <a:rPr lang="ar-SA" sz="5400" b="1" u="sng" dirty="0">
                <a:solidFill>
                  <a:srgbClr val="C00000"/>
                </a:solidFill>
                <a:latin typeface="Calibri" pitchFamily="34" charset="0"/>
              </a:rPr>
              <a:t>ماذا نرسم في الطبيعة</a:t>
            </a:r>
            <a:r>
              <a:rPr lang="ar-EG" sz="5400" b="1" u="sng" dirty="0" err="1">
                <a:solidFill>
                  <a:srgbClr val="C00000"/>
                </a:solidFill>
                <a:latin typeface="Calibri" pitchFamily="34" charset="0"/>
              </a:rPr>
              <a:t>؟</a:t>
            </a:r>
            <a:endParaRPr lang="ar-EG" sz="5400" u="sng" dirty="0">
              <a:solidFill>
                <a:srgbClr val="C00000"/>
              </a:solidFill>
              <a:latin typeface="Calibri" pitchFamily="34" charset="0"/>
            </a:endParaRPr>
          </a:p>
        </p:txBody>
      </p:sp>
      <p:sp>
        <p:nvSpPr>
          <p:cNvPr id="5" name="Rectangle 1"/>
          <p:cNvSpPr>
            <a:spLocks noChangeArrowheads="1"/>
          </p:cNvSpPr>
          <p:nvPr/>
        </p:nvSpPr>
        <p:spPr bwMode="auto">
          <a:xfrm>
            <a:off x="285720" y="2000240"/>
            <a:ext cx="7286625" cy="3786188"/>
          </a:xfrm>
          <a:prstGeom prst="rect">
            <a:avLst/>
          </a:prstGeom>
          <a:noFill/>
          <a:ln w="9525">
            <a:noFill/>
            <a:miter lim="800000"/>
            <a:headEnd/>
            <a:tailEnd/>
          </a:ln>
        </p:spPr>
        <p:txBody>
          <a:bodyPr anchor="ctr">
            <a:spAutoFit/>
          </a:bodyPr>
          <a:lstStyle/>
          <a:p>
            <a:pPr>
              <a:tabLst>
                <a:tab pos="457200" algn="l"/>
              </a:tabLst>
            </a:pPr>
            <a:r>
              <a:rPr lang="ar-SA" sz="4000" b="1" dirty="0">
                <a:solidFill>
                  <a:srgbClr val="0000FF"/>
                </a:solidFill>
                <a:latin typeface="Calibri" pitchFamily="34" charset="0"/>
              </a:rPr>
              <a:t>تتجلى قدرة الله سبحانه وتعالى في كل عنصر من عناصر الطبيعة في تناسق ألوانها وإعجاز خلقها، وعلى الفنان أن ينظر إلى الطبيعة مسبحًا لله متمعنًا في تفاصيلها مسجلًا كل هذه التفاصيل والجماليات في </a:t>
            </a:r>
            <a:r>
              <a:rPr lang="ar-SA" sz="4000" b="1" dirty="0" err="1">
                <a:solidFill>
                  <a:srgbClr val="0000FF"/>
                </a:solidFill>
                <a:latin typeface="Calibri" pitchFamily="34" charset="0"/>
              </a:rPr>
              <a:t>اسكتشه</a:t>
            </a:r>
            <a:r>
              <a:rPr lang="ar-SA" sz="4000" b="1" dirty="0">
                <a:solidFill>
                  <a:srgbClr val="0000FF"/>
                </a:solidFill>
                <a:latin typeface="Calibri" pitchFamily="34" charset="0"/>
              </a:rPr>
              <a:t> الخاص شكل </a:t>
            </a:r>
            <a:r>
              <a:rPr lang="ar-EG" sz="4000" b="1" dirty="0">
                <a:solidFill>
                  <a:srgbClr val="0000FF"/>
                </a:solidFill>
                <a:latin typeface="Calibri" pitchFamily="34" charset="0"/>
              </a:rPr>
              <a:t>(2</a:t>
            </a:r>
            <a:r>
              <a:rPr lang="ar-EG" sz="4000" b="1" dirty="0" err="1">
                <a:solidFill>
                  <a:srgbClr val="0000FF"/>
                </a:solidFill>
                <a:latin typeface="Calibri" pitchFamily="34" charset="0"/>
              </a:rPr>
              <a:t>).</a:t>
            </a:r>
            <a:endParaRPr lang="ar-SA" sz="4400" dirty="0">
              <a:solidFill>
                <a:srgbClr val="0000FF"/>
              </a:solidFill>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اذا نرسم في الطبيعة.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تتجلى قدرة الله سبحانه وتعالى في كل عنصر من عناصر الطبي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428728" y="4797152"/>
            <a:ext cx="6786610" cy="584775"/>
          </a:xfrm>
          <a:prstGeom prst="rect">
            <a:avLst/>
          </a:prstGeom>
          <a:noFill/>
          <a:ln w="9525">
            <a:noFill/>
            <a:miter lim="800000"/>
            <a:headEnd/>
            <a:tailEnd/>
          </a:ln>
        </p:spPr>
        <p:txBody>
          <a:bodyPr wrap="square">
            <a:spAutoFit/>
          </a:bodyPr>
          <a:lstStyle/>
          <a:p>
            <a:pPr algn="ctr"/>
            <a:r>
              <a:rPr lang="ar-SA" sz="3200" b="1" dirty="0">
                <a:solidFill>
                  <a:srgbClr val="660066"/>
                </a:solidFill>
                <a:latin typeface="Calibri" pitchFamily="34" charset="0"/>
              </a:rPr>
              <a:t>شكل (2) </a:t>
            </a:r>
            <a:r>
              <a:rPr lang="ar-SA" sz="3200" b="1" dirty="0" err="1">
                <a:solidFill>
                  <a:srgbClr val="660066"/>
                </a:solidFill>
                <a:latin typeface="Calibri" pitchFamily="34" charset="0"/>
              </a:rPr>
              <a:t>اسكتش</a:t>
            </a:r>
            <a:r>
              <a:rPr lang="ar-SA" sz="3200" b="1" dirty="0">
                <a:solidFill>
                  <a:srgbClr val="660066"/>
                </a:solidFill>
                <a:latin typeface="Calibri" pitchFamily="34" charset="0"/>
              </a:rPr>
              <a:t> </a:t>
            </a:r>
            <a:r>
              <a:rPr lang="ar-EG" sz="3200" b="1" dirty="0">
                <a:solidFill>
                  <a:srgbClr val="660066"/>
                </a:solidFill>
              </a:rPr>
              <a:t>تخطيطي الفنانة صفية بن </a:t>
            </a:r>
            <a:r>
              <a:rPr lang="ar-EG" sz="3200" b="1" dirty="0" err="1">
                <a:solidFill>
                  <a:srgbClr val="660066"/>
                </a:solidFill>
              </a:rPr>
              <a:t>زقر</a:t>
            </a:r>
            <a:r>
              <a:rPr lang="ar-EG" sz="3200" b="1" dirty="0">
                <a:solidFill>
                  <a:srgbClr val="660066"/>
                </a:solidFill>
              </a:rPr>
              <a:t>. </a:t>
            </a:r>
            <a:endParaRPr lang="en-US" sz="3200" dirty="0">
              <a:solidFill>
                <a:srgbClr val="660066"/>
              </a:solidFill>
              <a:latin typeface="Calibri" pitchFamily="34" charset="0"/>
            </a:endParaRPr>
          </a:p>
        </p:txBody>
      </p:sp>
      <p:pic>
        <p:nvPicPr>
          <p:cNvPr id="3074" name="Picture 2"/>
          <p:cNvPicPr>
            <a:picLocks noChangeAspect="1" noChangeArrowheads="1"/>
          </p:cNvPicPr>
          <p:nvPr/>
        </p:nvPicPr>
        <p:blipFill>
          <a:blip r:embed="rId4">
            <a:lum bright="-20000" contrast="40000"/>
          </a:blip>
          <a:srcRect/>
          <a:stretch>
            <a:fillRect/>
          </a:stretch>
        </p:blipFill>
        <p:spPr bwMode="auto">
          <a:xfrm>
            <a:off x="1857356" y="430314"/>
            <a:ext cx="5924550" cy="4078806"/>
          </a:xfrm>
          <a:prstGeom prst="roundRect">
            <a:avLst>
              <a:gd name="adj" fmla="val 6118"/>
            </a:avLst>
          </a:prstGeom>
          <a:noFill/>
          <a:ln w="9525">
            <a:solidFill>
              <a:srgbClr val="C00000"/>
            </a:solidFill>
            <a:miter lim="800000"/>
            <a:headEnd/>
            <a:tailEnd/>
          </a:ln>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1221 - thud.wav"/>
                                        </p:tgtEl>
                                      </p:cMediaNode>
                                    </p:audio>
                                  </p:subTnLst>
                                </p:cTn>
                              </p:par>
                              <p:par>
                                <p:cTn id="8" presetID="9"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dissolve">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3500430" y="571480"/>
            <a:ext cx="5324475" cy="769441"/>
          </a:xfrm>
          <a:prstGeom prst="rect">
            <a:avLst/>
          </a:prstGeom>
          <a:noFill/>
          <a:ln w="9525">
            <a:noFill/>
            <a:miter lim="800000"/>
            <a:headEnd/>
            <a:tailEnd/>
          </a:ln>
        </p:spPr>
        <p:txBody>
          <a:bodyPr>
            <a:spAutoFit/>
          </a:bodyPr>
          <a:lstStyle/>
          <a:p>
            <a:pPr algn="ctr"/>
            <a:r>
              <a:rPr lang="ar-SA" sz="4400" b="1" u="sng" dirty="0">
                <a:solidFill>
                  <a:srgbClr val="C00000"/>
                </a:solidFill>
                <a:latin typeface="Calibri" pitchFamily="34" charset="0"/>
              </a:rPr>
              <a:t>الفنان السعودي والطبيعة</a:t>
            </a:r>
            <a:r>
              <a:rPr lang="ar-EG" sz="4400" b="1" u="sng" dirty="0" err="1">
                <a:solidFill>
                  <a:srgbClr val="C00000"/>
                </a:solidFill>
                <a:latin typeface="Calibri" pitchFamily="34" charset="0"/>
              </a:rPr>
              <a:t>:</a:t>
            </a:r>
            <a:endParaRPr lang="en-US" sz="4400" u="sng" dirty="0">
              <a:solidFill>
                <a:srgbClr val="C00000"/>
              </a:solidFill>
              <a:latin typeface="Calibri" pitchFamily="34" charset="0"/>
            </a:endParaRPr>
          </a:p>
        </p:txBody>
      </p:sp>
      <p:sp>
        <p:nvSpPr>
          <p:cNvPr id="5" name="Rectangle 1"/>
          <p:cNvSpPr>
            <a:spLocks noChangeArrowheads="1"/>
          </p:cNvSpPr>
          <p:nvPr/>
        </p:nvSpPr>
        <p:spPr bwMode="auto">
          <a:xfrm>
            <a:off x="539552" y="1628800"/>
            <a:ext cx="7858125" cy="3786187"/>
          </a:xfrm>
          <a:prstGeom prst="rect">
            <a:avLst/>
          </a:prstGeom>
          <a:noFill/>
          <a:ln w="9525">
            <a:noFill/>
            <a:miter lim="800000"/>
            <a:headEnd/>
            <a:tailEnd/>
          </a:ln>
        </p:spPr>
        <p:txBody>
          <a:bodyPr anchor="ctr">
            <a:spAutoFit/>
          </a:bodyPr>
          <a:lstStyle/>
          <a:p>
            <a:r>
              <a:rPr lang="ar-SA" sz="4800" b="1" dirty="0">
                <a:solidFill>
                  <a:srgbClr val="800000"/>
                </a:solidFill>
                <a:latin typeface="Calibri" pitchFamily="34" charset="0"/>
              </a:rPr>
              <a:t>تعتبر الطبيعة هي المصدر الأول والأهم لإبداعات الفنان السعودي منذ بداية انتشار الفن التشكيلي في المملكة. شكل (3) لوحة للفنان سعود </a:t>
            </a:r>
            <a:r>
              <a:rPr lang="ar-SA" sz="4800" b="1" dirty="0" err="1">
                <a:solidFill>
                  <a:srgbClr val="800000"/>
                </a:solidFill>
                <a:latin typeface="Calibri" pitchFamily="34" charset="0"/>
              </a:rPr>
              <a:t>القحطاني</a:t>
            </a:r>
            <a:r>
              <a:rPr lang="ar-SA" sz="4800" b="1" dirty="0">
                <a:solidFill>
                  <a:srgbClr val="800000"/>
                </a:solidFill>
                <a:latin typeface="Calibri" pitchFamily="34" charset="0"/>
              </a:rPr>
              <a:t> وشكل (4) لوحة للفنان محمد حيدر.</a:t>
            </a:r>
            <a:endParaRPr lang="en-US" sz="4800" dirty="0">
              <a:solidFill>
                <a:srgbClr val="800000"/>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نان السعودي والطبيعة.wav"/>
                                        </p:tgtEl>
                                      </p:cMediaNode>
                                    </p:audio>
                                  </p:subTnLst>
                                </p:cTn>
                              </p:par>
                            </p:childTnLst>
                          </p:cTn>
                        </p:par>
                      </p:childTnLst>
                    </p:cTn>
                  </p:par>
                  <p:par>
                    <p:cTn id="15" fill="hold">
                      <p:stCondLst>
                        <p:cond delay="indefinite"/>
                      </p:stCondLst>
                      <p:childTnLst>
                        <p:par>
                          <p:cTn id="16" fill="hold">
                            <p:stCondLst>
                              <p:cond delay="0"/>
                            </p:stCondLst>
                            <p:childTnLst>
                              <p:par>
                                <p:cTn id="17" presetID="3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800" decel="100000"/>
                                        <p:tgtEl>
                                          <p:spTgt spid="5"/>
                                        </p:tgtEl>
                                      </p:cBhvr>
                                    </p:animEffect>
                                    <p:anim calcmode="lin" valueType="num">
                                      <p:cBhvr>
                                        <p:cTn id="20" dur="800" decel="100000" fill="hold"/>
                                        <p:tgtEl>
                                          <p:spTgt spid="5"/>
                                        </p:tgtEl>
                                        <p:attrNameLst>
                                          <p:attrName>style.rotation</p:attrName>
                                        </p:attrNameLst>
                                      </p:cBhvr>
                                      <p:tavLst>
                                        <p:tav tm="0">
                                          <p:val>
                                            <p:fltVal val="-90"/>
                                          </p:val>
                                        </p:tav>
                                        <p:tav tm="100000">
                                          <p:val>
                                            <p:fltVal val="0"/>
                                          </p:val>
                                        </p:tav>
                                      </p:tavLst>
                                    </p:anim>
                                    <p:anim calcmode="lin" valueType="num">
                                      <p:cBhvr>
                                        <p:cTn id="21" dur="800" decel="100000" fill="hold"/>
                                        <p:tgtEl>
                                          <p:spTgt spid="5"/>
                                        </p:tgtEl>
                                        <p:attrNameLst>
                                          <p:attrName>ppt_x</p:attrName>
                                        </p:attrNameLst>
                                      </p:cBhvr>
                                      <p:tavLst>
                                        <p:tav tm="0">
                                          <p:val>
                                            <p:strVal val="#ppt_x+0.4"/>
                                          </p:val>
                                        </p:tav>
                                        <p:tav tm="100000">
                                          <p:val>
                                            <p:strVal val="#ppt_x-0.05"/>
                                          </p:val>
                                        </p:tav>
                                      </p:tavLst>
                                    </p:anim>
                                    <p:anim calcmode="lin" valueType="num">
                                      <p:cBhvr>
                                        <p:cTn id="22" dur="800" decel="100000" fill="hold"/>
                                        <p:tgtEl>
                                          <p:spTgt spid="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5"/>
                                        </p:tgtEl>
                                        <p:attrNameLst>
                                          <p:attrName>ppt_y</p:attrName>
                                        </p:attrNameLst>
                                      </p:cBhvr>
                                      <p:tavLst>
                                        <p:tav tm="0">
                                          <p:val>
                                            <p:strVal val="#ppt_y+0.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تعتبر الطبيعة هي المصدر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071670" y="5500702"/>
            <a:ext cx="5786478" cy="646331"/>
          </a:xfrm>
          <a:prstGeom prst="rect">
            <a:avLst/>
          </a:prstGeom>
          <a:noFill/>
          <a:ln w="9525">
            <a:noFill/>
            <a:miter lim="800000"/>
            <a:headEnd/>
            <a:tailEnd/>
          </a:ln>
        </p:spPr>
        <p:txBody>
          <a:bodyPr wrap="square">
            <a:spAutoFit/>
          </a:bodyPr>
          <a:lstStyle/>
          <a:p>
            <a:r>
              <a:rPr lang="ar-SA" sz="3600" b="1" dirty="0">
                <a:solidFill>
                  <a:srgbClr val="660066"/>
                </a:solidFill>
                <a:latin typeface="Calibri" pitchFamily="34" charset="0"/>
              </a:rPr>
              <a:t>شكل (3) لوحة الفنان سعود </a:t>
            </a:r>
            <a:r>
              <a:rPr lang="ar-SA" sz="3600" b="1" dirty="0" err="1">
                <a:solidFill>
                  <a:srgbClr val="660066"/>
                </a:solidFill>
                <a:latin typeface="Calibri" pitchFamily="34" charset="0"/>
              </a:rPr>
              <a:t>القحطاني</a:t>
            </a:r>
            <a:endParaRPr lang="en-US" sz="3600" dirty="0">
              <a:solidFill>
                <a:srgbClr val="660066"/>
              </a:solidFill>
              <a:latin typeface="Calibri" pitchFamily="34" charset="0"/>
            </a:endParaRPr>
          </a:p>
        </p:txBody>
      </p:sp>
      <p:pic>
        <p:nvPicPr>
          <p:cNvPr id="3074" name="Picture 2"/>
          <p:cNvPicPr>
            <a:picLocks noChangeAspect="1" noChangeArrowheads="1"/>
          </p:cNvPicPr>
          <p:nvPr/>
        </p:nvPicPr>
        <p:blipFill>
          <a:blip r:embed="rId4" cstate="print">
            <a:lum bright="10000" contrast="40000"/>
          </a:blip>
          <a:srcRect/>
          <a:stretch>
            <a:fillRect/>
          </a:stretch>
        </p:blipFill>
        <p:spPr bwMode="auto">
          <a:xfrm>
            <a:off x="827584" y="548680"/>
            <a:ext cx="7376443" cy="4880562"/>
          </a:xfrm>
          <a:prstGeom prst="roundRect">
            <a:avLst>
              <a:gd name="adj" fmla="val 8625"/>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شكل (3) لوحة الفنان سعود القحطاني.wav"/>
                                        </p:tgtEl>
                                      </p:cMediaNode>
                                    </p:audio>
                                  </p:subTnLst>
                                </p:cTn>
                              </p:par>
                              <p:par>
                                <p:cTn id="8" presetID="18" presetClass="entr" presetSubtype="12"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strips(downLeft)">
                                      <p:cBhvr>
                                        <p:cTn id="10" dur="500"/>
                                        <p:tgtEl>
                                          <p:spTgt spid="3074"/>
                                        </p:tgtEl>
                                      </p:cBhvr>
                                    </p:animEffect>
                                  </p:childTnLst>
                                  <p:subTnLst>
                                    <p:audio>
                                      <p:cMediaNode>
                                        <p:cTn display="0" masterRel="sameClick">
                                          <p:stCondLst>
                                            <p:cond evt="begin" delay="0">
                                              <p:tn val="8"/>
                                            </p:cond>
                                          </p:stCondLst>
                                          <p:endCondLst>
                                            <p:cond evt="onStopAudio" delay="0">
                                              <p:tgtEl>
                                                <p:sldTgt/>
                                              </p:tgtEl>
                                            </p:cond>
                                          </p:endCondLst>
                                        </p:cTn>
                                        <p:tgtEl>
                                          <p:sndTgt r:embed="rId3" name="شكل (3) لوحة الفنان سعود القحطان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2143108" y="5640189"/>
            <a:ext cx="5357850" cy="646331"/>
          </a:xfrm>
          <a:prstGeom prst="rect">
            <a:avLst/>
          </a:prstGeom>
          <a:noFill/>
          <a:ln w="9525">
            <a:noFill/>
            <a:miter lim="800000"/>
            <a:headEnd/>
            <a:tailEnd/>
          </a:ln>
        </p:spPr>
        <p:txBody>
          <a:bodyPr wrap="square">
            <a:spAutoFit/>
          </a:bodyPr>
          <a:lstStyle/>
          <a:p>
            <a:pPr algn="ctr"/>
            <a:r>
              <a:rPr lang="ar-SA" sz="3600" b="1" dirty="0">
                <a:solidFill>
                  <a:srgbClr val="660066"/>
                </a:solidFill>
                <a:latin typeface="Calibri" pitchFamily="34" charset="0"/>
              </a:rPr>
              <a:t>شكل (4) لوحة الفنان محمد حيدر</a:t>
            </a:r>
            <a:endParaRPr lang="en-US" sz="3600" dirty="0">
              <a:solidFill>
                <a:srgbClr val="660066"/>
              </a:solidFill>
              <a:latin typeface="Calibri" pitchFamily="34" charset="0"/>
            </a:endParaRPr>
          </a:p>
        </p:txBody>
      </p:sp>
      <p:pic>
        <p:nvPicPr>
          <p:cNvPr id="4098" name="Picture 2"/>
          <p:cNvPicPr>
            <a:picLocks noChangeAspect="1" noChangeArrowheads="1"/>
          </p:cNvPicPr>
          <p:nvPr/>
        </p:nvPicPr>
        <p:blipFill>
          <a:blip r:embed="rId4" cstate="print">
            <a:lum bright="-10000" contrast="40000"/>
          </a:blip>
          <a:srcRect/>
          <a:stretch>
            <a:fillRect/>
          </a:stretch>
        </p:blipFill>
        <p:spPr bwMode="auto">
          <a:xfrm>
            <a:off x="1028302" y="500063"/>
            <a:ext cx="7829947" cy="5000639"/>
          </a:xfrm>
          <a:prstGeom prst="roundRect">
            <a:avLst>
              <a:gd name="adj" fmla="val 10136"/>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شكل (4) لوحة الفنان محمد حيدر.wav"/>
                                        </p:tgtEl>
                                      </p:cMediaNode>
                                    </p:audio>
                                  </p:subTnLst>
                                </p:cTn>
                              </p:par>
                              <p:par>
                                <p:cTn id="8" presetID="18" presetClass="entr" presetSubtype="12"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strips(downLeft)">
                                      <p:cBhvr>
                                        <p:cTn id="10" dur="500"/>
                                        <p:tgtEl>
                                          <p:spTgt spid="4098"/>
                                        </p:tgtEl>
                                      </p:cBhvr>
                                    </p:animEffect>
                                  </p:childTnLst>
                                  <p:subTnLst>
                                    <p:audio>
                                      <p:cMediaNode>
                                        <p:cTn display="0" masterRel="sameClick">
                                          <p:stCondLst>
                                            <p:cond evt="begin" delay="0">
                                              <p:tn val="8"/>
                                            </p:cond>
                                          </p:stCondLst>
                                          <p:endCondLst>
                                            <p:cond evt="onStopAudio" delay="0">
                                              <p:tgtEl>
                                                <p:sldTgt/>
                                              </p:tgtEl>
                                            </p:cond>
                                          </p:endCondLst>
                                        </p:cTn>
                                        <p:tgtEl>
                                          <p:sndTgt r:embed="rId3" name="شكل (4) لوحة الفنان محمد حيد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descr="t7.gif"/>
          <p:cNvPicPr>
            <a:picLocks noChangeAspect="1"/>
          </p:cNvPicPr>
          <p:nvPr/>
        </p:nvPicPr>
        <p:blipFill>
          <a:blip r:embed="rId9">
            <a:lum bright="-20000" contrast="40000"/>
          </a:blip>
          <a:stretch>
            <a:fillRect/>
          </a:stretch>
        </p:blipFill>
        <p:spPr>
          <a:xfrm>
            <a:off x="1691640" y="0"/>
            <a:ext cx="7452360" cy="1857364"/>
          </a:xfrm>
          <a:prstGeom prst="rect">
            <a:avLst/>
          </a:prstGeom>
        </p:spPr>
      </p:pic>
      <p:sp>
        <p:nvSpPr>
          <p:cNvPr id="17" name="Rectangle 16"/>
          <p:cNvSpPr>
            <a:spLocks noChangeArrowheads="1"/>
          </p:cNvSpPr>
          <p:nvPr/>
        </p:nvSpPr>
        <p:spPr bwMode="auto">
          <a:xfrm>
            <a:off x="4235462" y="642918"/>
            <a:ext cx="2122488" cy="831850"/>
          </a:xfrm>
          <a:prstGeom prst="rect">
            <a:avLst/>
          </a:prstGeom>
          <a:noFill/>
          <a:ln w="9525">
            <a:noFill/>
            <a:miter lim="800000"/>
            <a:headEnd/>
            <a:tailEnd/>
          </a:ln>
        </p:spPr>
        <p:txBody>
          <a:bodyPr>
            <a:spAutoFit/>
          </a:bodyPr>
          <a:lstStyle/>
          <a:p>
            <a:r>
              <a:rPr lang="ar-SA" sz="4800" b="1" dirty="0">
                <a:solidFill>
                  <a:schemeClr val="bg1"/>
                </a:solidFill>
                <a:latin typeface="Calibri" pitchFamily="34" charset="0"/>
              </a:rPr>
              <a:t>نشاط (1)</a:t>
            </a:r>
            <a:endParaRPr lang="en-US" sz="4800" dirty="0">
              <a:solidFill>
                <a:schemeClr val="bg1"/>
              </a:solidFill>
              <a:latin typeface="Calibri" pitchFamily="34" charset="0"/>
            </a:endParaRPr>
          </a:p>
        </p:txBody>
      </p:sp>
      <p:sp>
        <p:nvSpPr>
          <p:cNvPr id="23" name="TextBox 22"/>
          <p:cNvSpPr txBox="1">
            <a:spLocks noChangeArrowheads="1"/>
          </p:cNvSpPr>
          <p:nvPr/>
        </p:nvSpPr>
        <p:spPr bwMode="auto">
          <a:xfrm>
            <a:off x="571472" y="2143116"/>
            <a:ext cx="8429652" cy="707886"/>
          </a:xfrm>
          <a:prstGeom prst="rect">
            <a:avLst/>
          </a:prstGeom>
          <a:noFill/>
          <a:ln w="9525">
            <a:noFill/>
            <a:miter lim="800000"/>
            <a:headEnd/>
            <a:tailEnd/>
          </a:ln>
        </p:spPr>
        <p:txBody>
          <a:bodyPr wrap="square">
            <a:spAutoFit/>
          </a:bodyPr>
          <a:lstStyle/>
          <a:p>
            <a:r>
              <a:rPr lang="ar-SA" sz="4000" b="1" dirty="0">
                <a:solidFill>
                  <a:srgbClr val="2F20EC"/>
                </a:solidFill>
                <a:latin typeface="Calibri" pitchFamily="34" charset="0"/>
              </a:rPr>
              <a:t>استنتج ثلاثة مواضيع يمكن رسمها من الطبيعة</a:t>
            </a:r>
            <a:r>
              <a:rPr lang="ar-EG" sz="4000" b="1" dirty="0" err="1">
                <a:solidFill>
                  <a:srgbClr val="2F20EC"/>
                </a:solidFill>
                <a:latin typeface="Calibri" pitchFamily="34" charset="0"/>
              </a:rPr>
              <a:t>.</a:t>
            </a:r>
            <a:endParaRPr lang="en-US" sz="4000" dirty="0">
              <a:solidFill>
                <a:srgbClr val="2F20EC"/>
              </a:solidFill>
              <a:latin typeface="Calibri" pitchFamily="34" charset="0"/>
            </a:endParaRPr>
          </a:p>
        </p:txBody>
      </p:sp>
      <p:sp>
        <p:nvSpPr>
          <p:cNvPr id="24" name="TextBox 23"/>
          <p:cNvSpPr txBox="1">
            <a:spLocks noChangeArrowheads="1"/>
          </p:cNvSpPr>
          <p:nvPr/>
        </p:nvSpPr>
        <p:spPr bwMode="auto">
          <a:xfrm>
            <a:off x="1585942" y="3573463"/>
            <a:ext cx="7200900" cy="2217082"/>
          </a:xfrm>
          <a:prstGeom prst="rect">
            <a:avLst/>
          </a:prstGeom>
          <a:noFill/>
          <a:ln w="9525">
            <a:noFill/>
            <a:miter lim="800000"/>
            <a:headEnd/>
            <a:tailEnd/>
          </a:ln>
        </p:spPr>
        <p:txBody>
          <a:bodyPr>
            <a:spAutoFit/>
          </a:bodyPr>
          <a:lstStyle/>
          <a:p>
            <a:pPr>
              <a:lnSpc>
                <a:spcPct val="150000"/>
              </a:lnSpc>
            </a:pPr>
            <a:r>
              <a:rPr lang="ar-EG" sz="3200" dirty="0">
                <a:solidFill>
                  <a:srgbClr val="660066"/>
                </a:solidFill>
                <a:latin typeface="Calibri" pitchFamily="34" charset="0"/>
              </a:rPr>
              <a:t>1</a:t>
            </a:r>
            <a:r>
              <a:rPr lang="ar-EG" sz="1000" dirty="0">
                <a:solidFill>
                  <a:srgbClr val="660066"/>
                </a:solidFill>
                <a:latin typeface="Calibri" pitchFamily="34" charset="0"/>
              </a:rPr>
              <a:t>..................................................................................................................................................</a:t>
            </a:r>
          </a:p>
          <a:p>
            <a:pPr>
              <a:lnSpc>
                <a:spcPct val="150000"/>
              </a:lnSpc>
            </a:pPr>
            <a:r>
              <a:rPr lang="ar-EG" sz="3200" dirty="0">
                <a:solidFill>
                  <a:srgbClr val="660066"/>
                </a:solidFill>
                <a:latin typeface="Calibri" pitchFamily="34" charset="0"/>
              </a:rPr>
              <a:t>2</a:t>
            </a:r>
            <a:r>
              <a:rPr lang="ar-EG" sz="1000" dirty="0">
                <a:solidFill>
                  <a:srgbClr val="660066"/>
                </a:solidFill>
                <a:latin typeface="Calibri" pitchFamily="34" charset="0"/>
              </a:rPr>
              <a:t>..................................................................................................................................................</a:t>
            </a:r>
          </a:p>
          <a:p>
            <a:pPr>
              <a:lnSpc>
                <a:spcPct val="150000"/>
              </a:lnSpc>
            </a:pPr>
            <a:r>
              <a:rPr lang="ar-EG" sz="3200" dirty="0">
                <a:solidFill>
                  <a:srgbClr val="660066"/>
                </a:solidFill>
                <a:latin typeface="Calibri" pitchFamily="34" charset="0"/>
              </a:rPr>
              <a:t>3</a:t>
            </a:r>
            <a:r>
              <a:rPr lang="ar-EG" sz="1000" dirty="0">
                <a:solidFill>
                  <a:srgbClr val="660066"/>
                </a:solidFill>
                <a:latin typeface="Calibri" pitchFamily="34" charset="0"/>
              </a:rPr>
              <a:t>..................................................................................................................................................</a:t>
            </a:r>
          </a:p>
        </p:txBody>
      </p:sp>
      <p:sp>
        <p:nvSpPr>
          <p:cNvPr id="8" name="TextBox 7"/>
          <p:cNvSpPr txBox="1">
            <a:spLocks noChangeArrowheads="1"/>
          </p:cNvSpPr>
          <p:nvPr/>
        </p:nvSpPr>
        <p:spPr bwMode="auto">
          <a:xfrm>
            <a:off x="3929081" y="3721246"/>
            <a:ext cx="4357695" cy="707886"/>
          </a:xfrm>
          <a:prstGeom prst="rect">
            <a:avLst/>
          </a:prstGeom>
          <a:noFill/>
          <a:ln w="9525">
            <a:noFill/>
            <a:miter lim="800000"/>
            <a:headEnd/>
            <a:tailEnd/>
          </a:ln>
        </p:spPr>
        <p:txBody>
          <a:bodyPr wrap="square">
            <a:spAutoFit/>
          </a:bodyPr>
          <a:lstStyle/>
          <a:p>
            <a:r>
              <a:rPr lang="ar-EG" sz="4000" b="1" dirty="0">
                <a:solidFill>
                  <a:srgbClr val="C00000"/>
                </a:solidFill>
                <a:latin typeface="Calibri" pitchFamily="34" charset="0"/>
              </a:rPr>
              <a:t>شاطئ البحر.</a:t>
            </a:r>
            <a:endParaRPr lang="en-US" sz="4000" b="1" dirty="0">
              <a:solidFill>
                <a:srgbClr val="C00000"/>
              </a:solidFill>
              <a:latin typeface="Calibri" pitchFamily="34" charset="0"/>
            </a:endParaRPr>
          </a:p>
        </p:txBody>
      </p:sp>
      <p:sp>
        <p:nvSpPr>
          <p:cNvPr id="9" name="TextBox 8"/>
          <p:cNvSpPr txBox="1">
            <a:spLocks noChangeArrowheads="1"/>
          </p:cNvSpPr>
          <p:nvPr/>
        </p:nvSpPr>
        <p:spPr bwMode="auto">
          <a:xfrm>
            <a:off x="1785918" y="4429132"/>
            <a:ext cx="6564955" cy="707886"/>
          </a:xfrm>
          <a:prstGeom prst="rect">
            <a:avLst/>
          </a:prstGeom>
          <a:noFill/>
          <a:ln w="9525">
            <a:noFill/>
            <a:miter lim="800000"/>
            <a:headEnd/>
            <a:tailEnd/>
          </a:ln>
        </p:spPr>
        <p:txBody>
          <a:bodyPr wrap="square">
            <a:spAutoFit/>
          </a:bodyPr>
          <a:lstStyle/>
          <a:p>
            <a:r>
              <a:rPr lang="ar-EG" sz="4000" b="1" dirty="0">
                <a:solidFill>
                  <a:srgbClr val="C00000"/>
                </a:solidFill>
                <a:latin typeface="Calibri" pitchFamily="34" charset="0"/>
              </a:rPr>
              <a:t>السيل المنهمر في الوادي.</a:t>
            </a:r>
            <a:endParaRPr lang="en-US" sz="4000" b="1" dirty="0">
              <a:solidFill>
                <a:srgbClr val="C00000"/>
              </a:solidFill>
              <a:latin typeface="Calibri" pitchFamily="34" charset="0"/>
            </a:endParaRPr>
          </a:p>
        </p:txBody>
      </p:sp>
      <p:sp>
        <p:nvSpPr>
          <p:cNvPr id="10" name="TextBox 9"/>
          <p:cNvSpPr txBox="1">
            <a:spLocks noChangeArrowheads="1"/>
          </p:cNvSpPr>
          <p:nvPr/>
        </p:nvSpPr>
        <p:spPr bwMode="auto">
          <a:xfrm>
            <a:off x="857224" y="5150006"/>
            <a:ext cx="7519050" cy="707886"/>
          </a:xfrm>
          <a:prstGeom prst="rect">
            <a:avLst/>
          </a:prstGeom>
          <a:noFill/>
          <a:ln w="9525">
            <a:noFill/>
            <a:miter lim="800000"/>
            <a:headEnd/>
            <a:tailEnd/>
          </a:ln>
        </p:spPr>
        <p:txBody>
          <a:bodyPr wrap="square">
            <a:spAutoFit/>
          </a:bodyPr>
          <a:lstStyle/>
          <a:p>
            <a:r>
              <a:rPr lang="ar-EG" sz="4000" b="1" dirty="0">
                <a:solidFill>
                  <a:srgbClr val="C00000"/>
                </a:solidFill>
                <a:latin typeface="Calibri" pitchFamily="34" charset="0"/>
              </a:rPr>
              <a:t>الصحراء وكثبانها ووديانها وتلالها وجبالها .</a:t>
            </a:r>
            <a:endParaRPr lang="en-US" sz="4000" b="1" dirty="0">
              <a:solidFill>
                <a:srgbClr val="C00000"/>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
                                        <p:tgtEl>
                                          <p:spTgt spid="17"/>
                                        </p:tgtEl>
                                      </p:cBhvr>
                                    </p:animEffect>
                                    <p:anim calcmode="lin" valueType="num">
                                      <p:cBhvr>
                                        <p:cTn id="15" dur="400" fill="hold"/>
                                        <p:tgtEl>
                                          <p:spTgt spid="17"/>
                                        </p:tgtEl>
                                        <p:attrNameLst>
                                          <p:attrName>ppt_x</p:attrName>
                                        </p:attrNameLst>
                                      </p:cBhvr>
                                      <p:tavLst>
                                        <p:tav tm="0">
                                          <p:val>
                                            <p:strVal val="#ppt_x"/>
                                          </p:val>
                                        </p:tav>
                                        <p:tav tm="100000">
                                          <p:val>
                                            <p:strVal val="#ppt_x"/>
                                          </p:val>
                                        </p:tav>
                                      </p:tavLst>
                                    </p:anim>
                                    <p:anim calcmode="lin" valueType="num">
                                      <p:cBhvr>
                                        <p:cTn id="16" dur="400" fill="hold"/>
                                        <p:tgtEl>
                                          <p:spTgt spid="17"/>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نشاط (1).wav"/>
                                        </p:tgtEl>
                                      </p:cMediaNode>
                                    </p:audio>
                                  </p:sub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heckerboard(across)">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4" name="استنتج ثلاثة مواضيع يمكن رسمها من الطبيعة؟.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صفارة فريرة.wav"/>
                                        </p:tgtEl>
                                      </p:cMediaNode>
                                    </p:audio>
                                  </p:sub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tgtEl>
                                          <p:spTgt spid="8"/>
                                        </p:tgtEl>
                                      </p:cBhvr>
                                    </p:animEffect>
                                  </p:childTnLst>
                                  <p:subTnLst>
                                    <p:audio>
                                      <p:cMediaNode>
                                        <p:cTn display="0" masterRel="sameClick">
                                          <p:stCondLst>
                                            <p:cond evt="begin" delay="0">
                                              <p:tn val="32"/>
                                            </p:cond>
                                          </p:stCondLst>
                                          <p:endCondLst>
                                            <p:cond evt="onStopAudio" delay="0">
                                              <p:tgtEl>
                                                <p:sldTgt/>
                                              </p:tgtEl>
                                            </p:cond>
                                          </p:endCondLst>
                                        </p:cTn>
                                        <p:tgtEl>
                                          <p:sndTgt r:embed="rId6" name="شاطيء البحر.wav"/>
                                        </p:tgtEl>
                                      </p:cMediaNode>
                                    </p:audio>
                                  </p:sub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subTnLst>
                                    <p:audio>
                                      <p:cMediaNode>
                                        <p:cTn display="0" masterRel="sameClick">
                                          <p:stCondLst>
                                            <p:cond evt="begin" delay="0">
                                              <p:tn val="37"/>
                                            </p:cond>
                                          </p:stCondLst>
                                          <p:endCondLst>
                                            <p:cond evt="onStopAudio" delay="0">
                                              <p:tgtEl>
                                                <p:sldTgt/>
                                              </p:tgtEl>
                                            </p:cond>
                                          </p:endCondLst>
                                        </p:cTn>
                                        <p:tgtEl>
                                          <p:sndTgt r:embed="rId7" name="السيل المنهمر للوادي.wav"/>
                                        </p:tgtEl>
                                      </p:cMediaNode>
                                    </p:audio>
                                  </p:sub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subTnLst>
                                    <p:audio>
                                      <p:cMediaNode>
                                        <p:cTn display="0" masterRel="sameClick">
                                          <p:stCondLst>
                                            <p:cond evt="begin" delay="0">
                                              <p:tn val="42"/>
                                            </p:cond>
                                          </p:stCondLst>
                                          <p:endCondLst>
                                            <p:cond evt="onStopAudio" delay="0">
                                              <p:tgtEl>
                                                <p:sldTgt/>
                                              </p:tgtEl>
                                            </p:cond>
                                          </p:endCondLst>
                                        </p:cTn>
                                        <p:tgtEl>
                                          <p:sndTgt r:embed="rId8" name="الصحراء وكثبانها ...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4"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910880"/>
            <a:ext cx="8839185" cy="1446550"/>
          </a:xfrm>
          <a:prstGeom prst="rect">
            <a:avLst/>
          </a:prstGeom>
          <a:noFill/>
          <a:ln w="9525">
            <a:noFill/>
            <a:miter lim="800000"/>
            <a:headEnd/>
            <a:tailEnd/>
          </a:ln>
        </p:spPr>
        <p:txBody>
          <a:bodyPr wrap="square">
            <a:spAutoFit/>
          </a:bodyPr>
          <a:lstStyle/>
          <a:p>
            <a:r>
              <a:rPr lang="ar-SA" sz="4400" b="1" dirty="0" err="1">
                <a:solidFill>
                  <a:srgbClr val="000099"/>
                </a:solidFill>
                <a:latin typeface="Calibri" pitchFamily="34" charset="0"/>
              </a:rPr>
              <a:t>أهمية </a:t>
            </a:r>
            <a:r>
              <a:rPr lang="ar-SA" sz="4400" b="1" dirty="0">
                <a:solidFill>
                  <a:srgbClr val="000099"/>
                </a:solidFill>
                <a:latin typeface="Calibri" pitchFamily="34" charset="0"/>
              </a:rPr>
              <a:t>(</a:t>
            </a:r>
            <a:r>
              <a:rPr lang="ar-SA" sz="4400" b="1" dirty="0" err="1">
                <a:solidFill>
                  <a:srgbClr val="000099"/>
                </a:solidFill>
                <a:latin typeface="Calibri" pitchFamily="34" charset="0"/>
              </a:rPr>
              <a:t>الاسكتش</a:t>
            </a:r>
            <a:r>
              <a:rPr lang="ar-SA" sz="4400" b="1" dirty="0">
                <a:solidFill>
                  <a:srgbClr val="000099"/>
                </a:solidFill>
                <a:latin typeface="Calibri" pitchFamily="34" charset="0"/>
              </a:rPr>
              <a:t>) التخطيط المبدئي في رسم منظر من الطبيعة</a:t>
            </a:r>
            <a:r>
              <a:rPr lang="ar-EG" sz="4400" b="1" dirty="0" err="1">
                <a:solidFill>
                  <a:srgbClr val="000099"/>
                </a:solidFill>
                <a:latin typeface="Calibri" pitchFamily="34" charset="0"/>
              </a:rPr>
              <a:t>:</a:t>
            </a:r>
            <a:endParaRPr lang="en-US" sz="4400" dirty="0">
              <a:solidFill>
                <a:srgbClr val="000099"/>
              </a:solidFill>
              <a:latin typeface="Calibri" pitchFamily="34" charset="0"/>
            </a:endParaRPr>
          </a:p>
        </p:txBody>
      </p:sp>
      <p:sp>
        <p:nvSpPr>
          <p:cNvPr id="4" name="Rectangle 1"/>
          <p:cNvSpPr>
            <a:spLocks noChangeArrowheads="1"/>
          </p:cNvSpPr>
          <p:nvPr/>
        </p:nvSpPr>
        <p:spPr bwMode="auto">
          <a:xfrm>
            <a:off x="1357290" y="2786058"/>
            <a:ext cx="7358090" cy="2800767"/>
          </a:xfrm>
          <a:prstGeom prst="rect">
            <a:avLst/>
          </a:prstGeom>
          <a:noFill/>
          <a:ln w="9525">
            <a:noFill/>
            <a:miter lim="800000"/>
            <a:headEnd/>
            <a:tailEnd/>
          </a:ln>
        </p:spPr>
        <p:txBody>
          <a:bodyPr wrap="square" anchor="ctr">
            <a:spAutoFit/>
          </a:bodyPr>
          <a:lstStyle/>
          <a:p>
            <a:r>
              <a:rPr lang="ar-SA" sz="4400" b="1" dirty="0">
                <a:solidFill>
                  <a:srgbClr val="800000"/>
                </a:solidFill>
                <a:latin typeface="Calibri" pitchFamily="34" charset="0"/>
              </a:rPr>
              <a:t>يعتبر </a:t>
            </a:r>
            <a:r>
              <a:rPr lang="ar-SA" sz="4400" b="1" dirty="0" err="1">
                <a:solidFill>
                  <a:srgbClr val="800000"/>
                </a:solidFill>
                <a:latin typeface="Calibri" pitchFamily="34" charset="0"/>
              </a:rPr>
              <a:t>الاسكتش</a:t>
            </a:r>
            <a:r>
              <a:rPr lang="ar-SA" sz="4400" b="1" dirty="0">
                <a:solidFill>
                  <a:srgbClr val="800000"/>
                </a:solidFill>
                <a:latin typeface="Calibri" pitchFamily="34" charset="0"/>
              </a:rPr>
              <a:t> من أهم خطوات رسم الطبيعة</a:t>
            </a:r>
            <a:r>
              <a:rPr lang="ar-EG" sz="4400" b="1" dirty="0" err="1">
                <a:solidFill>
                  <a:srgbClr val="800000"/>
                </a:solidFill>
                <a:latin typeface="Calibri" pitchFamily="34" charset="0"/>
              </a:rPr>
              <a:t>.</a:t>
            </a:r>
            <a:r>
              <a:rPr lang="ar-SA" sz="4400" b="1" dirty="0">
                <a:solidFill>
                  <a:srgbClr val="800000"/>
                </a:solidFill>
                <a:latin typeface="Calibri" pitchFamily="34" charset="0"/>
              </a:rPr>
              <a:t> </a:t>
            </a:r>
            <a:r>
              <a:rPr lang="ar-SA" sz="4400" b="1" dirty="0" err="1">
                <a:solidFill>
                  <a:srgbClr val="800000"/>
                </a:solidFill>
                <a:latin typeface="Calibri" pitchFamily="34" charset="0"/>
              </a:rPr>
              <a:t>شكل </a:t>
            </a:r>
            <a:r>
              <a:rPr lang="ar-SA" sz="4400" b="1" dirty="0">
                <a:solidFill>
                  <a:srgbClr val="800000"/>
                </a:solidFill>
                <a:latin typeface="Calibri" pitchFamily="34" charset="0"/>
              </a:rPr>
              <a:t>(5) </a:t>
            </a:r>
            <a:r>
              <a:rPr lang="ar-SA" sz="4400" b="1" dirty="0" err="1">
                <a:solidFill>
                  <a:srgbClr val="800000"/>
                </a:solidFill>
                <a:latin typeface="Calibri" pitchFamily="34" charset="0"/>
              </a:rPr>
              <a:t>اسكتش</a:t>
            </a:r>
            <a:r>
              <a:rPr lang="ar-SA" sz="4400" b="1" dirty="0">
                <a:solidFill>
                  <a:srgbClr val="800000"/>
                </a:solidFill>
                <a:latin typeface="Calibri" pitchFamily="34" charset="0"/>
              </a:rPr>
              <a:t> لأحد اللوحات الفنية، </a:t>
            </a:r>
            <a:r>
              <a:rPr lang="ar-SA" sz="4400" b="1" dirty="0" err="1">
                <a:solidFill>
                  <a:srgbClr val="800000"/>
                </a:solidFill>
                <a:latin typeface="Calibri" pitchFamily="34" charset="0"/>
              </a:rPr>
              <a:t>وشكل </a:t>
            </a:r>
            <a:r>
              <a:rPr lang="ar-SA" sz="4400" b="1" dirty="0">
                <a:solidFill>
                  <a:srgbClr val="800000"/>
                </a:solidFill>
                <a:latin typeface="Calibri" pitchFamily="34" charset="0"/>
              </a:rPr>
              <a:t>(6) اللوحة في شكلها النهائي.</a:t>
            </a:r>
            <a:endParaRPr lang="en-US" sz="4400" dirty="0">
              <a:solidFill>
                <a:srgbClr val="800000"/>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أهمية (الاسكتش) التخطيط المبدئي في.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3"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يعتبر الاسكتش من أهم خطوات رسم الطبي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051720" y="5589240"/>
            <a:ext cx="5643602" cy="584775"/>
          </a:xfrm>
          <a:prstGeom prst="rect">
            <a:avLst/>
          </a:prstGeom>
          <a:noFill/>
          <a:ln w="9525">
            <a:noFill/>
            <a:miter lim="800000"/>
            <a:headEnd/>
            <a:tailEnd/>
          </a:ln>
        </p:spPr>
        <p:txBody>
          <a:bodyPr wrap="square">
            <a:spAutoFit/>
          </a:bodyPr>
          <a:lstStyle/>
          <a:p>
            <a:pPr algn="ctr"/>
            <a:r>
              <a:rPr lang="ar-SA" sz="3200" b="1" dirty="0">
                <a:solidFill>
                  <a:srgbClr val="800000"/>
                </a:solidFill>
                <a:latin typeface="Calibri" pitchFamily="34" charset="0"/>
              </a:rPr>
              <a:t>شكل (5) </a:t>
            </a:r>
            <a:r>
              <a:rPr lang="ar-SA" sz="3200" b="1" dirty="0" err="1">
                <a:solidFill>
                  <a:srgbClr val="800000"/>
                </a:solidFill>
                <a:latin typeface="Calibri" pitchFamily="34" charset="0"/>
              </a:rPr>
              <a:t>اسكتش</a:t>
            </a:r>
            <a:r>
              <a:rPr lang="ar-SA" sz="3200" b="1" dirty="0">
                <a:solidFill>
                  <a:srgbClr val="800000"/>
                </a:solidFill>
                <a:latin typeface="Calibri" pitchFamily="34" charset="0"/>
              </a:rPr>
              <a:t> لإحدى اللوحات العالمية</a:t>
            </a:r>
            <a:endParaRPr lang="en-US" sz="3200" dirty="0">
              <a:solidFill>
                <a:srgbClr val="800000"/>
              </a:solidFill>
              <a:latin typeface="Calibri" pitchFamily="34" charset="0"/>
            </a:endParaRPr>
          </a:p>
        </p:txBody>
      </p:sp>
      <p:pic>
        <p:nvPicPr>
          <p:cNvPr id="5122" name="Picture 2"/>
          <p:cNvPicPr>
            <a:picLocks noChangeAspect="1" noChangeArrowheads="1"/>
          </p:cNvPicPr>
          <p:nvPr/>
        </p:nvPicPr>
        <p:blipFill>
          <a:blip r:embed="rId4" cstate="print">
            <a:lum bright="-30000" contrast="40000"/>
          </a:blip>
          <a:srcRect/>
          <a:stretch>
            <a:fillRect/>
          </a:stretch>
        </p:blipFill>
        <p:spPr bwMode="auto">
          <a:xfrm>
            <a:off x="1907704" y="358874"/>
            <a:ext cx="5670550" cy="5086350"/>
          </a:xfrm>
          <a:prstGeom prst="roundRect">
            <a:avLst>
              <a:gd name="adj" fmla="val 8962"/>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شكل (5) اسكتش لإحدى اللوحات العالمية.wav"/>
                                        </p:tgtEl>
                                      </p:cMediaNode>
                                    </p:audio>
                                  </p:subTnLst>
                                </p:cTn>
                              </p:par>
                              <p:par>
                                <p:cTn id="11" presetID="37"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1000"/>
                                        <p:tgtEl>
                                          <p:spTgt spid="5122"/>
                                        </p:tgtEl>
                                      </p:cBhvr>
                                    </p:animEffect>
                                    <p:anim calcmode="lin" valueType="num">
                                      <p:cBhvr>
                                        <p:cTn id="14" dur="1000" fill="hold"/>
                                        <p:tgtEl>
                                          <p:spTgt spid="5122"/>
                                        </p:tgtEl>
                                        <p:attrNameLst>
                                          <p:attrName>ppt_x</p:attrName>
                                        </p:attrNameLst>
                                      </p:cBhvr>
                                      <p:tavLst>
                                        <p:tav tm="0">
                                          <p:val>
                                            <p:strVal val="#ppt_x"/>
                                          </p:val>
                                        </p:tav>
                                        <p:tav tm="100000">
                                          <p:val>
                                            <p:strVal val="#ppt_x"/>
                                          </p:val>
                                        </p:tav>
                                      </p:tavLst>
                                    </p:anim>
                                    <p:anim calcmode="lin" valueType="num">
                                      <p:cBhvr>
                                        <p:cTn id="15" dur="900" decel="100000" fill="hold"/>
                                        <p:tgtEl>
                                          <p:spTgt spid="512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12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شكل (5) اسكتش لإحدى اللوحات العالم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2101869" y="5661025"/>
            <a:ext cx="5184775" cy="584775"/>
          </a:xfrm>
          <a:prstGeom prst="rect">
            <a:avLst/>
          </a:prstGeom>
          <a:noFill/>
          <a:ln w="9525">
            <a:noFill/>
            <a:miter lim="800000"/>
            <a:headEnd/>
            <a:tailEnd/>
          </a:ln>
        </p:spPr>
        <p:txBody>
          <a:bodyPr>
            <a:spAutoFit/>
          </a:bodyPr>
          <a:lstStyle/>
          <a:p>
            <a:pPr algn="ctr"/>
            <a:r>
              <a:rPr lang="ar-EG" sz="3200" b="1" dirty="0">
                <a:solidFill>
                  <a:srgbClr val="800000"/>
                </a:solidFill>
                <a:latin typeface="Calibri" pitchFamily="34" charset="0"/>
              </a:rPr>
              <a:t>شكل (6) اللوحة في شكلها النهائي.</a:t>
            </a:r>
            <a:endParaRPr lang="ar-EG" sz="3200" dirty="0">
              <a:solidFill>
                <a:srgbClr val="800000"/>
              </a:solidFill>
              <a:latin typeface="Calibri" pitchFamily="34" charset="0"/>
            </a:endParaRPr>
          </a:p>
        </p:txBody>
      </p:sp>
      <p:pic>
        <p:nvPicPr>
          <p:cNvPr id="6146" name="Picture 2"/>
          <p:cNvPicPr>
            <a:picLocks noChangeAspect="1" noChangeArrowheads="1"/>
          </p:cNvPicPr>
          <p:nvPr/>
        </p:nvPicPr>
        <p:blipFill>
          <a:blip r:embed="rId4" cstate="print">
            <a:lum bright="-20000" contrast="40000"/>
          </a:blip>
          <a:srcRect/>
          <a:stretch>
            <a:fillRect/>
          </a:stretch>
        </p:blipFill>
        <p:spPr bwMode="auto">
          <a:xfrm>
            <a:off x="2000250" y="327025"/>
            <a:ext cx="5357813" cy="5173663"/>
          </a:xfrm>
          <a:prstGeom prst="roundRect">
            <a:avLst>
              <a:gd name="adj" fmla="val 7409"/>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شكل (6) في شكلها النهائي.wav"/>
                                        </p:tgtEl>
                                      </p:cMediaNode>
                                    </p:audio>
                                  </p:subTnLst>
                                </p:cTn>
                              </p:par>
                              <p:par>
                                <p:cTn id="11" presetID="37"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1000"/>
                                        <p:tgtEl>
                                          <p:spTgt spid="6146"/>
                                        </p:tgtEl>
                                      </p:cBhvr>
                                    </p:animEffect>
                                    <p:anim calcmode="lin" valueType="num">
                                      <p:cBhvr>
                                        <p:cTn id="14" dur="1000" fill="hold"/>
                                        <p:tgtEl>
                                          <p:spTgt spid="6146"/>
                                        </p:tgtEl>
                                        <p:attrNameLst>
                                          <p:attrName>ppt_x</p:attrName>
                                        </p:attrNameLst>
                                      </p:cBhvr>
                                      <p:tavLst>
                                        <p:tav tm="0">
                                          <p:val>
                                            <p:strVal val="#ppt_x"/>
                                          </p:val>
                                        </p:tav>
                                        <p:tav tm="100000">
                                          <p:val>
                                            <p:strVal val="#ppt_x"/>
                                          </p:val>
                                        </p:tav>
                                      </p:tavLst>
                                    </p:anim>
                                    <p:anim calcmode="lin" valueType="num">
                                      <p:cBhvr>
                                        <p:cTn id="15" dur="900" decel="100000" fill="hold"/>
                                        <p:tgtEl>
                                          <p:spTgt spid="614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14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شكل (6) في شكلها النهائ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071934" y="428604"/>
            <a:ext cx="4752975" cy="830997"/>
          </a:xfrm>
          <a:prstGeom prst="rect">
            <a:avLst/>
          </a:prstGeom>
          <a:noFill/>
          <a:ln w="9525">
            <a:noFill/>
            <a:miter lim="800000"/>
            <a:headEnd/>
            <a:tailEnd/>
          </a:ln>
        </p:spPr>
        <p:txBody>
          <a:bodyPr>
            <a:spAutoFit/>
          </a:bodyPr>
          <a:lstStyle/>
          <a:p>
            <a:pPr algn="ctr"/>
            <a:r>
              <a:rPr lang="ar-SA" sz="4800" b="1" u="sng" dirty="0">
                <a:solidFill>
                  <a:srgbClr val="C00000"/>
                </a:solidFill>
                <a:latin typeface="Calibri" pitchFamily="34" charset="0"/>
              </a:rPr>
              <a:t>الألوان المستخدمة</a:t>
            </a:r>
            <a:r>
              <a:rPr lang="ar-EG" sz="4800" b="1" u="sng" dirty="0" err="1">
                <a:solidFill>
                  <a:srgbClr val="C00000"/>
                </a:solidFill>
                <a:latin typeface="Calibri" pitchFamily="34" charset="0"/>
              </a:rPr>
              <a:t>:</a:t>
            </a:r>
            <a:endParaRPr lang="en-US" sz="4800" u="sng" dirty="0">
              <a:solidFill>
                <a:srgbClr val="C00000"/>
              </a:solidFill>
              <a:latin typeface="Calibri" pitchFamily="34" charset="0"/>
            </a:endParaRPr>
          </a:p>
        </p:txBody>
      </p:sp>
      <p:sp>
        <p:nvSpPr>
          <p:cNvPr id="4" name="Rectangle 1"/>
          <p:cNvSpPr>
            <a:spLocks noChangeArrowheads="1"/>
          </p:cNvSpPr>
          <p:nvPr/>
        </p:nvSpPr>
        <p:spPr bwMode="auto">
          <a:xfrm>
            <a:off x="625396" y="1357298"/>
            <a:ext cx="7547004" cy="4832092"/>
          </a:xfrm>
          <a:prstGeom prst="rect">
            <a:avLst/>
          </a:prstGeom>
          <a:noFill/>
          <a:ln w="9525">
            <a:noFill/>
            <a:miter lim="800000"/>
            <a:headEnd/>
            <a:tailEnd/>
          </a:ln>
        </p:spPr>
        <p:txBody>
          <a:bodyPr wrap="square" anchor="ctr">
            <a:spAutoFit/>
          </a:bodyPr>
          <a:lstStyle/>
          <a:p>
            <a:r>
              <a:rPr lang="ar-SA" sz="4400" b="1" dirty="0">
                <a:solidFill>
                  <a:srgbClr val="006600"/>
                </a:solidFill>
                <a:latin typeface="Calibri" pitchFamily="34" charset="0"/>
              </a:rPr>
              <a:t>استخدم الفنانون جميع أنواع الألوان في رسم الطبيعة فمنهم من استخدم ألوان الباستيل شكل (7) لوحة للفنان محمد سيام لمنظر من أعماق البحر، ومنهم من استخدم الألوان الزيتية وأغلبهم استخدم الألوان المائية بأنواعها الثلاثة (المائية</a:t>
            </a:r>
            <a:r>
              <a:rPr lang="ar-EG" sz="4400" b="1" dirty="0">
                <a:solidFill>
                  <a:srgbClr val="006600"/>
                </a:solidFill>
                <a:latin typeface="Calibri" pitchFamily="34" charset="0"/>
              </a:rPr>
              <a:t>،</a:t>
            </a:r>
            <a:r>
              <a:rPr lang="ar-SA" sz="4400" b="1" dirty="0">
                <a:solidFill>
                  <a:srgbClr val="006600"/>
                </a:solidFill>
                <a:latin typeface="Calibri" pitchFamily="34" charset="0"/>
              </a:rPr>
              <a:t> </a:t>
            </a:r>
            <a:r>
              <a:rPr lang="ar-SA" sz="4400" b="1" dirty="0" err="1">
                <a:solidFill>
                  <a:srgbClr val="006600"/>
                </a:solidFill>
                <a:latin typeface="Calibri" pitchFamily="34" charset="0"/>
              </a:rPr>
              <a:t>الجواش</a:t>
            </a:r>
            <a:r>
              <a:rPr lang="ar-SA" sz="4400" b="1" dirty="0">
                <a:solidFill>
                  <a:srgbClr val="006600"/>
                </a:solidFill>
                <a:latin typeface="Calibri" pitchFamily="34" charset="0"/>
              </a:rPr>
              <a:t>، </a:t>
            </a:r>
            <a:r>
              <a:rPr lang="ar-SA" sz="4400" b="1" dirty="0" err="1">
                <a:solidFill>
                  <a:srgbClr val="006600"/>
                </a:solidFill>
                <a:latin typeface="Calibri" pitchFamily="34" charset="0"/>
              </a:rPr>
              <a:t>الأكريلك</a:t>
            </a:r>
            <a:r>
              <a:rPr lang="ar-SA" sz="4400" b="1" dirty="0">
                <a:solidFill>
                  <a:srgbClr val="006600"/>
                </a:solidFill>
                <a:latin typeface="Calibri" pitchFamily="34" charset="0"/>
              </a:rPr>
              <a:t>).</a:t>
            </a:r>
            <a:endParaRPr lang="en-US" sz="4400" dirty="0">
              <a:solidFill>
                <a:srgbClr val="006600"/>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from="(-#ppt_w/2)" to="(#ppt_x)" calcmode="lin" valueType="num">
                                      <p:cBhvr>
                                        <p:cTn id="7" dur="600" fill="hold">
                                          <p:stCondLst>
                                            <p:cond delay="0"/>
                                          </p:stCondLst>
                                        </p:cTn>
                                        <p:tgtEl>
                                          <p:spTgt spid="3"/>
                                        </p:tgtEl>
                                        <p:attrNameLst>
                                          <p:attrName>ppt_x</p:attrName>
                                        </p:attrNameLst>
                                      </p:cBhvr>
                                    </p:anim>
                                    <p:anim from="0" to="-1.0" calcmode="lin" valueType="num">
                                      <p:cBhvr>
                                        <p:cTn id="8" dur="200" decel="50000" autoRev="1" fill="hold">
                                          <p:stCondLst>
                                            <p:cond delay="600"/>
                                          </p:stCondLst>
                                        </p:cTn>
                                        <p:tgtEl>
                                          <p:spTgt spid="3"/>
                                        </p:tgtEl>
                                        <p:attrNameLst>
                                          <p:attrName>xshear</p:attrName>
                                        </p:attrNameLst>
                                      </p:cBhvr>
                                    </p:anim>
                                    <p:animScale>
                                      <p:cBhvr>
                                        <p:cTn id="9" dur="200" decel="100000" autoRev="1" fill="hold">
                                          <p:stCondLst>
                                            <p:cond delay="600"/>
                                          </p:stCondLst>
                                        </p:cTn>
                                        <p:tgtEl>
                                          <p:spTgt spid="3"/>
                                        </p:tgtEl>
                                      </p:cBhvr>
                                      <p:from x="100000" y="100000"/>
                                      <p:to x="80000" y="100000"/>
                                    </p:animScale>
                                    <p:anim by="(#ppt_h/3+#ppt_w*0.1)" calcmode="lin" valueType="num">
                                      <p:cBhvr additive="sum">
                                        <p:cTn id="10" dur="200" decel="100000" autoRev="1" fill="hold">
                                          <p:stCondLst>
                                            <p:cond delay="600"/>
                                          </p:stCondLst>
                                        </p:cTn>
                                        <p:tgtEl>
                                          <p:spTgt spid="3"/>
                                        </p:tgtEl>
                                        <p:attrNameLst>
                                          <p:attrName>ppt_x</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ألوان المستخدمة.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4" name="استخدم الفنانون جميع أنواع الألوان في رسم الطبيعة فمنهم من استخد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عنوان الوحدة الولى.jpg"/>
          <p:cNvPicPr>
            <a:picLocks noChangeAspect="1"/>
          </p:cNvPicPr>
          <p:nvPr/>
        </p:nvPicPr>
        <p:blipFill>
          <a:blip r:embed="rId5">
            <a:lum/>
          </a:blip>
          <a:stretch>
            <a:fillRect/>
          </a:stretch>
        </p:blipFill>
        <p:spPr>
          <a:xfrm>
            <a:off x="0" y="714356"/>
            <a:ext cx="7505700" cy="5143536"/>
          </a:xfrm>
          <a:prstGeom prst="rect">
            <a:avLst/>
          </a:prstGeom>
          <a:effectLst>
            <a:softEdge rad="317500"/>
          </a:effectLst>
        </p:spPr>
      </p:pic>
      <p:sp>
        <p:nvSpPr>
          <p:cNvPr id="6" name="مستطيل 5"/>
          <p:cNvSpPr>
            <a:spLocks noChangeArrowheads="1"/>
          </p:cNvSpPr>
          <p:nvPr/>
        </p:nvSpPr>
        <p:spPr bwMode="auto">
          <a:xfrm rot="367428">
            <a:off x="1612953" y="3352334"/>
            <a:ext cx="4807726" cy="1569660"/>
          </a:xfrm>
          <a:prstGeom prst="rect">
            <a:avLst/>
          </a:prstGeom>
          <a:noFill/>
          <a:ln w="9525">
            <a:noFill/>
            <a:miter lim="800000"/>
            <a:headEnd/>
            <a:tailEnd/>
          </a:ln>
        </p:spPr>
        <p:txBody>
          <a:bodyPr wrap="none">
            <a:spAutoFit/>
          </a:bodyPr>
          <a:lstStyle/>
          <a:p>
            <a:r>
              <a:rPr lang="ar-SA" sz="9600" b="1" dirty="0">
                <a:solidFill>
                  <a:srgbClr val="800000"/>
                </a:solidFill>
                <a:latin typeface="Calibri" pitchFamily="34" charset="0"/>
              </a:rPr>
              <a:t>مجال الرسم</a:t>
            </a:r>
            <a:endParaRPr lang="ar-EG" sz="9600" dirty="0">
              <a:solidFill>
                <a:srgbClr val="800000"/>
              </a:solidFill>
              <a:latin typeface="Calibri" pitchFamily="34" charset="0"/>
            </a:endParaRPr>
          </a:p>
        </p:txBody>
      </p:sp>
      <p:sp>
        <p:nvSpPr>
          <p:cNvPr id="7" name="Flowchart: Process 6"/>
          <p:cNvSpPr/>
          <p:nvPr/>
        </p:nvSpPr>
        <p:spPr>
          <a:xfrm>
            <a:off x="4500594" y="1500174"/>
            <a:ext cx="3071802" cy="750887"/>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fontAlgn="auto">
              <a:spcBef>
                <a:spcPts val="0"/>
              </a:spcBef>
              <a:spcAft>
                <a:spcPts val="0"/>
              </a:spcAft>
              <a:defRPr/>
            </a:pPr>
            <a:r>
              <a:rPr lang="ar-EG" sz="8000" b="1" dirty="0">
                <a:solidFill>
                  <a:srgbClr val="663300"/>
                </a:solidFill>
              </a:rPr>
              <a:t>الوحدة الأولى</a:t>
            </a: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وحدة الأولى.wav"/>
                                        </p:tgtEl>
                                      </p:cMediaNode>
                                    </p:audio>
                                  </p:sub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0.05"/>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 calcmode="lin" valueType="num">
                                      <p:cBhvr>
                                        <p:cTn id="14" dur="500" fill="hold"/>
                                        <p:tgtEl>
                                          <p:spTgt spid="5"/>
                                        </p:tgtEl>
                                        <p:attrNameLst>
                                          <p:attrName>ppt_x</p:attrName>
                                        </p:attrNameLst>
                                      </p:cBhvr>
                                      <p:tavLst>
                                        <p:tav tm="0">
                                          <p:val>
                                            <p:strVal val="#ppt_x-.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animEffect transition="in" filter="fade">
                                      <p:cBhvr>
                                        <p:cTn id="16" dur="500"/>
                                        <p:tgtEl>
                                          <p:spTgt spid="5"/>
                                        </p:tgtEl>
                                      </p:cBhvr>
                                    </p:animEffect>
                                  </p:childTnLst>
                                </p:cTn>
                              </p:par>
                              <p:par>
                                <p:cTn id="17" presetID="54" presetClass="entr" presetSubtype="0" accel="10000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0.05"/>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 calcmode="lin" valueType="num">
                                      <p:cBhvr>
                                        <p:cTn id="21" dur="500" fill="hold"/>
                                        <p:tgtEl>
                                          <p:spTgt spid="6"/>
                                        </p:tgtEl>
                                        <p:attrNameLst>
                                          <p:attrName>ppt_x</p:attrName>
                                        </p:attrNameLst>
                                      </p:cBhvr>
                                      <p:tavLst>
                                        <p:tav tm="0">
                                          <p:val>
                                            <p:strVal val="#ppt_x-.2"/>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Effect transition="in" filter="fade">
                                      <p:cBhvr>
                                        <p:cTn id="23" dur="500"/>
                                        <p:tgtEl>
                                          <p:spTgt spid="6"/>
                                        </p:tgtEl>
                                      </p:cBhvr>
                                    </p:animEffect>
                                  </p:childTnLst>
                                  <p:subTnLst>
                                    <p:audio>
                                      <p:cMediaNode>
                                        <p:cTn display="0" masterRel="sameClick">
                                          <p:stCondLst>
                                            <p:cond evt="begin" delay="0">
                                              <p:tn val="17"/>
                                            </p:cond>
                                          </p:stCondLst>
                                          <p:endCondLst>
                                            <p:cond evt="onStopAudio" delay="0">
                                              <p:tgtEl>
                                                <p:sldTgt/>
                                              </p:tgtEl>
                                            </p:cond>
                                          </p:endCondLst>
                                        </p:cTn>
                                        <p:tgtEl>
                                          <p:sndTgt r:embed="rId4" name="مجال الر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cstate="print">
            <a:lum bright="-10000" contrast="20000"/>
          </a:blip>
          <a:srcRect/>
          <a:stretch>
            <a:fillRect/>
          </a:stretch>
        </p:blipFill>
        <p:spPr bwMode="auto">
          <a:xfrm>
            <a:off x="1785938" y="501774"/>
            <a:ext cx="5786437" cy="3935338"/>
          </a:xfrm>
          <a:prstGeom prst="roundRect">
            <a:avLst>
              <a:gd name="adj" fmla="val 8684"/>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8" name="Rectangle 7"/>
          <p:cNvSpPr>
            <a:spLocks noChangeArrowheads="1"/>
          </p:cNvSpPr>
          <p:nvPr/>
        </p:nvSpPr>
        <p:spPr bwMode="auto">
          <a:xfrm>
            <a:off x="1214414" y="4725144"/>
            <a:ext cx="7000924" cy="1077218"/>
          </a:xfrm>
          <a:prstGeom prst="rect">
            <a:avLst/>
          </a:prstGeom>
          <a:noFill/>
          <a:ln w="9525">
            <a:noFill/>
            <a:miter lim="800000"/>
            <a:headEnd/>
            <a:tailEnd/>
          </a:ln>
        </p:spPr>
        <p:txBody>
          <a:bodyPr wrap="square">
            <a:spAutoFit/>
          </a:bodyPr>
          <a:lstStyle/>
          <a:p>
            <a:pPr algn="ctr"/>
            <a:r>
              <a:rPr lang="ar-SA" sz="3200" b="1" dirty="0">
                <a:solidFill>
                  <a:srgbClr val="C00000"/>
                </a:solidFill>
                <a:latin typeface="Calibri" pitchFamily="34" charset="0"/>
              </a:rPr>
              <a:t>شكل (7) </a:t>
            </a:r>
            <a:r>
              <a:rPr lang="ar-SA" sz="3200" b="1" dirty="0">
                <a:solidFill>
                  <a:srgbClr val="800000"/>
                </a:solidFill>
                <a:latin typeface="Calibri" pitchFamily="34" charset="0"/>
              </a:rPr>
              <a:t>لوحة للفنان محمد سيام (من وحي البحر)</a:t>
            </a:r>
            <a:endParaRPr lang="en-US" sz="3200" dirty="0">
              <a:solidFill>
                <a:srgbClr val="800000"/>
              </a:solidFill>
              <a:latin typeface="Calibri" pitchFamily="34" charset="0"/>
            </a:endParaRPr>
          </a:p>
          <a:p>
            <a:pPr algn="ctr"/>
            <a:r>
              <a:rPr lang="ar-SA" sz="3200" b="1" dirty="0">
                <a:solidFill>
                  <a:srgbClr val="800000"/>
                </a:solidFill>
                <a:latin typeface="Calibri" pitchFamily="34" charset="0"/>
              </a:rPr>
              <a:t>والتي تصور سمكة في أعماق البحر.</a:t>
            </a:r>
            <a:endParaRPr lang="en-US" sz="3200" dirty="0">
              <a:solidFill>
                <a:srgbClr val="800000"/>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شكل (7) لوحة للفنان محمد سيام (من وحي البحر).wav"/>
                                        </p:tgtEl>
                                      </p:cMediaNode>
                                    </p:audio>
                                  </p:subTnLst>
                                </p:cTn>
                              </p:par>
                              <p:par>
                                <p:cTn id="11" presetID="37" presetClass="entr" presetSubtype="0"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900" decel="100000" fill="hold"/>
                                        <p:tgtEl>
                                          <p:spTgt spid="717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17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شكل (7) لوحة للفنان محمد سيام (من وحي البح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nitor.png"/>
          <p:cNvPicPr>
            <a:picLocks noChangeAspect="1"/>
          </p:cNvPicPr>
          <p:nvPr/>
        </p:nvPicPr>
        <p:blipFill>
          <a:blip r:embed="rId6">
            <a:lum bright="-10000" contrast="40000"/>
          </a:blip>
          <a:stretch>
            <a:fillRect/>
          </a:stretch>
        </p:blipFill>
        <p:spPr bwMode="auto">
          <a:xfrm>
            <a:off x="1857356" y="0"/>
            <a:ext cx="7139002" cy="1785926"/>
          </a:xfrm>
          <a:prstGeom prst="rect">
            <a:avLst/>
          </a:prstGeom>
          <a:noFill/>
          <a:ln w="9525">
            <a:noFill/>
            <a:miter lim="800000"/>
            <a:headEnd/>
            <a:tailEnd/>
          </a:ln>
        </p:spPr>
      </p:pic>
      <p:sp>
        <p:nvSpPr>
          <p:cNvPr id="3" name="Rectangle 1"/>
          <p:cNvSpPr>
            <a:spLocks noChangeArrowheads="1"/>
          </p:cNvSpPr>
          <p:nvPr/>
        </p:nvSpPr>
        <p:spPr bwMode="auto">
          <a:xfrm rot="10446124" flipV="1">
            <a:off x="4462941" y="537519"/>
            <a:ext cx="2159491" cy="769441"/>
          </a:xfrm>
          <a:prstGeom prst="rect">
            <a:avLst/>
          </a:prstGeom>
          <a:noFill/>
          <a:ln w="9525">
            <a:noFill/>
            <a:miter lim="800000"/>
            <a:headEnd/>
            <a:tailEnd/>
          </a:ln>
        </p:spPr>
        <p:txBody>
          <a:bodyPr wrap="square" anchor="ctr">
            <a:spAutoFit/>
          </a:bodyPr>
          <a:lstStyle/>
          <a:p>
            <a:pPr algn="ctr"/>
            <a:r>
              <a:rPr lang="ar-SA" sz="4400" b="1" dirty="0">
                <a:solidFill>
                  <a:schemeClr val="bg1"/>
                </a:solidFill>
                <a:latin typeface="Calibri" pitchFamily="34" charset="0"/>
              </a:rPr>
              <a:t>نشاط (2)</a:t>
            </a:r>
            <a:endParaRPr lang="ar-SA" sz="4800" dirty="0">
              <a:solidFill>
                <a:schemeClr val="bg1"/>
              </a:solidFill>
            </a:endParaRPr>
          </a:p>
        </p:txBody>
      </p:sp>
      <p:sp>
        <p:nvSpPr>
          <p:cNvPr id="6" name="Rectangle 2"/>
          <p:cNvSpPr>
            <a:spLocks noChangeArrowheads="1"/>
          </p:cNvSpPr>
          <p:nvPr/>
        </p:nvSpPr>
        <p:spPr bwMode="auto">
          <a:xfrm>
            <a:off x="3714744" y="1785926"/>
            <a:ext cx="5114925" cy="707886"/>
          </a:xfrm>
          <a:prstGeom prst="rect">
            <a:avLst/>
          </a:prstGeom>
          <a:noFill/>
          <a:ln w="9525">
            <a:noFill/>
            <a:miter lim="800000"/>
            <a:headEnd/>
            <a:tailEnd/>
          </a:ln>
        </p:spPr>
        <p:txBody>
          <a:bodyPr anchor="ctr">
            <a:spAutoFit/>
          </a:bodyPr>
          <a:lstStyle/>
          <a:p>
            <a:pPr algn="ctr"/>
            <a:r>
              <a:rPr lang="ar-SA" sz="4000" b="1" dirty="0">
                <a:solidFill>
                  <a:srgbClr val="000099"/>
                </a:solidFill>
                <a:latin typeface="Calibri" pitchFamily="34" charset="0"/>
              </a:rPr>
              <a:t>ارسم </a:t>
            </a:r>
            <a:r>
              <a:rPr lang="ar-SA" sz="4000" b="1" dirty="0" err="1">
                <a:solidFill>
                  <a:srgbClr val="000099"/>
                </a:solidFill>
                <a:latin typeface="Calibri" pitchFamily="34" charset="0"/>
              </a:rPr>
              <a:t>اسكتشًا</a:t>
            </a:r>
            <a:r>
              <a:rPr lang="ar-SA" sz="4000" b="1" dirty="0">
                <a:solidFill>
                  <a:srgbClr val="000099"/>
                </a:solidFill>
                <a:latin typeface="Calibri" pitchFamily="34" charset="0"/>
              </a:rPr>
              <a:t> للوحة التالية</a:t>
            </a:r>
            <a:r>
              <a:rPr lang="ar-EG" sz="4000" b="1" dirty="0" err="1">
                <a:solidFill>
                  <a:srgbClr val="000099"/>
                </a:solidFill>
                <a:latin typeface="Calibri" pitchFamily="34" charset="0"/>
              </a:rPr>
              <a:t>:</a:t>
            </a:r>
            <a:endParaRPr lang="en-US" sz="4000" dirty="0">
              <a:solidFill>
                <a:srgbClr val="000099"/>
              </a:solidFill>
              <a:latin typeface="Calibri" pitchFamily="34" charset="0"/>
            </a:endParaRPr>
          </a:p>
        </p:txBody>
      </p:sp>
      <p:sp>
        <p:nvSpPr>
          <p:cNvPr id="17" name="Rectangle 4"/>
          <p:cNvSpPr>
            <a:spLocks noChangeArrowheads="1"/>
          </p:cNvSpPr>
          <p:nvPr/>
        </p:nvSpPr>
        <p:spPr bwMode="auto">
          <a:xfrm>
            <a:off x="1187624" y="5229200"/>
            <a:ext cx="7358114" cy="584775"/>
          </a:xfrm>
          <a:prstGeom prst="rect">
            <a:avLst/>
          </a:prstGeom>
          <a:noFill/>
          <a:ln w="9525">
            <a:noFill/>
            <a:miter lim="800000"/>
            <a:headEnd/>
            <a:tailEnd/>
          </a:ln>
        </p:spPr>
        <p:txBody>
          <a:bodyPr wrap="square" anchor="ctr">
            <a:spAutoFit/>
          </a:bodyPr>
          <a:lstStyle/>
          <a:p>
            <a:pPr algn="ctr"/>
            <a:r>
              <a:rPr lang="ar-SA" sz="3200" b="1" dirty="0" err="1">
                <a:solidFill>
                  <a:srgbClr val="C00000"/>
                </a:solidFill>
                <a:latin typeface="Calibri" pitchFamily="34" charset="0"/>
              </a:rPr>
              <a:t>شكل </a:t>
            </a:r>
            <a:r>
              <a:rPr lang="ar-SA" sz="3200" b="1" dirty="0">
                <a:solidFill>
                  <a:srgbClr val="C00000"/>
                </a:solidFill>
                <a:latin typeface="Calibri" pitchFamily="34" charset="0"/>
              </a:rPr>
              <a:t>(8) </a:t>
            </a:r>
            <a:r>
              <a:rPr lang="ar-SA" sz="3200" b="1" dirty="0" err="1">
                <a:solidFill>
                  <a:srgbClr val="006600"/>
                </a:solidFill>
                <a:latin typeface="Calibri" pitchFamily="34" charset="0"/>
              </a:rPr>
              <a:t>لوحة </a:t>
            </a:r>
            <a:r>
              <a:rPr lang="ar-SA" sz="3200" b="1" dirty="0">
                <a:solidFill>
                  <a:srgbClr val="006600"/>
                </a:solidFill>
                <a:latin typeface="Calibri" pitchFamily="34" charset="0"/>
              </a:rPr>
              <a:t>(رحيق الأزهار) للفنانة عزيزة عالم</a:t>
            </a:r>
            <a:endParaRPr lang="en-US" sz="3200" dirty="0">
              <a:solidFill>
                <a:srgbClr val="006600"/>
              </a:solidFill>
              <a:latin typeface="Calibri" pitchFamily="34" charset="0"/>
            </a:endParaRPr>
          </a:p>
        </p:txBody>
      </p:sp>
      <p:pic>
        <p:nvPicPr>
          <p:cNvPr id="8194" name="Picture 2"/>
          <p:cNvPicPr>
            <a:picLocks noChangeAspect="1" noChangeArrowheads="1"/>
          </p:cNvPicPr>
          <p:nvPr/>
        </p:nvPicPr>
        <p:blipFill>
          <a:blip r:embed="rId7" cstate="print">
            <a:lum bright="-10000" contrast="40000"/>
          </a:blip>
          <a:srcRect/>
          <a:stretch>
            <a:fillRect/>
          </a:stretch>
        </p:blipFill>
        <p:spPr bwMode="auto">
          <a:xfrm>
            <a:off x="3000364" y="2643182"/>
            <a:ext cx="3104593" cy="2297986"/>
          </a:xfrm>
          <a:prstGeom prst="roundRect">
            <a:avLst>
              <a:gd name="adj" fmla="val 8251"/>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نشاط2.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نشاط2.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ارسم اسكتشًا للوحة التالية.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randombar(horizontal)">
                                      <p:cBhvr>
                                        <p:cTn id="22" dur="500"/>
                                        <p:tgtEl>
                                          <p:spTgt spid="8194"/>
                                        </p:tgtEl>
                                      </p:cBhvr>
                                    </p:animEffect>
                                  </p:childTnLst>
                                  <p:subTnLst>
                                    <p:audio>
                                      <p:cMediaNode>
                                        <p:cTn display="0" masterRel="sameClick">
                                          <p:stCondLst>
                                            <p:cond evt="begin" delay="0">
                                              <p:tn val="20"/>
                                            </p:cond>
                                          </p:stCondLst>
                                          <p:endCondLst>
                                            <p:cond evt="onStopAudio" delay="0">
                                              <p:tgtEl>
                                                <p:sldTgt/>
                                              </p:tgtEl>
                                            </p:cond>
                                          </p:endCondLst>
                                        </p:cTn>
                                        <p:tgtEl>
                                          <p:sndTgt r:embed="rId5" name="شكل (8) لوحة (رحيق الأزهار) للفنانة عزيزة عالم.wav"/>
                                        </p:tgtEl>
                                      </p:cMediaNode>
                                    </p:audio>
                                  </p:subTnLst>
                                </p:cTn>
                              </p:par>
                              <p:par>
                                <p:cTn id="23" presetID="14" presetClass="entr" presetSubtype="1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randombar(horizontal)">
                                      <p:cBhvr>
                                        <p:cTn id="25" dur="500"/>
                                        <p:tgtEl>
                                          <p:spTgt spid="17"/>
                                        </p:tgtEl>
                                      </p:cBhvr>
                                    </p:animEffect>
                                  </p:childTnLst>
                                  <p:subTnLst>
                                    <p:audio>
                                      <p:cMediaNode>
                                        <p:cTn display="0" masterRel="sameClick">
                                          <p:stCondLst>
                                            <p:cond evt="begin" delay="0">
                                              <p:tn val="23"/>
                                            </p:cond>
                                          </p:stCondLst>
                                          <p:endCondLst>
                                            <p:cond evt="onStopAudio" delay="0">
                                              <p:tgtEl>
                                                <p:sldTgt/>
                                              </p:tgtEl>
                                            </p:cond>
                                          </p:endCondLst>
                                        </p:cTn>
                                        <p:tgtEl>
                                          <p:sndTgt r:embed="rId5" name="شكل (8) لوحة (رحيق الأزهار) للفنانة عزيزة عال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onitor.png"/>
          <p:cNvPicPr>
            <a:picLocks noChangeAspect="1"/>
          </p:cNvPicPr>
          <p:nvPr/>
        </p:nvPicPr>
        <p:blipFill>
          <a:blip r:embed="rId6">
            <a:lum bright="-10000" contrast="40000"/>
          </a:blip>
          <a:stretch>
            <a:fillRect/>
          </a:stretch>
        </p:blipFill>
        <p:spPr bwMode="auto">
          <a:xfrm>
            <a:off x="1857356" y="0"/>
            <a:ext cx="7139002" cy="1785926"/>
          </a:xfrm>
          <a:prstGeom prst="rect">
            <a:avLst/>
          </a:prstGeom>
          <a:noFill/>
          <a:ln w="9525">
            <a:noFill/>
            <a:miter lim="800000"/>
            <a:headEnd/>
            <a:tailEnd/>
          </a:ln>
        </p:spPr>
      </p:pic>
      <p:sp>
        <p:nvSpPr>
          <p:cNvPr id="3" name="Rectangle 1"/>
          <p:cNvSpPr>
            <a:spLocks noChangeArrowheads="1"/>
          </p:cNvSpPr>
          <p:nvPr/>
        </p:nvSpPr>
        <p:spPr bwMode="auto">
          <a:xfrm rot="10446124" flipV="1">
            <a:off x="4534774" y="558059"/>
            <a:ext cx="2010031" cy="769441"/>
          </a:xfrm>
          <a:prstGeom prst="rect">
            <a:avLst/>
          </a:prstGeom>
          <a:noFill/>
          <a:ln w="9525">
            <a:noFill/>
            <a:miter lim="800000"/>
            <a:headEnd/>
            <a:tailEnd/>
          </a:ln>
        </p:spPr>
        <p:txBody>
          <a:bodyPr wrap="square" anchor="ctr">
            <a:spAutoFit/>
          </a:bodyPr>
          <a:lstStyle/>
          <a:p>
            <a:pPr algn="ctr"/>
            <a:r>
              <a:rPr lang="ar-SA" sz="4400" b="1" dirty="0">
                <a:solidFill>
                  <a:schemeClr val="bg1"/>
                </a:solidFill>
                <a:latin typeface="Calibri" pitchFamily="34" charset="0"/>
              </a:rPr>
              <a:t>نشاط (</a:t>
            </a:r>
            <a:r>
              <a:rPr lang="ar-EG" sz="4400" b="1" dirty="0">
                <a:solidFill>
                  <a:schemeClr val="bg1"/>
                </a:solidFill>
                <a:latin typeface="Calibri" pitchFamily="34" charset="0"/>
              </a:rPr>
              <a:t>3</a:t>
            </a:r>
            <a:r>
              <a:rPr lang="ar-SA" sz="4400" b="1" dirty="0">
                <a:solidFill>
                  <a:schemeClr val="bg1"/>
                </a:solidFill>
                <a:latin typeface="Calibri" pitchFamily="34" charset="0"/>
              </a:rPr>
              <a:t>)</a:t>
            </a:r>
            <a:endParaRPr lang="ar-SA" sz="4800" dirty="0">
              <a:solidFill>
                <a:schemeClr val="bg1"/>
              </a:solidFill>
            </a:endParaRPr>
          </a:p>
        </p:txBody>
      </p:sp>
      <p:sp>
        <p:nvSpPr>
          <p:cNvPr id="17" name="Rectangle 4"/>
          <p:cNvSpPr>
            <a:spLocks noChangeArrowheads="1"/>
          </p:cNvSpPr>
          <p:nvPr/>
        </p:nvSpPr>
        <p:spPr bwMode="auto">
          <a:xfrm>
            <a:off x="1785918" y="5589240"/>
            <a:ext cx="5257800" cy="585787"/>
          </a:xfrm>
          <a:prstGeom prst="rect">
            <a:avLst/>
          </a:prstGeom>
          <a:noFill/>
          <a:ln w="9525">
            <a:noFill/>
            <a:miter lim="800000"/>
            <a:headEnd/>
            <a:tailEnd/>
          </a:ln>
        </p:spPr>
        <p:txBody>
          <a:bodyPr anchor="ctr">
            <a:spAutoFit/>
          </a:bodyPr>
          <a:lstStyle/>
          <a:p>
            <a:pPr algn="ctr"/>
            <a:r>
              <a:rPr lang="ar-SA" sz="3200" b="1" dirty="0" err="1">
                <a:solidFill>
                  <a:srgbClr val="C00000"/>
                </a:solidFill>
                <a:latin typeface="Calibri" pitchFamily="34" charset="0"/>
              </a:rPr>
              <a:t>شكل </a:t>
            </a:r>
            <a:r>
              <a:rPr lang="ar-SA" sz="3200" b="1" dirty="0">
                <a:solidFill>
                  <a:srgbClr val="C00000"/>
                </a:solidFill>
                <a:latin typeface="Calibri" pitchFamily="34" charset="0"/>
              </a:rPr>
              <a:t>(9) </a:t>
            </a:r>
            <a:r>
              <a:rPr lang="ar-SA" sz="3200" b="1" dirty="0">
                <a:solidFill>
                  <a:srgbClr val="006600"/>
                </a:solidFill>
                <a:latin typeface="Calibri" pitchFamily="34" charset="0"/>
              </a:rPr>
              <a:t>لوحة للفنانة هناء شاه زاد</a:t>
            </a:r>
            <a:endParaRPr lang="en-US" sz="3200" dirty="0">
              <a:solidFill>
                <a:srgbClr val="006600"/>
              </a:solidFill>
              <a:latin typeface="Calibri" pitchFamily="34" charset="0"/>
            </a:endParaRPr>
          </a:p>
        </p:txBody>
      </p:sp>
      <p:pic>
        <p:nvPicPr>
          <p:cNvPr id="9218" name="Picture 2"/>
          <p:cNvPicPr>
            <a:picLocks noChangeAspect="1" noChangeArrowheads="1"/>
          </p:cNvPicPr>
          <p:nvPr/>
        </p:nvPicPr>
        <p:blipFill>
          <a:blip r:embed="rId7" cstate="print">
            <a:lum bright="-10000" contrast="40000"/>
          </a:blip>
          <a:srcRect/>
          <a:stretch>
            <a:fillRect/>
          </a:stretch>
        </p:blipFill>
        <p:spPr bwMode="auto">
          <a:xfrm>
            <a:off x="2857488" y="1785926"/>
            <a:ext cx="3571900" cy="3786214"/>
          </a:xfrm>
          <a:prstGeom prst="roundRect">
            <a:avLst>
              <a:gd name="adj" fmla="val 11359"/>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نشاط2.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نشاط (3).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5" name="شكل (9) لوحة للفنانة هناء شاه زاد.wav"/>
                                        </p:tgtEl>
                                      </p:cMediaNode>
                                    </p:audio>
                                  </p:subTnLst>
                                </p:cTn>
                              </p:par>
                              <p:par>
                                <p:cTn id="14" presetID="14" presetClass="entr" presetSubtype="10" fill="hold" nodeType="with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randombar(horizontal)">
                                      <p:cBhvr>
                                        <p:cTn id="16" dur="500"/>
                                        <p:tgtEl>
                                          <p:spTgt spid="9218"/>
                                        </p:tgtEl>
                                      </p:cBhvr>
                                    </p:animEffect>
                                  </p:childTnLst>
                                  <p:subTnLst>
                                    <p:audio>
                                      <p:cMediaNode>
                                        <p:cTn display="0" masterRel="sameClick">
                                          <p:stCondLst>
                                            <p:cond evt="begin" delay="0">
                                              <p:tn val="14"/>
                                            </p:cond>
                                          </p:stCondLst>
                                          <p:endCondLst>
                                            <p:cond evt="onStopAudio" delay="0">
                                              <p:tgtEl>
                                                <p:sldTgt/>
                                              </p:tgtEl>
                                            </p:cond>
                                          </p:endCondLst>
                                        </p:cTn>
                                        <p:tgtEl>
                                          <p:sndTgt r:embed="rId5" name="شكل (9) لوحة للفنانة هناء شاه زا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428625" y="1928813"/>
            <a:ext cx="8429625" cy="4570412"/>
          </a:xfrm>
          <a:prstGeom prst="rect">
            <a:avLst/>
          </a:prstGeom>
          <a:solidFill>
            <a:srgbClr val="EBF7FF"/>
          </a:solidFill>
          <a:ln w="9525">
            <a:noFill/>
            <a:miter lim="800000"/>
            <a:headEnd/>
            <a:tailEnd/>
          </a:ln>
        </p:spPr>
        <p:txBody>
          <a:bodyPr>
            <a:spAutoFit/>
          </a:bodyPr>
          <a:lstStyle/>
          <a:p>
            <a:pPr algn="ctr"/>
            <a:r>
              <a:rPr lang="ar-SA" sz="4000" b="1" dirty="0">
                <a:solidFill>
                  <a:srgbClr val="000099"/>
                </a:solidFill>
                <a:latin typeface="Calibri" pitchFamily="34" charset="0"/>
              </a:rPr>
              <a:t>نلاحظ في اللوحة السابقة تركيز الفنانة على </a:t>
            </a:r>
            <a:r>
              <a:rPr lang="ar-SA" sz="4000" b="1" dirty="0" err="1">
                <a:solidFill>
                  <a:srgbClr val="000099"/>
                </a:solidFill>
                <a:latin typeface="Calibri" pitchFamily="34" charset="0"/>
              </a:rPr>
              <a:t>اللون </a:t>
            </a:r>
            <a:r>
              <a:rPr lang="ar-SA" sz="1100" dirty="0" err="1">
                <a:solidFill>
                  <a:srgbClr val="000099"/>
                </a:solidFill>
                <a:latin typeface="Calibri" pitchFamily="34" charset="0"/>
              </a:rPr>
              <a:t>........</a:t>
            </a:r>
            <a:r>
              <a:rPr lang="ar-EG" sz="1100" dirty="0" err="1">
                <a:solidFill>
                  <a:srgbClr val="000099"/>
                </a:solidFill>
                <a:latin typeface="Calibri" pitchFamily="34" charset="0"/>
              </a:rPr>
              <a:t>....</a:t>
            </a:r>
            <a:r>
              <a:rPr lang="ar-SA" sz="1100" dirty="0" err="1">
                <a:solidFill>
                  <a:srgbClr val="000099"/>
                </a:solidFill>
                <a:latin typeface="Calibri" pitchFamily="34" charset="0"/>
              </a:rPr>
              <a:t>.</a:t>
            </a:r>
            <a:r>
              <a:rPr lang="ar-EG" sz="1100" dirty="0" err="1">
                <a:solidFill>
                  <a:srgbClr val="000099"/>
                </a:solidFill>
                <a:latin typeface="Calibri" pitchFamily="34" charset="0"/>
              </a:rPr>
              <a:t>.....................................................</a:t>
            </a:r>
            <a:r>
              <a:rPr lang="ar-SA" sz="1100" dirty="0" err="1">
                <a:solidFill>
                  <a:srgbClr val="000099"/>
                </a:solidFill>
                <a:latin typeface="Calibri" pitchFamily="34" charset="0"/>
              </a:rPr>
              <a:t>...</a:t>
            </a:r>
            <a:r>
              <a:rPr lang="ar-SA" sz="1100" dirty="0">
                <a:solidFill>
                  <a:srgbClr val="000099"/>
                </a:solidFill>
                <a:latin typeface="Calibri" pitchFamily="34" charset="0"/>
              </a:rPr>
              <a:t> </a:t>
            </a:r>
            <a:r>
              <a:rPr lang="ar-SA" sz="4000" b="1" dirty="0">
                <a:solidFill>
                  <a:srgbClr val="000099"/>
                </a:solidFill>
                <a:latin typeface="Calibri" pitchFamily="34" charset="0"/>
              </a:rPr>
              <a:t>كما اعتمد</a:t>
            </a:r>
            <a:r>
              <a:rPr lang="ar-EG" sz="4000" b="1" dirty="0">
                <a:solidFill>
                  <a:srgbClr val="000099"/>
                </a:solidFill>
                <a:latin typeface="Calibri" pitchFamily="34" charset="0"/>
              </a:rPr>
              <a:t>ت</a:t>
            </a:r>
            <a:r>
              <a:rPr lang="ar-SA" sz="4000" b="1" dirty="0">
                <a:solidFill>
                  <a:srgbClr val="000099"/>
                </a:solidFill>
                <a:latin typeface="Calibri" pitchFamily="34" charset="0"/>
              </a:rPr>
              <a:t> على أكثر من عنصر من العناصر التشكيلية للتصميم وهي </a:t>
            </a:r>
            <a:r>
              <a:rPr lang="ar-EG" sz="1100" dirty="0">
                <a:solidFill>
                  <a:srgbClr val="000099"/>
                </a:solidFill>
                <a:latin typeface="Calibri" pitchFamily="34" charset="0"/>
              </a:rPr>
              <a:t>...............................................................................</a:t>
            </a:r>
            <a:r>
              <a:rPr lang="ar-SA" sz="4000" b="1" dirty="0">
                <a:solidFill>
                  <a:srgbClr val="000099"/>
                </a:solidFill>
                <a:latin typeface="Calibri" pitchFamily="34" charset="0"/>
              </a:rPr>
              <a:t>و</a:t>
            </a:r>
            <a:r>
              <a:rPr lang="ar-EG" sz="1100" dirty="0">
                <a:solidFill>
                  <a:srgbClr val="000099"/>
                </a:solidFill>
                <a:latin typeface="Calibri" pitchFamily="34" charset="0"/>
              </a:rPr>
              <a:t>...................................................................</a:t>
            </a:r>
            <a:r>
              <a:rPr lang="ar-SA" sz="4000" b="1" dirty="0" err="1">
                <a:solidFill>
                  <a:srgbClr val="000099"/>
                </a:solidFill>
                <a:latin typeface="Calibri" pitchFamily="34" charset="0"/>
              </a:rPr>
              <a:t>وغيرها.</a:t>
            </a:r>
            <a:r>
              <a:rPr lang="ar-SA" sz="4000" b="1" dirty="0">
                <a:solidFill>
                  <a:srgbClr val="000099"/>
                </a:solidFill>
                <a:latin typeface="Calibri" pitchFamily="34" charset="0"/>
              </a:rPr>
              <a:t> ورسمت </a:t>
            </a:r>
            <a:r>
              <a:rPr lang="ar-EG" sz="1100" dirty="0">
                <a:solidFill>
                  <a:srgbClr val="000099"/>
                </a:solidFill>
                <a:latin typeface="Calibri" pitchFamily="34" charset="0"/>
              </a:rPr>
              <a:t>..........................................................................</a:t>
            </a:r>
            <a:r>
              <a:rPr lang="ar-SA" sz="4000" b="1" dirty="0">
                <a:solidFill>
                  <a:srgbClr val="000099"/>
                </a:solidFill>
                <a:latin typeface="Calibri" pitchFamily="34" charset="0"/>
              </a:rPr>
              <a:t> وظهر في اللوحة مجموعة زهور</a:t>
            </a:r>
            <a:r>
              <a:rPr lang="ar-EG" sz="4000" b="1" dirty="0">
                <a:solidFill>
                  <a:srgbClr val="000099"/>
                </a:solidFill>
                <a:latin typeface="Calibri" pitchFamily="34" charset="0"/>
              </a:rPr>
              <a:t> </a:t>
            </a:r>
            <a:r>
              <a:rPr lang="ar-SA" sz="4000" b="1" dirty="0">
                <a:solidFill>
                  <a:srgbClr val="000099"/>
                </a:solidFill>
                <a:latin typeface="Calibri" pitchFamily="34" charset="0"/>
              </a:rPr>
              <a:t>و</a:t>
            </a:r>
            <a:r>
              <a:rPr lang="ar-EG" sz="1100" dirty="0" err="1">
                <a:solidFill>
                  <a:srgbClr val="000099"/>
                </a:solidFill>
                <a:latin typeface="Calibri" pitchFamily="34" charset="0"/>
              </a:rPr>
              <a:t>.......................................................</a:t>
            </a:r>
            <a:r>
              <a:rPr lang="ar-SA" sz="4000" b="1" dirty="0">
                <a:solidFill>
                  <a:srgbClr val="000099"/>
                </a:solidFill>
                <a:latin typeface="Calibri" pitchFamily="34" charset="0"/>
              </a:rPr>
              <a:t>و</a:t>
            </a:r>
            <a:r>
              <a:rPr lang="ar-EG" sz="1100" dirty="0" err="1">
                <a:solidFill>
                  <a:srgbClr val="000099"/>
                </a:solidFill>
                <a:latin typeface="Calibri" pitchFamily="34" charset="0"/>
              </a:rPr>
              <a:t>...............................................</a:t>
            </a:r>
            <a:r>
              <a:rPr lang="ar-SA" sz="4000" b="1" dirty="0">
                <a:solidFill>
                  <a:srgbClr val="000099"/>
                </a:solidFill>
                <a:latin typeface="Calibri" pitchFamily="34" charset="0"/>
              </a:rPr>
              <a:t>و</a:t>
            </a:r>
            <a:r>
              <a:rPr lang="ar-EG" sz="1100" dirty="0">
                <a:solidFill>
                  <a:srgbClr val="000099"/>
                </a:solidFill>
                <a:latin typeface="Calibri" pitchFamily="34" charset="0"/>
              </a:rPr>
              <a:t>........................................................................</a:t>
            </a:r>
            <a:endParaRPr lang="en-US" sz="1100" dirty="0">
              <a:solidFill>
                <a:srgbClr val="000099"/>
              </a:solidFill>
              <a:latin typeface="Calibri" pitchFamily="34" charset="0"/>
            </a:endParaRPr>
          </a:p>
        </p:txBody>
      </p:sp>
      <p:sp>
        <p:nvSpPr>
          <p:cNvPr id="6" name="TextBox 5"/>
          <p:cNvSpPr txBox="1">
            <a:spLocks noChangeArrowheads="1"/>
          </p:cNvSpPr>
          <p:nvPr/>
        </p:nvSpPr>
        <p:spPr bwMode="auto">
          <a:xfrm>
            <a:off x="6215063" y="2643188"/>
            <a:ext cx="1727200" cy="707886"/>
          </a:xfrm>
          <a:prstGeom prst="rect">
            <a:avLst/>
          </a:prstGeom>
          <a:noFill/>
          <a:ln w="9525">
            <a:noFill/>
            <a:miter lim="800000"/>
            <a:headEnd/>
            <a:tailEnd/>
          </a:ln>
        </p:spPr>
        <p:txBody>
          <a:bodyPr>
            <a:spAutoFit/>
          </a:bodyPr>
          <a:lstStyle/>
          <a:p>
            <a:pPr algn="ctr"/>
            <a:r>
              <a:rPr lang="ar-EG" sz="4000" b="1" dirty="0">
                <a:solidFill>
                  <a:srgbClr val="C00000"/>
                </a:solidFill>
                <a:latin typeface="Calibri" pitchFamily="34" charset="0"/>
              </a:rPr>
              <a:t>الأبيض</a:t>
            </a:r>
            <a:endParaRPr lang="en-US" sz="4000" dirty="0">
              <a:solidFill>
                <a:srgbClr val="C00000"/>
              </a:solidFill>
              <a:latin typeface="Calibri" pitchFamily="34" charset="0"/>
            </a:endParaRPr>
          </a:p>
        </p:txBody>
      </p:sp>
      <p:sp>
        <p:nvSpPr>
          <p:cNvPr id="9" name="TextBox 8"/>
          <p:cNvSpPr txBox="1">
            <a:spLocks noChangeArrowheads="1"/>
          </p:cNvSpPr>
          <p:nvPr/>
        </p:nvSpPr>
        <p:spPr bwMode="auto">
          <a:xfrm>
            <a:off x="5435600" y="3857628"/>
            <a:ext cx="1728788" cy="707886"/>
          </a:xfrm>
          <a:prstGeom prst="rect">
            <a:avLst/>
          </a:prstGeom>
          <a:noFill/>
          <a:ln w="9525">
            <a:noFill/>
            <a:miter lim="800000"/>
            <a:headEnd/>
            <a:tailEnd/>
          </a:ln>
        </p:spPr>
        <p:txBody>
          <a:bodyPr>
            <a:spAutoFit/>
          </a:bodyPr>
          <a:lstStyle/>
          <a:p>
            <a:pPr algn="ctr"/>
            <a:r>
              <a:rPr lang="ar-EG" sz="4000" b="1" dirty="0">
                <a:solidFill>
                  <a:srgbClr val="C00000"/>
                </a:solidFill>
                <a:latin typeface="Calibri" pitchFamily="34" charset="0"/>
              </a:rPr>
              <a:t>الضوء</a:t>
            </a:r>
            <a:endParaRPr lang="en-US" sz="4000" dirty="0">
              <a:solidFill>
                <a:srgbClr val="C00000"/>
              </a:solidFill>
              <a:latin typeface="Calibri" pitchFamily="34" charset="0"/>
            </a:endParaRPr>
          </a:p>
        </p:txBody>
      </p:sp>
      <p:sp>
        <p:nvSpPr>
          <p:cNvPr id="10" name="TextBox 9"/>
          <p:cNvSpPr txBox="1">
            <a:spLocks noChangeArrowheads="1"/>
          </p:cNvSpPr>
          <p:nvPr/>
        </p:nvSpPr>
        <p:spPr bwMode="auto">
          <a:xfrm>
            <a:off x="3000375" y="3857628"/>
            <a:ext cx="1728788" cy="707886"/>
          </a:xfrm>
          <a:prstGeom prst="rect">
            <a:avLst/>
          </a:prstGeom>
          <a:noFill/>
          <a:ln w="9525">
            <a:noFill/>
            <a:miter lim="800000"/>
            <a:headEnd/>
            <a:tailEnd/>
          </a:ln>
        </p:spPr>
        <p:txBody>
          <a:bodyPr>
            <a:spAutoFit/>
          </a:bodyPr>
          <a:lstStyle/>
          <a:p>
            <a:pPr algn="ctr"/>
            <a:r>
              <a:rPr lang="ar-EG" sz="4000" b="1" dirty="0">
                <a:solidFill>
                  <a:srgbClr val="C00000"/>
                </a:solidFill>
                <a:latin typeface="Calibri" pitchFamily="34" charset="0"/>
              </a:rPr>
              <a:t>الظلال</a:t>
            </a:r>
            <a:endParaRPr lang="en-US" sz="4000" dirty="0">
              <a:solidFill>
                <a:srgbClr val="C00000"/>
              </a:solidFill>
              <a:latin typeface="Calibri" pitchFamily="34" charset="0"/>
            </a:endParaRPr>
          </a:p>
        </p:txBody>
      </p:sp>
      <p:sp>
        <p:nvSpPr>
          <p:cNvPr id="11" name="TextBox 10"/>
          <p:cNvSpPr txBox="1">
            <a:spLocks noChangeArrowheads="1"/>
          </p:cNvSpPr>
          <p:nvPr/>
        </p:nvSpPr>
        <p:spPr bwMode="auto">
          <a:xfrm>
            <a:off x="4427538" y="4429125"/>
            <a:ext cx="1728787" cy="707886"/>
          </a:xfrm>
          <a:prstGeom prst="rect">
            <a:avLst/>
          </a:prstGeom>
          <a:noFill/>
          <a:ln w="9525">
            <a:noFill/>
            <a:miter lim="800000"/>
            <a:headEnd/>
            <a:tailEnd/>
          </a:ln>
        </p:spPr>
        <p:txBody>
          <a:bodyPr>
            <a:spAutoFit/>
          </a:bodyPr>
          <a:lstStyle/>
          <a:p>
            <a:pPr algn="ctr"/>
            <a:r>
              <a:rPr lang="ar-EG" sz="4000" b="1">
                <a:solidFill>
                  <a:srgbClr val="C00000"/>
                </a:solidFill>
                <a:latin typeface="Calibri" pitchFamily="34" charset="0"/>
              </a:rPr>
              <a:t>مزهرية</a:t>
            </a:r>
            <a:endParaRPr lang="en-US" sz="4000">
              <a:solidFill>
                <a:srgbClr val="C00000"/>
              </a:solidFill>
              <a:latin typeface="Calibri" pitchFamily="34" charset="0"/>
            </a:endParaRPr>
          </a:p>
        </p:txBody>
      </p:sp>
      <p:sp>
        <p:nvSpPr>
          <p:cNvPr id="12" name="TextBox 11"/>
          <p:cNvSpPr txBox="1">
            <a:spLocks noChangeArrowheads="1"/>
          </p:cNvSpPr>
          <p:nvPr/>
        </p:nvSpPr>
        <p:spPr bwMode="auto">
          <a:xfrm>
            <a:off x="6227588" y="5721510"/>
            <a:ext cx="1728788" cy="707886"/>
          </a:xfrm>
          <a:prstGeom prst="rect">
            <a:avLst/>
          </a:prstGeom>
          <a:noFill/>
          <a:ln w="9525">
            <a:noFill/>
            <a:miter lim="800000"/>
            <a:headEnd/>
            <a:tailEnd/>
          </a:ln>
        </p:spPr>
        <p:txBody>
          <a:bodyPr>
            <a:spAutoFit/>
          </a:bodyPr>
          <a:lstStyle/>
          <a:p>
            <a:pPr algn="ctr"/>
            <a:r>
              <a:rPr lang="ar-EG" sz="4000" b="1" dirty="0">
                <a:solidFill>
                  <a:srgbClr val="C00000"/>
                </a:solidFill>
                <a:latin typeface="Calibri" pitchFamily="34" charset="0"/>
              </a:rPr>
              <a:t>مزهرية</a:t>
            </a:r>
            <a:endParaRPr lang="en-US" sz="4000" dirty="0">
              <a:solidFill>
                <a:srgbClr val="C00000"/>
              </a:solidFill>
              <a:latin typeface="Calibri" pitchFamily="34" charset="0"/>
            </a:endParaRPr>
          </a:p>
        </p:txBody>
      </p:sp>
      <p:sp>
        <p:nvSpPr>
          <p:cNvPr id="13" name="TextBox 12"/>
          <p:cNvSpPr txBox="1">
            <a:spLocks noChangeArrowheads="1"/>
          </p:cNvSpPr>
          <p:nvPr/>
        </p:nvSpPr>
        <p:spPr bwMode="auto">
          <a:xfrm>
            <a:off x="4013026" y="5643563"/>
            <a:ext cx="1727200" cy="707886"/>
          </a:xfrm>
          <a:prstGeom prst="rect">
            <a:avLst/>
          </a:prstGeom>
          <a:noFill/>
          <a:ln w="9525">
            <a:noFill/>
            <a:miter lim="800000"/>
            <a:headEnd/>
            <a:tailEnd/>
          </a:ln>
        </p:spPr>
        <p:txBody>
          <a:bodyPr>
            <a:spAutoFit/>
          </a:bodyPr>
          <a:lstStyle/>
          <a:p>
            <a:pPr algn="ctr"/>
            <a:r>
              <a:rPr lang="ar-EG" sz="4000" b="1">
                <a:solidFill>
                  <a:srgbClr val="C00000"/>
                </a:solidFill>
                <a:latin typeface="Calibri" pitchFamily="34" charset="0"/>
              </a:rPr>
              <a:t>أوراق</a:t>
            </a:r>
            <a:endParaRPr lang="en-US" sz="4000">
              <a:solidFill>
                <a:srgbClr val="C00000"/>
              </a:solidFill>
              <a:latin typeface="Calibri" pitchFamily="34" charset="0"/>
            </a:endParaRPr>
          </a:p>
        </p:txBody>
      </p:sp>
      <p:sp>
        <p:nvSpPr>
          <p:cNvPr id="14" name="TextBox 13"/>
          <p:cNvSpPr txBox="1">
            <a:spLocks noChangeArrowheads="1"/>
          </p:cNvSpPr>
          <p:nvPr/>
        </p:nvSpPr>
        <p:spPr bwMode="auto">
          <a:xfrm>
            <a:off x="1012651" y="5721510"/>
            <a:ext cx="2663825" cy="707886"/>
          </a:xfrm>
          <a:prstGeom prst="rect">
            <a:avLst/>
          </a:prstGeom>
          <a:noFill/>
          <a:ln w="9525">
            <a:noFill/>
            <a:miter lim="800000"/>
            <a:headEnd/>
            <a:tailEnd/>
          </a:ln>
        </p:spPr>
        <p:txBody>
          <a:bodyPr>
            <a:spAutoFit/>
          </a:bodyPr>
          <a:lstStyle/>
          <a:p>
            <a:pPr algn="ctr"/>
            <a:r>
              <a:rPr lang="ar-EG" sz="4000" b="1" dirty="0">
                <a:solidFill>
                  <a:srgbClr val="C00000"/>
                </a:solidFill>
                <a:latin typeface="Calibri" pitchFamily="34" charset="0"/>
              </a:rPr>
              <a:t>أكواب صغيرة</a:t>
            </a:r>
            <a:endParaRPr lang="en-US" sz="4000" dirty="0">
              <a:solidFill>
                <a:srgbClr val="C00000"/>
              </a:solidFill>
              <a:latin typeface="Calibri" pitchFamily="34" charset="0"/>
            </a:endParaRPr>
          </a:p>
        </p:txBody>
      </p:sp>
      <p:pic>
        <p:nvPicPr>
          <p:cNvPr id="15" name="Picture 1" descr="monitor.png"/>
          <p:cNvPicPr>
            <a:picLocks noChangeAspect="1"/>
          </p:cNvPicPr>
          <p:nvPr/>
        </p:nvPicPr>
        <p:blipFill>
          <a:blip r:embed="rId11">
            <a:lum bright="-10000" contrast="40000"/>
          </a:blip>
          <a:stretch>
            <a:fillRect/>
          </a:stretch>
        </p:blipFill>
        <p:spPr bwMode="auto">
          <a:xfrm>
            <a:off x="1857356" y="0"/>
            <a:ext cx="7139002" cy="1785926"/>
          </a:xfrm>
          <a:prstGeom prst="rect">
            <a:avLst/>
          </a:prstGeom>
          <a:noFill/>
          <a:ln w="9525">
            <a:noFill/>
            <a:miter lim="800000"/>
            <a:headEnd/>
            <a:tailEnd/>
          </a:ln>
        </p:spPr>
      </p:pic>
      <p:sp>
        <p:nvSpPr>
          <p:cNvPr id="16" name="Rectangle 1"/>
          <p:cNvSpPr>
            <a:spLocks noChangeArrowheads="1"/>
          </p:cNvSpPr>
          <p:nvPr/>
        </p:nvSpPr>
        <p:spPr bwMode="auto">
          <a:xfrm rot="10446124" flipV="1">
            <a:off x="4534774" y="558059"/>
            <a:ext cx="2010031" cy="769441"/>
          </a:xfrm>
          <a:prstGeom prst="rect">
            <a:avLst/>
          </a:prstGeom>
          <a:noFill/>
          <a:ln w="9525">
            <a:noFill/>
            <a:miter lim="800000"/>
            <a:headEnd/>
            <a:tailEnd/>
          </a:ln>
        </p:spPr>
        <p:txBody>
          <a:bodyPr wrap="square" anchor="ctr">
            <a:spAutoFit/>
          </a:bodyPr>
          <a:lstStyle/>
          <a:p>
            <a:pPr algn="ctr"/>
            <a:r>
              <a:rPr lang="ar-SA" sz="4400" b="1" dirty="0">
                <a:solidFill>
                  <a:schemeClr val="bg1"/>
                </a:solidFill>
                <a:latin typeface="Calibri" pitchFamily="34" charset="0"/>
              </a:rPr>
              <a:t>نشاط (</a:t>
            </a:r>
            <a:r>
              <a:rPr lang="ar-EG" sz="4400" b="1" dirty="0">
                <a:solidFill>
                  <a:schemeClr val="bg1"/>
                </a:solidFill>
                <a:latin typeface="Calibri" pitchFamily="34" charset="0"/>
              </a:rPr>
              <a:t>3</a:t>
            </a:r>
            <a:r>
              <a:rPr lang="ar-SA" sz="4400" b="1" dirty="0">
                <a:solidFill>
                  <a:schemeClr val="bg1"/>
                </a:solidFill>
                <a:latin typeface="Calibri" pitchFamily="34" charset="0"/>
              </a:rPr>
              <a:t>)</a:t>
            </a:r>
            <a:endParaRPr lang="ar-SA" sz="4800" dirty="0">
              <a:solidFill>
                <a:schemeClr val="bg1"/>
              </a:solidFill>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نلاحظ في اللوحة السابقة تركيز الفنانة على اللون.wav"/>
                                        </p:tgtEl>
                                      </p:cMediaNode>
                                    </p:audio>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أبيض.wav"/>
                                        </p:tgtEl>
                                      </p:cMediaNode>
                                    </p:audio>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5" name="الضوء.wav"/>
                                        </p:tgtEl>
                                      </p:cMediaNode>
                                    </p:audio>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6" name="الظلال.wav"/>
                                        </p:tgtEl>
                                      </p:cMediaNode>
                                    </p:audio>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ssolve">
                                      <p:cBhvr>
                                        <p:cTn id="27" dur="5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7" name="نزهرية.wav"/>
                                        </p:tgtEl>
                                      </p:cMediaNode>
                                    </p:audio>
                                  </p:sub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ssolve">
                                      <p:cBhvr>
                                        <p:cTn id="32" dur="500"/>
                                        <p:tgtEl>
                                          <p:spTgt spid="12"/>
                                        </p:tgtEl>
                                      </p:cBhvr>
                                    </p:animEffect>
                                  </p:childTnLst>
                                  <p:subTnLst>
                                    <p:audio>
                                      <p:cMediaNode>
                                        <p:cTn display="0" masterRel="sameClick">
                                          <p:stCondLst>
                                            <p:cond evt="begin" delay="0">
                                              <p:tn val="30"/>
                                            </p:cond>
                                          </p:stCondLst>
                                          <p:endCondLst>
                                            <p:cond evt="onStopAudio" delay="0">
                                              <p:tgtEl>
                                                <p:sldTgt/>
                                              </p:tgtEl>
                                            </p:cond>
                                          </p:endCondLst>
                                        </p:cTn>
                                        <p:tgtEl>
                                          <p:sndTgt r:embed="rId8" name="ومزهرية.wav"/>
                                        </p:tgtEl>
                                      </p:cMediaNode>
                                    </p:audio>
                                  </p:sub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subTnLst>
                                    <p:audio>
                                      <p:cMediaNode>
                                        <p:cTn display="0" masterRel="sameClick">
                                          <p:stCondLst>
                                            <p:cond evt="begin" delay="0">
                                              <p:tn val="35"/>
                                            </p:cond>
                                          </p:stCondLst>
                                          <p:endCondLst>
                                            <p:cond evt="onStopAudio" delay="0">
                                              <p:tgtEl>
                                                <p:sldTgt/>
                                              </p:tgtEl>
                                            </p:cond>
                                          </p:endCondLst>
                                        </p:cTn>
                                        <p:tgtEl>
                                          <p:sndTgt r:embed="rId9" name="وأوراق.wav"/>
                                        </p:tgtEl>
                                      </p:cMediaNode>
                                    </p:audio>
                                  </p:sub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dissolve">
                                      <p:cBhvr>
                                        <p:cTn id="42" dur="500"/>
                                        <p:tgtEl>
                                          <p:spTgt spid="14"/>
                                        </p:tgtEl>
                                      </p:cBhvr>
                                    </p:animEffect>
                                  </p:childTnLst>
                                  <p:subTnLst>
                                    <p:audio>
                                      <p:cMediaNode>
                                        <p:cTn display="0" masterRel="sameClick">
                                          <p:stCondLst>
                                            <p:cond evt="begin" delay="0">
                                              <p:tn val="40"/>
                                            </p:cond>
                                          </p:stCondLst>
                                          <p:endCondLst>
                                            <p:cond evt="onStopAudio" delay="0">
                                              <p:tgtEl>
                                                <p:sldTgt/>
                                              </p:tgtEl>
                                            </p:cond>
                                          </p:endCondLst>
                                        </p:cTn>
                                        <p:tgtEl>
                                          <p:sndTgt r:embed="rId10" name="وأكواب صغير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4500562" y="1142984"/>
            <a:ext cx="3500438" cy="830263"/>
          </a:xfrm>
          <a:prstGeom prst="rect">
            <a:avLst/>
          </a:prstGeom>
          <a:noFill/>
          <a:ln w="9525">
            <a:noFill/>
            <a:miter lim="800000"/>
            <a:headEnd/>
            <a:tailEnd/>
          </a:ln>
        </p:spPr>
        <p:txBody>
          <a:bodyPr>
            <a:spAutoFit/>
          </a:bodyPr>
          <a:lstStyle/>
          <a:p>
            <a:pPr algn="ctr"/>
            <a:r>
              <a:rPr lang="ar-SA" sz="4800" b="1" u="sng" dirty="0">
                <a:solidFill>
                  <a:srgbClr val="C00000"/>
                </a:solidFill>
                <a:latin typeface="Calibri" pitchFamily="34" charset="0"/>
              </a:rPr>
              <a:t>ألوان </a:t>
            </a:r>
            <a:r>
              <a:rPr lang="ar-SA" sz="4800" b="1" u="sng" dirty="0" err="1">
                <a:solidFill>
                  <a:srgbClr val="C00000"/>
                </a:solidFill>
                <a:latin typeface="Calibri" pitchFamily="34" charset="0"/>
              </a:rPr>
              <a:t>الجواش</a:t>
            </a:r>
            <a:r>
              <a:rPr lang="ar-EG" sz="4800" b="1" u="sng" dirty="0" err="1">
                <a:solidFill>
                  <a:srgbClr val="C00000"/>
                </a:solidFill>
                <a:latin typeface="Calibri" pitchFamily="34" charset="0"/>
              </a:rPr>
              <a:t>:</a:t>
            </a:r>
            <a:endParaRPr lang="en-US" sz="4800" u="sng" dirty="0">
              <a:solidFill>
                <a:srgbClr val="C00000"/>
              </a:solidFill>
              <a:latin typeface="Calibri" pitchFamily="34" charset="0"/>
            </a:endParaRPr>
          </a:p>
        </p:txBody>
      </p:sp>
      <p:sp>
        <p:nvSpPr>
          <p:cNvPr id="5" name="TextBox 8"/>
          <p:cNvSpPr txBox="1">
            <a:spLocks noChangeArrowheads="1"/>
          </p:cNvSpPr>
          <p:nvPr/>
        </p:nvSpPr>
        <p:spPr bwMode="auto">
          <a:xfrm>
            <a:off x="642910" y="2928934"/>
            <a:ext cx="6786610" cy="1570037"/>
          </a:xfrm>
          <a:prstGeom prst="rect">
            <a:avLst/>
          </a:prstGeom>
          <a:noFill/>
          <a:ln w="9525">
            <a:noFill/>
            <a:miter lim="800000"/>
            <a:headEnd/>
            <a:tailEnd/>
          </a:ln>
        </p:spPr>
        <p:txBody>
          <a:bodyPr wrap="square">
            <a:spAutoFit/>
          </a:bodyPr>
          <a:lstStyle/>
          <a:p>
            <a:r>
              <a:rPr lang="ar-SA" sz="4800" b="1" dirty="0">
                <a:solidFill>
                  <a:srgbClr val="000099"/>
                </a:solidFill>
                <a:latin typeface="Calibri" pitchFamily="34" charset="0"/>
              </a:rPr>
              <a:t>هي ألوان مائية غير شفافة وللرسم </a:t>
            </a:r>
            <a:r>
              <a:rPr lang="ar-SA" sz="4800" b="1" dirty="0" err="1">
                <a:solidFill>
                  <a:srgbClr val="000099"/>
                </a:solidFill>
                <a:latin typeface="Calibri" pitchFamily="34" charset="0"/>
              </a:rPr>
              <a:t>بها</a:t>
            </a:r>
            <a:r>
              <a:rPr lang="ar-SA" sz="4800" b="1" dirty="0">
                <a:solidFill>
                  <a:srgbClr val="000099"/>
                </a:solidFill>
                <a:latin typeface="Calibri" pitchFamily="34" charset="0"/>
              </a:rPr>
              <a:t> عدة أدوات منها</a:t>
            </a:r>
            <a:r>
              <a:rPr lang="ar-EG" sz="4800" b="1" dirty="0" err="1">
                <a:solidFill>
                  <a:srgbClr val="000099"/>
                </a:solidFill>
                <a:latin typeface="Calibri" pitchFamily="34" charset="0"/>
              </a:rPr>
              <a:t>:</a:t>
            </a:r>
            <a:endParaRPr lang="en-US" sz="4800" dirty="0">
              <a:solidFill>
                <a:srgbClr val="000099"/>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ألوان الجواش.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هي ألوان مائية غير شفافة وللرسم.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cstate="print"/>
          <a:srcRect/>
          <a:stretch>
            <a:fillRect/>
          </a:stretch>
        </p:blipFill>
        <p:spPr bwMode="auto">
          <a:xfrm>
            <a:off x="1643042" y="544528"/>
            <a:ext cx="5857875" cy="4884736"/>
          </a:xfrm>
          <a:prstGeom prst="roundRect">
            <a:avLst>
              <a:gd name="adj" fmla="val 8982"/>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11" name="Rectangle 10"/>
          <p:cNvSpPr>
            <a:spLocks noChangeArrowheads="1"/>
          </p:cNvSpPr>
          <p:nvPr/>
        </p:nvSpPr>
        <p:spPr bwMode="auto">
          <a:xfrm>
            <a:off x="2214546" y="5572140"/>
            <a:ext cx="4752975" cy="646113"/>
          </a:xfrm>
          <a:prstGeom prst="rect">
            <a:avLst/>
          </a:prstGeom>
          <a:noFill/>
          <a:ln w="9525">
            <a:noFill/>
            <a:miter lim="800000"/>
            <a:headEnd/>
            <a:tailEnd/>
          </a:ln>
        </p:spPr>
        <p:txBody>
          <a:bodyPr>
            <a:spAutoFit/>
          </a:bodyPr>
          <a:lstStyle/>
          <a:p>
            <a:pPr algn="ctr"/>
            <a:r>
              <a:rPr lang="ar-SA" sz="3600" b="1" dirty="0">
                <a:solidFill>
                  <a:srgbClr val="C00000"/>
                </a:solidFill>
                <a:latin typeface="Calibri" pitchFamily="34" charset="0"/>
              </a:rPr>
              <a:t>شكل (10) </a:t>
            </a:r>
            <a:r>
              <a:rPr lang="ar-SA" sz="3600" b="1" dirty="0">
                <a:solidFill>
                  <a:srgbClr val="000099"/>
                </a:solidFill>
                <a:latin typeface="Calibri" pitchFamily="34" charset="0"/>
              </a:rPr>
              <a:t>أنابيب اللون</a:t>
            </a:r>
            <a:endParaRPr lang="en-US" sz="3600" dirty="0">
              <a:solidFill>
                <a:srgbClr val="000099"/>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شكل (10) أنابيب اللون.wav"/>
                                        </p:tgtEl>
                                      </p:cMediaNode>
                                    </p:audio>
                                  </p:subTnLst>
                                </p:cTn>
                              </p:par>
                              <p:par>
                                <p:cTn id="8" presetID="22" presetClass="entr" presetSubtype="4"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Effect transition="in" filter="wipe(down)">
                                      <p:cBhvr>
                                        <p:cTn id="10" dur="500"/>
                                        <p:tgtEl>
                                          <p:spTgt spid="10242"/>
                                        </p:tgtEl>
                                      </p:cBhvr>
                                    </p:animEffect>
                                  </p:childTnLst>
                                  <p:subTnLst>
                                    <p:audio>
                                      <p:cMediaNode>
                                        <p:cTn display="0" masterRel="sameClick">
                                          <p:stCondLst>
                                            <p:cond evt="begin" delay="0">
                                              <p:tn val="8"/>
                                            </p:cond>
                                          </p:stCondLst>
                                          <p:endCondLst>
                                            <p:cond evt="onStopAudio" delay="0">
                                              <p:tgtEl>
                                                <p:sldTgt/>
                                              </p:tgtEl>
                                            </p:cond>
                                          </p:endCondLst>
                                        </p:cTn>
                                        <p:tgtEl>
                                          <p:sndTgt r:embed="rId3" name="شكل (10) أنابيب اللو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2176479" y="5591175"/>
            <a:ext cx="4752975" cy="646113"/>
          </a:xfrm>
          <a:prstGeom prst="rect">
            <a:avLst/>
          </a:prstGeom>
          <a:noFill/>
          <a:ln w="9525">
            <a:noFill/>
            <a:miter lim="800000"/>
            <a:headEnd/>
            <a:tailEnd/>
          </a:ln>
        </p:spPr>
        <p:txBody>
          <a:bodyPr>
            <a:spAutoFit/>
          </a:bodyPr>
          <a:lstStyle/>
          <a:p>
            <a:pPr algn="ctr"/>
            <a:r>
              <a:rPr lang="ar-SA" sz="3600" b="1" dirty="0" err="1">
                <a:solidFill>
                  <a:srgbClr val="C00000"/>
                </a:solidFill>
                <a:latin typeface="Calibri" pitchFamily="34" charset="0"/>
              </a:rPr>
              <a:t>شكل </a:t>
            </a:r>
            <a:r>
              <a:rPr lang="ar-SA" sz="3600" b="1" dirty="0">
                <a:solidFill>
                  <a:srgbClr val="C00000"/>
                </a:solidFill>
                <a:latin typeface="Calibri" pitchFamily="34" charset="0"/>
              </a:rPr>
              <a:t>(11</a:t>
            </a:r>
            <a:r>
              <a:rPr lang="ar-SA" sz="3600" b="1" dirty="0" err="1">
                <a:solidFill>
                  <a:srgbClr val="C00000"/>
                </a:solidFill>
                <a:latin typeface="Calibri" pitchFamily="34" charset="0"/>
              </a:rPr>
              <a:t>)</a:t>
            </a:r>
            <a:r>
              <a:rPr lang="ar-SA" sz="3600" b="1" dirty="0">
                <a:solidFill>
                  <a:srgbClr val="C00000"/>
                </a:solidFill>
                <a:latin typeface="Calibri" pitchFamily="34" charset="0"/>
              </a:rPr>
              <a:t> </a:t>
            </a:r>
            <a:r>
              <a:rPr lang="ar-EG" sz="3600" b="1" dirty="0">
                <a:solidFill>
                  <a:srgbClr val="000099"/>
                </a:solidFill>
                <a:latin typeface="Calibri" pitchFamily="34" charset="0"/>
              </a:rPr>
              <a:t>أ</a:t>
            </a:r>
            <a:r>
              <a:rPr lang="ar-SA" sz="3600" b="1" dirty="0" err="1">
                <a:solidFill>
                  <a:srgbClr val="000099"/>
                </a:solidFill>
                <a:latin typeface="Calibri" pitchFamily="34" charset="0"/>
              </a:rPr>
              <a:t>نواع</a:t>
            </a:r>
            <a:r>
              <a:rPr lang="ar-SA" sz="3600" b="1" dirty="0">
                <a:solidFill>
                  <a:srgbClr val="000099"/>
                </a:solidFill>
                <a:latin typeface="Calibri" pitchFamily="34" charset="0"/>
              </a:rPr>
              <a:t> من الورق</a:t>
            </a:r>
            <a:endParaRPr lang="en-US" sz="3600" dirty="0">
              <a:solidFill>
                <a:srgbClr val="000099"/>
              </a:solidFill>
              <a:latin typeface="Calibri" pitchFamily="34" charset="0"/>
            </a:endParaRPr>
          </a:p>
        </p:txBody>
      </p:sp>
      <p:pic>
        <p:nvPicPr>
          <p:cNvPr id="11266" name="Picture 2"/>
          <p:cNvPicPr>
            <a:picLocks noChangeAspect="1" noChangeArrowheads="1"/>
          </p:cNvPicPr>
          <p:nvPr/>
        </p:nvPicPr>
        <p:blipFill>
          <a:blip r:embed="rId4" cstate="print">
            <a:lum bright="-10000" contrast="40000"/>
          </a:blip>
          <a:srcRect/>
          <a:stretch>
            <a:fillRect/>
          </a:stretch>
        </p:blipFill>
        <p:spPr bwMode="auto">
          <a:xfrm>
            <a:off x="1357289" y="619138"/>
            <a:ext cx="6429421" cy="4738688"/>
          </a:xfrm>
          <a:prstGeom prst="roundRect">
            <a:avLst>
              <a:gd name="adj" fmla="val 7938"/>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شكل (11) انواع من الورق.wav"/>
                                        </p:tgtEl>
                                      </p:cMediaNode>
                                    </p:audio>
                                  </p:subTnLst>
                                </p:cTn>
                              </p:par>
                              <p:par>
                                <p:cTn id="8" presetID="22" presetClass="entr" presetSubtype="4" fill="hold" nodeType="withEffect">
                                  <p:stCondLst>
                                    <p:cond delay="0"/>
                                  </p:stCondLst>
                                  <p:childTnLst>
                                    <p:set>
                                      <p:cBhvr>
                                        <p:cTn id="9" dur="1" fill="hold">
                                          <p:stCondLst>
                                            <p:cond delay="0"/>
                                          </p:stCondLst>
                                        </p:cTn>
                                        <p:tgtEl>
                                          <p:spTgt spid="11266"/>
                                        </p:tgtEl>
                                        <p:attrNameLst>
                                          <p:attrName>style.visibility</p:attrName>
                                        </p:attrNameLst>
                                      </p:cBhvr>
                                      <p:to>
                                        <p:strVal val="visible"/>
                                      </p:to>
                                    </p:set>
                                    <p:animEffect transition="in" filter="wipe(down)">
                                      <p:cBhvr>
                                        <p:cTn id="10" dur="500"/>
                                        <p:tgtEl>
                                          <p:spTgt spid="11266"/>
                                        </p:tgtEl>
                                      </p:cBhvr>
                                    </p:animEffect>
                                  </p:childTnLst>
                                  <p:subTnLst>
                                    <p:audio>
                                      <p:cMediaNode>
                                        <p:cTn display="0" masterRel="sameClick">
                                          <p:stCondLst>
                                            <p:cond evt="begin" delay="0">
                                              <p:tn val="8"/>
                                            </p:cond>
                                          </p:stCondLst>
                                          <p:endCondLst>
                                            <p:cond evt="onStopAudio" delay="0">
                                              <p:tgtEl>
                                                <p:sldTgt/>
                                              </p:tgtEl>
                                            </p:cond>
                                          </p:endCondLst>
                                        </p:cTn>
                                        <p:tgtEl>
                                          <p:sndTgt r:embed="rId3" name="شكل (11) انواع من الورق.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812945" y="5500702"/>
            <a:ext cx="5616575" cy="647700"/>
          </a:xfrm>
          <a:prstGeom prst="rect">
            <a:avLst/>
          </a:prstGeom>
          <a:noFill/>
          <a:ln w="9525">
            <a:noFill/>
            <a:miter lim="800000"/>
            <a:headEnd/>
            <a:tailEnd/>
          </a:ln>
        </p:spPr>
        <p:txBody>
          <a:bodyPr>
            <a:spAutoFit/>
          </a:bodyPr>
          <a:lstStyle/>
          <a:p>
            <a:pPr algn="ctr"/>
            <a:r>
              <a:rPr lang="ar-SA" sz="3600" b="1" dirty="0">
                <a:solidFill>
                  <a:srgbClr val="C00000"/>
                </a:solidFill>
                <a:latin typeface="Calibri" pitchFamily="34" charset="0"/>
              </a:rPr>
              <a:t>شكل (12) </a:t>
            </a:r>
            <a:r>
              <a:rPr lang="ar-SA" sz="3600" b="1" dirty="0">
                <a:solidFill>
                  <a:srgbClr val="000099"/>
                </a:solidFill>
                <a:latin typeface="Calibri" pitchFamily="34" charset="0"/>
              </a:rPr>
              <a:t>أنواع مختلفة من الفرش</a:t>
            </a:r>
            <a:endParaRPr lang="en-US" sz="3600" dirty="0">
              <a:solidFill>
                <a:srgbClr val="000099"/>
              </a:solidFill>
              <a:latin typeface="Calibri" pitchFamily="34" charset="0"/>
            </a:endParaRPr>
          </a:p>
        </p:txBody>
      </p:sp>
      <p:pic>
        <p:nvPicPr>
          <p:cNvPr id="12290" name="Picture 2"/>
          <p:cNvPicPr>
            <a:picLocks noChangeAspect="1" noChangeArrowheads="1"/>
          </p:cNvPicPr>
          <p:nvPr/>
        </p:nvPicPr>
        <p:blipFill>
          <a:blip r:embed="rId4" cstate="print">
            <a:lum bright="-10000" contrast="40000"/>
          </a:blip>
          <a:srcRect/>
          <a:stretch>
            <a:fillRect/>
          </a:stretch>
        </p:blipFill>
        <p:spPr bwMode="auto">
          <a:xfrm>
            <a:off x="1285875" y="706451"/>
            <a:ext cx="6919913" cy="4651375"/>
          </a:xfrm>
          <a:prstGeom prst="roundRect">
            <a:avLst>
              <a:gd name="adj" fmla="val 9178"/>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شكل (12) أنواع مختلفة من الفرش.wav"/>
                                        </p:tgtEl>
                                      </p:cMediaNode>
                                    </p:audio>
                                  </p:subTnLst>
                                </p:cTn>
                              </p:par>
                              <p:par>
                                <p:cTn id="8" presetID="22" presetClass="entr" presetSubtype="4"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wipe(down)">
                                      <p:cBhvr>
                                        <p:cTn id="10" dur="500"/>
                                        <p:tgtEl>
                                          <p:spTgt spid="12290"/>
                                        </p:tgtEl>
                                      </p:cBhvr>
                                    </p:animEffect>
                                  </p:childTnLst>
                                  <p:subTnLst>
                                    <p:audio>
                                      <p:cMediaNode>
                                        <p:cTn display="0" masterRel="sameClick">
                                          <p:stCondLst>
                                            <p:cond evt="begin" delay="0">
                                              <p:tn val="8"/>
                                            </p:cond>
                                          </p:stCondLst>
                                          <p:endCondLst>
                                            <p:cond evt="onStopAudio" delay="0">
                                              <p:tgtEl>
                                                <p:sldTgt/>
                                              </p:tgtEl>
                                            </p:cond>
                                          </p:endCondLst>
                                        </p:cTn>
                                        <p:tgtEl>
                                          <p:sndTgt r:embed="rId3" name="شكل (12) أنواع مختلفة من الفرش.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812945" y="5578495"/>
            <a:ext cx="5616575" cy="708025"/>
          </a:xfrm>
          <a:prstGeom prst="rect">
            <a:avLst/>
          </a:prstGeom>
          <a:noFill/>
          <a:ln w="9525">
            <a:noFill/>
            <a:miter lim="800000"/>
            <a:headEnd/>
            <a:tailEnd/>
          </a:ln>
        </p:spPr>
        <p:txBody>
          <a:bodyPr>
            <a:spAutoFit/>
          </a:bodyPr>
          <a:lstStyle/>
          <a:p>
            <a:pPr algn="ctr"/>
            <a:r>
              <a:rPr lang="ar-SA" sz="4000" b="1" dirty="0">
                <a:solidFill>
                  <a:srgbClr val="C00000"/>
                </a:solidFill>
                <a:latin typeface="Calibri" pitchFamily="34" charset="0"/>
              </a:rPr>
              <a:t>شكل (13) </a:t>
            </a:r>
            <a:r>
              <a:rPr lang="ar-SA" sz="4000" b="1" dirty="0" err="1">
                <a:solidFill>
                  <a:srgbClr val="000099"/>
                </a:solidFill>
                <a:latin typeface="Calibri" pitchFamily="34" charset="0"/>
              </a:rPr>
              <a:t>البالتة</a:t>
            </a:r>
            <a:endParaRPr lang="en-US" sz="4000" dirty="0">
              <a:solidFill>
                <a:srgbClr val="000099"/>
              </a:solidFill>
              <a:latin typeface="Calibri" pitchFamily="34" charset="0"/>
            </a:endParaRPr>
          </a:p>
        </p:txBody>
      </p:sp>
      <p:pic>
        <p:nvPicPr>
          <p:cNvPr id="13314" name="Picture 2"/>
          <p:cNvPicPr>
            <a:picLocks noChangeAspect="1" noChangeArrowheads="1"/>
          </p:cNvPicPr>
          <p:nvPr/>
        </p:nvPicPr>
        <p:blipFill>
          <a:blip r:embed="rId4" cstate="print">
            <a:lum bright="-10000" contrast="40000"/>
          </a:blip>
          <a:srcRect/>
          <a:stretch>
            <a:fillRect/>
          </a:stretch>
        </p:blipFill>
        <p:spPr bwMode="auto">
          <a:xfrm>
            <a:off x="1143000" y="357166"/>
            <a:ext cx="7265988" cy="5086350"/>
          </a:xfrm>
          <a:prstGeom prst="roundRect">
            <a:avLst>
              <a:gd name="adj" fmla="val 9390"/>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شكل (13) البالتة.wav"/>
                                        </p:tgtEl>
                                      </p:cMediaNode>
                                    </p:audio>
                                  </p:subTnLst>
                                </p:cTn>
                              </p:par>
                              <p:par>
                                <p:cTn id="8" presetID="22" presetClass="entr" presetSubtype="4" fill="hold" nodeType="withEffect">
                                  <p:stCondLst>
                                    <p:cond delay="0"/>
                                  </p:stCondLst>
                                  <p:childTnLst>
                                    <p:set>
                                      <p:cBhvr>
                                        <p:cTn id="9" dur="1" fill="hold">
                                          <p:stCondLst>
                                            <p:cond delay="0"/>
                                          </p:stCondLst>
                                        </p:cTn>
                                        <p:tgtEl>
                                          <p:spTgt spid="13314"/>
                                        </p:tgtEl>
                                        <p:attrNameLst>
                                          <p:attrName>style.visibility</p:attrName>
                                        </p:attrNameLst>
                                      </p:cBhvr>
                                      <p:to>
                                        <p:strVal val="visible"/>
                                      </p:to>
                                    </p:set>
                                    <p:animEffect transition="in" filter="wipe(down)">
                                      <p:cBhvr>
                                        <p:cTn id="10" dur="500"/>
                                        <p:tgtEl>
                                          <p:spTgt spid="13314"/>
                                        </p:tgtEl>
                                      </p:cBhvr>
                                    </p:animEffect>
                                  </p:childTnLst>
                                  <p:subTnLst>
                                    <p:audio>
                                      <p:cMediaNode>
                                        <p:cTn display="0" masterRel="sameClick">
                                          <p:stCondLst>
                                            <p:cond evt="begin" delay="0">
                                              <p:tn val="8"/>
                                            </p:cond>
                                          </p:stCondLst>
                                          <p:endCondLst>
                                            <p:cond evt="onStopAudio" delay="0">
                                              <p:tgtEl>
                                                <p:sldTgt/>
                                              </p:tgtEl>
                                            </p:cond>
                                          </p:endCondLst>
                                        </p:cTn>
                                        <p:tgtEl>
                                          <p:sndTgt r:embed="rId3" name="شكل (13) البالت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285852" y="5157808"/>
            <a:ext cx="6500858" cy="1200150"/>
          </a:xfrm>
          <a:prstGeom prst="rect">
            <a:avLst/>
          </a:prstGeom>
          <a:noFill/>
          <a:ln w="9525">
            <a:noFill/>
            <a:miter lim="800000"/>
            <a:headEnd/>
            <a:tailEnd/>
          </a:ln>
        </p:spPr>
        <p:txBody>
          <a:bodyPr wrap="square">
            <a:spAutoFit/>
          </a:bodyPr>
          <a:lstStyle/>
          <a:p>
            <a:pPr algn="ctr"/>
            <a:r>
              <a:rPr lang="ar-SA" sz="3600" b="1" dirty="0">
                <a:solidFill>
                  <a:srgbClr val="C00000"/>
                </a:solidFill>
                <a:latin typeface="Calibri" pitchFamily="34" charset="0"/>
              </a:rPr>
              <a:t>شكل (14) </a:t>
            </a:r>
            <a:r>
              <a:rPr lang="ar-SA" sz="3600" b="1" dirty="0">
                <a:solidFill>
                  <a:srgbClr val="000099"/>
                </a:solidFill>
                <a:latin typeface="Calibri" pitchFamily="34" charset="0"/>
              </a:rPr>
              <a:t>أدوات أخرى تستخدم في الرسم بألوان </a:t>
            </a:r>
            <a:r>
              <a:rPr lang="ar-SA" sz="3600" b="1" dirty="0" err="1">
                <a:solidFill>
                  <a:srgbClr val="000099"/>
                </a:solidFill>
                <a:latin typeface="Calibri" pitchFamily="34" charset="0"/>
              </a:rPr>
              <a:t>الجواش</a:t>
            </a:r>
            <a:endParaRPr lang="en-US" sz="3600" dirty="0">
              <a:solidFill>
                <a:srgbClr val="000099"/>
              </a:solidFill>
              <a:latin typeface="Calibri" pitchFamily="34" charset="0"/>
            </a:endParaRPr>
          </a:p>
        </p:txBody>
      </p:sp>
      <p:pic>
        <p:nvPicPr>
          <p:cNvPr id="14338" name="Picture 2"/>
          <p:cNvPicPr>
            <a:picLocks noChangeAspect="1" noChangeArrowheads="1"/>
          </p:cNvPicPr>
          <p:nvPr/>
        </p:nvPicPr>
        <p:blipFill>
          <a:blip r:embed="rId4" cstate="print">
            <a:lum bright="-10000" contrast="40000"/>
          </a:blip>
          <a:srcRect/>
          <a:stretch>
            <a:fillRect/>
          </a:stretch>
        </p:blipFill>
        <p:spPr bwMode="auto">
          <a:xfrm>
            <a:off x="1000100" y="428604"/>
            <a:ext cx="7043759" cy="4727575"/>
          </a:xfrm>
          <a:prstGeom prst="roundRect">
            <a:avLst>
              <a:gd name="adj" fmla="val 9299"/>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شكل (14) أدوات أخرى تستخدم في الرسم بألوان الجواش.wav"/>
                                        </p:tgtEl>
                                      </p:cMediaNode>
                                    </p:audio>
                                  </p:subTnLst>
                                </p:cTn>
                              </p:par>
                              <p:par>
                                <p:cTn id="8" presetID="22" presetClass="entr" presetSubtype="4"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wipe(down)">
                                      <p:cBhvr>
                                        <p:cTn id="10" dur="500"/>
                                        <p:tgtEl>
                                          <p:spTgt spid="14338"/>
                                        </p:tgtEl>
                                      </p:cBhvr>
                                    </p:animEffect>
                                  </p:childTnLst>
                                  <p:subTnLst>
                                    <p:audio>
                                      <p:cMediaNode>
                                        <p:cTn display="0" masterRel="sameClick">
                                          <p:stCondLst>
                                            <p:cond evt="begin" delay="0">
                                              <p:tn val="8"/>
                                            </p:cond>
                                          </p:stCondLst>
                                          <p:endCondLst>
                                            <p:cond evt="onStopAudio" delay="0">
                                              <p:tgtEl>
                                                <p:sldTgt/>
                                              </p:tgtEl>
                                            </p:cond>
                                          </p:endCondLst>
                                        </p:cTn>
                                        <p:tgtEl>
                                          <p:sndTgt r:embed="rId3" name="شكل (14) أدوات أخرى تستخدم في الرسم بألوان الجواش.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286117" y="642918"/>
            <a:ext cx="2843212" cy="831850"/>
          </a:xfrm>
          <a:prstGeom prst="rect">
            <a:avLst/>
          </a:prstGeom>
          <a:noFill/>
          <a:ln w="9525">
            <a:noFill/>
            <a:miter lim="800000"/>
            <a:headEnd/>
            <a:tailEnd/>
          </a:ln>
        </p:spPr>
        <p:txBody>
          <a:bodyPr>
            <a:spAutoFit/>
          </a:bodyPr>
          <a:lstStyle/>
          <a:p>
            <a:pPr algn="ctr"/>
            <a:r>
              <a:rPr lang="ar-EG" sz="4800" b="1" dirty="0">
                <a:solidFill>
                  <a:srgbClr val="0000FF"/>
                </a:solidFill>
                <a:latin typeface="Calibri" pitchFamily="34" charset="0"/>
              </a:rPr>
              <a:t>الموضوعات</a:t>
            </a:r>
          </a:p>
        </p:txBody>
      </p:sp>
      <p:sp>
        <p:nvSpPr>
          <p:cNvPr id="10" name="Rectangle 9"/>
          <p:cNvSpPr>
            <a:spLocks noChangeArrowheads="1"/>
          </p:cNvSpPr>
          <p:nvPr/>
        </p:nvSpPr>
        <p:spPr bwMode="auto">
          <a:xfrm>
            <a:off x="4000497" y="2026499"/>
            <a:ext cx="3524972" cy="830997"/>
          </a:xfrm>
          <a:prstGeom prst="rect">
            <a:avLst/>
          </a:prstGeom>
          <a:noFill/>
          <a:ln w="9525">
            <a:noFill/>
            <a:miter lim="800000"/>
            <a:headEnd/>
            <a:tailEnd/>
          </a:ln>
        </p:spPr>
        <p:txBody>
          <a:bodyPr wrap="square">
            <a:spAutoFit/>
          </a:bodyPr>
          <a:lstStyle/>
          <a:p>
            <a:r>
              <a:rPr lang="ar-EG" sz="4800" b="1" dirty="0">
                <a:solidFill>
                  <a:srgbClr val="C00000"/>
                </a:solidFill>
                <a:latin typeface="Calibri" pitchFamily="34" charset="0"/>
              </a:rPr>
              <a:t>الموضوع </a:t>
            </a:r>
            <a:r>
              <a:rPr lang="ar-EG" sz="4800" b="1" dirty="0" err="1">
                <a:solidFill>
                  <a:srgbClr val="C00000"/>
                </a:solidFill>
                <a:latin typeface="Calibri" pitchFamily="34" charset="0"/>
              </a:rPr>
              <a:t>الأول:</a:t>
            </a:r>
            <a:endParaRPr lang="ar-EG" sz="4800" b="1" dirty="0">
              <a:solidFill>
                <a:srgbClr val="C00000"/>
              </a:solidFill>
              <a:latin typeface="Calibri" pitchFamily="34" charset="0"/>
            </a:endParaRPr>
          </a:p>
        </p:txBody>
      </p:sp>
      <p:sp>
        <p:nvSpPr>
          <p:cNvPr id="7" name="Rectangle 9"/>
          <p:cNvSpPr>
            <a:spLocks noChangeArrowheads="1"/>
          </p:cNvSpPr>
          <p:nvPr/>
        </p:nvSpPr>
        <p:spPr bwMode="auto">
          <a:xfrm>
            <a:off x="2500299" y="3357562"/>
            <a:ext cx="4229092" cy="830997"/>
          </a:xfrm>
          <a:prstGeom prst="rect">
            <a:avLst/>
          </a:prstGeom>
          <a:noFill/>
          <a:ln w="9525">
            <a:noFill/>
            <a:miter lim="800000"/>
            <a:headEnd/>
            <a:tailEnd/>
          </a:ln>
        </p:spPr>
        <p:txBody>
          <a:bodyPr wrap="square">
            <a:spAutoFit/>
          </a:bodyPr>
          <a:lstStyle/>
          <a:p>
            <a:r>
              <a:rPr lang="ar-EG" sz="4800" b="1" dirty="0">
                <a:ln>
                  <a:gradFill>
                    <a:gsLst>
                      <a:gs pos="0">
                        <a:srgbClr val="000082"/>
                      </a:gs>
                      <a:gs pos="30000">
                        <a:srgbClr val="66008F"/>
                      </a:gs>
                      <a:gs pos="64999">
                        <a:srgbClr val="BA0066"/>
                      </a:gs>
                      <a:gs pos="89999">
                        <a:srgbClr val="FF0000"/>
                      </a:gs>
                      <a:gs pos="100000">
                        <a:srgbClr val="FF8200"/>
                      </a:gs>
                    </a:gsLst>
                    <a:lin ang="5400000" scaled="0"/>
                  </a:grad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latin typeface="Calibri" pitchFamily="34" charset="0"/>
              </a:rPr>
              <a:t>الرسم من الطبيعة</a:t>
            </a:r>
            <a:endParaRPr lang="en-US" sz="4800" dirty="0">
              <a:ln>
                <a:gradFill>
                  <a:gsLst>
                    <a:gs pos="0">
                      <a:srgbClr val="000082"/>
                    </a:gs>
                    <a:gs pos="30000">
                      <a:srgbClr val="66008F"/>
                    </a:gs>
                    <a:gs pos="64999">
                      <a:srgbClr val="BA0066"/>
                    </a:gs>
                    <a:gs pos="89999">
                      <a:srgbClr val="FF0000"/>
                    </a:gs>
                    <a:gs pos="100000">
                      <a:srgbClr val="FF8200"/>
                    </a:gs>
                  </a:gsLst>
                  <a:lin ang="5400000" scaled="0"/>
                </a:gradFill>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0" scaled="0"/>
              </a:gradFill>
              <a:latin typeface="Calibri" pitchFamily="34" charset="0"/>
            </a:endParaRPr>
          </a:p>
        </p:txBody>
      </p:sp>
    </p:spTree>
  </p:cSld>
  <p:clrMapOvr>
    <a:masterClrMapping/>
  </p:clrMapOvr>
  <p:transition>
    <p:wedge/>
    <p:sndAc>
      <p:stSnd>
        <p:snd r:embed="rId3"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الموضوعات.wav"/>
                                        </p:tgtEl>
                                      </p:cMediaNode>
                                    </p:audio>
                                  </p:sub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heckerboard(across)">
                                      <p:cBhvr>
                                        <p:cTn id="14"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5" name="الموضوع الأول.wav"/>
                                        </p:tgtEl>
                                      </p:cMediaNode>
                                    </p:audio>
                                  </p:subTnLst>
                                </p:cTn>
                              </p:par>
                            </p:childTnLst>
                          </p:cTn>
                        </p:par>
                      </p:childTnLst>
                    </p:cTn>
                  </p:par>
                  <p:par>
                    <p:cTn id="15" fill="hold">
                      <p:stCondLst>
                        <p:cond delay="indefinite"/>
                      </p:stCondLst>
                      <p:childTnLst>
                        <p:par>
                          <p:cTn id="16" fill="hold">
                            <p:stCondLst>
                              <p:cond delay="0"/>
                            </p:stCondLst>
                            <p:childTnLst>
                              <p:par>
                                <p:cTn id="17" presetID="54"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strVal val="#ppt_w*0.05"/>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anim calcmode="lin" valueType="num">
                                      <p:cBhvr>
                                        <p:cTn id="21" dur="500" fill="hold"/>
                                        <p:tgtEl>
                                          <p:spTgt spid="7"/>
                                        </p:tgtEl>
                                        <p:attrNameLst>
                                          <p:attrName>ppt_x</p:attrName>
                                        </p:attrNameLst>
                                      </p:cBhvr>
                                      <p:tavLst>
                                        <p:tav tm="0">
                                          <p:val>
                                            <p:strVal val="#ppt_x-.2"/>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animEffect transition="in" filter="fade">
                                      <p:cBhvr>
                                        <p:cTn id="23"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6" name="الرسم من الطبي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p:cNvSpPr txBox="1">
            <a:spLocks noChangeArrowheads="1"/>
          </p:cNvSpPr>
          <p:nvPr/>
        </p:nvSpPr>
        <p:spPr bwMode="auto">
          <a:xfrm>
            <a:off x="2617993" y="214290"/>
            <a:ext cx="6383163" cy="830997"/>
          </a:xfrm>
          <a:prstGeom prst="rect">
            <a:avLst/>
          </a:prstGeom>
          <a:noFill/>
          <a:ln w="9525">
            <a:noFill/>
            <a:miter lim="800000"/>
            <a:headEnd/>
            <a:tailEnd/>
          </a:ln>
        </p:spPr>
        <p:txBody>
          <a:bodyPr wrap="square">
            <a:spAutoFit/>
          </a:bodyPr>
          <a:lstStyle/>
          <a:p>
            <a:pPr algn="ctr"/>
            <a:r>
              <a:rPr lang="ar-SA" sz="4800" b="1" u="sng" dirty="0">
                <a:solidFill>
                  <a:srgbClr val="C00000"/>
                </a:solidFill>
                <a:latin typeface="Calibri" pitchFamily="34" charset="0"/>
              </a:rPr>
              <a:t>خطوات الرسم بألوان </a:t>
            </a:r>
            <a:r>
              <a:rPr lang="ar-SA" sz="4800" b="1" u="sng" dirty="0" err="1">
                <a:solidFill>
                  <a:srgbClr val="C00000"/>
                </a:solidFill>
                <a:latin typeface="Calibri" pitchFamily="34" charset="0"/>
              </a:rPr>
              <a:t>الجواش</a:t>
            </a:r>
            <a:r>
              <a:rPr lang="ar-EG" sz="4800" b="1" u="sng" dirty="0" err="1">
                <a:solidFill>
                  <a:srgbClr val="C00000"/>
                </a:solidFill>
                <a:latin typeface="Calibri" pitchFamily="34" charset="0"/>
              </a:rPr>
              <a:t>:</a:t>
            </a:r>
            <a:endParaRPr lang="en-US" sz="4800" u="sng" dirty="0">
              <a:solidFill>
                <a:srgbClr val="C00000"/>
              </a:solidFill>
              <a:latin typeface="Calibri" pitchFamily="34" charset="0"/>
            </a:endParaRPr>
          </a:p>
        </p:txBody>
      </p:sp>
      <p:sp>
        <p:nvSpPr>
          <p:cNvPr id="4" name="Rectangle 2"/>
          <p:cNvSpPr>
            <a:spLocks noChangeArrowheads="1"/>
          </p:cNvSpPr>
          <p:nvPr/>
        </p:nvSpPr>
        <p:spPr bwMode="auto">
          <a:xfrm>
            <a:off x="2428860" y="5572140"/>
            <a:ext cx="5000660" cy="646331"/>
          </a:xfrm>
          <a:prstGeom prst="rect">
            <a:avLst/>
          </a:prstGeom>
          <a:noFill/>
          <a:ln w="9525">
            <a:noFill/>
            <a:miter lim="800000"/>
            <a:headEnd/>
            <a:tailEnd/>
          </a:ln>
        </p:spPr>
        <p:txBody>
          <a:bodyPr wrap="square" anchor="ctr">
            <a:spAutoFit/>
          </a:bodyPr>
          <a:lstStyle/>
          <a:p>
            <a:pPr algn="ctr"/>
            <a:r>
              <a:rPr lang="ar-SA" sz="3600" b="1" dirty="0">
                <a:solidFill>
                  <a:srgbClr val="C00000"/>
                </a:solidFill>
                <a:latin typeface="Calibri" pitchFamily="34" charset="0"/>
              </a:rPr>
              <a:t>خطوة (1) </a:t>
            </a:r>
            <a:r>
              <a:rPr lang="ar-SA" sz="3600" b="1" dirty="0">
                <a:solidFill>
                  <a:srgbClr val="000099"/>
                </a:solidFill>
                <a:latin typeface="Calibri" pitchFamily="34" charset="0"/>
              </a:rPr>
              <a:t>رسم </a:t>
            </a:r>
            <a:r>
              <a:rPr lang="ar-SA" sz="3600" b="1" dirty="0" err="1">
                <a:solidFill>
                  <a:srgbClr val="000099"/>
                </a:solidFill>
                <a:latin typeface="Calibri" pitchFamily="34" charset="0"/>
              </a:rPr>
              <a:t>اسكتش</a:t>
            </a:r>
            <a:r>
              <a:rPr lang="ar-SA" sz="3600" b="1" dirty="0">
                <a:solidFill>
                  <a:srgbClr val="000099"/>
                </a:solidFill>
                <a:latin typeface="Calibri" pitchFamily="34" charset="0"/>
              </a:rPr>
              <a:t> للوحة</a:t>
            </a:r>
            <a:endParaRPr lang="en-US" sz="3600" dirty="0">
              <a:solidFill>
                <a:srgbClr val="000099"/>
              </a:solidFill>
              <a:latin typeface="Calibri" pitchFamily="34" charset="0"/>
            </a:endParaRPr>
          </a:p>
        </p:txBody>
      </p:sp>
      <p:pic>
        <p:nvPicPr>
          <p:cNvPr id="5" name="Picture 2"/>
          <p:cNvPicPr>
            <a:picLocks noChangeAspect="1" noChangeArrowheads="1"/>
          </p:cNvPicPr>
          <p:nvPr/>
        </p:nvPicPr>
        <p:blipFill>
          <a:blip r:embed="rId5" cstate="print"/>
          <a:srcRect/>
          <a:stretch>
            <a:fillRect/>
          </a:stretch>
        </p:blipFill>
        <p:spPr bwMode="auto">
          <a:xfrm>
            <a:off x="1785938" y="1285860"/>
            <a:ext cx="6340475" cy="4230703"/>
          </a:xfrm>
          <a:prstGeom prst="roundRect">
            <a:avLst>
              <a:gd name="adj" fmla="val 9182"/>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ات الرسم بألوان الجواش.wav"/>
                                        </p:tgtEl>
                                      </p:cMediaNode>
                                    </p:audio>
                                  </p:subTnLst>
                                </p:cTn>
                              </p:par>
                            </p:childTnLst>
                          </p:cTn>
                        </p:par>
                      </p:childTnLst>
                    </p:cTn>
                  </p:par>
                  <p:par>
                    <p:cTn id="8" fill="hold">
                      <p:stCondLst>
                        <p:cond delay="indefinite"/>
                      </p:stCondLst>
                      <p:childTnLst>
                        <p:par>
                          <p:cTn id="9" fill="hold">
                            <p:stCondLst>
                              <p:cond delay="0"/>
                            </p:stCondLst>
                            <p:childTnLst>
                              <p:par>
                                <p:cTn id="10" presetID="2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خطوة (1) رسم اسكتش للوحة.wav"/>
                                        </p:tgtEl>
                                      </p:cMediaNode>
                                    </p:audio>
                                  </p:subTnLst>
                                </p:cTn>
                              </p:par>
                              <p:par>
                                <p:cTn id="15" presetID="2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خطوة (1) رسم اسكتش للو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p:cNvSpPr txBox="1">
            <a:spLocks noChangeArrowheads="1"/>
          </p:cNvSpPr>
          <p:nvPr/>
        </p:nvSpPr>
        <p:spPr bwMode="auto">
          <a:xfrm>
            <a:off x="1763688" y="188640"/>
            <a:ext cx="6383163" cy="830997"/>
          </a:xfrm>
          <a:prstGeom prst="rect">
            <a:avLst/>
          </a:prstGeom>
          <a:noFill/>
          <a:ln w="9525">
            <a:noFill/>
            <a:miter lim="800000"/>
            <a:headEnd/>
            <a:tailEnd/>
          </a:ln>
        </p:spPr>
        <p:txBody>
          <a:bodyPr wrap="square">
            <a:spAutoFit/>
          </a:bodyPr>
          <a:lstStyle/>
          <a:p>
            <a:pPr algn="ctr"/>
            <a:r>
              <a:rPr lang="ar-SA" sz="4800" b="1" u="sng" dirty="0">
                <a:solidFill>
                  <a:srgbClr val="C00000"/>
                </a:solidFill>
                <a:latin typeface="Calibri" pitchFamily="34" charset="0"/>
              </a:rPr>
              <a:t>خطوات الرسم بألوان </a:t>
            </a:r>
            <a:r>
              <a:rPr lang="ar-SA" sz="4800" b="1" u="sng" dirty="0" err="1">
                <a:solidFill>
                  <a:srgbClr val="C00000"/>
                </a:solidFill>
                <a:latin typeface="Calibri" pitchFamily="34" charset="0"/>
              </a:rPr>
              <a:t>الجواش</a:t>
            </a:r>
            <a:r>
              <a:rPr lang="ar-EG" sz="4800" b="1" u="sng" dirty="0" err="1">
                <a:solidFill>
                  <a:srgbClr val="C00000"/>
                </a:solidFill>
                <a:latin typeface="Calibri" pitchFamily="34" charset="0"/>
              </a:rPr>
              <a:t>:</a:t>
            </a:r>
            <a:endParaRPr lang="en-US" sz="4800" u="sng" dirty="0">
              <a:solidFill>
                <a:srgbClr val="C00000"/>
              </a:solidFill>
              <a:latin typeface="Calibri" pitchFamily="34" charset="0"/>
            </a:endParaRPr>
          </a:p>
        </p:txBody>
      </p:sp>
      <p:sp>
        <p:nvSpPr>
          <p:cNvPr id="6" name="Rectangle 2"/>
          <p:cNvSpPr>
            <a:spLocks noChangeArrowheads="1"/>
          </p:cNvSpPr>
          <p:nvPr/>
        </p:nvSpPr>
        <p:spPr bwMode="auto">
          <a:xfrm>
            <a:off x="611560" y="5434929"/>
            <a:ext cx="8286776" cy="584775"/>
          </a:xfrm>
          <a:prstGeom prst="rect">
            <a:avLst/>
          </a:prstGeom>
          <a:noFill/>
          <a:ln w="9525">
            <a:noFill/>
            <a:miter lim="800000"/>
            <a:headEnd/>
            <a:tailEnd/>
          </a:ln>
        </p:spPr>
        <p:txBody>
          <a:bodyPr wrap="square" anchor="ctr">
            <a:spAutoFit/>
          </a:bodyPr>
          <a:lstStyle/>
          <a:p>
            <a:pPr algn="ctr"/>
            <a:r>
              <a:rPr lang="ar-SA" sz="3200" b="1" dirty="0">
                <a:solidFill>
                  <a:srgbClr val="C00000"/>
                </a:solidFill>
                <a:latin typeface="Calibri" pitchFamily="34" charset="0"/>
              </a:rPr>
              <a:t>خطوة (2) </a:t>
            </a:r>
            <a:r>
              <a:rPr lang="ar-SA" sz="3200" b="1" dirty="0">
                <a:solidFill>
                  <a:srgbClr val="000099"/>
                </a:solidFill>
                <a:latin typeface="Calibri" pitchFamily="34" charset="0"/>
              </a:rPr>
              <a:t>وضع مساحات لونية خفيفة لتوضيح اللوحة</a:t>
            </a:r>
            <a:endParaRPr lang="en-US" sz="3200" dirty="0">
              <a:solidFill>
                <a:srgbClr val="000099"/>
              </a:solidFill>
              <a:latin typeface="Calibri" pitchFamily="34" charset="0"/>
            </a:endParaRPr>
          </a:p>
        </p:txBody>
      </p:sp>
      <p:pic>
        <p:nvPicPr>
          <p:cNvPr id="7" name="Picture 2"/>
          <p:cNvPicPr>
            <a:picLocks noChangeAspect="1" noChangeArrowheads="1"/>
          </p:cNvPicPr>
          <p:nvPr/>
        </p:nvPicPr>
        <p:blipFill>
          <a:blip r:embed="rId4" cstate="print"/>
          <a:srcRect/>
          <a:stretch>
            <a:fillRect/>
          </a:stretch>
        </p:blipFill>
        <p:spPr bwMode="auto">
          <a:xfrm>
            <a:off x="1428728" y="1214422"/>
            <a:ext cx="6262704" cy="4214842"/>
          </a:xfrm>
          <a:prstGeom prst="roundRect">
            <a:avLst>
              <a:gd name="adj" fmla="val 10019"/>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2) وضع مساحات لونية خفيفة لتوضيح اللوحة.wav"/>
                                        </p:tgtEl>
                                      </p:cMediaNode>
                                    </p:audio>
                                  </p:subTnLst>
                                </p:cTn>
                              </p:par>
                              <p:par>
                                <p:cTn id="10" presetID="29"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ppt_x</p:attrName>
                                        </p:attrNameLst>
                                      </p:cBhvr>
                                      <p:tavLst>
                                        <p:tav tm="0">
                                          <p:val>
                                            <p:strVal val="#ppt_x-.2"/>
                                          </p:val>
                                        </p:tav>
                                        <p:tav tm="100000">
                                          <p:val>
                                            <p:strVal val="#ppt_x"/>
                                          </p:val>
                                        </p:tav>
                                      </p:tavLst>
                                    </p:anim>
                                    <p:anim calcmode="lin" valueType="num">
                                      <p:cBhvr>
                                        <p:cTn id="1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2) وضع مساحات لونية خفيفة لتوضيح اللوح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11560" y="5445224"/>
            <a:ext cx="7786742" cy="646331"/>
          </a:xfrm>
          <a:prstGeom prst="rect">
            <a:avLst/>
          </a:prstGeom>
          <a:noFill/>
          <a:ln w="9525">
            <a:noFill/>
            <a:miter lim="800000"/>
            <a:headEnd/>
            <a:tailEnd/>
          </a:ln>
        </p:spPr>
        <p:txBody>
          <a:bodyPr wrap="square" anchor="ctr">
            <a:spAutoFit/>
          </a:bodyPr>
          <a:lstStyle/>
          <a:p>
            <a:pPr algn="ctr"/>
            <a:r>
              <a:rPr lang="ar-SA" sz="3600" b="1" dirty="0">
                <a:solidFill>
                  <a:srgbClr val="C00000"/>
                </a:solidFill>
                <a:latin typeface="Calibri" pitchFamily="34" charset="0"/>
              </a:rPr>
              <a:t>خطوة (3) </a:t>
            </a:r>
            <a:r>
              <a:rPr lang="ar-SA" sz="3600" b="1" dirty="0">
                <a:solidFill>
                  <a:srgbClr val="000099"/>
                </a:solidFill>
                <a:latin typeface="Calibri" pitchFamily="34" charset="0"/>
              </a:rPr>
              <a:t>استخدام </a:t>
            </a:r>
            <a:r>
              <a:rPr lang="ar-SA" sz="3600" b="1" dirty="0" err="1">
                <a:solidFill>
                  <a:srgbClr val="000099"/>
                </a:solidFill>
                <a:latin typeface="Calibri" pitchFamily="34" charset="0"/>
              </a:rPr>
              <a:t>الإسفنجة</a:t>
            </a:r>
            <a:r>
              <a:rPr lang="ar-SA" sz="3600" b="1" dirty="0">
                <a:solidFill>
                  <a:srgbClr val="000099"/>
                </a:solidFill>
                <a:latin typeface="Calibri" pitchFamily="34" charset="0"/>
              </a:rPr>
              <a:t> الرطبة لتلوين الرذاذ</a:t>
            </a:r>
            <a:endParaRPr lang="en-US" sz="3600" dirty="0">
              <a:solidFill>
                <a:srgbClr val="000099"/>
              </a:solidFill>
              <a:latin typeface="Calibri" pitchFamily="34" charset="0"/>
            </a:endParaRPr>
          </a:p>
        </p:txBody>
      </p:sp>
      <p:pic>
        <p:nvPicPr>
          <p:cNvPr id="17410" name="Picture 2"/>
          <p:cNvPicPr>
            <a:picLocks noChangeAspect="1" noChangeArrowheads="1"/>
          </p:cNvPicPr>
          <p:nvPr/>
        </p:nvPicPr>
        <p:blipFill>
          <a:blip r:embed="rId4" cstate="print"/>
          <a:srcRect/>
          <a:stretch>
            <a:fillRect/>
          </a:stretch>
        </p:blipFill>
        <p:spPr bwMode="auto">
          <a:xfrm>
            <a:off x="1142976" y="642938"/>
            <a:ext cx="6500858" cy="4741862"/>
          </a:xfrm>
          <a:prstGeom prst="roundRect">
            <a:avLst>
              <a:gd name="adj" fmla="val 10698"/>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3) استخدام الإسفنجة الرطبة لتلوين الرذاذ.wav"/>
                                        </p:tgtEl>
                                      </p:cMediaNode>
                                    </p:audio>
                                  </p:subTnLst>
                                </p:cTn>
                              </p:par>
                              <p:par>
                                <p:cTn id="10" presetID="29" presetClass="entr" presetSubtype="0"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 calcmode="lin" valueType="num">
                                      <p:cBhvr>
                                        <p:cTn id="12" dur="1000" fill="hold"/>
                                        <p:tgtEl>
                                          <p:spTgt spid="17410"/>
                                        </p:tgtEl>
                                        <p:attrNameLst>
                                          <p:attrName>ppt_x</p:attrName>
                                        </p:attrNameLst>
                                      </p:cBhvr>
                                      <p:tavLst>
                                        <p:tav tm="0">
                                          <p:val>
                                            <p:strVal val="#ppt_x-.2"/>
                                          </p:val>
                                        </p:tav>
                                        <p:tav tm="100000">
                                          <p:val>
                                            <p:strVal val="#ppt_x"/>
                                          </p:val>
                                        </p:tav>
                                      </p:tavLst>
                                    </p:anim>
                                    <p:anim calcmode="lin" valueType="num">
                                      <p:cBhvr>
                                        <p:cTn id="13" dur="1000" fill="hold"/>
                                        <p:tgtEl>
                                          <p:spTgt spid="174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410"/>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3) استخدام الإسفنجة الرطبة لتلوين الرذاذ.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95536" y="5517232"/>
            <a:ext cx="7527954" cy="646331"/>
          </a:xfrm>
          <a:prstGeom prst="rect">
            <a:avLst/>
          </a:prstGeom>
          <a:noFill/>
          <a:ln w="9525">
            <a:noFill/>
            <a:miter lim="800000"/>
            <a:headEnd/>
            <a:tailEnd/>
          </a:ln>
        </p:spPr>
        <p:txBody>
          <a:bodyPr wrap="square" anchor="ctr">
            <a:spAutoFit/>
          </a:bodyPr>
          <a:lstStyle/>
          <a:p>
            <a:pPr algn="ctr"/>
            <a:r>
              <a:rPr lang="ar-SA" sz="3600" b="1" dirty="0">
                <a:solidFill>
                  <a:srgbClr val="C00000"/>
                </a:solidFill>
                <a:latin typeface="Calibri" pitchFamily="34" charset="0"/>
              </a:rPr>
              <a:t>خطوة (4) </a:t>
            </a:r>
            <a:r>
              <a:rPr lang="ar-SA" sz="3600" b="1" dirty="0">
                <a:solidFill>
                  <a:srgbClr val="000099"/>
                </a:solidFill>
                <a:latin typeface="Calibri" pitchFamily="34" charset="0"/>
              </a:rPr>
              <a:t>تحديد مسار الشلال بفرشاة عريضة</a:t>
            </a:r>
            <a:endParaRPr lang="en-US" sz="3600" dirty="0">
              <a:solidFill>
                <a:srgbClr val="000099"/>
              </a:solidFill>
              <a:latin typeface="Calibri" pitchFamily="34" charset="0"/>
            </a:endParaRPr>
          </a:p>
        </p:txBody>
      </p:sp>
      <p:pic>
        <p:nvPicPr>
          <p:cNvPr id="18434" name="Picture 2"/>
          <p:cNvPicPr>
            <a:picLocks noChangeAspect="1" noChangeArrowheads="1"/>
          </p:cNvPicPr>
          <p:nvPr/>
        </p:nvPicPr>
        <p:blipFill>
          <a:blip r:embed="rId4" cstate="print"/>
          <a:srcRect/>
          <a:stretch>
            <a:fillRect/>
          </a:stretch>
        </p:blipFill>
        <p:spPr bwMode="auto">
          <a:xfrm>
            <a:off x="739455" y="673095"/>
            <a:ext cx="7000897" cy="4684731"/>
          </a:xfrm>
          <a:prstGeom prst="roundRect">
            <a:avLst>
              <a:gd name="adj" fmla="val 7140"/>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4) تحديد مسار الشلال بفرشاة عريضة.wav"/>
                                        </p:tgtEl>
                                      </p:cMediaNode>
                                    </p:audio>
                                  </p:subTnLst>
                                </p:cTn>
                              </p:par>
                              <p:par>
                                <p:cTn id="10" presetID="29"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 calcmode="lin" valueType="num">
                                      <p:cBhvr>
                                        <p:cTn id="12" dur="1000" fill="hold"/>
                                        <p:tgtEl>
                                          <p:spTgt spid="18434"/>
                                        </p:tgtEl>
                                        <p:attrNameLst>
                                          <p:attrName>ppt_x</p:attrName>
                                        </p:attrNameLst>
                                      </p:cBhvr>
                                      <p:tavLst>
                                        <p:tav tm="0">
                                          <p:val>
                                            <p:strVal val="#ppt_x-.2"/>
                                          </p:val>
                                        </p:tav>
                                        <p:tav tm="100000">
                                          <p:val>
                                            <p:strVal val="#ppt_x"/>
                                          </p:val>
                                        </p:tav>
                                      </p:tavLst>
                                    </p:anim>
                                    <p:anim calcmode="lin" valueType="num">
                                      <p:cBhvr>
                                        <p:cTn id="13" dur="1000" fill="hold"/>
                                        <p:tgtEl>
                                          <p:spTgt spid="1843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434"/>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4) تحديد مسار الشلال بفرشاة عريض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928662" y="5683250"/>
            <a:ext cx="6553200" cy="585788"/>
          </a:xfrm>
          <a:prstGeom prst="rect">
            <a:avLst/>
          </a:prstGeom>
          <a:noFill/>
          <a:ln w="9525">
            <a:noFill/>
            <a:miter lim="800000"/>
            <a:headEnd/>
            <a:tailEnd/>
          </a:ln>
        </p:spPr>
        <p:txBody>
          <a:bodyPr anchor="ctr">
            <a:spAutoFit/>
          </a:bodyPr>
          <a:lstStyle/>
          <a:p>
            <a:pPr algn="ctr"/>
            <a:r>
              <a:rPr lang="ar-SA" sz="3200" b="1" dirty="0">
                <a:solidFill>
                  <a:srgbClr val="C00000"/>
                </a:solidFill>
                <a:latin typeface="Calibri" pitchFamily="34" charset="0"/>
              </a:rPr>
              <a:t>خطوة (5) </a:t>
            </a:r>
            <a:r>
              <a:rPr lang="ar-SA" sz="3200" b="1" dirty="0">
                <a:solidFill>
                  <a:srgbClr val="000099"/>
                </a:solidFill>
                <a:latin typeface="Calibri" pitchFamily="34" charset="0"/>
              </a:rPr>
              <a:t>وضع المساحات اللونية للصخور</a:t>
            </a:r>
            <a:endParaRPr lang="en-US" sz="3200" dirty="0">
              <a:solidFill>
                <a:srgbClr val="000099"/>
              </a:solidFill>
              <a:latin typeface="Calibri" pitchFamily="34" charset="0"/>
            </a:endParaRPr>
          </a:p>
        </p:txBody>
      </p:sp>
      <p:pic>
        <p:nvPicPr>
          <p:cNvPr id="19458" name="Picture 2"/>
          <p:cNvPicPr>
            <a:picLocks noChangeAspect="1" noChangeArrowheads="1"/>
          </p:cNvPicPr>
          <p:nvPr/>
        </p:nvPicPr>
        <p:blipFill>
          <a:blip r:embed="rId4" cstate="print">
            <a:lum bright="-10000" contrast="30000"/>
          </a:blip>
          <a:srcRect/>
          <a:stretch>
            <a:fillRect/>
          </a:stretch>
        </p:blipFill>
        <p:spPr bwMode="auto">
          <a:xfrm>
            <a:off x="1000100" y="642918"/>
            <a:ext cx="6357938" cy="4765695"/>
          </a:xfrm>
          <a:prstGeom prst="roundRect">
            <a:avLst>
              <a:gd name="adj" fmla="val 9017"/>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5) وضع المساحات اللونية للصخور.wav"/>
                                        </p:tgtEl>
                                      </p:cMediaNode>
                                    </p:audio>
                                  </p:subTnLst>
                                </p:cTn>
                              </p:par>
                              <p:par>
                                <p:cTn id="10" presetID="29"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 calcmode="lin" valueType="num">
                                      <p:cBhvr>
                                        <p:cTn id="12" dur="1000" fill="hold"/>
                                        <p:tgtEl>
                                          <p:spTgt spid="19458"/>
                                        </p:tgtEl>
                                        <p:attrNameLst>
                                          <p:attrName>ppt_x</p:attrName>
                                        </p:attrNameLst>
                                      </p:cBhvr>
                                      <p:tavLst>
                                        <p:tav tm="0">
                                          <p:val>
                                            <p:strVal val="#ppt_x-.2"/>
                                          </p:val>
                                        </p:tav>
                                        <p:tav tm="100000">
                                          <p:val>
                                            <p:strVal val="#ppt_x"/>
                                          </p:val>
                                        </p:tav>
                                      </p:tavLst>
                                    </p:anim>
                                    <p:anim calcmode="lin" valueType="num">
                                      <p:cBhvr>
                                        <p:cTn id="13" dur="1000" fill="hold"/>
                                        <p:tgtEl>
                                          <p:spTgt spid="1945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9458"/>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5) وضع المساحات اللونية للصخ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233410" y="5643578"/>
            <a:ext cx="7338986" cy="584775"/>
          </a:xfrm>
          <a:prstGeom prst="rect">
            <a:avLst/>
          </a:prstGeom>
          <a:noFill/>
          <a:ln w="9525">
            <a:noFill/>
            <a:miter lim="800000"/>
            <a:headEnd/>
            <a:tailEnd/>
          </a:ln>
        </p:spPr>
        <p:txBody>
          <a:bodyPr wrap="square" anchor="ctr">
            <a:spAutoFit/>
          </a:bodyPr>
          <a:lstStyle/>
          <a:p>
            <a:pPr algn="ctr"/>
            <a:r>
              <a:rPr lang="ar-SA" sz="3200" b="1" dirty="0">
                <a:solidFill>
                  <a:srgbClr val="C00000"/>
                </a:solidFill>
                <a:latin typeface="Calibri" pitchFamily="34" charset="0"/>
              </a:rPr>
              <a:t>خطوة (6) </a:t>
            </a:r>
            <a:r>
              <a:rPr lang="ar-SA" sz="3200" b="1" dirty="0">
                <a:solidFill>
                  <a:srgbClr val="000099"/>
                </a:solidFill>
                <a:latin typeface="Calibri" pitchFamily="34" charset="0"/>
              </a:rPr>
              <a:t>كشط اللون بالشفرة لعمل ملامس للصخور</a:t>
            </a:r>
            <a:endParaRPr lang="en-US" sz="3200" dirty="0">
              <a:solidFill>
                <a:srgbClr val="000099"/>
              </a:solidFill>
              <a:latin typeface="Calibri" pitchFamily="34" charset="0"/>
            </a:endParaRPr>
          </a:p>
        </p:txBody>
      </p:sp>
      <p:pic>
        <p:nvPicPr>
          <p:cNvPr id="20482" name="Picture 2"/>
          <p:cNvPicPr>
            <a:picLocks noChangeAspect="1" noChangeArrowheads="1"/>
          </p:cNvPicPr>
          <p:nvPr/>
        </p:nvPicPr>
        <p:blipFill>
          <a:blip r:embed="rId4" cstate="print">
            <a:lum bright="-10000" contrast="30000"/>
          </a:blip>
          <a:srcRect/>
          <a:stretch>
            <a:fillRect/>
          </a:stretch>
        </p:blipFill>
        <p:spPr bwMode="auto">
          <a:xfrm>
            <a:off x="642910" y="500063"/>
            <a:ext cx="6858048" cy="4943475"/>
          </a:xfrm>
          <a:prstGeom prst="roundRect">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6) كشط اللون بالشفرة لعمل ملامس للصخور.wav"/>
                                        </p:tgtEl>
                                      </p:cMediaNode>
                                    </p:audio>
                                  </p:subTnLst>
                                </p:cTn>
                              </p:par>
                              <p:par>
                                <p:cTn id="10" presetID="29" presetClass="entr" presetSubtype="0" fill="hold" nodeType="withEffect">
                                  <p:stCondLst>
                                    <p:cond delay="0"/>
                                  </p:stCondLst>
                                  <p:childTnLst>
                                    <p:set>
                                      <p:cBhvr>
                                        <p:cTn id="11" dur="1" fill="hold">
                                          <p:stCondLst>
                                            <p:cond delay="0"/>
                                          </p:stCondLst>
                                        </p:cTn>
                                        <p:tgtEl>
                                          <p:spTgt spid="20482"/>
                                        </p:tgtEl>
                                        <p:attrNameLst>
                                          <p:attrName>style.visibility</p:attrName>
                                        </p:attrNameLst>
                                      </p:cBhvr>
                                      <p:to>
                                        <p:strVal val="visible"/>
                                      </p:to>
                                    </p:set>
                                    <p:anim calcmode="lin" valueType="num">
                                      <p:cBhvr>
                                        <p:cTn id="12" dur="1000" fill="hold"/>
                                        <p:tgtEl>
                                          <p:spTgt spid="20482"/>
                                        </p:tgtEl>
                                        <p:attrNameLst>
                                          <p:attrName>ppt_x</p:attrName>
                                        </p:attrNameLst>
                                      </p:cBhvr>
                                      <p:tavLst>
                                        <p:tav tm="0">
                                          <p:val>
                                            <p:strVal val="#ppt_x-.2"/>
                                          </p:val>
                                        </p:tav>
                                        <p:tav tm="100000">
                                          <p:val>
                                            <p:strVal val="#ppt_x"/>
                                          </p:val>
                                        </p:tav>
                                      </p:tavLst>
                                    </p:anim>
                                    <p:anim calcmode="lin" valueType="num">
                                      <p:cBhvr>
                                        <p:cTn id="13" dur="1000" fill="hold"/>
                                        <p:tgtEl>
                                          <p:spTgt spid="2048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482"/>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6) كشط اللون بالشفرة لعمل ملامس للصخ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333499" y="5715000"/>
            <a:ext cx="7310467" cy="584775"/>
          </a:xfrm>
          <a:prstGeom prst="rect">
            <a:avLst/>
          </a:prstGeom>
          <a:noFill/>
          <a:ln w="9525">
            <a:noFill/>
            <a:miter lim="800000"/>
            <a:headEnd/>
            <a:tailEnd/>
          </a:ln>
        </p:spPr>
        <p:txBody>
          <a:bodyPr wrap="square" anchor="ctr">
            <a:spAutoFit/>
          </a:bodyPr>
          <a:lstStyle/>
          <a:p>
            <a:pPr algn="ctr"/>
            <a:r>
              <a:rPr lang="ar-SA" sz="3200" b="1" dirty="0">
                <a:solidFill>
                  <a:srgbClr val="C00000"/>
                </a:solidFill>
                <a:latin typeface="Calibri" pitchFamily="34" charset="0"/>
              </a:rPr>
              <a:t>خطوة (7) </a:t>
            </a:r>
            <a:r>
              <a:rPr lang="ar-SA" sz="3200" b="1" dirty="0">
                <a:solidFill>
                  <a:srgbClr val="000099"/>
                </a:solidFill>
                <a:latin typeface="Calibri" pitchFamily="34" charset="0"/>
              </a:rPr>
              <a:t>المزج بين لون الصخرة والشلال </a:t>
            </a:r>
            <a:r>
              <a:rPr lang="ar-SA" sz="3200" b="1" dirty="0" err="1">
                <a:solidFill>
                  <a:srgbClr val="000099"/>
                </a:solidFill>
                <a:latin typeface="Calibri" pitchFamily="34" charset="0"/>
              </a:rPr>
              <a:t>بالإسفنجة</a:t>
            </a:r>
            <a:endParaRPr lang="en-US" sz="3200" dirty="0">
              <a:solidFill>
                <a:srgbClr val="000099"/>
              </a:solidFill>
              <a:latin typeface="Calibri" pitchFamily="34" charset="0"/>
            </a:endParaRPr>
          </a:p>
        </p:txBody>
      </p:sp>
      <p:pic>
        <p:nvPicPr>
          <p:cNvPr id="21506" name="Picture 2"/>
          <p:cNvPicPr>
            <a:picLocks noChangeAspect="1" noChangeArrowheads="1"/>
          </p:cNvPicPr>
          <p:nvPr/>
        </p:nvPicPr>
        <p:blipFill>
          <a:blip r:embed="rId4" cstate="print">
            <a:lum bright="-20000" contrast="40000"/>
          </a:blip>
          <a:srcRect/>
          <a:stretch>
            <a:fillRect/>
          </a:stretch>
        </p:blipFill>
        <p:spPr bwMode="auto">
          <a:xfrm>
            <a:off x="1976441" y="773127"/>
            <a:ext cx="6215106" cy="4799013"/>
          </a:xfrm>
          <a:prstGeom prst="roundRect">
            <a:avLst>
              <a:gd name="adj" fmla="val 8955"/>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7) المزج بين لون الصخرة والشلال بالإسفنجة.wav"/>
                                        </p:tgtEl>
                                      </p:cMediaNode>
                                    </p:audio>
                                  </p:subTnLst>
                                </p:cTn>
                              </p:par>
                              <p:par>
                                <p:cTn id="10" presetID="29" presetClass="entr" presetSubtype="0" fill="hold" nodeType="withEffect">
                                  <p:stCondLst>
                                    <p:cond delay="0"/>
                                  </p:stCondLst>
                                  <p:childTnLst>
                                    <p:set>
                                      <p:cBhvr>
                                        <p:cTn id="11" dur="1" fill="hold">
                                          <p:stCondLst>
                                            <p:cond delay="0"/>
                                          </p:stCondLst>
                                        </p:cTn>
                                        <p:tgtEl>
                                          <p:spTgt spid="21506"/>
                                        </p:tgtEl>
                                        <p:attrNameLst>
                                          <p:attrName>style.visibility</p:attrName>
                                        </p:attrNameLst>
                                      </p:cBhvr>
                                      <p:to>
                                        <p:strVal val="visible"/>
                                      </p:to>
                                    </p:set>
                                    <p:anim calcmode="lin" valueType="num">
                                      <p:cBhvr>
                                        <p:cTn id="12" dur="1000" fill="hold"/>
                                        <p:tgtEl>
                                          <p:spTgt spid="21506"/>
                                        </p:tgtEl>
                                        <p:attrNameLst>
                                          <p:attrName>ppt_x</p:attrName>
                                        </p:attrNameLst>
                                      </p:cBhvr>
                                      <p:tavLst>
                                        <p:tav tm="0">
                                          <p:val>
                                            <p:strVal val="#ppt_x-.2"/>
                                          </p:val>
                                        </p:tav>
                                        <p:tav tm="100000">
                                          <p:val>
                                            <p:strVal val="#ppt_x"/>
                                          </p:val>
                                        </p:tav>
                                      </p:tavLst>
                                    </p:anim>
                                    <p:anim calcmode="lin" valueType="num">
                                      <p:cBhvr>
                                        <p:cTn id="13" dur="1000" fill="hold"/>
                                        <p:tgtEl>
                                          <p:spTgt spid="2150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1506"/>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7) المزج بين لون الصخرة والشلال بالإسفنج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827584" y="5572140"/>
            <a:ext cx="7700963" cy="584775"/>
          </a:xfrm>
          <a:prstGeom prst="rect">
            <a:avLst/>
          </a:prstGeom>
          <a:noFill/>
          <a:ln w="9525">
            <a:noFill/>
            <a:miter lim="800000"/>
            <a:headEnd/>
            <a:tailEnd/>
          </a:ln>
        </p:spPr>
        <p:txBody>
          <a:bodyPr wrap="square" anchor="ctr">
            <a:spAutoFit/>
          </a:bodyPr>
          <a:lstStyle/>
          <a:p>
            <a:pPr algn="ctr"/>
            <a:r>
              <a:rPr lang="ar-SA" sz="3200" b="1" dirty="0">
                <a:solidFill>
                  <a:srgbClr val="C00000"/>
                </a:solidFill>
                <a:latin typeface="Calibri" pitchFamily="34" charset="0"/>
              </a:rPr>
              <a:t>خطوة (8) </a:t>
            </a:r>
            <a:r>
              <a:rPr lang="ar-SA" sz="3200" b="1" dirty="0">
                <a:solidFill>
                  <a:srgbClr val="000099"/>
                </a:solidFill>
                <a:latin typeface="Calibri" pitchFamily="34" charset="0"/>
              </a:rPr>
              <a:t>رسم جذوع الأشجار والأغصان بفرشاة مدببة</a:t>
            </a:r>
            <a:endParaRPr lang="en-US" sz="3200" dirty="0">
              <a:solidFill>
                <a:srgbClr val="000099"/>
              </a:solidFill>
              <a:latin typeface="Calibri" pitchFamily="34" charset="0"/>
            </a:endParaRPr>
          </a:p>
        </p:txBody>
      </p:sp>
      <p:pic>
        <p:nvPicPr>
          <p:cNvPr id="1026" name="Picture 2"/>
          <p:cNvPicPr>
            <a:picLocks noChangeAspect="1" noChangeArrowheads="1"/>
          </p:cNvPicPr>
          <p:nvPr/>
        </p:nvPicPr>
        <p:blipFill>
          <a:blip r:embed="rId4" cstate="print">
            <a:lum bright="-10000" contrast="40000"/>
          </a:blip>
          <a:srcRect l="1408" r="4225"/>
          <a:stretch>
            <a:fillRect/>
          </a:stretch>
        </p:blipFill>
        <p:spPr bwMode="auto">
          <a:xfrm>
            <a:off x="1785918" y="714355"/>
            <a:ext cx="6572296" cy="4857785"/>
          </a:xfrm>
          <a:prstGeom prst="roundRect">
            <a:avLst>
              <a:gd name="adj" fmla="val 10393"/>
            </a:avLst>
          </a:prstGeom>
          <a:noFill/>
          <a:ln w="38100">
            <a:solidFill>
              <a:srgbClr val="C00000"/>
            </a:solidFill>
            <a:miter lim="800000"/>
            <a:headEnd/>
            <a:tailEnd/>
          </a:ln>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8) رسم جذوع الأشجار والأغصان بفرشاة مدببة.wav"/>
                                        </p:tgtEl>
                                      </p:cMediaNode>
                                    </p:audio>
                                  </p:subTnLst>
                                </p:cTn>
                              </p:par>
                              <p:par>
                                <p:cTn id="10" presetID="29"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ppt_x</p:attrName>
                                        </p:attrNameLst>
                                      </p:cBhvr>
                                      <p:tavLst>
                                        <p:tav tm="0">
                                          <p:val>
                                            <p:strVal val="#ppt_x-.2"/>
                                          </p:val>
                                        </p:tav>
                                        <p:tav tm="100000">
                                          <p:val>
                                            <p:strVal val="#ppt_x"/>
                                          </p:val>
                                        </p:tav>
                                      </p:tavLst>
                                    </p:anim>
                                    <p:anim calcmode="lin" valueType="num">
                                      <p:cBhvr>
                                        <p:cTn id="13"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00166" y="5715016"/>
            <a:ext cx="7000924" cy="584775"/>
          </a:xfrm>
          <a:prstGeom prst="rect">
            <a:avLst/>
          </a:prstGeom>
          <a:noFill/>
          <a:ln w="9525">
            <a:noFill/>
            <a:miter lim="800000"/>
            <a:headEnd/>
            <a:tailEnd/>
          </a:ln>
        </p:spPr>
        <p:txBody>
          <a:bodyPr wrap="square" anchor="ctr">
            <a:spAutoFit/>
          </a:bodyPr>
          <a:lstStyle/>
          <a:p>
            <a:pPr algn="ctr"/>
            <a:r>
              <a:rPr lang="ar-SA" sz="3200" b="1" dirty="0">
                <a:solidFill>
                  <a:srgbClr val="C00000"/>
                </a:solidFill>
                <a:latin typeface="Calibri" pitchFamily="34" charset="0"/>
              </a:rPr>
              <a:t>خطوة (9) </a:t>
            </a:r>
            <a:r>
              <a:rPr lang="ar-SA" sz="3200" b="1" dirty="0">
                <a:solidFill>
                  <a:srgbClr val="000099"/>
                </a:solidFill>
                <a:latin typeface="Calibri" pitchFamily="34" charset="0"/>
              </a:rPr>
              <a:t>رسم خطوط أفقية لتحديد المياه الساكنة</a:t>
            </a:r>
            <a:endParaRPr lang="en-US" sz="3200" dirty="0">
              <a:solidFill>
                <a:srgbClr val="000099"/>
              </a:solidFill>
              <a:latin typeface="Calibri" pitchFamily="34" charset="0"/>
            </a:endParaRPr>
          </a:p>
        </p:txBody>
      </p:sp>
      <p:pic>
        <p:nvPicPr>
          <p:cNvPr id="23554" name="Picture 2"/>
          <p:cNvPicPr>
            <a:picLocks noChangeAspect="1" noChangeArrowheads="1"/>
          </p:cNvPicPr>
          <p:nvPr/>
        </p:nvPicPr>
        <p:blipFill>
          <a:blip r:embed="rId4" cstate="print">
            <a:lum bright="-20000" contrast="30000"/>
          </a:blip>
          <a:srcRect/>
          <a:stretch>
            <a:fillRect/>
          </a:stretch>
        </p:blipFill>
        <p:spPr bwMode="auto">
          <a:xfrm>
            <a:off x="1500166" y="844564"/>
            <a:ext cx="6929486" cy="4584700"/>
          </a:xfrm>
          <a:prstGeom prst="roundRect">
            <a:avLst>
              <a:gd name="adj" fmla="val 10494"/>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9) رسم خطوط أفقية لتحديد المياه الساكنة.wav"/>
                                        </p:tgtEl>
                                      </p:cMediaNode>
                                    </p:audio>
                                  </p:subTnLst>
                                </p:cTn>
                              </p:par>
                              <p:par>
                                <p:cTn id="10" presetID="29" presetClass="entr" presetSubtype="0" fill="hold" nodeType="withEffect">
                                  <p:stCondLst>
                                    <p:cond delay="0"/>
                                  </p:stCondLst>
                                  <p:childTnLst>
                                    <p:set>
                                      <p:cBhvr>
                                        <p:cTn id="11" dur="1" fill="hold">
                                          <p:stCondLst>
                                            <p:cond delay="0"/>
                                          </p:stCondLst>
                                        </p:cTn>
                                        <p:tgtEl>
                                          <p:spTgt spid="23554"/>
                                        </p:tgtEl>
                                        <p:attrNameLst>
                                          <p:attrName>style.visibility</p:attrName>
                                        </p:attrNameLst>
                                      </p:cBhvr>
                                      <p:to>
                                        <p:strVal val="visible"/>
                                      </p:to>
                                    </p:set>
                                    <p:anim calcmode="lin" valueType="num">
                                      <p:cBhvr>
                                        <p:cTn id="12" dur="1000" fill="hold"/>
                                        <p:tgtEl>
                                          <p:spTgt spid="23554"/>
                                        </p:tgtEl>
                                        <p:attrNameLst>
                                          <p:attrName>ppt_x</p:attrName>
                                        </p:attrNameLst>
                                      </p:cBhvr>
                                      <p:tavLst>
                                        <p:tav tm="0">
                                          <p:val>
                                            <p:strVal val="#ppt_x-.2"/>
                                          </p:val>
                                        </p:tav>
                                        <p:tav tm="100000">
                                          <p:val>
                                            <p:strVal val="#ppt_x"/>
                                          </p:val>
                                        </p:tav>
                                      </p:tavLst>
                                    </p:anim>
                                    <p:anim calcmode="lin" valueType="num">
                                      <p:cBhvr>
                                        <p:cTn id="13" dur="1000" fill="hold"/>
                                        <p:tgtEl>
                                          <p:spTgt spid="2355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3554"/>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9) رسم خطوط أفقية لتحديد المياه الساكن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714480" y="5715016"/>
            <a:ext cx="6626225" cy="585788"/>
          </a:xfrm>
          <a:prstGeom prst="rect">
            <a:avLst/>
          </a:prstGeom>
          <a:noFill/>
          <a:ln w="9525">
            <a:noFill/>
            <a:miter lim="800000"/>
            <a:headEnd/>
            <a:tailEnd/>
          </a:ln>
        </p:spPr>
        <p:txBody>
          <a:bodyPr anchor="ctr">
            <a:spAutoFit/>
          </a:bodyPr>
          <a:lstStyle/>
          <a:p>
            <a:pPr algn="ctr"/>
            <a:r>
              <a:rPr lang="ar-SA" sz="3200" b="1" dirty="0">
                <a:solidFill>
                  <a:srgbClr val="C00000"/>
                </a:solidFill>
                <a:latin typeface="Calibri" pitchFamily="34" charset="0"/>
              </a:rPr>
              <a:t>خطوة (10) </a:t>
            </a:r>
            <a:r>
              <a:rPr lang="ar-SA" sz="3200" b="1" dirty="0">
                <a:solidFill>
                  <a:srgbClr val="000099"/>
                </a:solidFill>
                <a:latin typeface="Calibri" pitchFamily="34" charset="0"/>
              </a:rPr>
              <a:t>مزج مياه الشلال بالصخور</a:t>
            </a:r>
            <a:endParaRPr lang="en-US" sz="3200" dirty="0">
              <a:solidFill>
                <a:srgbClr val="000099"/>
              </a:solidFill>
              <a:latin typeface="Calibri" pitchFamily="34" charset="0"/>
            </a:endParaRPr>
          </a:p>
        </p:txBody>
      </p:sp>
      <p:pic>
        <p:nvPicPr>
          <p:cNvPr id="24578" name="Picture 2"/>
          <p:cNvPicPr>
            <a:picLocks noChangeAspect="1" noChangeArrowheads="1"/>
          </p:cNvPicPr>
          <p:nvPr/>
        </p:nvPicPr>
        <p:blipFill>
          <a:blip r:embed="rId4" cstate="print">
            <a:lum bright="-10000" contrast="30000"/>
          </a:blip>
          <a:srcRect/>
          <a:stretch>
            <a:fillRect/>
          </a:stretch>
        </p:blipFill>
        <p:spPr bwMode="auto">
          <a:xfrm>
            <a:off x="1357290" y="500042"/>
            <a:ext cx="7072312" cy="5057775"/>
          </a:xfrm>
          <a:prstGeom prst="roundRect">
            <a:avLst>
              <a:gd name="adj" fmla="val 9780"/>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10) مزج مياه الشلال بالصخور.wav"/>
                                        </p:tgtEl>
                                      </p:cMediaNode>
                                    </p:audio>
                                  </p:subTnLst>
                                </p:cTn>
                              </p:par>
                              <p:par>
                                <p:cTn id="10" presetID="29" presetClass="entr" presetSubtype="0" fill="hold" nodeType="withEffect">
                                  <p:stCondLst>
                                    <p:cond delay="0"/>
                                  </p:stCondLst>
                                  <p:childTnLst>
                                    <p:set>
                                      <p:cBhvr>
                                        <p:cTn id="11" dur="1" fill="hold">
                                          <p:stCondLst>
                                            <p:cond delay="0"/>
                                          </p:stCondLst>
                                        </p:cTn>
                                        <p:tgtEl>
                                          <p:spTgt spid="24578"/>
                                        </p:tgtEl>
                                        <p:attrNameLst>
                                          <p:attrName>style.visibility</p:attrName>
                                        </p:attrNameLst>
                                      </p:cBhvr>
                                      <p:to>
                                        <p:strVal val="visible"/>
                                      </p:to>
                                    </p:set>
                                    <p:anim calcmode="lin" valueType="num">
                                      <p:cBhvr>
                                        <p:cTn id="12" dur="1000" fill="hold"/>
                                        <p:tgtEl>
                                          <p:spTgt spid="24578"/>
                                        </p:tgtEl>
                                        <p:attrNameLst>
                                          <p:attrName>ppt_x</p:attrName>
                                        </p:attrNameLst>
                                      </p:cBhvr>
                                      <p:tavLst>
                                        <p:tav tm="0">
                                          <p:val>
                                            <p:strVal val="#ppt_x-.2"/>
                                          </p:val>
                                        </p:tav>
                                        <p:tav tm="100000">
                                          <p:val>
                                            <p:strVal val="#ppt_x"/>
                                          </p:val>
                                        </p:tav>
                                      </p:tavLst>
                                    </p:anim>
                                    <p:anim calcmode="lin" valueType="num">
                                      <p:cBhvr>
                                        <p:cTn id="13" dur="1000" fill="hold"/>
                                        <p:tgtEl>
                                          <p:spTgt spid="2457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4578"/>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10) مزج مياه الشلال بالصخو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286117" y="642918"/>
            <a:ext cx="2843212" cy="831850"/>
          </a:xfrm>
          <a:prstGeom prst="rect">
            <a:avLst/>
          </a:prstGeom>
          <a:noFill/>
          <a:ln w="9525">
            <a:noFill/>
            <a:miter lim="800000"/>
            <a:headEnd/>
            <a:tailEnd/>
          </a:ln>
        </p:spPr>
        <p:txBody>
          <a:bodyPr>
            <a:spAutoFit/>
          </a:bodyPr>
          <a:lstStyle/>
          <a:p>
            <a:pPr algn="ctr"/>
            <a:r>
              <a:rPr lang="ar-EG" sz="4800" b="1" dirty="0">
                <a:solidFill>
                  <a:srgbClr val="0000FF"/>
                </a:solidFill>
                <a:latin typeface="Calibri" pitchFamily="34" charset="0"/>
              </a:rPr>
              <a:t>الموضوعات</a:t>
            </a:r>
          </a:p>
        </p:txBody>
      </p:sp>
      <p:sp>
        <p:nvSpPr>
          <p:cNvPr id="6" name="Rectangle 9"/>
          <p:cNvSpPr>
            <a:spLocks noChangeArrowheads="1"/>
          </p:cNvSpPr>
          <p:nvPr/>
        </p:nvSpPr>
        <p:spPr bwMode="auto">
          <a:xfrm>
            <a:off x="3786182" y="1982570"/>
            <a:ext cx="3739286" cy="830997"/>
          </a:xfrm>
          <a:prstGeom prst="rect">
            <a:avLst/>
          </a:prstGeom>
          <a:noFill/>
          <a:ln w="9525">
            <a:noFill/>
            <a:miter lim="800000"/>
            <a:headEnd/>
            <a:tailEnd/>
          </a:ln>
        </p:spPr>
        <p:txBody>
          <a:bodyPr wrap="square">
            <a:spAutoFit/>
          </a:bodyPr>
          <a:lstStyle/>
          <a:p>
            <a:r>
              <a:rPr lang="ar-EG" sz="4800" b="1" dirty="0">
                <a:solidFill>
                  <a:srgbClr val="C00000"/>
                </a:solidFill>
                <a:latin typeface="Calibri" pitchFamily="34" charset="0"/>
              </a:rPr>
              <a:t>الموضوع </a:t>
            </a:r>
            <a:r>
              <a:rPr lang="ar-EG" sz="4800" b="1" dirty="0" err="1">
                <a:solidFill>
                  <a:srgbClr val="C00000"/>
                </a:solidFill>
                <a:latin typeface="Calibri" pitchFamily="34" charset="0"/>
              </a:rPr>
              <a:t>الثاني:</a:t>
            </a:r>
            <a:endParaRPr lang="ar-EG" sz="4800" b="1" dirty="0">
              <a:solidFill>
                <a:srgbClr val="C00000"/>
              </a:solidFill>
              <a:latin typeface="Calibri" pitchFamily="34" charset="0"/>
            </a:endParaRPr>
          </a:p>
        </p:txBody>
      </p:sp>
      <p:sp>
        <p:nvSpPr>
          <p:cNvPr id="8" name="Rectangle 9"/>
          <p:cNvSpPr>
            <a:spLocks noChangeArrowheads="1"/>
          </p:cNvSpPr>
          <p:nvPr/>
        </p:nvSpPr>
        <p:spPr bwMode="auto">
          <a:xfrm>
            <a:off x="3143240" y="3445377"/>
            <a:ext cx="2957969" cy="830997"/>
          </a:xfrm>
          <a:prstGeom prst="rect">
            <a:avLst/>
          </a:prstGeom>
          <a:noFill/>
          <a:ln w="9525">
            <a:noFill/>
            <a:miter lim="800000"/>
            <a:headEnd/>
            <a:tailEnd/>
          </a:ln>
        </p:spPr>
        <p:txBody>
          <a:bodyPr wrap="square">
            <a:spAutoFit/>
          </a:bodyPr>
          <a:lstStyle/>
          <a:p>
            <a:r>
              <a:rPr lang="ar-EG" sz="4800" b="1" dirty="0">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Calibri" pitchFamily="34" charset="0"/>
              </a:rPr>
              <a:t>علاقات لونية</a:t>
            </a:r>
            <a:endParaRPr lang="en-US" sz="4800" dirty="0">
              <a:ln>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ln>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latin typeface="Calibri" pitchFamily="34" charset="0"/>
            </a:endParaRPr>
          </a:p>
        </p:txBody>
      </p:sp>
    </p:spTree>
  </p:cSld>
  <p:clrMapOvr>
    <a:masterClrMapping/>
  </p:clrMapOvr>
  <p:transition>
    <p:wedge/>
    <p:sndAc>
      <p:stSnd>
        <p:snd r:embed="rId3"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الموضوع الثاني (2).wav"/>
                                        </p:tgtEl>
                                      </p:cMediaNode>
                                    </p:audio>
                                  </p:sub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0.05"/>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 calcmode="lin" valueType="num">
                                      <p:cBhvr>
                                        <p:cTn id="14" dur="500" fill="hold"/>
                                        <p:tgtEl>
                                          <p:spTgt spid="8"/>
                                        </p:tgtEl>
                                        <p:attrNameLst>
                                          <p:attrName>ppt_x</p:attrName>
                                        </p:attrNameLst>
                                      </p:cBhvr>
                                      <p:tavLst>
                                        <p:tav tm="0">
                                          <p:val>
                                            <p:strVal val="#ppt_x-.2"/>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Effect transition="in" filter="fade">
                                      <p:cBhvr>
                                        <p:cTn id="16"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5" name="علاقات لون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601714" y="5701745"/>
            <a:ext cx="7786710" cy="584775"/>
          </a:xfrm>
          <a:prstGeom prst="rect">
            <a:avLst/>
          </a:prstGeom>
          <a:noFill/>
          <a:ln w="9525">
            <a:noFill/>
            <a:miter lim="800000"/>
            <a:headEnd/>
            <a:tailEnd/>
          </a:ln>
        </p:spPr>
        <p:txBody>
          <a:bodyPr wrap="square" anchor="ctr">
            <a:spAutoFit/>
          </a:bodyPr>
          <a:lstStyle/>
          <a:p>
            <a:pPr algn="ctr"/>
            <a:r>
              <a:rPr lang="ar-SA" sz="3200" b="1" dirty="0">
                <a:solidFill>
                  <a:srgbClr val="C00000"/>
                </a:solidFill>
                <a:latin typeface="Calibri" pitchFamily="34" charset="0"/>
              </a:rPr>
              <a:t>خطوة (11) </a:t>
            </a:r>
            <a:r>
              <a:rPr lang="ar-SA" sz="3200" b="1" dirty="0">
                <a:solidFill>
                  <a:srgbClr val="000099"/>
                </a:solidFill>
                <a:latin typeface="Calibri" pitchFamily="34" charset="0"/>
              </a:rPr>
              <a:t>دفع اللون إلى الأعلى بالأصبع لصنع الرذاذ</a:t>
            </a:r>
            <a:endParaRPr lang="en-US" sz="3200" dirty="0">
              <a:solidFill>
                <a:srgbClr val="000099"/>
              </a:solidFill>
              <a:latin typeface="Calibri" pitchFamily="34" charset="0"/>
            </a:endParaRPr>
          </a:p>
        </p:txBody>
      </p:sp>
      <p:pic>
        <p:nvPicPr>
          <p:cNvPr id="25602" name="Picture 2"/>
          <p:cNvPicPr>
            <a:picLocks noChangeAspect="1" noChangeArrowheads="1"/>
          </p:cNvPicPr>
          <p:nvPr/>
        </p:nvPicPr>
        <p:blipFill>
          <a:blip r:embed="rId4" cstate="print">
            <a:lum bright="-30000" contrast="40000"/>
          </a:blip>
          <a:srcRect/>
          <a:stretch>
            <a:fillRect/>
          </a:stretch>
        </p:blipFill>
        <p:spPr bwMode="auto">
          <a:xfrm>
            <a:off x="714348" y="736615"/>
            <a:ext cx="6786585" cy="4835525"/>
          </a:xfrm>
          <a:prstGeom prst="roundRect">
            <a:avLst>
              <a:gd name="adj" fmla="val 9463"/>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11) دفع اللون إلى الأعلى بالأصبع لصنع الرذاذ.wav"/>
                                        </p:tgtEl>
                                      </p:cMediaNode>
                                    </p:audio>
                                  </p:subTnLst>
                                </p:cTn>
                              </p:par>
                              <p:par>
                                <p:cTn id="10" presetID="29" presetClass="entr" presetSubtype="0" fill="hold" nodeType="withEffect">
                                  <p:stCondLst>
                                    <p:cond delay="0"/>
                                  </p:stCondLst>
                                  <p:childTnLst>
                                    <p:set>
                                      <p:cBhvr>
                                        <p:cTn id="11" dur="1" fill="hold">
                                          <p:stCondLst>
                                            <p:cond delay="0"/>
                                          </p:stCondLst>
                                        </p:cTn>
                                        <p:tgtEl>
                                          <p:spTgt spid="25602"/>
                                        </p:tgtEl>
                                        <p:attrNameLst>
                                          <p:attrName>style.visibility</p:attrName>
                                        </p:attrNameLst>
                                      </p:cBhvr>
                                      <p:to>
                                        <p:strVal val="visible"/>
                                      </p:to>
                                    </p:set>
                                    <p:anim calcmode="lin" valueType="num">
                                      <p:cBhvr>
                                        <p:cTn id="12" dur="1000" fill="hold"/>
                                        <p:tgtEl>
                                          <p:spTgt spid="25602"/>
                                        </p:tgtEl>
                                        <p:attrNameLst>
                                          <p:attrName>ppt_x</p:attrName>
                                        </p:attrNameLst>
                                      </p:cBhvr>
                                      <p:tavLst>
                                        <p:tav tm="0">
                                          <p:val>
                                            <p:strVal val="#ppt_x-.2"/>
                                          </p:val>
                                        </p:tav>
                                        <p:tav tm="100000">
                                          <p:val>
                                            <p:strVal val="#ppt_x"/>
                                          </p:val>
                                        </p:tav>
                                      </p:tavLst>
                                    </p:anim>
                                    <p:anim calcmode="lin" valueType="num">
                                      <p:cBhvr>
                                        <p:cTn id="13" dur="1000" fill="hold"/>
                                        <p:tgtEl>
                                          <p:spTgt spid="2560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5602"/>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11) دفع اللون إلى الأعلى بالأصبع لصنع الرذاذ.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87334" y="5773183"/>
            <a:ext cx="7556500" cy="584775"/>
          </a:xfrm>
          <a:prstGeom prst="rect">
            <a:avLst/>
          </a:prstGeom>
          <a:noFill/>
          <a:ln w="9525">
            <a:noFill/>
            <a:miter lim="800000"/>
            <a:headEnd/>
            <a:tailEnd/>
          </a:ln>
        </p:spPr>
        <p:txBody>
          <a:bodyPr wrap="square" anchor="ctr">
            <a:spAutoFit/>
          </a:bodyPr>
          <a:lstStyle/>
          <a:p>
            <a:pPr algn="ctr"/>
            <a:r>
              <a:rPr lang="ar-SA" sz="3200" b="1" dirty="0">
                <a:solidFill>
                  <a:srgbClr val="C00000"/>
                </a:solidFill>
                <a:latin typeface="Calibri" pitchFamily="34" charset="0"/>
              </a:rPr>
              <a:t>خطوة (12) </a:t>
            </a:r>
            <a:r>
              <a:rPr lang="ar-SA" sz="3200" b="1" dirty="0">
                <a:solidFill>
                  <a:srgbClr val="000099"/>
                </a:solidFill>
                <a:latin typeface="Calibri" pitchFamily="34" charset="0"/>
              </a:rPr>
              <a:t>وضع الرذاذ على الصخور بالفرشاة</a:t>
            </a:r>
            <a:endParaRPr lang="en-US" sz="3200" dirty="0">
              <a:solidFill>
                <a:srgbClr val="000099"/>
              </a:solidFill>
              <a:latin typeface="Calibri" pitchFamily="34" charset="0"/>
            </a:endParaRPr>
          </a:p>
        </p:txBody>
      </p:sp>
      <p:pic>
        <p:nvPicPr>
          <p:cNvPr id="26626" name="Picture 2"/>
          <p:cNvPicPr>
            <a:picLocks noChangeAspect="1" noChangeArrowheads="1"/>
          </p:cNvPicPr>
          <p:nvPr/>
        </p:nvPicPr>
        <p:blipFill>
          <a:blip r:embed="rId4" cstate="print">
            <a:lum bright="-20000" contrast="30000"/>
          </a:blip>
          <a:srcRect/>
          <a:stretch>
            <a:fillRect/>
          </a:stretch>
        </p:blipFill>
        <p:spPr bwMode="auto">
          <a:xfrm>
            <a:off x="571500" y="714375"/>
            <a:ext cx="6858020" cy="4786327"/>
          </a:xfrm>
          <a:prstGeom prst="roundRect">
            <a:avLst>
              <a:gd name="adj" fmla="val 8934"/>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خطوة (12) وضع الرذاذ على الصخور بالفرشاة.wav"/>
                                        </p:tgtEl>
                                      </p:cMediaNode>
                                    </p:audio>
                                  </p:subTnLst>
                                </p:cTn>
                              </p:par>
                              <p:par>
                                <p:cTn id="10" presetID="29"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 calcmode="lin" valueType="num">
                                      <p:cBhvr>
                                        <p:cTn id="12" dur="1000" fill="hold"/>
                                        <p:tgtEl>
                                          <p:spTgt spid="26626"/>
                                        </p:tgtEl>
                                        <p:attrNameLst>
                                          <p:attrName>ppt_x</p:attrName>
                                        </p:attrNameLst>
                                      </p:cBhvr>
                                      <p:tavLst>
                                        <p:tav tm="0">
                                          <p:val>
                                            <p:strVal val="#ppt_x-.2"/>
                                          </p:val>
                                        </p:tav>
                                        <p:tav tm="100000">
                                          <p:val>
                                            <p:strVal val="#ppt_x"/>
                                          </p:val>
                                        </p:tav>
                                      </p:tavLst>
                                    </p:anim>
                                    <p:anim calcmode="lin" valueType="num">
                                      <p:cBhvr>
                                        <p:cTn id="13" dur="1000" fill="hold"/>
                                        <p:tgtEl>
                                          <p:spTgt spid="266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6626"/>
                                        </p:tgtEl>
                                      </p:cBhvr>
                                    </p:animEffect>
                                  </p:childTnLst>
                                  <p:subTnLst>
                                    <p:audio>
                                      <p:cMediaNode>
                                        <p:cTn display="0" masterRel="sameClick">
                                          <p:stCondLst>
                                            <p:cond evt="begin" delay="0">
                                              <p:tn val="10"/>
                                            </p:cond>
                                          </p:stCondLst>
                                          <p:endCondLst>
                                            <p:cond evt="onStopAudio" delay="0">
                                              <p:tgtEl>
                                                <p:sldTgt/>
                                              </p:tgtEl>
                                            </p:cond>
                                          </p:endCondLst>
                                        </p:cTn>
                                        <p:tgtEl>
                                          <p:sndTgt r:embed="rId3" name="خطوة (12) وضع الرذاذ على الصخور بالفرشا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539552" y="4797152"/>
            <a:ext cx="7556500" cy="1077913"/>
          </a:xfrm>
          <a:prstGeom prst="rect">
            <a:avLst/>
          </a:prstGeom>
          <a:noFill/>
          <a:ln w="9525">
            <a:noFill/>
            <a:miter lim="800000"/>
            <a:headEnd/>
            <a:tailEnd/>
          </a:ln>
        </p:spPr>
        <p:txBody>
          <a:bodyPr wrap="square" anchor="ctr">
            <a:spAutoFit/>
          </a:bodyPr>
          <a:lstStyle/>
          <a:p>
            <a:pPr algn="ctr"/>
            <a:r>
              <a:rPr lang="ar-EG" sz="3200" b="1" dirty="0">
                <a:solidFill>
                  <a:srgbClr val="C00000"/>
                </a:solidFill>
                <a:latin typeface="Calibri" pitchFamily="34" charset="0"/>
              </a:rPr>
              <a:t>شكل</a:t>
            </a:r>
            <a:r>
              <a:rPr lang="ar-SA" sz="3200" b="1" dirty="0">
                <a:solidFill>
                  <a:srgbClr val="C00000"/>
                </a:solidFill>
                <a:latin typeface="Calibri" pitchFamily="34" charset="0"/>
              </a:rPr>
              <a:t> (</a:t>
            </a:r>
            <a:r>
              <a:rPr lang="ar-EG" sz="3200" b="1" dirty="0">
                <a:solidFill>
                  <a:srgbClr val="C00000"/>
                </a:solidFill>
                <a:latin typeface="Calibri" pitchFamily="34" charset="0"/>
              </a:rPr>
              <a:t>15</a:t>
            </a:r>
            <a:r>
              <a:rPr lang="ar-SA" sz="3200" b="1" dirty="0">
                <a:solidFill>
                  <a:srgbClr val="C00000"/>
                </a:solidFill>
                <a:latin typeface="Calibri" pitchFamily="34" charset="0"/>
              </a:rPr>
              <a:t>) </a:t>
            </a:r>
            <a:r>
              <a:rPr lang="ar-SA" sz="3200" b="1" dirty="0">
                <a:solidFill>
                  <a:srgbClr val="000099"/>
                </a:solidFill>
                <a:latin typeface="Calibri" pitchFamily="34" charset="0"/>
              </a:rPr>
              <a:t>الشكل النهائي للوحة وهي وجميع خطوات العمل للفنان </a:t>
            </a:r>
            <a:r>
              <a:rPr lang="ar-SA" sz="3200" b="1" dirty="0" err="1">
                <a:solidFill>
                  <a:srgbClr val="000099"/>
                </a:solidFill>
                <a:latin typeface="Calibri" pitchFamily="34" charset="0"/>
              </a:rPr>
              <a:t>أرنولد</a:t>
            </a:r>
            <a:r>
              <a:rPr lang="ar-SA" sz="3200" b="1" dirty="0">
                <a:solidFill>
                  <a:srgbClr val="000099"/>
                </a:solidFill>
                <a:latin typeface="Calibri" pitchFamily="34" charset="0"/>
              </a:rPr>
              <a:t> لوري</a:t>
            </a:r>
            <a:endParaRPr lang="en-US" sz="3200" dirty="0">
              <a:solidFill>
                <a:srgbClr val="000099"/>
              </a:solidFill>
              <a:latin typeface="Calibri" pitchFamily="34" charset="0"/>
            </a:endParaRPr>
          </a:p>
        </p:txBody>
      </p:sp>
      <p:pic>
        <p:nvPicPr>
          <p:cNvPr id="27650" name="Picture 2"/>
          <p:cNvPicPr>
            <a:picLocks noChangeAspect="1" noChangeArrowheads="1"/>
          </p:cNvPicPr>
          <p:nvPr/>
        </p:nvPicPr>
        <p:blipFill>
          <a:blip r:embed="rId4" cstate="print">
            <a:lum bright="-10000" contrast="30000"/>
          </a:blip>
          <a:srcRect/>
          <a:stretch>
            <a:fillRect/>
          </a:stretch>
        </p:blipFill>
        <p:spPr bwMode="auto">
          <a:xfrm>
            <a:off x="857224" y="500043"/>
            <a:ext cx="6500839" cy="4225102"/>
          </a:xfrm>
          <a:prstGeom prst="roundRect">
            <a:avLst>
              <a:gd name="adj" fmla="val 8665"/>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ppt_x</p:attrName>
                                        </p:attrNameLst>
                                      </p:cBhvr>
                                      <p:tavLst>
                                        <p:tav tm="0">
                                          <p:val>
                                            <p:strVal val="#ppt_x-.2"/>
                                          </p:val>
                                        </p:tav>
                                        <p:tav tm="100000">
                                          <p:val>
                                            <p:strVal val="#ppt_x"/>
                                          </p:val>
                                        </p:tav>
                                      </p:tavLst>
                                    </p:anim>
                                    <p:anim calcmode="lin" valueType="num">
                                      <p:cBhvr>
                                        <p:cTn id="8" dur="1000" fill="hold"/>
                                        <p:tgtEl>
                                          <p:spTgt spid="102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42"/>
                                        </p:tgtEl>
                                      </p:cBhvr>
                                    </p:animEffect>
                                  </p:childTnLst>
                                  <p:subTnLst>
                                    <p:audio>
                                      <p:cMediaNode>
                                        <p:cTn display="0" masterRel="sameClick">
                                          <p:stCondLst>
                                            <p:cond evt="begin" delay="0">
                                              <p:tn val="5"/>
                                            </p:cond>
                                          </p:stCondLst>
                                          <p:endCondLst>
                                            <p:cond evt="onStopAudio" delay="0">
                                              <p:tgtEl>
                                                <p:sldTgt/>
                                              </p:tgtEl>
                                            </p:cond>
                                          </p:endCondLst>
                                        </p:cTn>
                                        <p:tgtEl>
                                          <p:sndTgt r:embed="rId3" name="شكل (15) الشكل النهائي للوحة وهي وجميع خطوات العمل للفنان أرنولد لوري.wav"/>
                                        </p:tgtEl>
                                      </p:cMediaNode>
                                    </p:audio>
                                  </p:subTnLst>
                                </p:cTn>
                              </p:par>
                              <p:par>
                                <p:cTn id="10" presetID="29" presetClass="entr" presetSubtype="0" fill="hold" nodeType="withEffect">
                                  <p:stCondLst>
                                    <p:cond delay="0"/>
                                  </p:stCondLst>
                                  <p:childTnLst>
                                    <p:set>
                                      <p:cBhvr>
                                        <p:cTn id="11" dur="1" fill="hold">
                                          <p:stCondLst>
                                            <p:cond delay="0"/>
                                          </p:stCondLst>
                                        </p:cTn>
                                        <p:tgtEl>
                                          <p:spTgt spid="27650"/>
                                        </p:tgtEl>
                                        <p:attrNameLst>
                                          <p:attrName>style.visibility</p:attrName>
                                        </p:attrNameLst>
                                      </p:cBhvr>
                                      <p:to>
                                        <p:strVal val="visible"/>
                                      </p:to>
                                    </p:set>
                                    <p:anim calcmode="lin" valueType="num">
                                      <p:cBhvr>
                                        <p:cTn id="12" dur="1000" fill="hold"/>
                                        <p:tgtEl>
                                          <p:spTgt spid="27650"/>
                                        </p:tgtEl>
                                        <p:attrNameLst>
                                          <p:attrName>ppt_x</p:attrName>
                                        </p:attrNameLst>
                                      </p:cBhvr>
                                      <p:tavLst>
                                        <p:tav tm="0">
                                          <p:val>
                                            <p:strVal val="#ppt_x-.2"/>
                                          </p:val>
                                        </p:tav>
                                        <p:tav tm="100000">
                                          <p:val>
                                            <p:strVal val="#ppt_x"/>
                                          </p:val>
                                        </p:tav>
                                      </p:tavLst>
                                    </p:anim>
                                    <p:anim calcmode="lin" valueType="num">
                                      <p:cBhvr>
                                        <p:cTn id="13" dur="1000" fill="hold"/>
                                        <p:tgtEl>
                                          <p:spTgt spid="2765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7650"/>
                                        </p:tgtEl>
                                      </p:cBhvr>
                                    </p:animEffect>
                                  </p:childTnLst>
                                  <p:subTnLst>
                                    <p:audio>
                                      <p:cMediaNode>
                                        <p:cTn display="0" masterRel="sameClick">
                                          <p:stCondLst>
                                            <p:cond evt="begin" delay="0">
                                              <p:tn val="10"/>
                                            </p:cond>
                                          </p:stCondLst>
                                          <p:endCondLst>
                                            <p:cond evt="onStopAudio" delay="0">
                                              <p:tgtEl>
                                                <p:sldTgt/>
                                              </p:tgtEl>
                                            </p:cond>
                                          </p:endCondLst>
                                        </p:cTn>
                                        <p:tgtEl>
                                          <p:sndTgt r:embed="rId3" name="شكل (15) الشكل النهائي للوحة وهي وجميع خطوات العمل للفنان أرنولد لور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descr="monitor.png"/>
          <p:cNvPicPr>
            <a:picLocks noChangeAspect="1"/>
          </p:cNvPicPr>
          <p:nvPr/>
        </p:nvPicPr>
        <p:blipFill>
          <a:blip r:embed="rId6">
            <a:lum bright="-10000" contrast="40000"/>
          </a:blip>
          <a:stretch>
            <a:fillRect/>
          </a:stretch>
        </p:blipFill>
        <p:spPr bwMode="auto">
          <a:xfrm>
            <a:off x="1857356" y="0"/>
            <a:ext cx="7139002" cy="1785926"/>
          </a:xfrm>
          <a:prstGeom prst="rect">
            <a:avLst/>
          </a:prstGeom>
          <a:noFill/>
          <a:ln w="9525">
            <a:noFill/>
            <a:miter lim="800000"/>
            <a:headEnd/>
            <a:tailEnd/>
          </a:ln>
        </p:spPr>
      </p:pic>
      <p:sp>
        <p:nvSpPr>
          <p:cNvPr id="3" name="Rectangle 1"/>
          <p:cNvSpPr>
            <a:spLocks noChangeArrowheads="1"/>
          </p:cNvSpPr>
          <p:nvPr/>
        </p:nvSpPr>
        <p:spPr bwMode="auto">
          <a:xfrm rot="10446124" flipV="1">
            <a:off x="4389009" y="614792"/>
            <a:ext cx="1907122" cy="707886"/>
          </a:xfrm>
          <a:prstGeom prst="rect">
            <a:avLst/>
          </a:prstGeom>
          <a:noFill/>
          <a:ln w="9525">
            <a:noFill/>
            <a:miter lim="800000"/>
            <a:headEnd/>
            <a:tailEnd/>
          </a:ln>
        </p:spPr>
        <p:txBody>
          <a:bodyPr wrap="square" anchor="ctr">
            <a:spAutoFit/>
          </a:bodyPr>
          <a:lstStyle/>
          <a:p>
            <a:pPr algn="ctr"/>
            <a:r>
              <a:rPr lang="ar-SA" sz="4000" b="1" dirty="0">
                <a:solidFill>
                  <a:schemeClr val="bg1"/>
                </a:solidFill>
                <a:latin typeface="Calibri" pitchFamily="34" charset="0"/>
              </a:rPr>
              <a:t>نشاط (</a:t>
            </a:r>
            <a:r>
              <a:rPr lang="ar-EG" sz="4000" b="1" dirty="0">
                <a:solidFill>
                  <a:schemeClr val="bg1"/>
                </a:solidFill>
                <a:latin typeface="Calibri" pitchFamily="34" charset="0"/>
              </a:rPr>
              <a:t>4</a:t>
            </a:r>
            <a:r>
              <a:rPr lang="ar-SA" sz="4000" b="1" dirty="0">
                <a:solidFill>
                  <a:schemeClr val="bg1"/>
                </a:solidFill>
                <a:latin typeface="Calibri" pitchFamily="34" charset="0"/>
              </a:rPr>
              <a:t>)</a:t>
            </a:r>
            <a:endParaRPr lang="ar-SA" sz="4400" dirty="0">
              <a:solidFill>
                <a:schemeClr val="bg1"/>
              </a:solidFill>
            </a:endParaRPr>
          </a:p>
        </p:txBody>
      </p:sp>
      <p:sp>
        <p:nvSpPr>
          <p:cNvPr id="6" name="Rectangle 2"/>
          <p:cNvSpPr>
            <a:spLocks noChangeArrowheads="1"/>
          </p:cNvSpPr>
          <p:nvPr/>
        </p:nvSpPr>
        <p:spPr bwMode="auto">
          <a:xfrm>
            <a:off x="285720" y="2000240"/>
            <a:ext cx="7366000" cy="646112"/>
          </a:xfrm>
          <a:prstGeom prst="rect">
            <a:avLst/>
          </a:prstGeom>
          <a:noFill/>
          <a:ln w="9525">
            <a:noFill/>
            <a:miter lim="800000"/>
            <a:headEnd/>
            <a:tailEnd/>
          </a:ln>
        </p:spPr>
        <p:txBody>
          <a:bodyPr anchor="ctr">
            <a:spAutoFit/>
          </a:bodyPr>
          <a:lstStyle/>
          <a:p>
            <a:pPr algn="ctr"/>
            <a:r>
              <a:rPr lang="ar-SA" sz="3600" b="1" dirty="0">
                <a:solidFill>
                  <a:srgbClr val="006600"/>
                </a:solidFill>
                <a:latin typeface="Calibri" pitchFamily="34" charset="0"/>
              </a:rPr>
              <a:t>ارسم منظرًا من الطبيعة معتمدًا على </a:t>
            </a:r>
            <a:r>
              <a:rPr lang="ar-SA" sz="3600" b="1" dirty="0" err="1">
                <a:solidFill>
                  <a:srgbClr val="006600"/>
                </a:solidFill>
                <a:latin typeface="Calibri" pitchFamily="34" charset="0"/>
              </a:rPr>
              <a:t>الاسكتش</a:t>
            </a:r>
            <a:r>
              <a:rPr lang="ar-SA" sz="3600" b="1" dirty="0">
                <a:solidFill>
                  <a:srgbClr val="006600"/>
                </a:solidFill>
                <a:latin typeface="Calibri" pitchFamily="34" charset="0"/>
              </a:rPr>
              <a:t>.</a:t>
            </a:r>
            <a:endParaRPr lang="en-US" sz="3600" dirty="0">
              <a:solidFill>
                <a:srgbClr val="006600"/>
              </a:solidFill>
              <a:latin typeface="Calibri" pitchFamily="34" charset="0"/>
            </a:endParaRPr>
          </a:p>
        </p:txBody>
      </p:sp>
      <p:sp>
        <p:nvSpPr>
          <p:cNvPr id="8" name="مستطيل مستدير الزوايا 7"/>
          <p:cNvSpPr/>
          <p:nvPr/>
        </p:nvSpPr>
        <p:spPr>
          <a:xfrm>
            <a:off x="884014" y="2636912"/>
            <a:ext cx="7072362" cy="3429024"/>
          </a:xfrm>
          <a:prstGeom prst="roundRect">
            <a:avLst/>
          </a:prstGeom>
        </p:spPr>
        <p:style>
          <a:lnRef idx="2">
            <a:schemeClr val="accent2"/>
          </a:lnRef>
          <a:fillRef idx="1">
            <a:schemeClr val="lt1"/>
          </a:fillRef>
          <a:effectRef idx="0">
            <a:schemeClr val="accent2"/>
          </a:effectRef>
          <a:fontRef idx="minor">
            <a:schemeClr val="dk1"/>
          </a:fontRef>
        </p:style>
        <p:txBody>
          <a:bodyPr rtlCol="1" anchor="ctr"/>
          <a:lstStyle/>
          <a:p>
            <a:pPr algn="ctr"/>
            <a:endParaRPr lang="ar-EG"/>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نشاط2.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نشاط (4).wav"/>
                                        </p:tgtEl>
                                      </p:cMediaNode>
                                    </p:audio>
                                  </p:sub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5" name="ارسم منظرًا من الطبيعة معتمدًا على الاسكتش.wav"/>
                                        </p:tgtEl>
                                      </p:cMediaNode>
                                    </p:audio>
                                  </p:subTnLst>
                                </p:cTn>
                              </p:par>
                              <p:par>
                                <p:cTn id="18" presetID="53"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286117" y="642918"/>
            <a:ext cx="2843212" cy="831850"/>
          </a:xfrm>
          <a:prstGeom prst="rect">
            <a:avLst/>
          </a:prstGeom>
          <a:noFill/>
          <a:ln w="9525">
            <a:noFill/>
            <a:miter lim="800000"/>
            <a:headEnd/>
            <a:tailEnd/>
          </a:ln>
        </p:spPr>
        <p:txBody>
          <a:bodyPr>
            <a:spAutoFit/>
          </a:bodyPr>
          <a:lstStyle/>
          <a:p>
            <a:pPr algn="ctr"/>
            <a:r>
              <a:rPr lang="ar-EG" sz="4800" b="1" dirty="0">
                <a:solidFill>
                  <a:srgbClr val="0000FF"/>
                </a:solidFill>
                <a:latin typeface="Calibri" pitchFamily="34" charset="0"/>
              </a:rPr>
              <a:t>الموضوعات</a:t>
            </a:r>
          </a:p>
        </p:txBody>
      </p:sp>
      <p:sp>
        <p:nvSpPr>
          <p:cNvPr id="7" name="Rectangle 9"/>
          <p:cNvSpPr>
            <a:spLocks noChangeArrowheads="1"/>
          </p:cNvSpPr>
          <p:nvPr/>
        </p:nvSpPr>
        <p:spPr bwMode="auto">
          <a:xfrm>
            <a:off x="3833110" y="2071678"/>
            <a:ext cx="3667848" cy="830997"/>
          </a:xfrm>
          <a:prstGeom prst="rect">
            <a:avLst/>
          </a:prstGeom>
          <a:noFill/>
          <a:ln w="9525">
            <a:noFill/>
            <a:miter lim="800000"/>
            <a:headEnd/>
            <a:tailEnd/>
          </a:ln>
        </p:spPr>
        <p:txBody>
          <a:bodyPr wrap="square">
            <a:spAutoFit/>
          </a:bodyPr>
          <a:lstStyle/>
          <a:p>
            <a:r>
              <a:rPr lang="ar-EG" sz="4800" b="1" dirty="0">
                <a:solidFill>
                  <a:srgbClr val="C00000"/>
                </a:solidFill>
                <a:latin typeface="Calibri" pitchFamily="34" charset="0"/>
              </a:rPr>
              <a:t>الموضوع </a:t>
            </a:r>
            <a:r>
              <a:rPr lang="ar-EG" sz="4800" b="1" dirty="0" err="1">
                <a:solidFill>
                  <a:srgbClr val="C00000"/>
                </a:solidFill>
                <a:latin typeface="Calibri" pitchFamily="34" charset="0"/>
              </a:rPr>
              <a:t>الثالث:</a:t>
            </a:r>
            <a:endParaRPr lang="ar-EG" sz="4800" b="1" dirty="0">
              <a:solidFill>
                <a:srgbClr val="C00000"/>
              </a:solidFill>
              <a:latin typeface="Calibri" pitchFamily="34" charset="0"/>
            </a:endParaRPr>
          </a:p>
        </p:txBody>
      </p:sp>
      <p:sp>
        <p:nvSpPr>
          <p:cNvPr id="9" name="Rectangle 9"/>
          <p:cNvSpPr>
            <a:spLocks noChangeArrowheads="1"/>
          </p:cNvSpPr>
          <p:nvPr/>
        </p:nvSpPr>
        <p:spPr bwMode="auto">
          <a:xfrm>
            <a:off x="2975854" y="3534485"/>
            <a:ext cx="2957969" cy="830997"/>
          </a:xfrm>
          <a:prstGeom prst="rect">
            <a:avLst/>
          </a:prstGeom>
          <a:noFill/>
          <a:ln w="9525">
            <a:noFill/>
            <a:miter lim="800000"/>
            <a:headEnd/>
            <a:tailEnd/>
          </a:ln>
        </p:spPr>
        <p:txBody>
          <a:bodyPr wrap="square">
            <a:spAutoFit/>
          </a:bodyPr>
          <a:lstStyle/>
          <a:p>
            <a:r>
              <a:rPr lang="ar-EG" sz="4800" b="1" dirty="0">
                <a:ln>
                  <a:gradFill>
                    <a:gsLst>
                      <a:gs pos="0">
                        <a:srgbClr val="000082"/>
                      </a:gs>
                      <a:gs pos="30000">
                        <a:srgbClr val="66008F"/>
                      </a:gs>
                      <a:gs pos="64999">
                        <a:srgbClr val="BA0066"/>
                      </a:gs>
                      <a:gs pos="89999">
                        <a:srgbClr val="FF0000"/>
                      </a:gs>
                      <a:gs pos="100000">
                        <a:srgbClr val="FF8200"/>
                      </a:gs>
                    </a:gsLst>
                    <a:lin ang="5400000" scaled="0"/>
                  </a:gradFill>
                </a:ln>
                <a:gradFill>
                  <a:gsLst>
                    <a:gs pos="0">
                      <a:srgbClr val="FF3399"/>
                    </a:gs>
                    <a:gs pos="25000">
                      <a:srgbClr val="FF6633"/>
                    </a:gs>
                    <a:gs pos="50000">
                      <a:srgbClr val="FFFF00"/>
                    </a:gs>
                    <a:gs pos="75000">
                      <a:srgbClr val="01A78F"/>
                    </a:gs>
                    <a:gs pos="100000">
                      <a:srgbClr val="3366FF"/>
                    </a:gs>
                  </a:gsLst>
                  <a:lin ang="0" scaled="0"/>
                </a:gradFill>
                <a:latin typeface="Calibri" pitchFamily="34" charset="0"/>
              </a:rPr>
              <a:t>تعتيق الألوان</a:t>
            </a:r>
            <a:endParaRPr lang="en-US" sz="4800" dirty="0">
              <a:ln>
                <a:gradFill>
                  <a:gsLst>
                    <a:gs pos="0">
                      <a:srgbClr val="000082"/>
                    </a:gs>
                    <a:gs pos="30000">
                      <a:srgbClr val="66008F"/>
                    </a:gs>
                    <a:gs pos="64999">
                      <a:srgbClr val="BA0066"/>
                    </a:gs>
                    <a:gs pos="89999">
                      <a:srgbClr val="FF0000"/>
                    </a:gs>
                    <a:gs pos="100000">
                      <a:srgbClr val="FF8200"/>
                    </a:gs>
                  </a:gsLst>
                  <a:lin ang="5400000" scaled="0"/>
                </a:gradFill>
              </a:ln>
              <a:gradFill>
                <a:gsLst>
                  <a:gs pos="0">
                    <a:srgbClr val="FF3399"/>
                  </a:gs>
                  <a:gs pos="25000">
                    <a:srgbClr val="FF6633"/>
                  </a:gs>
                  <a:gs pos="50000">
                    <a:srgbClr val="FFFF00"/>
                  </a:gs>
                  <a:gs pos="75000">
                    <a:srgbClr val="01A78F"/>
                  </a:gs>
                  <a:gs pos="100000">
                    <a:srgbClr val="3366FF"/>
                  </a:gs>
                </a:gsLst>
                <a:lin ang="0" scaled="0"/>
              </a:gradFill>
              <a:latin typeface="Calibri" pitchFamily="34" charset="0"/>
            </a:endParaRPr>
          </a:p>
        </p:txBody>
      </p:sp>
    </p:spTree>
  </p:cSld>
  <p:clrMapOvr>
    <a:masterClrMapping/>
  </p:clrMapOvr>
  <p:transition>
    <p:wedge/>
    <p:sndAc>
      <p:stSnd>
        <p:snd r:embed="rId3"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4" name="الموضوع الثالث2.wav"/>
                                        </p:tgtEl>
                                      </p:cMediaNode>
                                    </p:audio>
                                  </p:sub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0.05"/>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 calcmode="lin" valueType="num">
                                      <p:cBhvr>
                                        <p:cTn id="14" dur="500" fill="hold"/>
                                        <p:tgtEl>
                                          <p:spTgt spid="9"/>
                                        </p:tgtEl>
                                        <p:attrNameLst>
                                          <p:attrName>ppt_x</p:attrName>
                                        </p:attrNameLst>
                                      </p:cBhvr>
                                      <p:tavLst>
                                        <p:tav tm="0">
                                          <p:val>
                                            <p:strVal val="#ppt_x-.2"/>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Effect transition="in" filter="fade">
                                      <p:cBhvr>
                                        <p:cTn id="16"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5" name="تعتيق الألوا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286117" y="642918"/>
            <a:ext cx="2843212" cy="831850"/>
          </a:xfrm>
          <a:prstGeom prst="rect">
            <a:avLst/>
          </a:prstGeom>
          <a:noFill/>
          <a:ln w="9525">
            <a:noFill/>
            <a:miter lim="800000"/>
            <a:headEnd/>
            <a:tailEnd/>
          </a:ln>
        </p:spPr>
        <p:txBody>
          <a:bodyPr>
            <a:spAutoFit/>
          </a:bodyPr>
          <a:lstStyle/>
          <a:p>
            <a:pPr algn="ctr"/>
            <a:r>
              <a:rPr lang="ar-EG" sz="4800" b="1" dirty="0">
                <a:solidFill>
                  <a:srgbClr val="0000FF"/>
                </a:solidFill>
                <a:latin typeface="Calibri" pitchFamily="34" charset="0"/>
              </a:rPr>
              <a:t>الموضوعات</a:t>
            </a:r>
          </a:p>
        </p:txBody>
      </p:sp>
      <p:sp>
        <p:nvSpPr>
          <p:cNvPr id="6" name="Rectangle 9"/>
          <p:cNvSpPr>
            <a:spLocks noChangeArrowheads="1"/>
          </p:cNvSpPr>
          <p:nvPr/>
        </p:nvSpPr>
        <p:spPr bwMode="auto">
          <a:xfrm>
            <a:off x="3786182" y="2322813"/>
            <a:ext cx="3667848" cy="830997"/>
          </a:xfrm>
          <a:prstGeom prst="rect">
            <a:avLst/>
          </a:prstGeom>
          <a:noFill/>
          <a:ln w="9525">
            <a:noFill/>
            <a:miter lim="800000"/>
            <a:headEnd/>
            <a:tailEnd/>
          </a:ln>
        </p:spPr>
        <p:txBody>
          <a:bodyPr wrap="square">
            <a:spAutoFit/>
          </a:bodyPr>
          <a:lstStyle/>
          <a:p>
            <a:r>
              <a:rPr lang="ar-EG" sz="4800" b="1" dirty="0">
                <a:solidFill>
                  <a:srgbClr val="C00000"/>
                </a:solidFill>
                <a:latin typeface="Calibri" pitchFamily="34" charset="0"/>
              </a:rPr>
              <a:t>الموضوع </a:t>
            </a:r>
            <a:r>
              <a:rPr lang="ar-EG" sz="4800" b="1" dirty="0" err="1">
                <a:solidFill>
                  <a:srgbClr val="C00000"/>
                </a:solidFill>
                <a:latin typeface="Calibri" pitchFamily="34" charset="0"/>
              </a:rPr>
              <a:t>الرابع:</a:t>
            </a:r>
            <a:endParaRPr lang="ar-EG" sz="4800" b="1" dirty="0">
              <a:solidFill>
                <a:srgbClr val="C00000"/>
              </a:solidFill>
              <a:latin typeface="Calibri" pitchFamily="34" charset="0"/>
            </a:endParaRPr>
          </a:p>
        </p:txBody>
      </p:sp>
      <p:sp>
        <p:nvSpPr>
          <p:cNvPr id="8" name="Rectangle 9"/>
          <p:cNvSpPr>
            <a:spLocks noChangeArrowheads="1"/>
          </p:cNvSpPr>
          <p:nvPr/>
        </p:nvSpPr>
        <p:spPr bwMode="auto">
          <a:xfrm>
            <a:off x="3000364" y="3643314"/>
            <a:ext cx="2526491" cy="830997"/>
          </a:xfrm>
          <a:prstGeom prst="rect">
            <a:avLst/>
          </a:prstGeom>
          <a:noFill/>
          <a:ln w="9525">
            <a:noFill/>
            <a:miter lim="800000"/>
            <a:headEnd/>
            <a:tailEnd/>
          </a:ln>
        </p:spPr>
        <p:txBody>
          <a:bodyPr wrap="square">
            <a:spAutoFit/>
          </a:bodyPr>
          <a:lstStyle/>
          <a:p>
            <a:r>
              <a:rPr lang="ar-EG" sz="4800" b="1" dirty="0">
                <a:solidFill>
                  <a:srgbClr val="660066"/>
                </a:solidFill>
                <a:latin typeface="Calibri" pitchFamily="34" charset="0"/>
              </a:rPr>
              <a:t>قصة وطن</a:t>
            </a:r>
            <a:endParaRPr lang="en-US" sz="4800" dirty="0">
              <a:solidFill>
                <a:srgbClr val="660066"/>
              </a:solidFill>
              <a:latin typeface="Calibri" pitchFamily="34" charset="0"/>
            </a:endParaRPr>
          </a:p>
        </p:txBody>
      </p:sp>
    </p:spTree>
  </p:cSld>
  <p:clrMapOvr>
    <a:masterClrMapping/>
  </p:clrMapOvr>
  <p:transition>
    <p:wedge/>
    <p:sndAc>
      <p:stSnd>
        <p:snd r:embed="rId3"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4" name="الموضوع الرابع.wav"/>
                                        </p:tgtEl>
                                      </p:cMediaNode>
                                    </p:audio>
                                  </p:subTnLst>
                                </p:cTn>
                              </p:par>
                            </p:childTnLst>
                          </p:cTn>
                        </p:par>
                      </p:childTnLst>
                    </p:cTn>
                  </p:par>
                  <p:par>
                    <p:cTn id="8" fill="hold">
                      <p:stCondLst>
                        <p:cond delay="indefinite"/>
                      </p:stCondLst>
                      <p:childTnLst>
                        <p:par>
                          <p:cTn id="9" fill="hold">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0.05"/>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 calcmode="lin" valueType="num">
                                      <p:cBhvr>
                                        <p:cTn id="14" dur="500" fill="hold"/>
                                        <p:tgtEl>
                                          <p:spTgt spid="8"/>
                                        </p:tgtEl>
                                        <p:attrNameLst>
                                          <p:attrName>ppt_x</p:attrName>
                                        </p:attrNameLst>
                                      </p:cBhvr>
                                      <p:tavLst>
                                        <p:tav tm="0">
                                          <p:val>
                                            <p:strVal val="#ppt_x-.2"/>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Effect transition="in" filter="fade">
                                      <p:cBhvr>
                                        <p:cTn id="16"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5" name="قصة وط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مستطيل مستدير الزوايا 15"/>
          <p:cNvSpPr/>
          <p:nvPr/>
        </p:nvSpPr>
        <p:spPr>
          <a:xfrm>
            <a:off x="642910" y="3429000"/>
            <a:ext cx="6429420" cy="1571636"/>
          </a:xfrm>
          <a:prstGeom prst="roundRect">
            <a:avLst>
              <a:gd name="adj" fmla="val 29134"/>
            </a:avLst>
          </a:prstGeom>
          <a:solidFill>
            <a:srgbClr val="800000"/>
          </a:solidFill>
          <a:ln w="184150">
            <a:gradFill>
              <a:gsLst>
                <a:gs pos="50000">
                  <a:srgbClr val="800000"/>
                </a:gs>
                <a:gs pos="0">
                  <a:schemeClr val="bg1"/>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solidFill>
                <a:srgbClr val="663300"/>
              </a:solidFill>
            </a:endParaRPr>
          </a:p>
        </p:txBody>
      </p:sp>
      <p:grpSp>
        <p:nvGrpSpPr>
          <p:cNvPr id="14" name="مجموعة 13"/>
          <p:cNvGrpSpPr/>
          <p:nvPr/>
        </p:nvGrpSpPr>
        <p:grpSpPr>
          <a:xfrm>
            <a:off x="3000364" y="303181"/>
            <a:ext cx="4786346" cy="2711766"/>
            <a:chOff x="2214546" y="1643050"/>
            <a:chExt cx="4786346" cy="2711766"/>
          </a:xfrm>
        </p:grpSpPr>
        <p:sp>
          <p:nvSpPr>
            <p:cNvPr id="12" name="مستطيل مستدير الزوايا 11"/>
            <p:cNvSpPr/>
            <p:nvPr/>
          </p:nvSpPr>
          <p:spPr>
            <a:xfrm>
              <a:off x="2214546" y="2643182"/>
              <a:ext cx="4786346" cy="1571636"/>
            </a:xfrm>
            <a:prstGeom prst="roundRect">
              <a:avLst>
                <a:gd name="adj" fmla="val 29134"/>
              </a:avLst>
            </a:prstGeom>
            <a:gradFill flip="none" rotWithShape="1">
              <a:gsLst>
                <a:gs pos="100000">
                  <a:srgbClr val="800000"/>
                </a:gs>
                <a:gs pos="58000">
                  <a:srgbClr val="800000"/>
                </a:gs>
                <a:gs pos="0">
                  <a:schemeClr val="bg1"/>
                </a:gs>
                <a:gs pos="100000">
                  <a:schemeClr val="accent1">
                    <a:tint val="23500"/>
                    <a:satMod val="160000"/>
                  </a:schemeClr>
                </a:gs>
              </a:gsLst>
              <a:lin ang="10800000" scaled="1"/>
              <a:tileRect/>
            </a:gradFill>
            <a:ln w="184150">
              <a:gradFill>
                <a:gsLst>
                  <a:gs pos="50000">
                    <a:srgbClr val="800000"/>
                  </a:gs>
                  <a:gs pos="0">
                    <a:schemeClr val="bg1"/>
                  </a:gs>
                  <a:gs pos="100000">
                    <a:schemeClr val="accent1">
                      <a:tint val="23500"/>
                      <a:satMod val="160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solidFill>
                  <a:srgbClr val="663300"/>
                </a:solidFill>
              </a:endParaRPr>
            </a:p>
          </p:txBody>
        </p:sp>
        <p:pic>
          <p:nvPicPr>
            <p:cNvPr id="13" name="صورة 12" descr="صورة3.gif"/>
            <p:cNvPicPr>
              <a:picLocks noChangeAspect="1"/>
            </p:cNvPicPr>
            <p:nvPr/>
          </p:nvPicPr>
          <p:blipFill>
            <a:blip r:embed="rId6">
              <a:lum bright="-20000" contrast="40000"/>
            </a:blip>
            <a:stretch>
              <a:fillRect/>
            </a:stretch>
          </p:blipFill>
          <p:spPr>
            <a:xfrm>
              <a:off x="5643570" y="1643050"/>
              <a:ext cx="1325880" cy="2711766"/>
            </a:xfrm>
            <a:prstGeom prst="rect">
              <a:avLst/>
            </a:prstGeom>
          </p:spPr>
        </p:pic>
      </p:grpSp>
      <p:sp>
        <p:nvSpPr>
          <p:cNvPr id="5" name="Rectangle 4"/>
          <p:cNvSpPr>
            <a:spLocks noChangeArrowheads="1"/>
          </p:cNvSpPr>
          <p:nvPr/>
        </p:nvSpPr>
        <p:spPr bwMode="auto">
          <a:xfrm>
            <a:off x="785786" y="3657431"/>
            <a:ext cx="6215106" cy="1200329"/>
          </a:xfrm>
          <a:prstGeom prst="rect">
            <a:avLst/>
          </a:prstGeom>
          <a:noFill/>
          <a:ln w="9525">
            <a:noFill/>
            <a:miter lim="800000"/>
            <a:headEnd/>
            <a:tailEnd/>
          </a:ln>
        </p:spPr>
        <p:txBody>
          <a:bodyPr wrap="square">
            <a:spAutoFit/>
          </a:bodyPr>
          <a:lstStyle/>
          <a:p>
            <a:pPr algn="ctr"/>
            <a:r>
              <a:rPr lang="ar-SA" sz="7200" b="1" dirty="0">
                <a:solidFill>
                  <a:schemeClr val="bg1"/>
                </a:solidFill>
                <a:latin typeface="Calibri" pitchFamily="34" charset="0"/>
              </a:rPr>
              <a:t>الرسم من الطبيعة</a:t>
            </a:r>
            <a:endParaRPr lang="en-US" sz="7200" dirty="0">
              <a:solidFill>
                <a:schemeClr val="bg1"/>
              </a:solidFill>
              <a:latin typeface="Calibri" pitchFamily="34" charset="0"/>
            </a:endParaRPr>
          </a:p>
        </p:txBody>
      </p:sp>
      <p:sp>
        <p:nvSpPr>
          <p:cNvPr id="10" name="TextBox 9"/>
          <p:cNvSpPr txBox="1">
            <a:spLocks noChangeArrowheads="1"/>
          </p:cNvSpPr>
          <p:nvPr/>
        </p:nvSpPr>
        <p:spPr bwMode="auto">
          <a:xfrm>
            <a:off x="3143240" y="1357298"/>
            <a:ext cx="3571900" cy="1446213"/>
          </a:xfrm>
          <a:prstGeom prst="rect">
            <a:avLst/>
          </a:prstGeom>
          <a:noFill/>
          <a:ln w="9525">
            <a:noFill/>
            <a:miter lim="800000"/>
            <a:headEnd/>
            <a:tailEnd/>
          </a:ln>
        </p:spPr>
        <p:txBody>
          <a:bodyPr wrap="square">
            <a:spAutoFit/>
          </a:bodyPr>
          <a:lstStyle/>
          <a:p>
            <a:pPr algn="ctr"/>
            <a:r>
              <a:rPr lang="ar-SA" sz="4400" b="1" dirty="0">
                <a:solidFill>
                  <a:schemeClr val="bg1"/>
                </a:solidFill>
                <a:latin typeface="Calibri" pitchFamily="34" charset="0"/>
              </a:rPr>
              <a:t>مجال الرسم </a:t>
            </a:r>
          </a:p>
          <a:p>
            <a:pPr algn="ctr"/>
            <a:r>
              <a:rPr lang="ar-SA" sz="4400" b="1" dirty="0">
                <a:solidFill>
                  <a:schemeClr val="bg1"/>
                </a:solidFill>
                <a:latin typeface="Calibri" pitchFamily="34" charset="0"/>
              </a:rPr>
              <a:t>الموضوع الأول </a:t>
            </a:r>
            <a:endParaRPr lang="ar-EG" sz="4400" b="1" dirty="0">
              <a:solidFill>
                <a:schemeClr val="bg1"/>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from="(-#ppt_w/2)" to="(#ppt_x)" calcmode="lin" valueType="num">
                                      <p:cBhvr>
                                        <p:cTn id="7" dur="600" fill="hold">
                                          <p:stCondLst>
                                            <p:cond delay="0"/>
                                          </p:stCondLst>
                                        </p:cTn>
                                        <p:tgtEl>
                                          <p:spTgt spid="14"/>
                                        </p:tgtEl>
                                        <p:attrNameLst>
                                          <p:attrName>ppt_x</p:attrName>
                                        </p:attrNameLst>
                                      </p:cBhvr>
                                    </p:anim>
                                    <p:anim from="0" to="-1.0" calcmode="lin" valueType="num">
                                      <p:cBhvr>
                                        <p:cTn id="8" dur="200" decel="50000" autoRev="1" fill="hold">
                                          <p:stCondLst>
                                            <p:cond delay="600"/>
                                          </p:stCondLst>
                                        </p:cTn>
                                        <p:tgtEl>
                                          <p:spTgt spid="14"/>
                                        </p:tgtEl>
                                        <p:attrNameLst>
                                          <p:attrName>xshear</p:attrName>
                                        </p:attrNameLst>
                                      </p:cBhvr>
                                    </p:anim>
                                    <p:animScale>
                                      <p:cBhvr>
                                        <p:cTn id="9" dur="200" decel="100000" autoRev="1" fill="hold">
                                          <p:stCondLst>
                                            <p:cond delay="600"/>
                                          </p:stCondLst>
                                        </p:cTn>
                                        <p:tgtEl>
                                          <p:spTgt spid="14"/>
                                        </p:tgtEl>
                                      </p:cBhvr>
                                      <p:from x="100000" y="100000"/>
                                      <p:to x="80000" y="100000"/>
                                    </p:animScale>
                                    <p:anim by="(#ppt_h/3+#ppt_w*0.1)" calcmode="lin" valueType="num">
                                      <p:cBhvr additive="sum">
                                        <p:cTn id="10" dur="200" decel="100000" autoRev="1" fill="hold">
                                          <p:stCondLst>
                                            <p:cond delay="600"/>
                                          </p:stCondLst>
                                        </p:cTn>
                                        <p:tgtEl>
                                          <p:spTgt spid="14"/>
                                        </p:tgtEl>
                                        <p:attrNameLst>
                                          <p:attrName>ppt_x</p:attrName>
                                        </p:attrNameLst>
                                      </p:cBhvr>
                                    </p:anim>
                                  </p:childTnLst>
                                </p:cTn>
                              </p:par>
                              <p:par>
                                <p:cTn id="11" presetID="34" presetClass="entr" presetSubtype="0" fill="hold" grpId="0"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from="(-#ppt_w/2)" to="(#ppt_x)" calcmode="lin" valueType="num">
                                      <p:cBhvr>
                                        <p:cTn id="13" dur="600" fill="hold">
                                          <p:stCondLst>
                                            <p:cond delay="0"/>
                                          </p:stCondLst>
                                        </p:cTn>
                                        <p:tgtEl>
                                          <p:spTgt spid="10">
                                            <p:txEl>
                                              <p:pRg st="0" end="0"/>
                                            </p:txEl>
                                          </p:spTgt>
                                        </p:tgtEl>
                                        <p:attrNameLst>
                                          <p:attrName>ppt_x</p:attrName>
                                        </p:attrNameLst>
                                      </p:cBhvr>
                                    </p:anim>
                                    <p:anim from="0" to="-1.0" calcmode="lin" valueType="num">
                                      <p:cBhvr>
                                        <p:cTn id="14" dur="200" decel="50000" autoRev="1" fill="hold">
                                          <p:stCondLst>
                                            <p:cond delay="600"/>
                                          </p:stCondLst>
                                        </p:cTn>
                                        <p:tgtEl>
                                          <p:spTgt spid="10">
                                            <p:txEl>
                                              <p:pRg st="0" end="0"/>
                                            </p:txEl>
                                          </p:spTgt>
                                        </p:tgtEl>
                                        <p:attrNameLst>
                                          <p:attrName>xshear</p:attrName>
                                        </p:attrNameLst>
                                      </p:cBhvr>
                                    </p:anim>
                                    <p:animScale>
                                      <p:cBhvr>
                                        <p:cTn id="15" dur="200" decel="100000" autoRev="1" fill="hold">
                                          <p:stCondLst>
                                            <p:cond delay="600"/>
                                          </p:stCondLst>
                                        </p:cTn>
                                        <p:tgtEl>
                                          <p:spTgt spid="10">
                                            <p:txEl>
                                              <p:pRg st="0" end="0"/>
                                            </p:txEl>
                                          </p:spTgt>
                                        </p:tgtEl>
                                      </p:cBhvr>
                                      <p:from x="100000" y="100000"/>
                                      <p:to x="80000" y="100000"/>
                                    </p:animScale>
                                    <p:anim by="(#ppt_h/3+#ppt_w*0.1)" calcmode="lin" valueType="num">
                                      <p:cBhvr additive="sum">
                                        <p:cTn id="16" dur="200" decel="100000" autoRev="1" fill="hold">
                                          <p:stCondLst>
                                            <p:cond delay="600"/>
                                          </p:stCondLst>
                                        </p:cTn>
                                        <p:tgtEl>
                                          <p:spTgt spid="10">
                                            <p:txEl>
                                              <p:pRg st="0" end="0"/>
                                            </p:txEl>
                                          </p:spTgt>
                                        </p:tgtEl>
                                        <p:attrNameLst>
                                          <p:attrName>ppt_x</p:attrName>
                                        </p:attrNameLst>
                                      </p:cBhvr>
                                    </p:anim>
                                  </p:childTnLst>
                                  <p:subTnLst>
                                    <p:audio>
                                      <p:cMediaNode>
                                        <p:cTn display="0" masterRel="sameClick">
                                          <p:stCondLst>
                                            <p:cond evt="begin" delay="0">
                                              <p:tn val="11"/>
                                            </p:cond>
                                          </p:stCondLst>
                                          <p:endCondLst>
                                            <p:cond evt="onStopAudio" delay="0">
                                              <p:tgtEl>
                                                <p:sldTgt/>
                                              </p:tgtEl>
                                            </p:cond>
                                          </p:endCondLst>
                                        </p:cTn>
                                        <p:tgtEl>
                                          <p:sndTgt r:embed="rId3" name="مجال الرسم.wav"/>
                                        </p:tgtEl>
                                      </p:cMediaNode>
                                    </p:audio>
                                  </p:subTnLst>
                                </p:cTn>
                              </p:par>
                            </p:childTnLst>
                          </p:cTn>
                        </p:par>
                      </p:childTnLst>
                    </p:cTn>
                  </p:par>
                  <p:par>
                    <p:cTn id="17" fill="hold">
                      <p:stCondLst>
                        <p:cond delay="indefinite"/>
                      </p:stCondLst>
                      <p:childTnLst>
                        <p:par>
                          <p:cTn id="18" fill="hold">
                            <p:stCondLst>
                              <p:cond delay="0"/>
                            </p:stCondLst>
                            <p:childTnLst>
                              <p:par>
                                <p:cTn id="19" presetID="34" presetClass="entr" presetSubtype="0" fill="hold" grpId="0"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anim from="(-#ppt_w/2)" to="(#ppt_x)" calcmode="lin" valueType="num">
                                      <p:cBhvr>
                                        <p:cTn id="21" dur="600" fill="hold">
                                          <p:stCondLst>
                                            <p:cond delay="0"/>
                                          </p:stCondLst>
                                        </p:cTn>
                                        <p:tgtEl>
                                          <p:spTgt spid="10">
                                            <p:txEl>
                                              <p:pRg st="1" end="1"/>
                                            </p:txEl>
                                          </p:spTgt>
                                        </p:tgtEl>
                                        <p:attrNameLst>
                                          <p:attrName>ppt_x</p:attrName>
                                        </p:attrNameLst>
                                      </p:cBhvr>
                                    </p:anim>
                                    <p:anim from="0" to="-1.0" calcmode="lin" valueType="num">
                                      <p:cBhvr>
                                        <p:cTn id="22" dur="200" decel="50000" autoRev="1" fill="hold">
                                          <p:stCondLst>
                                            <p:cond delay="600"/>
                                          </p:stCondLst>
                                        </p:cTn>
                                        <p:tgtEl>
                                          <p:spTgt spid="10">
                                            <p:txEl>
                                              <p:pRg st="1" end="1"/>
                                            </p:txEl>
                                          </p:spTgt>
                                        </p:tgtEl>
                                        <p:attrNameLst>
                                          <p:attrName>xshear</p:attrName>
                                        </p:attrNameLst>
                                      </p:cBhvr>
                                    </p:anim>
                                    <p:animScale>
                                      <p:cBhvr>
                                        <p:cTn id="23" dur="200" decel="100000" autoRev="1" fill="hold">
                                          <p:stCondLst>
                                            <p:cond delay="600"/>
                                          </p:stCondLst>
                                        </p:cTn>
                                        <p:tgtEl>
                                          <p:spTgt spid="10">
                                            <p:txEl>
                                              <p:pRg st="1" end="1"/>
                                            </p:txEl>
                                          </p:spTgt>
                                        </p:tgtEl>
                                      </p:cBhvr>
                                      <p:from x="100000" y="100000"/>
                                      <p:to x="80000" y="100000"/>
                                    </p:animScale>
                                    <p:anim by="(#ppt_h/3+#ppt_w*0.1)" calcmode="lin" valueType="num">
                                      <p:cBhvr additive="sum">
                                        <p:cTn id="24" dur="200" decel="100000" autoRev="1" fill="hold">
                                          <p:stCondLst>
                                            <p:cond delay="600"/>
                                          </p:stCondLst>
                                        </p:cTn>
                                        <p:tgtEl>
                                          <p:spTgt spid="10">
                                            <p:txEl>
                                              <p:pRg st="1" end="1"/>
                                            </p:txEl>
                                          </p:spTgt>
                                        </p:tgtEl>
                                        <p:attrNameLst>
                                          <p:attrName>ppt_x</p:attrName>
                                        </p:attrNameLst>
                                      </p:cBhvr>
                                    </p:anim>
                                  </p:childTnLst>
                                  <p:subTnLst>
                                    <p:audio>
                                      <p:cMediaNode>
                                        <p:cTn display="0" masterRel="sameClick">
                                          <p:stCondLst>
                                            <p:cond evt="begin" delay="0">
                                              <p:tn val="19"/>
                                            </p:cond>
                                          </p:stCondLst>
                                          <p:endCondLst>
                                            <p:cond evt="onStopAudio" delay="0">
                                              <p:tgtEl>
                                                <p:sldTgt/>
                                              </p:tgtEl>
                                            </p:cond>
                                          </p:endCondLst>
                                        </p:cTn>
                                        <p:tgtEl>
                                          <p:sndTgt r:embed="rId4" name="الموضوع الأول.wav"/>
                                        </p:tgtEl>
                                      </p:cMediaNode>
                                    </p:audio>
                                  </p:subTnLst>
                                </p:cTn>
                              </p:par>
                            </p:childTnLst>
                          </p:cTn>
                        </p:par>
                      </p:childTnLst>
                    </p:cTn>
                  </p:par>
                  <p:par>
                    <p:cTn id="25" fill="hold">
                      <p:stCondLst>
                        <p:cond delay="indefinite"/>
                      </p:stCondLst>
                      <p:childTnLst>
                        <p:par>
                          <p:cTn id="26" fill="hold">
                            <p:stCondLst>
                              <p:cond delay="0"/>
                            </p:stCondLst>
                            <p:childTnLst>
                              <p:par>
                                <p:cTn id="27" presetID="17"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ppt_x</p:attrName>
                                        </p:attrNameLst>
                                      </p:cBhvr>
                                      <p:tavLst>
                                        <p:tav tm="0">
                                          <p:val>
                                            <p:strVal val="#ppt_x"/>
                                          </p:val>
                                        </p:tav>
                                        <p:tav tm="100000">
                                          <p:val>
                                            <p:strVal val="#ppt_x"/>
                                          </p:val>
                                        </p:tav>
                                      </p:tavLst>
                                    </p:anim>
                                    <p:anim calcmode="lin" valueType="num">
                                      <p:cBhvr>
                                        <p:cTn id="30" dur="500" fill="hold"/>
                                        <p:tgtEl>
                                          <p:spTgt spid="16"/>
                                        </p:tgtEl>
                                        <p:attrNameLst>
                                          <p:attrName>ppt_y</p:attrName>
                                        </p:attrNameLst>
                                      </p:cBhvr>
                                      <p:tavLst>
                                        <p:tav tm="0">
                                          <p:val>
                                            <p:strVal val="#ppt_y+#ppt_h/2"/>
                                          </p:val>
                                        </p:tav>
                                        <p:tav tm="100000">
                                          <p:val>
                                            <p:strVal val="#ppt_y"/>
                                          </p:val>
                                        </p:tav>
                                      </p:tavLst>
                                    </p:anim>
                                    <p:anim calcmode="lin" valueType="num">
                                      <p:cBhvr>
                                        <p:cTn id="31" dur="500" fill="hold"/>
                                        <p:tgtEl>
                                          <p:spTgt spid="16"/>
                                        </p:tgtEl>
                                        <p:attrNameLst>
                                          <p:attrName>ppt_w</p:attrName>
                                        </p:attrNameLst>
                                      </p:cBhvr>
                                      <p:tavLst>
                                        <p:tav tm="0">
                                          <p:val>
                                            <p:strVal val="#ppt_w"/>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childTnLst>
                                </p:cTn>
                              </p:par>
                              <p:par>
                                <p:cTn id="33" presetID="17"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ppt_x</p:attrName>
                                        </p:attrNameLst>
                                      </p:cBhvr>
                                      <p:tavLst>
                                        <p:tav tm="0">
                                          <p:val>
                                            <p:strVal val="#ppt_x"/>
                                          </p:val>
                                        </p:tav>
                                        <p:tav tm="100000">
                                          <p:val>
                                            <p:strVal val="#ppt_x"/>
                                          </p:val>
                                        </p:tav>
                                      </p:tavLst>
                                    </p:anim>
                                    <p:anim calcmode="lin" valueType="num">
                                      <p:cBhvr>
                                        <p:cTn id="36" dur="500" fill="hold"/>
                                        <p:tgtEl>
                                          <p:spTgt spid="5"/>
                                        </p:tgtEl>
                                        <p:attrNameLst>
                                          <p:attrName>ppt_y</p:attrName>
                                        </p:attrNameLst>
                                      </p:cBhvr>
                                      <p:tavLst>
                                        <p:tav tm="0">
                                          <p:val>
                                            <p:strVal val="#ppt_y+#ppt_h/2"/>
                                          </p:val>
                                        </p:tav>
                                        <p:tav tm="100000">
                                          <p:val>
                                            <p:strVal val="#ppt_y"/>
                                          </p:val>
                                        </p:tav>
                                      </p:tavLst>
                                    </p:anim>
                                    <p:anim calcmode="lin" valueType="num">
                                      <p:cBhvr>
                                        <p:cTn id="37" dur="500" fill="hold"/>
                                        <p:tgtEl>
                                          <p:spTgt spid="5"/>
                                        </p:tgtEl>
                                        <p:attrNameLst>
                                          <p:attrName>ppt_w</p:attrName>
                                        </p:attrNameLst>
                                      </p:cBhvr>
                                      <p:tavLst>
                                        <p:tav tm="0">
                                          <p:val>
                                            <p:strVal val="#ppt_w"/>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5" name="الرسم من الطبيع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10"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2"/>
          <p:cNvSpPr>
            <a:spLocks noChangeArrowheads="1"/>
          </p:cNvSpPr>
          <p:nvPr/>
        </p:nvSpPr>
        <p:spPr bwMode="auto">
          <a:xfrm>
            <a:off x="4714876" y="1357298"/>
            <a:ext cx="2714599" cy="830997"/>
          </a:xfrm>
          <a:prstGeom prst="rect">
            <a:avLst/>
          </a:prstGeom>
          <a:noFill/>
          <a:ln w="9525">
            <a:noFill/>
            <a:miter lim="800000"/>
            <a:headEnd/>
            <a:tailEnd/>
          </a:ln>
        </p:spPr>
        <p:txBody>
          <a:bodyPr wrap="square" anchor="ctr">
            <a:spAutoFit/>
          </a:bodyPr>
          <a:lstStyle/>
          <a:p>
            <a:r>
              <a:rPr lang="ar-SA" sz="4800" b="1" u="sng" dirty="0">
                <a:solidFill>
                  <a:srgbClr val="C00000"/>
                </a:solidFill>
                <a:latin typeface="Calibri" pitchFamily="34" charset="0"/>
              </a:rPr>
              <a:t>قبل أن نبدأ</a:t>
            </a:r>
            <a:r>
              <a:rPr lang="ar-EG" sz="4800" b="1" u="sng" dirty="0">
                <a:solidFill>
                  <a:srgbClr val="C00000"/>
                </a:solidFill>
                <a:latin typeface="Calibri" pitchFamily="34" charset="0"/>
              </a:rPr>
              <a:t>:</a:t>
            </a:r>
            <a:endParaRPr lang="en-US" sz="4800" u="sng" dirty="0">
              <a:solidFill>
                <a:srgbClr val="C00000"/>
              </a:solidFill>
              <a:latin typeface="Calibri" pitchFamily="34" charset="0"/>
            </a:endParaRPr>
          </a:p>
        </p:txBody>
      </p:sp>
      <p:sp>
        <p:nvSpPr>
          <p:cNvPr id="4" name="Rectangle 2"/>
          <p:cNvSpPr>
            <a:spLocks noChangeArrowheads="1"/>
          </p:cNvSpPr>
          <p:nvPr/>
        </p:nvSpPr>
        <p:spPr bwMode="auto">
          <a:xfrm>
            <a:off x="500034" y="2643182"/>
            <a:ext cx="7000879" cy="2800767"/>
          </a:xfrm>
          <a:prstGeom prst="rect">
            <a:avLst/>
          </a:prstGeom>
          <a:noFill/>
          <a:ln w="9525">
            <a:noFill/>
            <a:miter lim="800000"/>
            <a:headEnd/>
            <a:tailEnd/>
          </a:ln>
        </p:spPr>
        <p:txBody>
          <a:bodyPr wrap="square" anchor="ctr">
            <a:spAutoFit/>
          </a:bodyPr>
          <a:lstStyle/>
          <a:p>
            <a:pPr algn="ctr"/>
            <a:r>
              <a:rPr lang="ar-SA" sz="4400" b="1" dirty="0">
                <a:solidFill>
                  <a:srgbClr val="000099"/>
                </a:solidFill>
                <a:latin typeface="Calibri" pitchFamily="34" charset="0"/>
              </a:rPr>
              <a:t>الرسم من الطبيعة ليس بالضرورة أن يكون </a:t>
            </a:r>
            <a:r>
              <a:rPr lang="ar-SA" sz="4400" b="1" dirty="0" err="1">
                <a:solidFill>
                  <a:srgbClr val="000099"/>
                </a:solidFill>
                <a:latin typeface="Calibri" pitchFamily="34" charset="0"/>
              </a:rPr>
              <a:t>تصوي</a:t>
            </a:r>
            <a:r>
              <a:rPr lang="ar-EG" sz="4400" b="1" dirty="0">
                <a:solidFill>
                  <a:srgbClr val="000099"/>
                </a:solidFill>
                <a:latin typeface="Calibri" pitchFamily="34" charset="0"/>
              </a:rPr>
              <a:t>ر</a:t>
            </a:r>
            <a:r>
              <a:rPr lang="ar-SA" sz="4400" b="1" dirty="0">
                <a:solidFill>
                  <a:srgbClr val="000099"/>
                </a:solidFill>
                <a:latin typeface="Calibri" pitchFamily="34" charset="0"/>
              </a:rPr>
              <a:t> للطبيعة بكل تفاصيلها ويمكن للفنان حذف أو إضافة بعض </a:t>
            </a:r>
            <a:r>
              <a:rPr lang="ar-SA" sz="4400" b="1" dirty="0" err="1">
                <a:solidFill>
                  <a:srgbClr val="000099"/>
                </a:solidFill>
                <a:latin typeface="Calibri" pitchFamily="34" charset="0"/>
              </a:rPr>
              <a:t>العناصر.</a:t>
            </a:r>
            <a:r>
              <a:rPr lang="ar-SA" sz="4400" b="1" dirty="0">
                <a:solidFill>
                  <a:srgbClr val="000099"/>
                </a:solidFill>
                <a:latin typeface="Calibri" pitchFamily="34" charset="0"/>
              </a:rPr>
              <a:t> </a:t>
            </a:r>
            <a:r>
              <a:rPr lang="ar-SA" sz="4400" b="1" dirty="0" err="1">
                <a:solidFill>
                  <a:srgbClr val="000099"/>
                </a:solidFill>
                <a:latin typeface="Calibri" pitchFamily="34" charset="0"/>
              </a:rPr>
              <a:t>شكل </a:t>
            </a:r>
            <a:r>
              <a:rPr lang="ar-SA" sz="4400" b="1" dirty="0">
                <a:solidFill>
                  <a:srgbClr val="000099"/>
                </a:solidFill>
                <a:latin typeface="Calibri" pitchFamily="34" charset="0"/>
              </a:rPr>
              <a:t>(1</a:t>
            </a:r>
            <a:r>
              <a:rPr lang="ar-SA" sz="4400" b="1" dirty="0" err="1">
                <a:solidFill>
                  <a:srgbClr val="000099"/>
                </a:solidFill>
                <a:latin typeface="Calibri" pitchFamily="34" charset="0"/>
              </a:rPr>
              <a:t>).</a:t>
            </a:r>
            <a:endParaRPr lang="en-US" sz="4400" dirty="0">
              <a:solidFill>
                <a:srgbClr val="000099"/>
              </a:solidFill>
              <a:latin typeface="Calibri" pitchFamily="34" charset="0"/>
            </a:endParaRPr>
          </a:p>
        </p:txBody>
      </p:sp>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500" fill="hold"/>
                                        <p:tgtEl>
                                          <p:spTgt spid="18">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8">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8">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قبل أن نبدأ.wav"/>
                                        </p:tgtEl>
                                      </p:cMediaNode>
                                    </p:audio>
                                  </p:sub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p:cTn id="15"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4">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xEl>
                                              <p:pRg st="0" end="0"/>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3"/>
                                            </p:cond>
                                          </p:stCondLst>
                                          <p:endCondLst>
                                            <p:cond evt="onStopAudio" delay="0">
                                              <p:tgtEl>
                                                <p:sldTgt/>
                                              </p:tgtEl>
                                            </p:cond>
                                          </p:endCondLst>
                                        </p:cTn>
                                        <p:tgtEl>
                                          <p:sndTgt r:embed="rId4" name="الرسم من الطبيعة ليس بالضرورة أن يكون تصوي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P spid="4"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9"/>
          <p:cNvSpPr>
            <a:spLocks noChangeArrowheads="1"/>
          </p:cNvSpPr>
          <p:nvPr/>
        </p:nvSpPr>
        <p:spPr bwMode="auto">
          <a:xfrm>
            <a:off x="1518406" y="5013176"/>
            <a:ext cx="5357850" cy="646331"/>
          </a:xfrm>
          <a:prstGeom prst="rect">
            <a:avLst/>
          </a:prstGeom>
          <a:noFill/>
          <a:ln w="9525">
            <a:noFill/>
            <a:miter lim="800000"/>
            <a:headEnd/>
            <a:tailEnd/>
          </a:ln>
        </p:spPr>
        <p:txBody>
          <a:bodyPr wrap="square">
            <a:spAutoFit/>
          </a:bodyPr>
          <a:lstStyle/>
          <a:p>
            <a:pPr algn="ctr"/>
            <a:r>
              <a:rPr lang="ar-SA" sz="3600" b="1" dirty="0">
                <a:solidFill>
                  <a:srgbClr val="660066"/>
                </a:solidFill>
                <a:latin typeface="Calibri" pitchFamily="34" charset="0"/>
              </a:rPr>
              <a:t>شكل (1) لوحة للفنان وليم </a:t>
            </a:r>
            <a:r>
              <a:rPr lang="ar-SA" sz="3600" b="1" dirty="0" err="1">
                <a:solidFill>
                  <a:srgbClr val="660066"/>
                </a:solidFill>
                <a:latin typeface="Calibri" pitchFamily="34" charset="0"/>
              </a:rPr>
              <a:t>تيرن</a:t>
            </a:r>
            <a:r>
              <a:rPr lang="ar-EG" sz="3600" b="1" dirty="0">
                <a:solidFill>
                  <a:srgbClr val="660066"/>
                </a:solidFill>
                <a:latin typeface="Calibri" pitchFamily="34" charset="0"/>
              </a:rPr>
              <a:t>ر</a:t>
            </a:r>
            <a:endParaRPr lang="en-US" sz="3600" dirty="0">
              <a:solidFill>
                <a:srgbClr val="660066"/>
              </a:solidFill>
              <a:latin typeface="Calibri" pitchFamily="34" charset="0"/>
            </a:endParaRPr>
          </a:p>
        </p:txBody>
      </p:sp>
      <p:pic>
        <p:nvPicPr>
          <p:cNvPr id="4" name="Picture 2"/>
          <p:cNvPicPr>
            <a:picLocks noChangeAspect="1" noChangeArrowheads="1"/>
          </p:cNvPicPr>
          <p:nvPr/>
        </p:nvPicPr>
        <p:blipFill>
          <a:blip r:embed="rId4" cstate="print">
            <a:lum contrast="40000"/>
          </a:blip>
          <a:srcRect/>
          <a:stretch>
            <a:fillRect/>
          </a:stretch>
        </p:blipFill>
        <p:spPr bwMode="auto">
          <a:xfrm>
            <a:off x="785786" y="357188"/>
            <a:ext cx="6786581" cy="4439964"/>
          </a:xfrm>
          <a:prstGeom prst="roundRect">
            <a:avLst>
              <a:gd name="adj" fmla="val 8751"/>
            </a:avLst>
          </a:prstGeom>
          <a:ln w="38100" cap="sq">
            <a:solidFill>
              <a:srgbClr val="C00000"/>
            </a:solidFill>
            <a:prstDash val="solid"/>
            <a:miter lim="800000"/>
          </a:ln>
          <a:effectLst>
            <a:outerShdw blurRad="50800" dist="38100" dir="2700000" algn="tl" rotWithShape="0">
              <a:srgbClr val="000000">
                <a:alpha val="43000"/>
              </a:srgbClr>
            </a:outerShdw>
          </a:effectLst>
        </p:spPr>
      </p:pic>
    </p:spTree>
  </p:cSld>
  <p:clrMapOvr>
    <a:masterClrMapping/>
  </p:clrMapOvr>
  <p:transition>
    <p:wedge/>
    <p:sndAc>
      <p:stSnd>
        <p:snd r:embed="rId2" name="صوووووووو.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شكل (1) لوحة للفنان وليم تيرنز.wav"/>
                                        </p:tgtEl>
                                      </p:cMediaNode>
                                    </p:audio>
                                  </p:subTnLst>
                                </p:cTn>
                              </p:par>
                              <p:par>
                                <p:cTn id="11" presetID="39" presetClass="entr" presetSubtype="0" accel="10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شكل (1) لوحة للفنان وليم تيرنز.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629</Words>
  <Application>Microsoft Office PowerPoint</Application>
  <PresentationFormat>عرض على الشاشة (4:3)</PresentationFormat>
  <Paragraphs>85</Paragraphs>
  <Slides>43</Slides>
  <Notes>4</Notes>
  <HiddenSlides>0</HiddenSlides>
  <MMClips>0</MMClips>
  <ScaleCrop>false</ScaleCrop>
  <HeadingPairs>
    <vt:vector size="4" baseType="variant">
      <vt:variant>
        <vt:lpstr>نسق</vt:lpstr>
      </vt:variant>
      <vt:variant>
        <vt:i4>1</vt:i4>
      </vt:variant>
      <vt:variant>
        <vt:lpstr>عناوين الشرائح</vt:lpstr>
      </vt:variant>
      <vt:variant>
        <vt:i4>43</vt:i4>
      </vt:variant>
    </vt:vector>
  </HeadingPairs>
  <TitlesOfParts>
    <vt:vector size="44" baseType="lpstr">
      <vt:lpstr>سمة Office</vt:lpstr>
      <vt:lpstr>عوداً حميداً</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التربية فنية - للصف الثالث الابتدائي - الفصل الدراسي الثاني كتاب الطالب الوحدة الأولى</dc:title>
  <dc:subject>1- الموضوع الأول - الرسم من الطبيعة</dc:subject>
  <dc:creator>أ/ بندر الحازمي</dc:creator>
  <cp:keywords>حقيبة إنجاز المعلم والمعلمة</cp:keywords>
  <cp:lastModifiedBy>Hassanelboshy1@outlook.sa</cp:lastModifiedBy>
  <cp:revision>391</cp:revision>
  <dcterms:created xsi:type="dcterms:W3CDTF">2018-11-28T11:56:24Z</dcterms:created>
  <dcterms:modified xsi:type="dcterms:W3CDTF">2021-01-15T12:19:23Z</dcterms:modified>
</cp:coreProperties>
</file>