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501" r:id="rId3"/>
    <p:sldId id="502" r:id="rId4"/>
    <p:sldId id="503" r:id="rId5"/>
    <p:sldId id="335" r:id="rId6"/>
    <p:sldId id="486" r:id="rId7"/>
    <p:sldId id="504" r:id="rId8"/>
    <p:sldId id="505" r:id="rId9"/>
    <p:sldId id="507" r:id="rId10"/>
    <p:sldId id="508" r:id="rId11"/>
    <p:sldId id="509" r:id="rId12"/>
    <p:sldId id="510" r:id="rId13"/>
    <p:sldId id="511" r:id="rId14"/>
    <p:sldId id="512" r:id="rId15"/>
    <p:sldId id="513" r:id="rId16"/>
    <p:sldId id="269" r:id="rId17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6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08" y="1488"/>
      </p:cViewPr>
      <p:guideLst>
        <p:guide orient="horz" pos="2160"/>
        <p:guide pos="384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emf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emf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5.svg"/><Relationship Id="rId18" Type="http://schemas.openxmlformats.org/officeDocument/2006/relationships/image" Target="../media/image32.png"/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12" Type="http://schemas.openxmlformats.org/officeDocument/2006/relationships/image" Target="../media/image28.png"/><Relationship Id="rId17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3.svg"/><Relationship Id="rId5" Type="http://schemas.openxmlformats.org/officeDocument/2006/relationships/image" Target="../media/image24.svg"/><Relationship Id="rId15" Type="http://schemas.openxmlformats.org/officeDocument/2006/relationships/image" Target="../media/image17.svg"/><Relationship Id="rId10" Type="http://schemas.openxmlformats.org/officeDocument/2006/relationships/image" Target="../media/image27.png"/><Relationship Id="rId19" Type="http://schemas.openxmlformats.org/officeDocument/2006/relationships/image" Target="../media/image33.svg"/><Relationship Id="rId4" Type="http://schemas.openxmlformats.org/officeDocument/2006/relationships/image" Target="../media/image23.png"/><Relationship Id="rId9" Type="http://schemas.openxmlformats.org/officeDocument/2006/relationships/image" Target="../media/image5.sv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8374735" cy="1265254"/>
            <a:chOff x="9198889" y="2670931"/>
            <a:chExt cx="8374735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97131" y="3141995"/>
              <a:ext cx="5676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التحديات الاقتصادية والاجتماعية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مجموعة 2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15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8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مجموعة 4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10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13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4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التحديات الاقتصادية والاجتماعية</a:t>
                  </a:r>
                </a:p>
              </p:txBody>
            </p:sp>
          </p:grpSp>
        </p:grpSp>
        <p:grpSp>
          <p:nvGrpSpPr>
            <p:cNvPr id="6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7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مجموعة 18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7511247" y="1992229"/>
              <a:ext cx="1193403" cy="37972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entury Gothic" panose="020B0502020202020204" pitchFamily="34" charset="0"/>
                </a:rPr>
                <a:t>1</a:t>
              </a:r>
            </a:p>
          </p:txBody>
        </p:sp>
        <p:pic>
          <p:nvPicPr>
            <p:cNvPr id="2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2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من نتائج تفشي الفقر بين شعوب </a:t>
              </a:r>
            </a:p>
            <a:p>
              <a:pPr algn="r"/>
              <a:r>
                <a:rPr lang="ar-SY" sz="2000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دول العالم العربي والإسلامي: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2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3" name="Group 41">
            <a:extLst>
              <a:ext uri="{FF2B5EF4-FFF2-40B4-BE49-F238E27FC236}">
                <a16:creationId xmlns:a16="http://schemas.microsoft.com/office/drawing/2014/main" id="{D0224907-A9E5-40E0-8137-29D55C155436}"/>
              </a:ext>
            </a:extLst>
          </p:cNvPr>
          <p:cNvGrpSpPr/>
          <p:nvPr/>
        </p:nvGrpSpPr>
        <p:grpSpPr>
          <a:xfrm>
            <a:off x="392702" y="2960374"/>
            <a:ext cx="9277806" cy="2579807"/>
            <a:chOff x="1091519" y="2137466"/>
            <a:chExt cx="9277806" cy="2579807"/>
          </a:xfrm>
          <a:effectLst/>
        </p:grpSpPr>
        <p:sp>
          <p:nvSpPr>
            <p:cNvPr id="254" name="Isosceles Triangle 19">
              <a:extLst>
                <a:ext uri="{FF2B5EF4-FFF2-40B4-BE49-F238E27FC236}">
                  <a16:creationId xmlns:a16="http://schemas.microsoft.com/office/drawing/2014/main" id="{ABDFF7DE-3909-4DA7-8D08-806829F2B108}"/>
                </a:ext>
              </a:extLst>
            </p:cNvPr>
            <p:cNvSpPr/>
            <p:nvPr/>
          </p:nvSpPr>
          <p:spPr>
            <a:xfrm rot="5400000">
              <a:off x="9679757" y="2780107"/>
              <a:ext cx="118052" cy="1261084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>
                    <a:lumMod val="9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: Shape 14">
              <a:extLst>
                <a:ext uri="{FF2B5EF4-FFF2-40B4-BE49-F238E27FC236}">
                  <a16:creationId xmlns:a16="http://schemas.microsoft.com/office/drawing/2014/main" id="{3B441DB0-6D1D-4AEA-83D2-8A85691B7DD2}"/>
                </a:ext>
              </a:extLst>
            </p:cNvPr>
            <p:cNvSpPr/>
            <p:nvPr/>
          </p:nvSpPr>
          <p:spPr>
            <a:xfrm rot="18335724">
              <a:off x="1496800" y="2492412"/>
              <a:ext cx="565878" cy="1376439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: Rounded Corners 4">
              <a:extLst>
                <a:ext uri="{FF2B5EF4-FFF2-40B4-BE49-F238E27FC236}">
                  <a16:creationId xmlns:a16="http://schemas.microsoft.com/office/drawing/2014/main" id="{AEE84396-0B61-404E-B843-C690FDF79788}"/>
                </a:ext>
              </a:extLst>
            </p:cNvPr>
            <p:cNvSpPr/>
            <p:nvPr/>
          </p:nvSpPr>
          <p:spPr>
            <a:xfrm>
              <a:off x="1500350" y="3318445"/>
              <a:ext cx="6400800" cy="18441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: Shape 7">
              <a:extLst>
                <a:ext uri="{FF2B5EF4-FFF2-40B4-BE49-F238E27FC236}">
                  <a16:creationId xmlns:a16="http://schemas.microsoft.com/office/drawing/2014/main" id="{0E19EE43-525B-4165-BC2E-FA792208C221}"/>
                </a:ext>
              </a:extLst>
            </p:cNvPr>
            <p:cNvSpPr/>
            <p:nvPr/>
          </p:nvSpPr>
          <p:spPr>
            <a:xfrm rot="18955908">
              <a:off x="1468516" y="2137466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19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: Shape 8">
              <a:extLst>
                <a:ext uri="{FF2B5EF4-FFF2-40B4-BE49-F238E27FC236}">
                  <a16:creationId xmlns:a16="http://schemas.microsoft.com/office/drawing/2014/main" id="{33786ED3-E4AF-48F7-B065-E11D15635B10}"/>
                </a:ext>
              </a:extLst>
            </p:cNvPr>
            <p:cNvSpPr/>
            <p:nvPr/>
          </p:nvSpPr>
          <p:spPr>
            <a:xfrm rot="2644092" flipV="1">
              <a:off x="1468517" y="2967409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48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: Top Corners Rounded 13">
              <a:extLst>
                <a:ext uri="{FF2B5EF4-FFF2-40B4-BE49-F238E27FC236}">
                  <a16:creationId xmlns:a16="http://schemas.microsoft.com/office/drawing/2014/main" id="{2B163307-C6F7-44CB-9406-98BE9CE45E0C}"/>
                </a:ext>
              </a:extLst>
            </p:cNvPr>
            <p:cNvSpPr/>
            <p:nvPr/>
          </p:nvSpPr>
          <p:spPr>
            <a:xfrm flipV="1">
              <a:off x="1366303" y="3091834"/>
              <a:ext cx="1286372" cy="100716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2B2D8"/>
            </a:solidFill>
            <a:ln>
              <a:noFill/>
            </a:ln>
            <a:scene3d>
              <a:camera prst="isometricOffAxis2Top">
                <a:rot lat="18075715" lon="3207254" rev="1874144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rapezoid 16">
              <a:extLst>
                <a:ext uri="{FF2B5EF4-FFF2-40B4-BE49-F238E27FC236}">
                  <a16:creationId xmlns:a16="http://schemas.microsoft.com/office/drawing/2014/main" id="{BFB30248-EF96-4446-BB37-930B700ECD59}"/>
                </a:ext>
              </a:extLst>
            </p:cNvPr>
            <p:cNvSpPr/>
            <p:nvPr/>
          </p:nvSpPr>
          <p:spPr>
            <a:xfrm rot="16200000">
              <a:off x="7598683" y="32702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17">
              <a:extLst>
                <a:ext uri="{FF2B5EF4-FFF2-40B4-BE49-F238E27FC236}">
                  <a16:creationId xmlns:a16="http://schemas.microsoft.com/office/drawing/2014/main" id="{7CED3A4D-9292-40F9-8C84-76FE97AEBF25}"/>
                </a:ext>
              </a:extLst>
            </p:cNvPr>
            <p:cNvSpPr/>
            <p:nvPr/>
          </p:nvSpPr>
          <p:spPr>
            <a:xfrm>
              <a:off x="7978675" y="3171098"/>
              <a:ext cx="1075881" cy="479103"/>
            </a:xfrm>
            <a:prstGeom prst="rect">
              <a:avLst/>
            </a:prstGeom>
            <a:pattFill prst="openDmnd">
              <a:fgClr>
                <a:schemeClr val="bg1">
                  <a:lumMod val="50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rapezoid 18">
              <a:extLst>
                <a:ext uri="{FF2B5EF4-FFF2-40B4-BE49-F238E27FC236}">
                  <a16:creationId xmlns:a16="http://schemas.microsoft.com/office/drawing/2014/main" id="{B049C6AE-BCFD-4B0C-9E41-712D0D02CFAB}"/>
                </a:ext>
              </a:extLst>
            </p:cNvPr>
            <p:cNvSpPr/>
            <p:nvPr/>
          </p:nvSpPr>
          <p:spPr>
            <a:xfrm rot="5400000" flipH="1">
              <a:off x="8955446" y="32624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32">
            <a:extLst>
              <a:ext uri="{FF2B5EF4-FFF2-40B4-BE49-F238E27FC236}">
                <a16:creationId xmlns:a16="http://schemas.microsoft.com/office/drawing/2014/main" id="{7F8989E1-3F32-455B-8DB4-1A0D19C22EAD}"/>
              </a:ext>
            </a:extLst>
          </p:cNvPr>
          <p:cNvGrpSpPr/>
          <p:nvPr/>
        </p:nvGrpSpPr>
        <p:grpSpPr>
          <a:xfrm>
            <a:off x="2264733" y="2708911"/>
            <a:ext cx="1075882" cy="1431682"/>
            <a:chOff x="4004558" y="1886003"/>
            <a:chExt cx="1075882" cy="1431682"/>
          </a:xfrm>
        </p:grpSpPr>
        <p:sp>
          <p:nvSpPr>
            <p:cNvPr id="264" name="Rectangle: Top Corners Rounded 1">
              <a:extLst>
                <a:ext uri="{FF2B5EF4-FFF2-40B4-BE49-F238E27FC236}">
                  <a16:creationId xmlns:a16="http://schemas.microsoft.com/office/drawing/2014/main" id="{506B784E-6683-41A8-8B6E-73A307C01DE3}"/>
                </a:ext>
              </a:extLst>
            </p:cNvPr>
            <p:cNvSpPr/>
            <p:nvPr/>
          </p:nvSpPr>
          <p:spPr>
            <a:xfrm>
              <a:off x="4004558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00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5" name="Graphic 11" descr="Lightbulb">
              <a:extLst>
                <a:ext uri="{FF2B5EF4-FFF2-40B4-BE49-F238E27FC236}">
                  <a16:creationId xmlns:a16="http://schemas.microsoft.com/office/drawing/2014/main" id="{C64D26DA-D450-4D30-BF10-9FABB1B48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84032" y="2016341"/>
              <a:ext cx="457200" cy="457200"/>
            </a:xfrm>
            <a:prstGeom prst="rect">
              <a:avLst/>
            </a:prstGeom>
          </p:spPr>
        </p:pic>
        <p:sp>
          <p:nvSpPr>
            <p:cNvPr id="266" name="TextBox 28">
              <a:extLst>
                <a:ext uri="{FF2B5EF4-FFF2-40B4-BE49-F238E27FC236}">
                  <a16:creationId xmlns:a16="http://schemas.microsoft.com/office/drawing/2014/main" id="{073F5166-0281-408B-9137-3386E23D700A}"/>
                </a:ext>
              </a:extLst>
            </p:cNvPr>
            <p:cNvSpPr txBox="1"/>
            <p:nvPr/>
          </p:nvSpPr>
          <p:spPr>
            <a:xfrm>
              <a:off x="4004558" y="2632883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267" name="Group 34">
            <a:extLst>
              <a:ext uri="{FF2B5EF4-FFF2-40B4-BE49-F238E27FC236}">
                <a16:creationId xmlns:a16="http://schemas.microsoft.com/office/drawing/2014/main" id="{97277EF4-A4DD-4156-952E-BD5333697AED}"/>
              </a:ext>
            </a:extLst>
          </p:cNvPr>
          <p:cNvGrpSpPr/>
          <p:nvPr/>
        </p:nvGrpSpPr>
        <p:grpSpPr>
          <a:xfrm>
            <a:off x="4387713" y="2708911"/>
            <a:ext cx="1075882" cy="1431682"/>
            <a:chOff x="6127538" y="1886003"/>
            <a:chExt cx="1075882" cy="1431682"/>
          </a:xfrm>
        </p:grpSpPr>
        <p:sp>
          <p:nvSpPr>
            <p:cNvPr id="268" name="Rectangle: Top Corners Rounded 26">
              <a:extLst>
                <a:ext uri="{FF2B5EF4-FFF2-40B4-BE49-F238E27FC236}">
                  <a16:creationId xmlns:a16="http://schemas.microsoft.com/office/drawing/2014/main" id="{B9CCE4DC-8CD2-4E08-8640-368BC3A756F1}"/>
                </a:ext>
              </a:extLst>
            </p:cNvPr>
            <p:cNvSpPr/>
            <p:nvPr/>
          </p:nvSpPr>
          <p:spPr>
            <a:xfrm>
              <a:off x="6127539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9" name="Graphic 15" descr="Hourglass">
              <a:extLst>
                <a:ext uri="{FF2B5EF4-FFF2-40B4-BE49-F238E27FC236}">
                  <a16:creationId xmlns:a16="http://schemas.microsoft.com/office/drawing/2014/main" id="{FD652E1B-CA60-4389-A5CE-26706D625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36879" y="2011021"/>
              <a:ext cx="457200" cy="457200"/>
            </a:xfrm>
            <a:prstGeom prst="rect">
              <a:avLst/>
            </a:prstGeom>
          </p:spPr>
        </p:pic>
        <p:sp>
          <p:nvSpPr>
            <p:cNvPr id="270" name="TextBox 29">
              <a:extLst>
                <a:ext uri="{FF2B5EF4-FFF2-40B4-BE49-F238E27FC236}">
                  <a16:creationId xmlns:a16="http://schemas.microsoft.com/office/drawing/2014/main" id="{B380A742-87A7-4AEF-A68F-A06F372B6517}"/>
                </a:ext>
              </a:extLst>
            </p:cNvPr>
            <p:cNvSpPr txBox="1"/>
            <p:nvPr/>
          </p:nvSpPr>
          <p:spPr>
            <a:xfrm>
              <a:off x="6127538" y="2658093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271" name="Group 33">
            <a:extLst>
              <a:ext uri="{FF2B5EF4-FFF2-40B4-BE49-F238E27FC236}">
                <a16:creationId xmlns:a16="http://schemas.microsoft.com/office/drawing/2014/main" id="{8DE0D8EA-0C7C-4918-A17E-C7EA5D8C2904}"/>
              </a:ext>
            </a:extLst>
          </p:cNvPr>
          <p:cNvGrpSpPr/>
          <p:nvPr/>
        </p:nvGrpSpPr>
        <p:grpSpPr>
          <a:xfrm>
            <a:off x="3340614" y="4316836"/>
            <a:ext cx="1089626" cy="1435608"/>
            <a:chOff x="5080439" y="3493928"/>
            <a:chExt cx="1089626" cy="1435608"/>
          </a:xfrm>
        </p:grpSpPr>
        <p:sp>
          <p:nvSpPr>
            <p:cNvPr id="272" name="Rectangle: Top Corners Rounded 25">
              <a:extLst>
                <a:ext uri="{FF2B5EF4-FFF2-40B4-BE49-F238E27FC236}">
                  <a16:creationId xmlns:a16="http://schemas.microsoft.com/office/drawing/2014/main" id="{A39994B9-9524-462B-B1A9-C9B0930315D8}"/>
                </a:ext>
              </a:extLst>
            </p:cNvPr>
            <p:cNvSpPr/>
            <p:nvPr/>
          </p:nvSpPr>
          <p:spPr>
            <a:xfrm flipV="1">
              <a:off x="5080439" y="3493928"/>
              <a:ext cx="1075881" cy="14356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3" name="Graphic 5" descr="Research">
              <a:extLst>
                <a:ext uri="{FF2B5EF4-FFF2-40B4-BE49-F238E27FC236}">
                  <a16:creationId xmlns:a16="http://schemas.microsoft.com/office/drawing/2014/main" id="{1D8F1928-CC83-42FE-A0A5-196F5FC74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54160" y="4348681"/>
              <a:ext cx="457200" cy="457200"/>
            </a:xfrm>
            <a:prstGeom prst="rect">
              <a:avLst/>
            </a:prstGeom>
          </p:spPr>
        </p:pic>
        <p:sp>
          <p:nvSpPr>
            <p:cNvPr id="274" name="TextBox 30">
              <a:extLst>
                <a:ext uri="{FF2B5EF4-FFF2-40B4-BE49-F238E27FC236}">
                  <a16:creationId xmlns:a16="http://schemas.microsoft.com/office/drawing/2014/main" id="{55111DD5-D17D-4D70-9A5D-EA485FF37E9B}"/>
                </a:ext>
              </a:extLst>
            </p:cNvPr>
            <p:cNvSpPr txBox="1"/>
            <p:nvPr/>
          </p:nvSpPr>
          <p:spPr>
            <a:xfrm>
              <a:off x="5094183" y="3835731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275" name="Group 35">
            <a:extLst>
              <a:ext uri="{FF2B5EF4-FFF2-40B4-BE49-F238E27FC236}">
                <a16:creationId xmlns:a16="http://schemas.microsoft.com/office/drawing/2014/main" id="{10D20E28-539C-4AB3-9A23-73AECA9FDE64}"/>
              </a:ext>
            </a:extLst>
          </p:cNvPr>
          <p:cNvGrpSpPr/>
          <p:nvPr/>
        </p:nvGrpSpPr>
        <p:grpSpPr>
          <a:xfrm>
            <a:off x="5463595" y="4316836"/>
            <a:ext cx="1090273" cy="1435608"/>
            <a:chOff x="7203420" y="3493928"/>
            <a:chExt cx="1090273" cy="1435608"/>
          </a:xfrm>
        </p:grpSpPr>
        <p:sp>
          <p:nvSpPr>
            <p:cNvPr id="276" name="Rectangle: Top Corners Rounded 27">
              <a:extLst>
                <a:ext uri="{FF2B5EF4-FFF2-40B4-BE49-F238E27FC236}">
                  <a16:creationId xmlns:a16="http://schemas.microsoft.com/office/drawing/2014/main" id="{6CA778D3-A9DA-4156-96C3-9D1F2C95EC6C}"/>
                </a:ext>
              </a:extLst>
            </p:cNvPr>
            <p:cNvSpPr/>
            <p:nvPr/>
          </p:nvSpPr>
          <p:spPr>
            <a:xfrm flipV="1">
              <a:off x="7203420" y="3493928"/>
              <a:ext cx="1075881" cy="14356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7" name="Graphic 9" descr="Single gear">
              <a:extLst>
                <a:ext uri="{FF2B5EF4-FFF2-40B4-BE49-F238E27FC236}">
                  <a16:creationId xmlns:a16="http://schemas.microsoft.com/office/drawing/2014/main" id="{54EDFDB8-A0C7-4562-A892-015406066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12760" y="4370158"/>
              <a:ext cx="457200" cy="457200"/>
            </a:xfrm>
            <a:prstGeom prst="rect">
              <a:avLst/>
            </a:prstGeom>
          </p:spPr>
        </p:pic>
        <p:sp>
          <p:nvSpPr>
            <p:cNvPr id="278" name="TextBox 31">
              <a:extLst>
                <a:ext uri="{FF2B5EF4-FFF2-40B4-BE49-F238E27FC236}">
                  <a16:creationId xmlns:a16="http://schemas.microsoft.com/office/drawing/2014/main" id="{137C2306-55B0-4A56-9DEB-AA3C6232C228}"/>
                </a:ext>
              </a:extLst>
            </p:cNvPr>
            <p:cNvSpPr txBox="1"/>
            <p:nvPr/>
          </p:nvSpPr>
          <p:spPr>
            <a:xfrm>
              <a:off x="7217811" y="3835731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279" name="TextBox 36">
            <a:extLst>
              <a:ext uri="{FF2B5EF4-FFF2-40B4-BE49-F238E27FC236}">
                <a16:creationId xmlns:a16="http://schemas.microsoft.com/office/drawing/2014/main" id="{C865C82F-35F9-4CCF-BFEC-1A68FEEB8AC6}"/>
              </a:ext>
            </a:extLst>
          </p:cNvPr>
          <p:cNvSpPr txBox="1"/>
          <p:nvPr/>
        </p:nvSpPr>
        <p:spPr>
          <a:xfrm>
            <a:off x="1492190" y="1700635"/>
            <a:ext cx="210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Century Gothic" panose="020B0502020202020204" pitchFamily="34" charset="0"/>
              </a:rPr>
              <a:t>انخفاض قدرة السكان على الإنتاج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80" name="TextBox 37">
            <a:extLst>
              <a:ext uri="{FF2B5EF4-FFF2-40B4-BE49-F238E27FC236}">
                <a16:creationId xmlns:a16="http://schemas.microsoft.com/office/drawing/2014/main" id="{DCA47C01-424B-45AB-A788-C46CF6F64FD0}"/>
              </a:ext>
            </a:extLst>
          </p:cNvPr>
          <p:cNvSpPr txBox="1"/>
          <p:nvPr/>
        </p:nvSpPr>
        <p:spPr>
          <a:xfrm>
            <a:off x="4170413" y="1765703"/>
            <a:ext cx="181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Century Gothic" panose="020B0502020202020204" pitchFamily="34" charset="0"/>
              </a:rPr>
              <a:t>تدهور المستوى الصحي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81" name="TextBox 38">
            <a:extLst>
              <a:ext uri="{FF2B5EF4-FFF2-40B4-BE49-F238E27FC236}">
                <a16:creationId xmlns:a16="http://schemas.microsoft.com/office/drawing/2014/main" id="{65F794A9-7A8A-4B94-9CFA-206855B37E54}"/>
              </a:ext>
            </a:extLst>
          </p:cNvPr>
          <p:cNvSpPr txBox="1"/>
          <p:nvPr/>
        </p:nvSpPr>
        <p:spPr>
          <a:xfrm>
            <a:off x="2431348" y="5986510"/>
            <a:ext cx="2722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dirty="0">
                <a:latin typeface="Century Gothic" panose="020B0502020202020204" pitchFamily="34" charset="0"/>
              </a:rPr>
              <a:t>انتشار الأمية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82" name="TextBox 39">
            <a:extLst>
              <a:ext uri="{FF2B5EF4-FFF2-40B4-BE49-F238E27FC236}">
                <a16:creationId xmlns:a16="http://schemas.microsoft.com/office/drawing/2014/main" id="{B3D0BA75-9033-44AF-B3A9-6522606C979D}"/>
              </a:ext>
            </a:extLst>
          </p:cNvPr>
          <p:cNvSpPr txBox="1"/>
          <p:nvPr/>
        </p:nvSpPr>
        <p:spPr>
          <a:xfrm>
            <a:off x="5090755" y="6011011"/>
            <a:ext cx="181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Century Gothic" panose="020B0502020202020204" pitchFamily="34" charset="0"/>
              </a:rPr>
              <a:t>زيادة الديون الخارجية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grpSp>
        <p:nvGrpSpPr>
          <p:cNvPr id="283" name="Group 24">
            <a:extLst>
              <a:ext uri="{FF2B5EF4-FFF2-40B4-BE49-F238E27FC236}">
                <a16:creationId xmlns:a16="http://schemas.microsoft.com/office/drawing/2014/main" id="{0ACDD5F4-92AC-4B0C-8A0F-21F17DC3A5F4}"/>
              </a:ext>
            </a:extLst>
          </p:cNvPr>
          <p:cNvGrpSpPr/>
          <p:nvPr/>
        </p:nvGrpSpPr>
        <p:grpSpPr>
          <a:xfrm>
            <a:off x="8598025" y="2926619"/>
            <a:ext cx="2636526" cy="2636526"/>
            <a:chOff x="5108758" y="534572"/>
            <a:chExt cx="2636526" cy="2636526"/>
          </a:xfrm>
          <a:scene3d>
            <a:camera prst="perspectiveLeft">
              <a:rot lat="212007" lon="3893446" rev="21387576"/>
            </a:camera>
            <a:lightRig rig="threePt" dir="t"/>
          </a:scene3d>
        </p:grpSpPr>
        <p:sp>
          <p:nvSpPr>
            <p:cNvPr id="284" name="Oval 20">
              <a:extLst>
                <a:ext uri="{FF2B5EF4-FFF2-40B4-BE49-F238E27FC236}">
                  <a16:creationId xmlns:a16="http://schemas.microsoft.com/office/drawing/2014/main" id="{75E93948-991A-4AAA-BF34-A0163C731317}"/>
                </a:ext>
              </a:extLst>
            </p:cNvPr>
            <p:cNvSpPr/>
            <p:nvPr/>
          </p:nvSpPr>
          <p:spPr>
            <a:xfrm>
              <a:off x="5108758" y="534572"/>
              <a:ext cx="2636526" cy="26365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1">
              <a:extLst>
                <a:ext uri="{FF2B5EF4-FFF2-40B4-BE49-F238E27FC236}">
                  <a16:creationId xmlns:a16="http://schemas.microsoft.com/office/drawing/2014/main" id="{BA088A79-372C-4B26-8410-4B3CD5052BC5}"/>
                </a:ext>
              </a:extLst>
            </p:cNvPr>
            <p:cNvSpPr/>
            <p:nvPr/>
          </p:nvSpPr>
          <p:spPr>
            <a:xfrm>
              <a:off x="5397732" y="823546"/>
              <a:ext cx="2058578" cy="2058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2">
              <a:extLst>
                <a:ext uri="{FF2B5EF4-FFF2-40B4-BE49-F238E27FC236}">
                  <a16:creationId xmlns:a16="http://schemas.microsoft.com/office/drawing/2014/main" id="{9B5C475F-27B4-41CE-971D-1FCF407C2BA1}"/>
                </a:ext>
              </a:extLst>
            </p:cNvPr>
            <p:cNvSpPr/>
            <p:nvPr/>
          </p:nvSpPr>
          <p:spPr>
            <a:xfrm>
              <a:off x="5839840" y="1265654"/>
              <a:ext cx="1174362" cy="11743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3">
              <a:extLst>
                <a:ext uri="{FF2B5EF4-FFF2-40B4-BE49-F238E27FC236}">
                  <a16:creationId xmlns:a16="http://schemas.microsoft.com/office/drawing/2014/main" id="{CA063E46-68F6-4F86-9978-93FD1C10206F}"/>
                </a:ext>
              </a:extLst>
            </p:cNvPr>
            <p:cNvSpPr/>
            <p:nvPr/>
          </p:nvSpPr>
          <p:spPr>
            <a:xfrm>
              <a:off x="6256229" y="1682043"/>
              <a:ext cx="341585" cy="341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317816" y="4658638"/>
            <a:ext cx="1626319" cy="2003329"/>
            <a:chOff x="7749851" y="1424779"/>
            <a:chExt cx="2358969" cy="2905820"/>
          </a:xfrm>
        </p:grpSpPr>
        <p:grpSp>
          <p:nvGrpSpPr>
            <p:cNvPr id="289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292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0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988" y="2680112"/>
              <a:ext cx="2162779" cy="1540331"/>
            </a:xfrm>
            <a:prstGeom prst="rect">
              <a:avLst/>
            </a:prstGeom>
          </p:spPr>
        </p:pic>
        <p:sp>
          <p:nvSpPr>
            <p:cNvPr id="291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8170134" y="1556512"/>
              <a:ext cx="1938686" cy="758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السهل الساحلي للبحر الأحمر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3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9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0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5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6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9" grpId="0"/>
          <p:bldP spid="280" grpId="0"/>
          <p:bldP spid="281" grpId="0"/>
          <p:bldP spid="28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9" grpId="0"/>
          <p:bldP spid="280" grpId="0"/>
          <p:bldP spid="281" grpId="0"/>
          <p:bldP spid="28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الدعاء لهم و مساعدتهم قدر الإمكان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759565" y="5870714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سوء الحالة الصحية و انتشار الوفيات و الأمراض و الجراثيم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3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ما واجبنا تجاه الذين يمرون بكارثة المجاعة؟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8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التحديات الاقتصادية والاجتماعية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297734" y="3993292"/>
            <a:ext cx="8607149" cy="1193405"/>
            <a:chOff x="3411081" y="3294128"/>
            <a:chExt cx="8607149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3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ما الذي نشأ عن المجاعة في البلاد العربية والإسلامية؟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2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336433" y="1803212"/>
            <a:ext cx="334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الأُمِّيَّة: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338813" y="1457381"/>
            <a:ext cx="570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هي فقدان القدرة على القراءة والكتابة، ولذا فالتعليم مقياس التقدم المدني، إذ تسعى جميع دول العالم إلى نشره بين أفرادها، وديننا الاسلامي يحض على التعليم ويدعو إليه 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5336433" y="3547150"/>
            <a:ext cx="334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الأُمِّيَّة:</a:t>
            </a:r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70567" y="3504028"/>
            <a:ext cx="6025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ومع ذلك فإن عدداً من دول العالم العربي و الاسلامي تعاني ظهور مشكلة 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الأمية في أوساط سكانها صغاراً وكباراً، وهذا يهدد قدرتها على اللحاق بركب التقدم المدني والعلمي الذي يشهده العالم اليوم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530678" y="3875654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417715" y="2850074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8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التحديات الاقتصادية والاجتماعية</a:t>
                  </a:r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مجموعة 2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15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8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مجموعة 4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10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13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4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التحديات الاقتصادية والاجتماعية</a:t>
                  </a:r>
                </a:p>
              </p:txBody>
            </p:sp>
          </p:grpSp>
        </p:grpSp>
        <p:grpSp>
          <p:nvGrpSpPr>
            <p:cNvPr id="6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7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مجموعة 18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7511247" y="1992229"/>
              <a:ext cx="1193403" cy="37972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entury Gothic" panose="020B0502020202020204" pitchFamily="34" charset="0"/>
                </a:rPr>
                <a:t>1</a:t>
              </a:r>
            </a:p>
          </p:txBody>
        </p:sp>
        <p:pic>
          <p:nvPicPr>
            <p:cNvPr id="2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2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من العوامل التي ساعدت على</a:t>
              </a:r>
            </a:p>
            <a:p>
              <a:pPr algn="r"/>
              <a:r>
                <a:rPr lang="ar-SY" sz="2000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انتشار الأمية: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2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3" name="Group 41">
            <a:extLst>
              <a:ext uri="{FF2B5EF4-FFF2-40B4-BE49-F238E27FC236}">
                <a16:creationId xmlns:a16="http://schemas.microsoft.com/office/drawing/2014/main" id="{D0224907-A9E5-40E0-8137-29D55C155436}"/>
              </a:ext>
            </a:extLst>
          </p:cNvPr>
          <p:cNvGrpSpPr/>
          <p:nvPr/>
        </p:nvGrpSpPr>
        <p:grpSpPr>
          <a:xfrm>
            <a:off x="392702" y="2960374"/>
            <a:ext cx="9277806" cy="2579807"/>
            <a:chOff x="1091519" y="2137466"/>
            <a:chExt cx="9277806" cy="2579807"/>
          </a:xfrm>
          <a:effectLst/>
        </p:grpSpPr>
        <p:sp>
          <p:nvSpPr>
            <p:cNvPr id="254" name="Isosceles Triangle 19">
              <a:extLst>
                <a:ext uri="{FF2B5EF4-FFF2-40B4-BE49-F238E27FC236}">
                  <a16:creationId xmlns:a16="http://schemas.microsoft.com/office/drawing/2014/main" id="{ABDFF7DE-3909-4DA7-8D08-806829F2B108}"/>
                </a:ext>
              </a:extLst>
            </p:cNvPr>
            <p:cNvSpPr/>
            <p:nvPr/>
          </p:nvSpPr>
          <p:spPr>
            <a:xfrm rot="5400000">
              <a:off x="9679757" y="2780107"/>
              <a:ext cx="118052" cy="1261084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>
                    <a:lumMod val="9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: Shape 14">
              <a:extLst>
                <a:ext uri="{FF2B5EF4-FFF2-40B4-BE49-F238E27FC236}">
                  <a16:creationId xmlns:a16="http://schemas.microsoft.com/office/drawing/2014/main" id="{3B441DB0-6D1D-4AEA-83D2-8A85691B7DD2}"/>
                </a:ext>
              </a:extLst>
            </p:cNvPr>
            <p:cNvSpPr/>
            <p:nvPr/>
          </p:nvSpPr>
          <p:spPr>
            <a:xfrm rot="18335724">
              <a:off x="1496800" y="2492412"/>
              <a:ext cx="565878" cy="1376439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: Rounded Corners 4">
              <a:extLst>
                <a:ext uri="{FF2B5EF4-FFF2-40B4-BE49-F238E27FC236}">
                  <a16:creationId xmlns:a16="http://schemas.microsoft.com/office/drawing/2014/main" id="{AEE84396-0B61-404E-B843-C690FDF79788}"/>
                </a:ext>
              </a:extLst>
            </p:cNvPr>
            <p:cNvSpPr/>
            <p:nvPr/>
          </p:nvSpPr>
          <p:spPr>
            <a:xfrm>
              <a:off x="1500350" y="3318445"/>
              <a:ext cx="6400800" cy="18441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: Shape 7">
              <a:extLst>
                <a:ext uri="{FF2B5EF4-FFF2-40B4-BE49-F238E27FC236}">
                  <a16:creationId xmlns:a16="http://schemas.microsoft.com/office/drawing/2014/main" id="{0E19EE43-525B-4165-BC2E-FA792208C221}"/>
                </a:ext>
              </a:extLst>
            </p:cNvPr>
            <p:cNvSpPr/>
            <p:nvPr/>
          </p:nvSpPr>
          <p:spPr>
            <a:xfrm rot="18955908">
              <a:off x="1468516" y="2137466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19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: Shape 8">
              <a:extLst>
                <a:ext uri="{FF2B5EF4-FFF2-40B4-BE49-F238E27FC236}">
                  <a16:creationId xmlns:a16="http://schemas.microsoft.com/office/drawing/2014/main" id="{33786ED3-E4AF-48F7-B065-E11D15635B10}"/>
                </a:ext>
              </a:extLst>
            </p:cNvPr>
            <p:cNvSpPr/>
            <p:nvPr/>
          </p:nvSpPr>
          <p:spPr>
            <a:xfrm rot="2644092" flipV="1">
              <a:off x="1468517" y="2967409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48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: Top Corners Rounded 13">
              <a:extLst>
                <a:ext uri="{FF2B5EF4-FFF2-40B4-BE49-F238E27FC236}">
                  <a16:creationId xmlns:a16="http://schemas.microsoft.com/office/drawing/2014/main" id="{2B163307-C6F7-44CB-9406-98BE9CE45E0C}"/>
                </a:ext>
              </a:extLst>
            </p:cNvPr>
            <p:cNvSpPr/>
            <p:nvPr/>
          </p:nvSpPr>
          <p:spPr>
            <a:xfrm flipV="1">
              <a:off x="1366303" y="3091834"/>
              <a:ext cx="1286372" cy="100716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2B2D8"/>
            </a:solidFill>
            <a:ln>
              <a:noFill/>
            </a:ln>
            <a:scene3d>
              <a:camera prst="isometricOffAxis2Top">
                <a:rot lat="18075715" lon="3207254" rev="1874144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rapezoid 16">
              <a:extLst>
                <a:ext uri="{FF2B5EF4-FFF2-40B4-BE49-F238E27FC236}">
                  <a16:creationId xmlns:a16="http://schemas.microsoft.com/office/drawing/2014/main" id="{BFB30248-EF96-4446-BB37-930B700ECD59}"/>
                </a:ext>
              </a:extLst>
            </p:cNvPr>
            <p:cNvSpPr/>
            <p:nvPr/>
          </p:nvSpPr>
          <p:spPr>
            <a:xfrm rot="16200000">
              <a:off x="7598683" y="32702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17">
              <a:extLst>
                <a:ext uri="{FF2B5EF4-FFF2-40B4-BE49-F238E27FC236}">
                  <a16:creationId xmlns:a16="http://schemas.microsoft.com/office/drawing/2014/main" id="{7CED3A4D-9292-40F9-8C84-76FE97AEBF25}"/>
                </a:ext>
              </a:extLst>
            </p:cNvPr>
            <p:cNvSpPr/>
            <p:nvPr/>
          </p:nvSpPr>
          <p:spPr>
            <a:xfrm>
              <a:off x="7978675" y="3171098"/>
              <a:ext cx="1075881" cy="479103"/>
            </a:xfrm>
            <a:prstGeom prst="rect">
              <a:avLst/>
            </a:prstGeom>
            <a:pattFill prst="openDmnd">
              <a:fgClr>
                <a:schemeClr val="bg1">
                  <a:lumMod val="50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rapezoid 18">
              <a:extLst>
                <a:ext uri="{FF2B5EF4-FFF2-40B4-BE49-F238E27FC236}">
                  <a16:creationId xmlns:a16="http://schemas.microsoft.com/office/drawing/2014/main" id="{B049C6AE-BCFD-4B0C-9E41-712D0D02CFAB}"/>
                </a:ext>
              </a:extLst>
            </p:cNvPr>
            <p:cNvSpPr/>
            <p:nvPr/>
          </p:nvSpPr>
          <p:spPr>
            <a:xfrm rot="5400000" flipH="1">
              <a:off x="8955446" y="32624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32">
            <a:extLst>
              <a:ext uri="{FF2B5EF4-FFF2-40B4-BE49-F238E27FC236}">
                <a16:creationId xmlns:a16="http://schemas.microsoft.com/office/drawing/2014/main" id="{7F8989E1-3F32-455B-8DB4-1A0D19C22EAD}"/>
              </a:ext>
            </a:extLst>
          </p:cNvPr>
          <p:cNvGrpSpPr/>
          <p:nvPr/>
        </p:nvGrpSpPr>
        <p:grpSpPr>
          <a:xfrm>
            <a:off x="2264733" y="2708911"/>
            <a:ext cx="1075882" cy="1431682"/>
            <a:chOff x="4004558" y="1886003"/>
            <a:chExt cx="1075882" cy="1431682"/>
          </a:xfrm>
        </p:grpSpPr>
        <p:sp>
          <p:nvSpPr>
            <p:cNvPr id="264" name="Rectangle: Top Corners Rounded 1">
              <a:extLst>
                <a:ext uri="{FF2B5EF4-FFF2-40B4-BE49-F238E27FC236}">
                  <a16:creationId xmlns:a16="http://schemas.microsoft.com/office/drawing/2014/main" id="{506B784E-6683-41A8-8B6E-73A307C01DE3}"/>
                </a:ext>
              </a:extLst>
            </p:cNvPr>
            <p:cNvSpPr/>
            <p:nvPr/>
          </p:nvSpPr>
          <p:spPr>
            <a:xfrm>
              <a:off x="4004558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00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5" name="Graphic 11" descr="Lightbulb">
              <a:extLst>
                <a:ext uri="{FF2B5EF4-FFF2-40B4-BE49-F238E27FC236}">
                  <a16:creationId xmlns:a16="http://schemas.microsoft.com/office/drawing/2014/main" id="{C64D26DA-D450-4D30-BF10-9FABB1B48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84032" y="2016341"/>
              <a:ext cx="457200" cy="457200"/>
            </a:xfrm>
            <a:prstGeom prst="rect">
              <a:avLst/>
            </a:prstGeom>
          </p:spPr>
        </p:pic>
        <p:sp>
          <p:nvSpPr>
            <p:cNvPr id="266" name="TextBox 28">
              <a:extLst>
                <a:ext uri="{FF2B5EF4-FFF2-40B4-BE49-F238E27FC236}">
                  <a16:creationId xmlns:a16="http://schemas.microsoft.com/office/drawing/2014/main" id="{073F5166-0281-408B-9137-3386E23D700A}"/>
                </a:ext>
              </a:extLst>
            </p:cNvPr>
            <p:cNvSpPr txBox="1"/>
            <p:nvPr/>
          </p:nvSpPr>
          <p:spPr>
            <a:xfrm>
              <a:off x="4004558" y="2632883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267" name="Group 34">
            <a:extLst>
              <a:ext uri="{FF2B5EF4-FFF2-40B4-BE49-F238E27FC236}">
                <a16:creationId xmlns:a16="http://schemas.microsoft.com/office/drawing/2014/main" id="{97277EF4-A4DD-4156-952E-BD5333697AED}"/>
              </a:ext>
            </a:extLst>
          </p:cNvPr>
          <p:cNvGrpSpPr/>
          <p:nvPr/>
        </p:nvGrpSpPr>
        <p:grpSpPr>
          <a:xfrm>
            <a:off x="4387713" y="2708911"/>
            <a:ext cx="1075882" cy="1431682"/>
            <a:chOff x="6127538" y="1886003"/>
            <a:chExt cx="1075882" cy="1431682"/>
          </a:xfrm>
        </p:grpSpPr>
        <p:sp>
          <p:nvSpPr>
            <p:cNvPr id="268" name="Rectangle: Top Corners Rounded 26">
              <a:extLst>
                <a:ext uri="{FF2B5EF4-FFF2-40B4-BE49-F238E27FC236}">
                  <a16:creationId xmlns:a16="http://schemas.microsoft.com/office/drawing/2014/main" id="{B9CCE4DC-8CD2-4E08-8640-368BC3A756F1}"/>
                </a:ext>
              </a:extLst>
            </p:cNvPr>
            <p:cNvSpPr/>
            <p:nvPr/>
          </p:nvSpPr>
          <p:spPr>
            <a:xfrm>
              <a:off x="6127539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9" name="Graphic 15" descr="Hourglass">
              <a:extLst>
                <a:ext uri="{FF2B5EF4-FFF2-40B4-BE49-F238E27FC236}">
                  <a16:creationId xmlns:a16="http://schemas.microsoft.com/office/drawing/2014/main" id="{FD652E1B-CA60-4389-A5CE-26706D625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36879" y="2011021"/>
              <a:ext cx="457200" cy="457200"/>
            </a:xfrm>
            <a:prstGeom prst="rect">
              <a:avLst/>
            </a:prstGeom>
          </p:spPr>
        </p:pic>
        <p:sp>
          <p:nvSpPr>
            <p:cNvPr id="270" name="TextBox 29">
              <a:extLst>
                <a:ext uri="{FF2B5EF4-FFF2-40B4-BE49-F238E27FC236}">
                  <a16:creationId xmlns:a16="http://schemas.microsoft.com/office/drawing/2014/main" id="{B380A742-87A7-4AEF-A68F-A06F372B6517}"/>
                </a:ext>
              </a:extLst>
            </p:cNvPr>
            <p:cNvSpPr txBox="1"/>
            <p:nvPr/>
          </p:nvSpPr>
          <p:spPr>
            <a:xfrm>
              <a:off x="6127538" y="2658093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271" name="Group 33">
            <a:extLst>
              <a:ext uri="{FF2B5EF4-FFF2-40B4-BE49-F238E27FC236}">
                <a16:creationId xmlns:a16="http://schemas.microsoft.com/office/drawing/2014/main" id="{8DE0D8EA-0C7C-4918-A17E-C7EA5D8C2904}"/>
              </a:ext>
            </a:extLst>
          </p:cNvPr>
          <p:cNvGrpSpPr/>
          <p:nvPr/>
        </p:nvGrpSpPr>
        <p:grpSpPr>
          <a:xfrm>
            <a:off x="3340614" y="4316836"/>
            <a:ext cx="1089626" cy="1435608"/>
            <a:chOff x="5080439" y="3493928"/>
            <a:chExt cx="1089626" cy="1435608"/>
          </a:xfrm>
        </p:grpSpPr>
        <p:sp>
          <p:nvSpPr>
            <p:cNvPr id="272" name="Rectangle: Top Corners Rounded 25">
              <a:extLst>
                <a:ext uri="{FF2B5EF4-FFF2-40B4-BE49-F238E27FC236}">
                  <a16:creationId xmlns:a16="http://schemas.microsoft.com/office/drawing/2014/main" id="{A39994B9-9524-462B-B1A9-C9B0930315D8}"/>
                </a:ext>
              </a:extLst>
            </p:cNvPr>
            <p:cNvSpPr/>
            <p:nvPr/>
          </p:nvSpPr>
          <p:spPr>
            <a:xfrm flipV="1">
              <a:off x="5080439" y="3493928"/>
              <a:ext cx="1075881" cy="14356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3" name="Graphic 5" descr="Research">
              <a:extLst>
                <a:ext uri="{FF2B5EF4-FFF2-40B4-BE49-F238E27FC236}">
                  <a16:creationId xmlns:a16="http://schemas.microsoft.com/office/drawing/2014/main" id="{1D8F1928-CC83-42FE-A0A5-196F5FC74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54160" y="4348681"/>
              <a:ext cx="457200" cy="457200"/>
            </a:xfrm>
            <a:prstGeom prst="rect">
              <a:avLst/>
            </a:prstGeom>
          </p:spPr>
        </p:pic>
        <p:sp>
          <p:nvSpPr>
            <p:cNvPr id="274" name="TextBox 30">
              <a:extLst>
                <a:ext uri="{FF2B5EF4-FFF2-40B4-BE49-F238E27FC236}">
                  <a16:creationId xmlns:a16="http://schemas.microsoft.com/office/drawing/2014/main" id="{55111DD5-D17D-4D70-9A5D-EA485FF37E9B}"/>
                </a:ext>
              </a:extLst>
            </p:cNvPr>
            <p:cNvSpPr txBox="1"/>
            <p:nvPr/>
          </p:nvSpPr>
          <p:spPr>
            <a:xfrm>
              <a:off x="5094183" y="3835731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279" name="TextBox 36">
            <a:extLst>
              <a:ext uri="{FF2B5EF4-FFF2-40B4-BE49-F238E27FC236}">
                <a16:creationId xmlns:a16="http://schemas.microsoft.com/office/drawing/2014/main" id="{C865C82F-35F9-4CCF-BFEC-1A68FEEB8AC6}"/>
              </a:ext>
            </a:extLst>
          </p:cNvPr>
          <p:cNvSpPr txBox="1"/>
          <p:nvPr/>
        </p:nvSpPr>
        <p:spPr>
          <a:xfrm>
            <a:off x="1654257" y="2064676"/>
            <a:ext cx="210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dirty="0">
                <a:latin typeface="Century Gothic" panose="020B0502020202020204" pitchFamily="34" charset="0"/>
              </a:rPr>
              <a:t>الفقر الذي تعانيه بعض الدول الإسلامية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80" name="TextBox 37">
            <a:extLst>
              <a:ext uri="{FF2B5EF4-FFF2-40B4-BE49-F238E27FC236}">
                <a16:creationId xmlns:a16="http://schemas.microsoft.com/office/drawing/2014/main" id="{DCA47C01-424B-45AB-A788-C46CF6F64FD0}"/>
              </a:ext>
            </a:extLst>
          </p:cNvPr>
          <p:cNvSpPr txBox="1"/>
          <p:nvPr/>
        </p:nvSpPr>
        <p:spPr>
          <a:xfrm>
            <a:off x="4040656" y="2222681"/>
            <a:ext cx="181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Century Gothic" panose="020B0502020202020204" pitchFamily="34" charset="0"/>
              </a:rPr>
              <a:t>الانشغال بالحروب.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81" name="TextBox 38">
            <a:extLst>
              <a:ext uri="{FF2B5EF4-FFF2-40B4-BE49-F238E27FC236}">
                <a16:creationId xmlns:a16="http://schemas.microsoft.com/office/drawing/2014/main" id="{65F794A9-7A8A-4B94-9CFA-206855B37E54}"/>
              </a:ext>
            </a:extLst>
          </p:cNvPr>
          <p:cNvSpPr txBox="1"/>
          <p:nvPr/>
        </p:nvSpPr>
        <p:spPr>
          <a:xfrm>
            <a:off x="2094537" y="5807508"/>
            <a:ext cx="272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Century Gothic" panose="020B0502020202020204" pitchFamily="34" charset="0"/>
              </a:rPr>
              <a:t>واقع المجتمع الإسلامي الرَّعوِيّ والرِّيفي.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grpSp>
        <p:nvGrpSpPr>
          <p:cNvPr id="283" name="Group 24">
            <a:extLst>
              <a:ext uri="{FF2B5EF4-FFF2-40B4-BE49-F238E27FC236}">
                <a16:creationId xmlns:a16="http://schemas.microsoft.com/office/drawing/2014/main" id="{0ACDD5F4-92AC-4B0C-8A0F-21F17DC3A5F4}"/>
              </a:ext>
            </a:extLst>
          </p:cNvPr>
          <p:cNvGrpSpPr/>
          <p:nvPr/>
        </p:nvGrpSpPr>
        <p:grpSpPr>
          <a:xfrm>
            <a:off x="8598025" y="2926619"/>
            <a:ext cx="2636526" cy="2636526"/>
            <a:chOff x="5108758" y="534572"/>
            <a:chExt cx="2636526" cy="2636526"/>
          </a:xfrm>
          <a:scene3d>
            <a:camera prst="perspectiveLeft">
              <a:rot lat="212007" lon="3893446" rev="21387576"/>
            </a:camera>
            <a:lightRig rig="threePt" dir="t"/>
          </a:scene3d>
        </p:grpSpPr>
        <p:sp>
          <p:nvSpPr>
            <p:cNvPr id="284" name="Oval 20">
              <a:extLst>
                <a:ext uri="{FF2B5EF4-FFF2-40B4-BE49-F238E27FC236}">
                  <a16:creationId xmlns:a16="http://schemas.microsoft.com/office/drawing/2014/main" id="{75E93948-991A-4AAA-BF34-A0163C731317}"/>
                </a:ext>
              </a:extLst>
            </p:cNvPr>
            <p:cNvSpPr/>
            <p:nvPr/>
          </p:nvSpPr>
          <p:spPr>
            <a:xfrm>
              <a:off x="5108758" y="534572"/>
              <a:ext cx="2636526" cy="26365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1">
              <a:extLst>
                <a:ext uri="{FF2B5EF4-FFF2-40B4-BE49-F238E27FC236}">
                  <a16:creationId xmlns:a16="http://schemas.microsoft.com/office/drawing/2014/main" id="{BA088A79-372C-4B26-8410-4B3CD5052BC5}"/>
                </a:ext>
              </a:extLst>
            </p:cNvPr>
            <p:cNvSpPr/>
            <p:nvPr/>
          </p:nvSpPr>
          <p:spPr>
            <a:xfrm>
              <a:off x="5397732" y="823546"/>
              <a:ext cx="2058578" cy="2058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2">
              <a:extLst>
                <a:ext uri="{FF2B5EF4-FFF2-40B4-BE49-F238E27FC236}">
                  <a16:creationId xmlns:a16="http://schemas.microsoft.com/office/drawing/2014/main" id="{9B5C475F-27B4-41CE-971D-1FCF407C2BA1}"/>
                </a:ext>
              </a:extLst>
            </p:cNvPr>
            <p:cNvSpPr/>
            <p:nvPr/>
          </p:nvSpPr>
          <p:spPr>
            <a:xfrm>
              <a:off x="5839840" y="1265654"/>
              <a:ext cx="1174362" cy="11743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3">
              <a:extLst>
                <a:ext uri="{FF2B5EF4-FFF2-40B4-BE49-F238E27FC236}">
                  <a16:creationId xmlns:a16="http://schemas.microsoft.com/office/drawing/2014/main" id="{CA063E46-68F6-4F86-9978-93FD1C10206F}"/>
                </a:ext>
              </a:extLst>
            </p:cNvPr>
            <p:cNvSpPr/>
            <p:nvPr/>
          </p:nvSpPr>
          <p:spPr>
            <a:xfrm>
              <a:off x="6256229" y="1682043"/>
              <a:ext cx="341585" cy="341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5955146" y="4658638"/>
            <a:ext cx="2988989" cy="2003329"/>
            <a:chOff x="5773304" y="1424779"/>
            <a:chExt cx="4335516" cy="2905820"/>
          </a:xfrm>
        </p:grpSpPr>
        <p:grpSp>
          <p:nvGrpSpPr>
            <p:cNvPr id="289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773304" y="1424779"/>
              <a:ext cx="4335516" cy="2905820"/>
              <a:chOff x="2047274" y="917773"/>
              <a:chExt cx="5533586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292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047274" y="921437"/>
                <a:ext cx="5533586" cy="3705145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047274" y="917773"/>
                <a:ext cx="5533229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0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106" y="2342120"/>
              <a:ext cx="4012839" cy="1872812"/>
            </a:xfrm>
            <a:prstGeom prst="rect">
              <a:avLst/>
            </a:prstGeom>
          </p:spPr>
        </p:pic>
        <p:sp>
          <p:nvSpPr>
            <p:cNvPr id="291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71579" y="1597548"/>
              <a:ext cx="1938686" cy="44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العالم الاسلامي 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7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9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0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3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4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9" grpId="0"/>
          <p:bldP spid="280" grpId="0"/>
          <p:bldP spid="2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9" grpId="0"/>
          <p:bldP spid="280" grpId="0"/>
          <p:bldP spid="28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مجموعة 2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15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8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مجموعة 4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10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13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4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التحديات الاقتصادية والاجتماعية</a:t>
                  </a:r>
                </a:p>
              </p:txBody>
            </p:sp>
          </p:grpSp>
        </p:grpSp>
        <p:grpSp>
          <p:nvGrpSpPr>
            <p:cNvPr id="6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7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مجموعة 18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7511247" y="1992229"/>
              <a:ext cx="1193403" cy="37972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entury Gothic" panose="020B0502020202020204" pitchFamily="34" charset="0"/>
                </a:rPr>
                <a:t>1</a:t>
              </a:r>
            </a:p>
          </p:txBody>
        </p:sp>
        <p:pic>
          <p:nvPicPr>
            <p:cNvPr id="2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2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من آثار الأمية في العالم العربي</a:t>
              </a:r>
            </a:p>
            <a:p>
              <a:pPr algn="r"/>
              <a:r>
                <a:rPr lang="ar-SY" sz="2000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والإسلامي: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2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3" name="Group 41">
            <a:extLst>
              <a:ext uri="{FF2B5EF4-FFF2-40B4-BE49-F238E27FC236}">
                <a16:creationId xmlns:a16="http://schemas.microsoft.com/office/drawing/2014/main" id="{D0224907-A9E5-40E0-8137-29D55C155436}"/>
              </a:ext>
            </a:extLst>
          </p:cNvPr>
          <p:cNvGrpSpPr/>
          <p:nvPr/>
        </p:nvGrpSpPr>
        <p:grpSpPr>
          <a:xfrm>
            <a:off x="392702" y="2960374"/>
            <a:ext cx="9277806" cy="2579807"/>
            <a:chOff x="1091519" y="2137466"/>
            <a:chExt cx="9277806" cy="2579807"/>
          </a:xfrm>
          <a:effectLst/>
        </p:grpSpPr>
        <p:sp>
          <p:nvSpPr>
            <p:cNvPr id="254" name="Isosceles Triangle 19">
              <a:extLst>
                <a:ext uri="{FF2B5EF4-FFF2-40B4-BE49-F238E27FC236}">
                  <a16:creationId xmlns:a16="http://schemas.microsoft.com/office/drawing/2014/main" id="{ABDFF7DE-3909-4DA7-8D08-806829F2B108}"/>
                </a:ext>
              </a:extLst>
            </p:cNvPr>
            <p:cNvSpPr/>
            <p:nvPr/>
          </p:nvSpPr>
          <p:spPr>
            <a:xfrm rot="5400000">
              <a:off x="9679757" y="2780107"/>
              <a:ext cx="118052" cy="1261084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>
                    <a:lumMod val="9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: Shape 14">
              <a:extLst>
                <a:ext uri="{FF2B5EF4-FFF2-40B4-BE49-F238E27FC236}">
                  <a16:creationId xmlns:a16="http://schemas.microsoft.com/office/drawing/2014/main" id="{3B441DB0-6D1D-4AEA-83D2-8A85691B7DD2}"/>
                </a:ext>
              </a:extLst>
            </p:cNvPr>
            <p:cNvSpPr/>
            <p:nvPr/>
          </p:nvSpPr>
          <p:spPr>
            <a:xfrm rot="18335724">
              <a:off x="1496800" y="2492412"/>
              <a:ext cx="565878" cy="1376439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: Rounded Corners 4">
              <a:extLst>
                <a:ext uri="{FF2B5EF4-FFF2-40B4-BE49-F238E27FC236}">
                  <a16:creationId xmlns:a16="http://schemas.microsoft.com/office/drawing/2014/main" id="{AEE84396-0B61-404E-B843-C690FDF79788}"/>
                </a:ext>
              </a:extLst>
            </p:cNvPr>
            <p:cNvSpPr/>
            <p:nvPr/>
          </p:nvSpPr>
          <p:spPr>
            <a:xfrm>
              <a:off x="1500350" y="3318445"/>
              <a:ext cx="6400800" cy="18441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: Shape 7">
              <a:extLst>
                <a:ext uri="{FF2B5EF4-FFF2-40B4-BE49-F238E27FC236}">
                  <a16:creationId xmlns:a16="http://schemas.microsoft.com/office/drawing/2014/main" id="{0E19EE43-525B-4165-BC2E-FA792208C221}"/>
                </a:ext>
              </a:extLst>
            </p:cNvPr>
            <p:cNvSpPr/>
            <p:nvPr/>
          </p:nvSpPr>
          <p:spPr>
            <a:xfrm rot="18955908">
              <a:off x="1468516" y="2137466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19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: Shape 8">
              <a:extLst>
                <a:ext uri="{FF2B5EF4-FFF2-40B4-BE49-F238E27FC236}">
                  <a16:creationId xmlns:a16="http://schemas.microsoft.com/office/drawing/2014/main" id="{33786ED3-E4AF-48F7-B065-E11D15635B10}"/>
                </a:ext>
              </a:extLst>
            </p:cNvPr>
            <p:cNvSpPr/>
            <p:nvPr/>
          </p:nvSpPr>
          <p:spPr>
            <a:xfrm rot="2644092" flipV="1">
              <a:off x="1468517" y="2967409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48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: Top Corners Rounded 13">
              <a:extLst>
                <a:ext uri="{FF2B5EF4-FFF2-40B4-BE49-F238E27FC236}">
                  <a16:creationId xmlns:a16="http://schemas.microsoft.com/office/drawing/2014/main" id="{2B163307-C6F7-44CB-9406-98BE9CE45E0C}"/>
                </a:ext>
              </a:extLst>
            </p:cNvPr>
            <p:cNvSpPr/>
            <p:nvPr/>
          </p:nvSpPr>
          <p:spPr>
            <a:xfrm flipV="1">
              <a:off x="1366303" y="3091834"/>
              <a:ext cx="1286372" cy="100716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2B2D8"/>
            </a:solidFill>
            <a:ln>
              <a:noFill/>
            </a:ln>
            <a:scene3d>
              <a:camera prst="isometricOffAxis2Top">
                <a:rot lat="18075715" lon="3207254" rev="1874144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rapezoid 16">
              <a:extLst>
                <a:ext uri="{FF2B5EF4-FFF2-40B4-BE49-F238E27FC236}">
                  <a16:creationId xmlns:a16="http://schemas.microsoft.com/office/drawing/2014/main" id="{BFB30248-EF96-4446-BB37-930B700ECD59}"/>
                </a:ext>
              </a:extLst>
            </p:cNvPr>
            <p:cNvSpPr/>
            <p:nvPr/>
          </p:nvSpPr>
          <p:spPr>
            <a:xfrm rot="16200000">
              <a:off x="7598683" y="32702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17">
              <a:extLst>
                <a:ext uri="{FF2B5EF4-FFF2-40B4-BE49-F238E27FC236}">
                  <a16:creationId xmlns:a16="http://schemas.microsoft.com/office/drawing/2014/main" id="{7CED3A4D-9292-40F9-8C84-76FE97AEBF25}"/>
                </a:ext>
              </a:extLst>
            </p:cNvPr>
            <p:cNvSpPr/>
            <p:nvPr/>
          </p:nvSpPr>
          <p:spPr>
            <a:xfrm>
              <a:off x="7978675" y="3171098"/>
              <a:ext cx="1075881" cy="479103"/>
            </a:xfrm>
            <a:prstGeom prst="rect">
              <a:avLst/>
            </a:prstGeom>
            <a:pattFill prst="openDmnd">
              <a:fgClr>
                <a:schemeClr val="bg1">
                  <a:lumMod val="50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rapezoid 18">
              <a:extLst>
                <a:ext uri="{FF2B5EF4-FFF2-40B4-BE49-F238E27FC236}">
                  <a16:creationId xmlns:a16="http://schemas.microsoft.com/office/drawing/2014/main" id="{B049C6AE-BCFD-4B0C-9E41-712D0D02CFAB}"/>
                </a:ext>
              </a:extLst>
            </p:cNvPr>
            <p:cNvSpPr/>
            <p:nvPr/>
          </p:nvSpPr>
          <p:spPr>
            <a:xfrm rot="5400000" flipH="1">
              <a:off x="8955446" y="32624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32">
            <a:extLst>
              <a:ext uri="{FF2B5EF4-FFF2-40B4-BE49-F238E27FC236}">
                <a16:creationId xmlns:a16="http://schemas.microsoft.com/office/drawing/2014/main" id="{7F8989E1-3F32-455B-8DB4-1A0D19C22EAD}"/>
              </a:ext>
            </a:extLst>
          </p:cNvPr>
          <p:cNvGrpSpPr/>
          <p:nvPr/>
        </p:nvGrpSpPr>
        <p:grpSpPr>
          <a:xfrm>
            <a:off x="2264733" y="2708911"/>
            <a:ext cx="1075882" cy="1431682"/>
            <a:chOff x="4004558" y="1886003"/>
            <a:chExt cx="1075882" cy="1431682"/>
          </a:xfrm>
        </p:grpSpPr>
        <p:sp>
          <p:nvSpPr>
            <p:cNvPr id="264" name="Rectangle: Top Corners Rounded 1">
              <a:extLst>
                <a:ext uri="{FF2B5EF4-FFF2-40B4-BE49-F238E27FC236}">
                  <a16:creationId xmlns:a16="http://schemas.microsoft.com/office/drawing/2014/main" id="{506B784E-6683-41A8-8B6E-73A307C01DE3}"/>
                </a:ext>
              </a:extLst>
            </p:cNvPr>
            <p:cNvSpPr/>
            <p:nvPr/>
          </p:nvSpPr>
          <p:spPr>
            <a:xfrm>
              <a:off x="4004558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00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5" name="Graphic 11" descr="Lightbulb">
              <a:extLst>
                <a:ext uri="{FF2B5EF4-FFF2-40B4-BE49-F238E27FC236}">
                  <a16:creationId xmlns:a16="http://schemas.microsoft.com/office/drawing/2014/main" id="{C64D26DA-D450-4D30-BF10-9FABB1B48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84032" y="2016341"/>
              <a:ext cx="457200" cy="457200"/>
            </a:xfrm>
            <a:prstGeom prst="rect">
              <a:avLst/>
            </a:prstGeom>
          </p:spPr>
        </p:pic>
        <p:sp>
          <p:nvSpPr>
            <p:cNvPr id="266" name="TextBox 28">
              <a:extLst>
                <a:ext uri="{FF2B5EF4-FFF2-40B4-BE49-F238E27FC236}">
                  <a16:creationId xmlns:a16="http://schemas.microsoft.com/office/drawing/2014/main" id="{073F5166-0281-408B-9137-3386E23D700A}"/>
                </a:ext>
              </a:extLst>
            </p:cNvPr>
            <p:cNvSpPr txBox="1"/>
            <p:nvPr/>
          </p:nvSpPr>
          <p:spPr>
            <a:xfrm>
              <a:off x="4004558" y="2632883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267" name="Group 34">
            <a:extLst>
              <a:ext uri="{FF2B5EF4-FFF2-40B4-BE49-F238E27FC236}">
                <a16:creationId xmlns:a16="http://schemas.microsoft.com/office/drawing/2014/main" id="{97277EF4-A4DD-4156-952E-BD5333697AED}"/>
              </a:ext>
            </a:extLst>
          </p:cNvPr>
          <p:cNvGrpSpPr/>
          <p:nvPr/>
        </p:nvGrpSpPr>
        <p:grpSpPr>
          <a:xfrm>
            <a:off x="4387713" y="2708911"/>
            <a:ext cx="1075882" cy="1431682"/>
            <a:chOff x="6127538" y="1886003"/>
            <a:chExt cx="1075882" cy="1431682"/>
          </a:xfrm>
        </p:grpSpPr>
        <p:sp>
          <p:nvSpPr>
            <p:cNvPr id="268" name="Rectangle: Top Corners Rounded 26">
              <a:extLst>
                <a:ext uri="{FF2B5EF4-FFF2-40B4-BE49-F238E27FC236}">
                  <a16:creationId xmlns:a16="http://schemas.microsoft.com/office/drawing/2014/main" id="{B9CCE4DC-8CD2-4E08-8640-368BC3A756F1}"/>
                </a:ext>
              </a:extLst>
            </p:cNvPr>
            <p:cNvSpPr/>
            <p:nvPr/>
          </p:nvSpPr>
          <p:spPr>
            <a:xfrm>
              <a:off x="6127539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9" name="Graphic 15" descr="Hourglass">
              <a:extLst>
                <a:ext uri="{FF2B5EF4-FFF2-40B4-BE49-F238E27FC236}">
                  <a16:creationId xmlns:a16="http://schemas.microsoft.com/office/drawing/2014/main" id="{FD652E1B-CA60-4389-A5CE-26706D625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36879" y="2011021"/>
              <a:ext cx="457200" cy="457200"/>
            </a:xfrm>
            <a:prstGeom prst="rect">
              <a:avLst/>
            </a:prstGeom>
          </p:spPr>
        </p:pic>
        <p:sp>
          <p:nvSpPr>
            <p:cNvPr id="270" name="TextBox 29">
              <a:extLst>
                <a:ext uri="{FF2B5EF4-FFF2-40B4-BE49-F238E27FC236}">
                  <a16:creationId xmlns:a16="http://schemas.microsoft.com/office/drawing/2014/main" id="{B380A742-87A7-4AEF-A68F-A06F372B6517}"/>
                </a:ext>
              </a:extLst>
            </p:cNvPr>
            <p:cNvSpPr txBox="1"/>
            <p:nvPr/>
          </p:nvSpPr>
          <p:spPr>
            <a:xfrm>
              <a:off x="6127538" y="2658093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271" name="Group 33">
            <a:extLst>
              <a:ext uri="{FF2B5EF4-FFF2-40B4-BE49-F238E27FC236}">
                <a16:creationId xmlns:a16="http://schemas.microsoft.com/office/drawing/2014/main" id="{8DE0D8EA-0C7C-4918-A17E-C7EA5D8C2904}"/>
              </a:ext>
            </a:extLst>
          </p:cNvPr>
          <p:cNvGrpSpPr/>
          <p:nvPr/>
        </p:nvGrpSpPr>
        <p:grpSpPr>
          <a:xfrm>
            <a:off x="3340614" y="4316836"/>
            <a:ext cx="1089626" cy="1435608"/>
            <a:chOff x="5080439" y="3493928"/>
            <a:chExt cx="1089626" cy="1435608"/>
          </a:xfrm>
        </p:grpSpPr>
        <p:sp>
          <p:nvSpPr>
            <p:cNvPr id="272" name="Rectangle: Top Corners Rounded 25">
              <a:extLst>
                <a:ext uri="{FF2B5EF4-FFF2-40B4-BE49-F238E27FC236}">
                  <a16:creationId xmlns:a16="http://schemas.microsoft.com/office/drawing/2014/main" id="{A39994B9-9524-462B-B1A9-C9B0930315D8}"/>
                </a:ext>
              </a:extLst>
            </p:cNvPr>
            <p:cNvSpPr/>
            <p:nvPr/>
          </p:nvSpPr>
          <p:spPr>
            <a:xfrm flipV="1">
              <a:off x="5080439" y="3493928"/>
              <a:ext cx="1075881" cy="14356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3" name="Graphic 5" descr="Research">
              <a:extLst>
                <a:ext uri="{FF2B5EF4-FFF2-40B4-BE49-F238E27FC236}">
                  <a16:creationId xmlns:a16="http://schemas.microsoft.com/office/drawing/2014/main" id="{1D8F1928-CC83-42FE-A0A5-196F5FC74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54160" y="4348681"/>
              <a:ext cx="457200" cy="457200"/>
            </a:xfrm>
            <a:prstGeom prst="rect">
              <a:avLst/>
            </a:prstGeom>
          </p:spPr>
        </p:pic>
        <p:sp>
          <p:nvSpPr>
            <p:cNvPr id="274" name="TextBox 30">
              <a:extLst>
                <a:ext uri="{FF2B5EF4-FFF2-40B4-BE49-F238E27FC236}">
                  <a16:creationId xmlns:a16="http://schemas.microsoft.com/office/drawing/2014/main" id="{55111DD5-D17D-4D70-9A5D-EA485FF37E9B}"/>
                </a:ext>
              </a:extLst>
            </p:cNvPr>
            <p:cNvSpPr txBox="1"/>
            <p:nvPr/>
          </p:nvSpPr>
          <p:spPr>
            <a:xfrm>
              <a:off x="5094183" y="3835731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279" name="TextBox 36">
            <a:extLst>
              <a:ext uri="{FF2B5EF4-FFF2-40B4-BE49-F238E27FC236}">
                <a16:creationId xmlns:a16="http://schemas.microsoft.com/office/drawing/2014/main" id="{C865C82F-35F9-4CCF-BFEC-1A68FEEB8AC6}"/>
              </a:ext>
            </a:extLst>
          </p:cNvPr>
          <p:cNvSpPr txBox="1"/>
          <p:nvPr/>
        </p:nvSpPr>
        <p:spPr>
          <a:xfrm>
            <a:off x="1654257" y="2064676"/>
            <a:ext cx="2104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dirty="0">
                <a:latin typeface="Century Gothic" panose="020B0502020202020204" pitchFamily="34" charset="0"/>
              </a:rPr>
              <a:t> ركود التنمية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80" name="TextBox 37">
            <a:extLst>
              <a:ext uri="{FF2B5EF4-FFF2-40B4-BE49-F238E27FC236}">
                <a16:creationId xmlns:a16="http://schemas.microsoft.com/office/drawing/2014/main" id="{DCA47C01-424B-45AB-A788-C46CF6F64FD0}"/>
              </a:ext>
            </a:extLst>
          </p:cNvPr>
          <p:cNvSpPr txBox="1"/>
          <p:nvPr/>
        </p:nvSpPr>
        <p:spPr>
          <a:xfrm>
            <a:off x="3892299" y="2222681"/>
            <a:ext cx="181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Century Gothic" panose="020B0502020202020204" pitchFamily="34" charset="0"/>
              </a:rPr>
              <a:t>انتشار الأمراض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81" name="TextBox 38">
            <a:extLst>
              <a:ext uri="{FF2B5EF4-FFF2-40B4-BE49-F238E27FC236}">
                <a16:creationId xmlns:a16="http://schemas.microsoft.com/office/drawing/2014/main" id="{65F794A9-7A8A-4B94-9CFA-206855B37E54}"/>
              </a:ext>
            </a:extLst>
          </p:cNvPr>
          <p:cNvSpPr txBox="1"/>
          <p:nvPr/>
        </p:nvSpPr>
        <p:spPr>
          <a:xfrm>
            <a:off x="2481482" y="5805294"/>
            <a:ext cx="2722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dirty="0">
                <a:latin typeface="Century Gothic" panose="020B0502020202020204" pitchFamily="34" charset="0"/>
              </a:rPr>
              <a:t>انخفاض الإنتاجية.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grpSp>
        <p:nvGrpSpPr>
          <p:cNvPr id="283" name="Group 24">
            <a:extLst>
              <a:ext uri="{FF2B5EF4-FFF2-40B4-BE49-F238E27FC236}">
                <a16:creationId xmlns:a16="http://schemas.microsoft.com/office/drawing/2014/main" id="{0ACDD5F4-92AC-4B0C-8A0F-21F17DC3A5F4}"/>
              </a:ext>
            </a:extLst>
          </p:cNvPr>
          <p:cNvGrpSpPr/>
          <p:nvPr/>
        </p:nvGrpSpPr>
        <p:grpSpPr>
          <a:xfrm>
            <a:off x="8598025" y="2926619"/>
            <a:ext cx="2636526" cy="2636526"/>
            <a:chOff x="5108758" y="534572"/>
            <a:chExt cx="2636526" cy="2636526"/>
          </a:xfrm>
          <a:scene3d>
            <a:camera prst="perspectiveLeft">
              <a:rot lat="212007" lon="3893446" rev="21387576"/>
            </a:camera>
            <a:lightRig rig="threePt" dir="t"/>
          </a:scene3d>
        </p:grpSpPr>
        <p:sp>
          <p:nvSpPr>
            <p:cNvPr id="284" name="Oval 20">
              <a:extLst>
                <a:ext uri="{FF2B5EF4-FFF2-40B4-BE49-F238E27FC236}">
                  <a16:creationId xmlns:a16="http://schemas.microsoft.com/office/drawing/2014/main" id="{75E93948-991A-4AAA-BF34-A0163C731317}"/>
                </a:ext>
              </a:extLst>
            </p:cNvPr>
            <p:cNvSpPr/>
            <p:nvPr/>
          </p:nvSpPr>
          <p:spPr>
            <a:xfrm>
              <a:off x="5108758" y="534572"/>
              <a:ext cx="2636526" cy="26365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1">
              <a:extLst>
                <a:ext uri="{FF2B5EF4-FFF2-40B4-BE49-F238E27FC236}">
                  <a16:creationId xmlns:a16="http://schemas.microsoft.com/office/drawing/2014/main" id="{BA088A79-372C-4B26-8410-4B3CD5052BC5}"/>
                </a:ext>
              </a:extLst>
            </p:cNvPr>
            <p:cNvSpPr/>
            <p:nvPr/>
          </p:nvSpPr>
          <p:spPr>
            <a:xfrm>
              <a:off x="5397732" y="823546"/>
              <a:ext cx="2058578" cy="2058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2">
              <a:extLst>
                <a:ext uri="{FF2B5EF4-FFF2-40B4-BE49-F238E27FC236}">
                  <a16:creationId xmlns:a16="http://schemas.microsoft.com/office/drawing/2014/main" id="{9B5C475F-27B4-41CE-971D-1FCF407C2BA1}"/>
                </a:ext>
              </a:extLst>
            </p:cNvPr>
            <p:cNvSpPr/>
            <p:nvPr/>
          </p:nvSpPr>
          <p:spPr>
            <a:xfrm>
              <a:off x="5839840" y="1265654"/>
              <a:ext cx="1174362" cy="11743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3">
              <a:extLst>
                <a:ext uri="{FF2B5EF4-FFF2-40B4-BE49-F238E27FC236}">
                  <a16:creationId xmlns:a16="http://schemas.microsoft.com/office/drawing/2014/main" id="{CA063E46-68F6-4F86-9978-93FD1C10206F}"/>
                </a:ext>
              </a:extLst>
            </p:cNvPr>
            <p:cNvSpPr/>
            <p:nvPr/>
          </p:nvSpPr>
          <p:spPr>
            <a:xfrm>
              <a:off x="6256229" y="1682043"/>
              <a:ext cx="341585" cy="341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5955146" y="4658638"/>
            <a:ext cx="2988989" cy="2003329"/>
            <a:chOff x="5773304" y="1424779"/>
            <a:chExt cx="4335516" cy="2905820"/>
          </a:xfrm>
        </p:grpSpPr>
        <p:grpSp>
          <p:nvGrpSpPr>
            <p:cNvPr id="289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773304" y="1424779"/>
              <a:ext cx="4335516" cy="2905820"/>
              <a:chOff x="2047274" y="917773"/>
              <a:chExt cx="5533586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292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047274" y="921437"/>
                <a:ext cx="5533586" cy="3705145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047274" y="917773"/>
                <a:ext cx="5533229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0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157" y="2342120"/>
              <a:ext cx="2940735" cy="1872812"/>
            </a:xfrm>
            <a:prstGeom prst="rect">
              <a:avLst/>
            </a:prstGeom>
          </p:spPr>
        </p:pic>
        <p:sp>
          <p:nvSpPr>
            <p:cNvPr id="291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549158" y="1597548"/>
              <a:ext cx="3113614" cy="84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بعض الأحياء السكنية في إندونيسيا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2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9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0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3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4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9" grpId="0"/>
          <p:bldP spid="280" grpId="0"/>
          <p:bldP spid="2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9" grpId="0"/>
          <p:bldP spid="280" grpId="0"/>
          <p:bldP spid="28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محرم 1442 ه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922358" y="5584169"/>
            <a:ext cx="5084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التعليم هو السبب الرئيسي لتقدم الأمم و الحضارات و أيضا يرفع من مستويات التفكير و الإبداع و فرص العمل و كسب الرزق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59154" y="1379603"/>
            <a:ext cx="8645730" cy="1193405"/>
            <a:chOff x="3372500" y="3294128"/>
            <a:chExt cx="8645730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372500" y="3419012"/>
              <a:ext cx="56383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يعــد يــوم الثامــن مــن ســبتمبر مــن كل عام هــو اليــوم العالمي لمحو الأميــة، يحدد الطلبــة مــا يوافــق هــذا التاريخ بالتقويــم الهجري لهــذا العام.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8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التحديات الاقتصادية والاجتماعية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297734" y="3993292"/>
            <a:ext cx="8607149" cy="1193405"/>
            <a:chOff x="3411081" y="3294128"/>
            <a:chExt cx="8607149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4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>
                  <a:latin typeface="Century Gothic" panose="020B0502020202020204" pitchFamily="34" charset="0"/>
                </a:rPr>
                <a:t> ما أبرز فوائد التعليم؟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3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2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7A28C4-DC2A-40B3-B132-98BC2F21256D}"/>
              </a:ext>
            </a:extLst>
          </p:cNvPr>
          <p:cNvGrpSpPr/>
          <p:nvPr/>
        </p:nvGrpSpPr>
        <p:grpSpPr>
          <a:xfrm>
            <a:off x="8787826" y="4827446"/>
            <a:ext cx="1905007" cy="1905007"/>
            <a:chOff x="8787826" y="4827446"/>
            <a:chExt cx="1905007" cy="1905007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851CAA9-6228-46D3-985A-8E5A1F31969B}"/>
                </a:ext>
              </a:extLst>
            </p:cNvPr>
            <p:cNvSpPr/>
            <p:nvPr/>
          </p:nvSpPr>
          <p:spPr>
            <a:xfrm>
              <a:off x="8787826" y="4827446"/>
              <a:ext cx="1905007" cy="1905007"/>
            </a:xfrm>
            <a:prstGeom prst="frame">
              <a:avLst>
                <a:gd name="adj1" fmla="val 14797"/>
              </a:avLst>
            </a:prstGeom>
            <a:solidFill>
              <a:srgbClr val="9900CC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2BB633-214C-4EBC-8362-58E50A6CD731}"/>
                </a:ext>
              </a:extLst>
            </p:cNvPr>
            <p:cNvSpPr/>
            <p:nvPr/>
          </p:nvSpPr>
          <p:spPr>
            <a:xfrm>
              <a:off x="9410132" y="5143435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Head with gears">
              <a:extLst>
                <a:ext uri="{FF2B5EF4-FFF2-40B4-BE49-F238E27FC236}">
                  <a16:creationId xmlns:a16="http://schemas.microsoft.com/office/drawing/2014/main" id="{C41D6AEB-8DBB-4066-9D01-C2AD8FD6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0961" y="5412625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445385" y="1803212"/>
            <a:ext cx="334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التحديات الاقتصادية والاجتماعية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229032" y="1760499"/>
            <a:ext cx="570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يعاني العالم العربي والإسلامي تحدياتٍ اقتصادية واجتماعية متعددة، ومن أبرز تلك التحديات: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5445385" y="3547150"/>
            <a:ext cx="334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التحديات الاقتصادية والاجتماعية :</a:t>
            </a:r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-87178" y="3504028"/>
            <a:ext cx="6025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البطالة: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مشكلة البطالة من المشكلات العالمية التي تعانيها معظم الدول، وقد انتشرت البطالة في العالم العربي والإسلامي لعدة أسباب، وهو ما أثر في الاستقرار وقلل سُبل العيش.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0D5B9-EF7F-4084-B913-E7D025B8A8C7}"/>
              </a:ext>
            </a:extLst>
          </p:cNvPr>
          <p:cNvSpPr txBox="1"/>
          <p:nvPr/>
        </p:nvSpPr>
        <p:spPr>
          <a:xfrm>
            <a:off x="6096001" y="5315629"/>
            <a:ext cx="287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9900CC"/>
                </a:solidFill>
                <a:latin typeface="Century Gothic" panose="020B0502020202020204" pitchFamily="34" charset="0"/>
              </a:rPr>
              <a:t>التحديات الاقتصادية والاجتماعية :</a:t>
            </a:r>
            <a:endParaRPr lang="en-US" b="1" dirty="0">
              <a:solidFill>
                <a:srgbClr val="99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F4782B-4378-4155-940C-C191C8766443}"/>
              </a:ext>
            </a:extLst>
          </p:cNvPr>
          <p:cNvSpPr txBox="1"/>
          <p:nvPr/>
        </p:nvSpPr>
        <p:spPr>
          <a:xfrm>
            <a:off x="-42634" y="5361796"/>
            <a:ext cx="593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الفقر: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530678" y="3875654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6D044F-F777-428C-AB36-2C7378A58283}"/>
              </a:ext>
            </a:extLst>
          </p:cNvPr>
          <p:cNvCxnSpPr>
            <a:cxnSpLocks/>
          </p:cNvCxnSpPr>
          <p:nvPr/>
        </p:nvCxnSpPr>
        <p:spPr>
          <a:xfrm flipH="1">
            <a:off x="6530678" y="5685722"/>
            <a:ext cx="1812654" cy="0"/>
          </a:xfrm>
          <a:prstGeom prst="straightConnector1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417715" y="2850074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8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التحديات الاقتصادية والاجتماعية</a:t>
                  </a:r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مجموعة 2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15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8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مجموعة 4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10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13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4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التحديات الاقتصادية والاجتماعية</a:t>
                  </a:r>
                </a:p>
              </p:txBody>
            </p:sp>
          </p:grpSp>
        </p:grpSp>
        <p:grpSp>
          <p:nvGrpSpPr>
            <p:cNvPr id="6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7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مجموعة 18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7511247" y="1992229"/>
              <a:ext cx="1193403" cy="37972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entury Gothic" panose="020B0502020202020204" pitchFamily="34" charset="0"/>
                </a:rPr>
                <a:t>1</a:t>
              </a:r>
            </a:p>
          </p:txBody>
        </p:sp>
        <p:pic>
          <p:nvPicPr>
            <p:cNvPr id="2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2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الأسباب التي ساعدت على انتشار</a:t>
              </a:r>
            </a:p>
            <a:p>
              <a:pPr algn="r"/>
              <a:r>
                <a:rPr lang="ar-SY" sz="2000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 البطالة: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2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3" name="Group 41">
            <a:extLst>
              <a:ext uri="{FF2B5EF4-FFF2-40B4-BE49-F238E27FC236}">
                <a16:creationId xmlns:a16="http://schemas.microsoft.com/office/drawing/2014/main" id="{D0224907-A9E5-40E0-8137-29D55C155436}"/>
              </a:ext>
            </a:extLst>
          </p:cNvPr>
          <p:cNvGrpSpPr/>
          <p:nvPr/>
        </p:nvGrpSpPr>
        <p:grpSpPr>
          <a:xfrm>
            <a:off x="392702" y="2960374"/>
            <a:ext cx="9277806" cy="2579807"/>
            <a:chOff x="1091519" y="2137466"/>
            <a:chExt cx="9277806" cy="2579807"/>
          </a:xfrm>
          <a:effectLst/>
        </p:grpSpPr>
        <p:sp>
          <p:nvSpPr>
            <p:cNvPr id="254" name="Isosceles Triangle 19">
              <a:extLst>
                <a:ext uri="{FF2B5EF4-FFF2-40B4-BE49-F238E27FC236}">
                  <a16:creationId xmlns:a16="http://schemas.microsoft.com/office/drawing/2014/main" id="{ABDFF7DE-3909-4DA7-8D08-806829F2B108}"/>
                </a:ext>
              </a:extLst>
            </p:cNvPr>
            <p:cNvSpPr/>
            <p:nvPr/>
          </p:nvSpPr>
          <p:spPr>
            <a:xfrm rot="5400000">
              <a:off x="9679757" y="2780107"/>
              <a:ext cx="118052" cy="1261084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>
                    <a:lumMod val="9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: Shape 14">
              <a:extLst>
                <a:ext uri="{FF2B5EF4-FFF2-40B4-BE49-F238E27FC236}">
                  <a16:creationId xmlns:a16="http://schemas.microsoft.com/office/drawing/2014/main" id="{3B441DB0-6D1D-4AEA-83D2-8A85691B7DD2}"/>
                </a:ext>
              </a:extLst>
            </p:cNvPr>
            <p:cNvSpPr/>
            <p:nvPr/>
          </p:nvSpPr>
          <p:spPr>
            <a:xfrm rot="18335724">
              <a:off x="1496800" y="2492412"/>
              <a:ext cx="565878" cy="1376439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: Rounded Corners 4">
              <a:extLst>
                <a:ext uri="{FF2B5EF4-FFF2-40B4-BE49-F238E27FC236}">
                  <a16:creationId xmlns:a16="http://schemas.microsoft.com/office/drawing/2014/main" id="{AEE84396-0B61-404E-B843-C690FDF79788}"/>
                </a:ext>
              </a:extLst>
            </p:cNvPr>
            <p:cNvSpPr/>
            <p:nvPr/>
          </p:nvSpPr>
          <p:spPr>
            <a:xfrm>
              <a:off x="1500350" y="3318445"/>
              <a:ext cx="6400800" cy="18441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: Shape 7">
              <a:extLst>
                <a:ext uri="{FF2B5EF4-FFF2-40B4-BE49-F238E27FC236}">
                  <a16:creationId xmlns:a16="http://schemas.microsoft.com/office/drawing/2014/main" id="{0E19EE43-525B-4165-BC2E-FA792208C221}"/>
                </a:ext>
              </a:extLst>
            </p:cNvPr>
            <p:cNvSpPr/>
            <p:nvPr/>
          </p:nvSpPr>
          <p:spPr>
            <a:xfrm rot="18955908">
              <a:off x="1468516" y="2137466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19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: Shape 8">
              <a:extLst>
                <a:ext uri="{FF2B5EF4-FFF2-40B4-BE49-F238E27FC236}">
                  <a16:creationId xmlns:a16="http://schemas.microsoft.com/office/drawing/2014/main" id="{33786ED3-E4AF-48F7-B065-E11D15635B10}"/>
                </a:ext>
              </a:extLst>
            </p:cNvPr>
            <p:cNvSpPr/>
            <p:nvPr/>
          </p:nvSpPr>
          <p:spPr>
            <a:xfrm rot="2644092" flipV="1">
              <a:off x="1468517" y="2967409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48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: Top Corners Rounded 13">
              <a:extLst>
                <a:ext uri="{FF2B5EF4-FFF2-40B4-BE49-F238E27FC236}">
                  <a16:creationId xmlns:a16="http://schemas.microsoft.com/office/drawing/2014/main" id="{2B163307-C6F7-44CB-9406-98BE9CE45E0C}"/>
                </a:ext>
              </a:extLst>
            </p:cNvPr>
            <p:cNvSpPr/>
            <p:nvPr/>
          </p:nvSpPr>
          <p:spPr>
            <a:xfrm flipV="1">
              <a:off x="1366303" y="3091834"/>
              <a:ext cx="1286372" cy="100716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2B2D8"/>
            </a:solidFill>
            <a:ln>
              <a:noFill/>
            </a:ln>
            <a:scene3d>
              <a:camera prst="isometricOffAxis2Top">
                <a:rot lat="18075715" lon="3207254" rev="1874144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rapezoid 16">
              <a:extLst>
                <a:ext uri="{FF2B5EF4-FFF2-40B4-BE49-F238E27FC236}">
                  <a16:creationId xmlns:a16="http://schemas.microsoft.com/office/drawing/2014/main" id="{BFB30248-EF96-4446-BB37-930B700ECD59}"/>
                </a:ext>
              </a:extLst>
            </p:cNvPr>
            <p:cNvSpPr/>
            <p:nvPr/>
          </p:nvSpPr>
          <p:spPr>
            <a:xfrm rot="16200000">
              <a:off x="7598683" y="32702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17">
              <a:extLst>
                <a:ext uri="{FF2B5EF4-FFF2-40B4-BE49-F238E27FC236}">
                  <a16:creationId xmlns:a16="http://schemas.microsoft.com/office/drawing/2014/main" id="{7CED3A4D-9292-40F9-8C84-76FE97AEBF25}"/>
                </a:ext>
              </a:extLst>
            </p:cNvPr>
            <p:cNvSpPr/>
            <p:nvPr/>
          </p:nvSpPr>
          <p:spPr>
            <a:xfrm>
              <a:off x="7978675" y="3171098"/>
              <a:ext cx="1075881" cy="479103"/>
            </a:xfrm>
            <a:prstGeom prst="rect">
              <a:avLst/>
            </a:prstGeom>
            <a:pattFill prst="openDmnd">
              <a:fgClr>
                <a:schemeClr val="bg1">
                  <a:lumMod val="50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rapezoid 18">
              <a:extLst>
                <a:ext uri="{FF2B5EF4-FFF2-40B4-BE49-F238E27FC236}">
                  <a16:creationId xmlns:a16="http://schemas.microsoft.com/office/drawing/2014/main" id="{B049C6AE-BCFD-4B0C-9E41-712D0D02CFAB}"/>
                </a:ext>
              </a:extLst>
            </p:cNvPr>
            <p:cNvSpPr/>
            <p:nvPr/>
          </p:nvSpPr>
          <p:spPr>
            <a:xfrm rot="5400000" flipH="1">
              <a:off x="8955446" y="32624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32">
            <a:extLst>
              <a:ext uri="{FF2B5EF4-FFF2-40B4-BE49-F238E27FC236}">
                <a16:creationId xmlns:a16="http://schemas.microsoft.com/office/drawing/2014/main" id="{7F8989E1-3F32-455B-8DB4-1A0D19C22EAD}"/>
              </a:ext>
            </a:extLst>
          </p:cNvPr>
          <p:cNvGrpSpPr/>
          <p:nvPr/>
        </p:nvGrpSpPr>
        <p:grpSpPr>
          <a:xfrm>
            <a:off x="2264733" y="2708911"/>
            <a:ext cx="1075882" cy="1431682"/>
            <a:chOff x="4004558" y="1886003"/>
            <a:chExt cx="1075882" cy="1431682"/>
          </a:xfrm>
        </p:grpSpPr>
        <p:sp>
          <p:nvSpPr>
            <p:cNvPr id="264" name="Rectangle: Top Corners Rounded 1">
              <a:extLst>
                <a:ext uri="{FF2B5EF4-FFF2-40B4-BE49-F238E27FC236}">
                  <a16:creationId xmlns:a16="http://schemas.microsoft.com/office/drawing/2014/main" id="{506B784E-6683-41A8-8B6E-73A307C01DE3}"/>
                </a:ext>
              </a:extLst>
            </p:cNvPr>
            <p:cNvSpPr/>
            <p:nvPr/>
          </p:nvSpPr>
          <p:spPr>
            <a:xfrm>
              <a:off x="4004558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00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5" name="Graphic 11" descr="Lightbulb">
              <a:extLst>
                <a:ext uri="{FF2B5EF4-FFF2-40B4-BE49-F238E27FC236}">
                  <a16:creationId xmlns:a16="http://schemas.microsoft.com/office/drawing/2014/main" id="{C64D26DA-D450-4D30-BF10-9FABB1B48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84032" y="2016341"/>
              <a:ext cx="457200" cy="457200"/>
            </a:xfrm>
            <a:prstGeom prst="rect">
              <a:avLst/>
            </a:prstGeom>
          </p:spPr>
        </p:pic>
        <p:sp>
          <p:nvSpPr>
            <p:cNvPr id="266" name="TextBox 28">
              <a:extLst>
                <a:ext uri="{FF2B5EF4-FFF2-40B4-BE49-F238E27FC236}">
                  <a16:creationId xmlns:a16="http://schemas.microsoft.com/office/drawing/2014/main" id="{073F5166-0281-408B-9137-3386E23D700A}"/>
                </a:ext>
              </a:extLst>
            </p:cNvPr>
            <p:cNvSpPr txBox="1"/>
            <p:nvPr/>
          </p:nvSpPr>
          <p:spPr>
            <a:xfrm>
              <a:off x="4004558" y="2632883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267" name="Group 34">
            <a:extLst>
              <a:ext uri="{FF2B5EF4-FFF2-40B4-BE49-F238E27FC236}">
                <a16:creationId xmlns:a16="http://schemas.microsoft.com/office/drawing/2014/main" id="{97277EF4-A4DD-4156-952E-BD5333697AED}"/>
              </a:ext>
            </a:extLst>
          </p:cNvPr>
          <p:cNvGrpSpPr/>
          <p:nvPr/>
        </p:nvGrpSpPr>
        <p:grpSpPr>
          <a:xfrm>
            <a:off x="4387713" y="2708911"/>
            <a:ext cx="1075882" cy="1431682"/>
            <a:chOff x="6127538" y="1886003"/>
            <a:chExt cx="1075882" cy="1431682"/>
          </a:xfrm>
        </p:grpSpPr>
        <p:sp>
          <p:nvSpPr>
            <p:cNvPr id="268" name="Rectangle: Top Corners Rounded 26">
              <a:extLst>
                <a:ext uri="{FF2B5EF4-FFF2-40B4-BE49-F238E27FC236}">
                  <a16:creationId xmlns:a16="http://schemas.microsoft.com/office/drawing/2014/main" id="{B9CCE4DC-8CD2-4E08-8640-368BC3A756F1}"/>
                </a:ext>
              </a:extLst>
            </p:cNvPr>
            <p:cNvSpPr/>
            <p:nvPr/>
          </p:nvSpPr>
          <p:spPr>
            <a:xfrm>
              <a:off x="6127539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9" name="Graphic 15" descr="Hourglass">
              <a:extLst>
                <a:ext uri="{FF2B5EF4-FFF2-40B4-BE49-F238E27FC236}">
                  <a16:creationId xmlns:a16="http://schemas.microsoft.com/office/drawing/2014/main" id="{FD652E1B-CA60-4389-A5CE-26706D625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36879" y="2011021"/>
              <a:ext cx="457200" cy="457200"/>
            </a:xfrm>
            <a:prstGeom prst="rect">
              <a:avLst/>
            </a:prstGeom>
          </p:spPr>
        </p:pic>
        <p:sp>
          <p:nvSpPr>
            <p:cNvPr id="270" name="TextBox 29">
              <a:extLst>
                <a:ext uri="{FF2B5EF4-FFF2-40B4-BE49-F238E27FC236}">
                  <a16:creationId xmlns:a16="http://schemas.microsoft.com/office/drawing/2014/main" id="{B380A742-87A7-4AEF-A68F-A06F372B6517}"/>
                </a:ext>
              </a:extLst>
            </p:cNvPr>
            <p:cNvSpPr txBox="1"/>
            <p:nvPr/>
          </p:nvSpPr>
          <p:spPr>
            <a:xfrm>
              <a:off x="6127538" y="2658093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271" name="Group 33">
            <a:extLst>
              <a:ext uri="{FF2B5EF4-FFF2-40B4-BE49-F238E27FC236}">
                <a16:creationId xmlns:a16="http://schemas.microsoft.com/office/drawing/2014/main" id="{8DE0D8EA-0C7C-4918-A17E-C7EA5D8C2904}"/>
              </a:ext>
            </a:extLst>
          </p:cNvPr>
          <p:cNvGrpSpPr/>
          <p:nvPr/>
        </p:nvGrpSpPr>
        <p:grpSpPr>
          <a:xfrm>
            <a:off x="3340614" y="4316836"/>
            <a:ext cx="1089626" cy="1435608"/>
            <a:chOff x="5080439" y="3493928"/>
            <a:chExt cx="1089626" cy="1435608"/>
          </a:xfrm>
        </p:grpSpPr>
        <p:sp>
          <p:nvSpPr>
            <p:cNvPr id="272" name="Rectangle: Top Corners Rounded 25">
              <a:extLst>
                <a:ext uri="{FF2B5EF4-FFF2-40B4-BE49-F238E27FC236}">
                  <a16:creationId xmlns:a16="http://schemas.microsoft.com/office/drawing/2014/main" id="{A39994B9-9524-462B-B1A9-C9B0930315D8}"/>
                </a:ext>
              </a:extLst>
            </p:cNvPr>
            <p:cNvSpPr/>
            <p:nvPr/>
          </p:nvSpPr>
          <p:spPr>
            <a:xfrm flipV="1">
              <a:off x="5080439" y="3493928"/>
              <a:ext cx="1075881" cy="14356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3" name="Graphic 5" descr="Research">
              <a:extLst>
                <a:ext uri="{FF2B5EF4-FFF2-40B4-BE49-F238E27FC236}">
                  <a16:creationId xmlns:a16="http://schemas.microsoft.com/office/drawing/2014/main" id="{1D8F1928-CC83-42FE-A0A5-196F5FC74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54160" y="4348681"/>
              <a:ext cx="457200" cy="457200"/>
            </a:xfrm>
            <a:prstGeom prst="rect">
              <a:avLst/>
            </a:prstGeom>
          </p:spPr>
        </p:pic>
        <p:sp>
          <p:nvSpPr>
            <p:cNvPr id="274" name="TextBox 30">
              <a:extLst>
                <a:ext uri="{FF2B5EF4-FFF2-40B4-BE49-F238E27FC236}">
                  <a16:creationId xmlns:a16="http://schemas.microsoft.com/office/drawing/2014/main" id="{55111DD5-D17D-4D70-9A5D-EA485FF37E9B}"/>
                </a:ext>
              </a:extLst>
            </p:cNvPr>
            <p:cNvSpPr txBox="1"/>
            <p:nvPr/>
          </p:nvSpPr>
          <p:spPr>
            <a:xfrm>
              <a:off x="5094183" y="3835731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275" name="Group 35">
            <a:extLst>
              <a:ext uri="{FF2B5EF4-FFF2-40B4-BE49-F238E27FC236}">
                <a16:creationId xmlns:a16="http://schemas.microsoft.com/office/drawing/2014/main" id="{10D20E28-539C-4AB3-9A23-73AECA9FDE64}"/>
              </a:ext>
            </a:extLst>
          </p:cNvPr>
          <p:cNvGrpSpPr/>
          <p:nvPr/>
        </p:nvGrpSpPr>
        <p:grpSpPr>
          <a:xfrm>
            <a:off x="5463595" y="4316836"/>
            <a:ext cx="1090273" cy="1435608"/>
            <a:chOff x="7203420" y="3493928"/>
            <a:chExt cx="1090273" cy="1435608"/>
          </a:xfrm>
        </p:grpSpPr>
        <p:sp>
          <p:nvSpPr>
            <p:cNvPr id="276" name="Rectangle: Top Corners Rounded 27">
              <a:extLst>
                <a:ext uri="{FF2B5EF4-FFF2-40B4-BE49-F238E27FC236}">
                  <a16:creationId xmlns:a16="http://schemas.microsoft.com/office/drawing/2014/main" id="{6CA778D3-A9DA-4156-96C3-9D1F2C95EC6C}"/>
                </a:ext>
              </a:extLst>
            </p:cNvPr>
            <p:cNvSpPr/>
            <p:nvPr/>
          </p:nvSpPr>
          <p:spPr>
            <a:xfrm flipV="1">
              <a:off x="7203420" y="3493928"/>
              <a:ext cx="1075881" cy="14356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7" name="Graphic 9" descr="Single gear">
              <a:extLst>
                <a:ext uri="{FF2B5EF4-FFF2-40B4-BE49-F238E27FC236}">
                  <a16:creationId xmlns:a16="http://schemas.microsoft.com/office/drawing/2014/main" id="{54EDFDB8-A0C7-4562-A892-015406066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12760" y="4370158"/>
              <a:ext cx="457200" cy="457200"/>
            </a:xfrm>
            <a:prstGeom prst="rect">
              <a:avLst/>
            </a:prstGeom>
          </p:spPr>
        </p:pic>
        <p:sp>
          <p:nvSpPr>
            <p:cNvPr id="278" name="TextBox 31">
              <a:extLst>
                <a:ext uri="{FF2B5EF4-FFF2-40B4-BE49-F238E27FC236}">
                  <a16:creationId xmlns:a16="http://schemas.microsoft.com/office/drawing/2014/main" id="{137C2306-55B0-4A56-9DEB-AA3C6232C228}"/>
                </a:ext>
              </a:extLst>
            </p:cNvPr>
            <p:cNvSpPr txBox="1"/>
            <p:nvPr/>
          </p:nvSpPr>
          <p:spPr>
            <a:xfrm>
              <a:off x="7217811" y="3835731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279" name="TextBox 36">
            <a:extLst>
              <a:ext uri="{FF2B5EF4-FFF2-40B4-BE49-F238E27FC236}">
                <a16:creationId xmlns:a16="http://schemas.microsoft.com/office/drawing/2014/main" id="{C865C82F-35F9-4CCF-BFEC-1A68FEEB8AC6}"/>
              </a:ext>
            </a:extLst>
          </p:cNvPr>
          <p:cNvSpPr txBox="1"/>
          <p:nvPr/>
        </p:nvSpPr>
        <p:spPr>
          <a:xfrm>
            <a:off x="1665860" y="1507091"/>
            <a:ext cx="210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Century Gothic" panose="020B0502020202020204" pitchFamily="34" charset="0"/>
              </a:rPr>
              <a:t>قلة الصناعة في العالم العربي والإسلامي.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80" name="TextBox 37">
            <a:extLst>
              <a:ext uri="{FF2B5EF4-FFF2-40B4-BE49-F238E27FC236}">
                <a16:creationId xmlns:a16="http://schemas.microsoft.com/office/drawing/2014/main" id="{DCA47C01-424B-45AB-A788-C46CF6F64FD0}"/>
              </a:ext>
            </a:extLst>
          </p:cNvPr>
          <p:cNvSpPr txBox="1"/>
          <p:nvPr/>
        </p:nvSpPr>
        <p:spPr>
          <a:xfrm>
            <a:off x="4071535" y="1492437"/>
            <a:ext cx="1816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Century Gothic" panose="020B0502020202020204" pitchFamily="34" charset="0"/>
              </a:rPr>
              <a:t>التركيز في التعليم النظري دون المهني والفني.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81" name="TextBox 38">
            <a:extLst>
              <a:ext uri="{FF2B5EF4-FFF2-40B4-BE49-F238E27FC236}">
                <a16:creationId xmlns:a16="http://schemas.microsoft.com/office/drawing/2014/main" id="{65F794A9-7A8A-4B94-9CFA-206855B37E54}"/>
              </a:ext>
            </a:extLst>
          </p:cNvPr>
          <p:cNvSpPr txBox="1"/>
          <p:nvPr/>
        </p:nvSpPr>
        <p:spPr>
          <a:xfrm>
            <a:off x="2094537" y="5807508"/>
            <a:ext cx="2722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Century Gothic" panose="020B0502020202020204" pitchFamily="34" charset="0"/>
              </a:rPr>
              <a:t>الزيادة الكبيرة في عدد سكان العالم العربي والإسلامي دون أن يقابلها زيادة كبيرة في الإنتاج والاستثمار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82" name="TextBox 39">
            <a:extLst>
              <a:ext uri="{FF2B5EF4-FFF2-40B4-BE49-F238E27FC236}">
                <a16:creationId xmlns:a16="http://schemas.microsoft.com/office/drawing/2014/main" id="{B3D0BA75-9033-44AF-B3A9-6522606C979D}"/>
              </a:ext>
            </a:extLst>
          </p:cNvPr>
          <p:cNvSpPr txBox="1"/>
          <p:nvPr/>
        </p:nvSpPr>
        <p:spPr>
          <a:xfrm>
            <a:off x="5154254" y="5822152"/>
            <a:ext cx="1816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Century Gothic" panose="020B0502020202020204" pitchFamily="34" charset="0"/>
              </a:rPr>
              <a:t>التركيز في التعليم النظري دون المهني والفني.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grpSp>
        <p:nvGrpSpPr>
          <p:cNvPr id="283" name="Group 24">
            <a:extLst>
              <a:ext uri="{FF2B5EF4-FFF2-40B4-BE49-F238E27FC236}">
                <a16:creationId xmlns:a16="http://schemas.microsoft.com/office/drawing/2014/main" id="{0ACDD5F4-92AC-4B0C-8A0F-21F17DC3A5F4}"/>
              </a:ext>
            </a:extLst>
          </p:cNvPr>
          <p:cNvGrpSpPr/>
          <p:nvPr/>
        </p:nvGrpSpPr>
        <p:grpSpPr>
          <a:xfrm>
            <a:off x="8598025" y="2926619"/>
            <a:ext cx="2636526" cy="2636526"/>
            <a:chOff x="5108758" y="534572"/>
            <a:chExt cx="2636526" cy="2636526"/>
          </a:xfrm>
          <a:scene3d>
            <a:camera prst="perspectiveLeft">
              <a:rot lat="212007" lon="3893446" rev="21387576"/>
            </a:camera>
            <a:lightRig rig="threePt" dir="t"/>
          </a:scene3d>
        </p:grpSpPr>
        <p:sp>
          <p:nvSpPr>
            <p:cNvPr id="284" name="Oval 20">
              <a:extLst>
                <a:ext uri="{FF2B5EF4-FFF2-40B4-BE49-F238E27FC236}">
                  <a16:creationId xmlns:a16="http://schemas.microsoft.com/office/drawing/2014/main" id="{75E93948-991A-4AAA-BF34-A0163C731317}"/>
                </a:ext>
              </a:extLst>
            </p:cNvPr>
            <p:cNvSpPr/>
            <p:nvPr/>
          </p:nvSpPr>
          <p:spPr>
            <a:xfrm>
              <a:off x="5108758" y="534572"/>
              <a:ext cx="2636526" cy="26365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1">
              <a:extLst>
                <a:ext uri="{FF2B5EF4-FFF2-40B4-BE49-F238E27FC236}">
                  <a16:creationId xmlns:a16="http://schemas.microsoft.com/office/drawing/2014/main" id="{BA088A79-372C-4B26-8410-4B3CD5052BC5}"/>
                </a:ext>
              </a:extLst>
            </p:cNvPr>
            <p:cNvSpPr/>
            <p:nvPr/>
          </p:nvSpPr>
          <p:spPr>
            <a:xfrm>
              <a:off x="5397732" y="823546"/>
              <a:ext cx="2058578" cy="2058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2">
              <a:extLst>
                <a:ext uri="{FF2B5EF4-FFF2-40B4-BE49-F238E27FC236}">
                  <a16:creationId xmlns:a16="http://schemas.microsoft.com/office/drawing/2014/main" id="{9B5C475F-27B4-41CE-971D-1FCF407C2BA1}"/>
                </a:ext>
              </a:extLst>
            </p:cNvPr>
            <p:cNvSpPr/>
            <p:nvPr/>
          </p:nvSpPr>
          <p:spPr>
            <a:xfrm>
              <a:off x="5839840" y="1265654"/>
              <a:ext cx="1174362" cy="11743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3">
              <a:extLst>
                <a:ext uri="{FF2B5EF4-FFF2-40B4-BE49-F238E27FC236}">
                  <a16:creationId xmlns:a16="http://schemas.microsoft.com/office/drawing/2014/main" id="{CA063E46-68F6-4F86-9978-93FD1C10206F}"/>
                </a:ext>
              </a:extLst>
            </p:cNvPr>
            <p:cNvSpPr/>
            <p:nvPr/>
          </p:nvSpPr>
          <p:spPr>
            <a:xfrm>
              <a:off x="6256229" y="1682043"/>
              <a:ext cx="341585" cy="341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317816" y="4658638"/>
            <a:ext cx="1626319" cy="2003329"/>
            <a:chOff x="7749851" y="1424779"/>
            <a:chExt cx="2358969" cy="2905820"/>
          </a:xfrm>
        </p:grpSpPr>
        <p:grpSp>
          <p:nvGrpSpPr>
            <p:cNvPr id="289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292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0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988" y="2680112"/>
              <a:ext cx="2162779" cy="1540331"/>
            </a:xfrm>
            <a:prstGeom prst="rect">
              <a:avLst/>
            </a:prstGeom>
          </p:spPr>
        </p:pic>
        <p:sp>
          <p:nvSpPr>
            <p:cNvPr id="291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8170134" y="1556512"/>
              <a:ext cx="1938686" cy="758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السهل الساحلي للبحر الأحمر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8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9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0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5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6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9" grpId="0"/>
          <p:bldP spid="280" grpId="0"/>
          <p:bldP spid="281" grpId="0"/>
          <p:bldP spid="28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9" grpId="0"/>
          <p:bldP spid="280" grpId="0"/>
          <p:bldP spid="281" grpId="0"/>
          <p:bldP spid="28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مجموعة 2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15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8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مجموعة 4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10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13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4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التحديات الاقتصادية والاجتماعية</a:t>
                  </a:r>
                </a:p>
              </p:txBody>
            </p:sp>
          </p:grpSp>
        </p:grpSp>
        <p:grpSp>
          <p:nvGrpSpPr>
            <p:cNvPr id="6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7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مجموعة 18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7511247" y="1992229"/>
              <a:ext cx="1193403" cy="37972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entury Gothic" panose="020B0502020202020204" pitchFamily="34" charset="0"/>
                </a:rPr>
                <a:t>1</a:t>
              </a:r>
            </a:p>
          </p:txBody>
        </p:sp>
        <p:pic>
          <p:nvPicPr>
            <p:cNvPr id="2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2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من نتائج البطالة: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2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3" name="Group 41">
            <a:extLst>
              <a:ext uri="{FF2B5EF4-FFF2-40B4-BE49-F238E27FC236}">
                <a16:creationId xmlns:a16="http://schemas.microsoft.com/office/drawing/2014/main" id="{D0224907-A9E5-40E0-8137-29D55C155436}"/>
              </a:ext>
            </a:extLst>
          </p:cNvPr>
          <p:cNvGrpSpPr/>
          <p:nvPr/>
        </p:nvGrpSpPr>
        <p:grpSpPr>
          <a:xfrm>
            <a:off x="392702" y="2960374"/>
            <a:ext cx="9277806" cy="2579807"/>
            <a:chOff x="1091519" y="2137466"/>
            <a:chExt cx="9277806" cy="2579807"/>
          </a:xfrm>
          <a:effectLst/>
        </p:grpSpPr>
        <p:sp>
          <p:nvSpPr>
            <p:cNvPr id="254" name="Isosceles Triangle 19">
              <a:extLst>
                <a:ext uri="{FF2B5EF4-FFF2-40B4-BE49-F238E27FC236}">
                  <a16:creationId xmlns:a16="http://schemas.microsoft.com/office/drawing/2014/main" id="{ABDFF7DE-3909-4DA7-8D08-806829F2B108}"/>
                </a:ext>
              </a:extLst>
            </p:cNvPr>
            <p:cNvSpPr/>
            <p:nvPr/>
          </p:nvSpPr>
          <p:spPr>
            <a:xfrm rot="5400000">
              <a:off x="9679757" y="2780107"/>
              <a:ext cx="118052" cy="1261084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>
                    <a:lumMod val="9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: Shape 14">
              <a:extLst>
                <a:ext uri="{FF2B5EF4-FFF2-40B4-BE49-F238E27FC236}">
                  <a16:creationId xmlns:a16="http://schemas.microsoft.com/office/drawing/2014/main" id="{3B441DB0-6D1D-4AEA-83D2-8A85691B7DD2}"/>
                </a:ext>
              </a:extLst>
            </p:cNvPr>
            <p:cNvSpPr/>
            <p:nvPr/>
          </p:nvSpPr>
          <p:spPr>
            <a:xfrm rot="18335724">
              <a:off x="1496800" y="2492412"/>
              <a:ext cx="565878" cy="1376439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: Rounded Corners 4">
              <a:extLst>
                <a:ext uri="{FF2B5EF4-FFF2-40B4-BE49-F238E27FC236}">
                  <a16:creationId xmlns:a16="http://schemas.microsoft.com/office/drawing/2014/main" id="{AEE84396-0B61-404E-B843-C690FDF79788}"/>
                </a:ext>
              </a:extLst>
            </p:cNvPr>
            <p:cNvSpPr/>
            <p:nvPr/>
          </p:nvSpPr>
          <p:spPr>
            <a:xfrm>
              <a:off x="1500350" y="3318445"/>
              <a:ext cx="6400800" cy="18441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: Shape 7">
              <a:extLst>
                <a:ext uri="{FF2B5EF4-FFF2-40B4-BE49-F238E27FC236}">
                  <a16:creationId xmlns:a16="http://schemas.microsoft.com/office/drawing/2014/main" id="{0E19EE43-525B-4165-BC2E-FA792208C221}"/>
                </a:ext>
              </a:extLst>
            </p:cNvPr>
            <p:cNvSpPr/>
            <p:nvPr/>
          </p:nvSpPr>
          <p:spPr>
            <a:xfrm rot="18955908">
              <a:off x="1468516" y="2137466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19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: Shape 8">
              <a:extLst>
                <a:ext uri="{FF2B5EF4-FFF2-40B4-BE49-F238E27FC236}">
                  <a16:creationId xmlns:a16="http://schemas.microsoft.com/office/drawing/2014/main" id="{33786ED3-E4AF-48F7-B065-E11D15635B10}"/>
                </a:ext>
              </a:extLst>
            </p:cNvPr>
            <p:cNvSpPr/>
            <p:nvPr/>
          </p:nvSpPr>
          <p:spPr>
            <a:xfrm rot="2644092" flipV="1">
              <a:off x="1468517" y="2967409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48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: Top Corners Rounded 13">
              <a:extLst>
                <a:ext uri="{FF2B5EF4-FFF2-40B4-BE49-F238E27FC236}">
                  <a16:creationId xmlns:a16="http://schemas.microsoft.com/office/drawing/2014/main" id="{2B163307-C6F7-44CB-9406-98BE9CE45E0C}"/>
                </a:ext>
              </a:extLst>
            </p:cNvPr>
            <p:cNvSpPr/>
            <p:nvPr/>
          </p:nvSpPr>
          <p:spPr>
            <a:xfrm flipV="1">
              <a:off x="1366303" y="3091834"/>
              <a:ext cx="1286372" cy="100716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2B2D8"/>
            </a:solidFill>
            <a:ln>
              <a:noFill/>
            </a:ln>
            <a:scene3d>
              <a:camera prst="isometricOffAxis2Top">
                <a:rot lat="18075715" lon="3207254" rev="1874144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rapezoid 16">
              <a:extLst>
                <a:ext uri="{FF2B5EF4-FFF2-40B4-BE49-F238E27FC236}">
                  <a16:creationId xmlns:a16="http://schemas.microsoft.com/office/drawing/2014/main" id="{BFB30248-EF96-4446-BB37-930B700ECD59}"/>
                </a:ext>
              </a:extLst>
            </p:cNvPr>
            <p:cNvSpPr/>
            <p:nvPr/>
          </p:nvSpPr>
          <p:spPr>
            <a:xfrm rot="16200000">
              <a:off x="7598683" y="32702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17">
              <a:extLst>
                <a:ext uri="{FF2B5EF4-FFF2-40B4-BE49-F238E27FC236}">
                  <a16:creationId xmlns:a16="http://schemas.microsoft.com/office/drawing/2014/main" id="{7CED3A4D-9292-40F9-8C84-76FE97AEBF25}"/>
                </a:ext>
              </a:extLst>
            </p:cNvPr>
            <p:cNvSpPr/>
            <p:nvPr/>
          </p:nvSpPr>
          <p:spPr>
            <a:xfrm>
              <a:off x="7978675" y="3171098"/>
              <a:ext cx="1075881" cy="479103"/>
            </a:xfrm>
            <a:prstGeom prst="rect">
              <a:avLst/>
            </a:prstGeom>
            <a:pattFill prst="openDmnd">
              <a:fgClr>
                <a:schemeClr val="bg1">
                  <a:lumMod val="50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rapezoid 18">
              <a:extLst>
                <a:ext uri="{FF2B5EF4-FFF2-40B4-BE49-F238E27FC236}">
                  <a16:creationId xmlns:a16="http://schemas.microsoft.com/office/drawing/2014/main" id="{B049C6AE-BCFD-4B0C-9E41-712D0D02CFAB}"/>
                </a:ext>
              </a:extLst>
            </p:cNvPr>
            <p:cNvSpPr/>
            <p:nvPr/>
          </p:nvSpPr>
          <p:spPr>
            <a:xfrm rot="5400000" flipH="1">
              <a:off x="8955446" y="32624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32">
            <a:extLst>
              <a:ext uri="{FF2B5EF4-FFF2-40B4-BE49-F238E27FC236}">
                <a16:creationId xmlns:a16="http://schemas.microsoft.com/office/drawing/2014/main" id="{7F8989E1-3F32-455B-8DB4-1A0D19C22EAD}"/>
              </a:ext>
            </a:extLst>
          </p:cNvPr>
          <p:cNvGrpSpPr/>
          <p:nvPr/>
        </p:nvGrpSpPr>
        <p:grpSpPr>
          <a:xfrm>
            <a:off x="2264733" y="2708911"/>
            <a:ext cx="1075882" cy="1431682"/>
            <a:chOff x="4004558" y="1886003"/>
            <a:chExt cx="1075882" cy="1431682"/>
          </a:xfrm>
        </p:grpSpPr>
        <p:sp>
          <p:nvSpPr>
            <p:cNvPr id="264" name="Rectangle: Top Corners Rounded 1">
              <a:extLst>
                <a:ext uri="{FF2B5EF4-FFF2-40B4-BE49-F238E27FC236}">
                  <a16:creationId xmlns:a16="http://schemas.microsoft.com/office/drawing/2014/main" id="{506B784E-6683-41A8-8B6E-73A307C01DE3}"/>
                </a:ext>
              </a:extLst>
            </p:cNvPr>
            <p:cNvSpPr/>
            <p:nvPr/>
          </p:nvSpPr>
          <p:spPr>
            <a:xfrm>
              <a:off x="4004558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00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5" name="Graphic 11" descr="Lightbulb">
              <a:extLst>
                <a:ext uri="{FF2B5EF4-FFF2-40B4-BE49-F238E27FC236}">
                  <a16:creationId xmlns:a16="http://schemas.microsoft.com/office/drawing/2014/main" id="{C64D26DA-D450-4D30-BF10-9FABB1B48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84032" y="2016341"/>
              <a:ext cx="457200" cy="457200"/>
            </a:xfrm>
            <a:prstGeom prst="rect">
              <a:avLst/>
            </a:prstGeom>
          </p:spPr>
        </p:pic>
        <p:sp>
          <p:nvSpPr>
            <p:cNvPr id="266" name="TextBox 28">
              <a:extLst>
                <a:ext uri="{FF2B5EF4-FFF2-40B4-BE49-F238E27FC236}">
                  <a16:creationId xmlns:a16="http://schemas.microsoft.com/office/drawing/2014/main" id="{073F5166-0281-408B-9137-3386E23D700A}"/>
                </a:ext>
              </a:extLst>
            </p:cNvPr>
            <p:cNvSpPr txBox="1"/>
            <p:nvPr/>
          </p:nvSpPr>
          <p:spPr>
            <a:xfrm>
              <a:off x="4004558" y="2632883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267" name="Group 34">
            <a:extLst>
              <a:ext uri="{FF2B5EF4-FFF2-40B4-BE49-F238E27FC236}">
                <a16:creationId xmlns:a16="http://schemas.microsoft.com/office/drawing/2014/main" id="{97277EF4-A4DD-4156-952E-BD5333697AED}"/>
              </a:ext>
            </a:extLst>
          </p:cNvPr>
          <p:cNvGrpSpPr/>
          <p:nvPr/>
        </p:nvGrpSpPr>
        <p:grpSpPr>
          <a:xfrm>
            <a:off x="4387713" y="2708911"/>
            <a:ext cx="1075882" cy="1431682"/>
            <a:chOff x="6127538" y="1886003"/>
            <a:chExt cx="1075882" cy="1431682"/>
          </a:xfrm>
        </p:grpSpPr>
        <p:sp>
          <p:nvSpPr>
            <p:cNvPr id="268" name="Rectangle: Top Corners Rounded 26">
              <a:extLst>
                <a:ext uri="{FF2B5EF4-FFF2-40B4-BE49-F238E27FC236}">
                  <a16:creationId xmlns:a16="http://schemas.microsoft.com/office/drawing/2014/main" id="{B9CCE4DC-8CD2-4E08-8640-368BC3A756F1}"/>
                </a:ext>
              </a:extLst>
            </p:cNvPr>
            <p:cNvSpPr/>
            <p:nvPr/>
          </p:nvSpPr>
          <p:spPr>
            <a:xfrm>
              <a:off x="6127539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9" name="Graphic 15" descr="Hourglass">
              <a:extLst>
                <a:ext uri="{FF2B5EF4-FFF2-40B4-BE49-F238E27FC236}">
                  <a16:creationId xmlns:a16="http://schemas.microsoft.com/office/drawing/2014/main" id="{FD652E1B-CA60-4389-A5CE-26706D625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36879" y="2011021"/>
              <a:ext cx="457200" cy="457200"/>
            </a:xfrm>
            <a:prstGeom prst="rect">
              <a:avLst/>
            </a:prstGeom>
          </p:spPr>
        </p:pic>
        <p:sp>
          <p:nvSpPr>
            <p:cNvPr id="270" name="TextBox 29">
              <a:extLst>
                <a:ext uri="{FF2B5EF4-FFF2-40B4-BE49-F238E27FC236}">
                  <a16:creationId xmlns:a16="http://schemas.microsoft.com/office/drawing/2014/main" id="{B380A742-87A7-4AEF-A68F-A06F372B6517}"/>
                </a:ext>
              </a:extLst>
            </p:cNvPr>
            <p:cNvSpPr txBox="1"/>
            <p:nvPr/>
          </p:nvSpPr>
          <p:spPr>
            <a:xfrm>
              <a:off x="6127538" y="2658093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271" name="Group 33">
            <a:extLst>
              <a:ext uri="{FF2B5EF4-FFF2-40B4-BE49-F238E27FC236}">
                <a16:creationId xmlns:a16="http://schemas.microsoft.com/office/drawing/2014/main" id="{8DE0D8EA-0C7C-4918-A17E-C7EA5D8C2904}"/>
              </a:ext>
            </a:extLst>
          </p:cNvPr>
          <p:cNvGrpSpPr/>
          <p:nvPr/>
        </p:nvGrpSpPr>
        <p:grpSpPr>
          <a:xfrm>
            <a:off x="3340614" y="4316836"/>
            <a:ext cx="1089626" cy="1435608"/>
            <a:chOff x="5080439" y="3493928"/>
            <a:chExt cx="1089626" cy="1435608"/>
          </a:xfrm>
        </p:grpSpPr>
        <p:sp>
          <p:nvSpPr>
            <p:cNvPr id="272" name="Rectangle: Top Corners Rounded 25">
              <a:extLst>
                <a:ext uri="{FF2B5EF4-FFF2-40B4-BE49-F238E27FC236}">
                  <a16:creationId xmlns:a16="http://schemas.microsoft.com/office/drawing/2014/main" id="{A39994B9-9524-462B-B1A9-C9B0930315D8}"/>
                </a:ext>
              </a:extLst>
            </p:cNvPr>
            <p:cNvSpPr/>
            <p:nvPr/>
          </p:nvSpPr>
          <p:spPr>
            <a:xfrm flipV="1">
              <a:off x="5080439" y="3493928"/>
              <a:ext cx="1075881" cy="14356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3" name="Graphic 5" descr="Research">
              <a:extLst>
                <a:ext uri="{FF2B5EF4-FFF2-40B4-BE49-F238E27FC236}">
                  <a16:creationId xmlns:a16="http://schemas.microsoft.com/office/drawing/2014/main" id="{1D8F1928-CC83-42FE-A0A5-196F5FC74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54160" y="4348681"/>
              <a:ext cx="457200" cy="457200"/>
            </a:xfrm>
            <a:prstGeom prst="rect">
              <a:avLst/>
            </a:prstGeom>
          </p:spPr>
        </p:pic>
        <p:sp>
          <p:nvSpPr>
            <p:cNvPr id="274" name="TextBox 30">
              <a:extLst>
                <a:ext uri="{FF2B5EF4-FFF2-40B4-BE49-F238E27FC236}">
                  <a16:creationId xmlns:a16="http://schemas.microsoft.com/office/drawing/2014/main" id="{55111DD5-D17D-4D70-9A5D-EA485FF37E9B}"/>
                </a:ext>
              </a:extLst>
            </p:cNvPr>
            <p:cNvSpPr txBox="1"/>
            <p:nvPr/>
          </p:nvSpPr>
          <p:spPr>
            <a:xfrm>
              <a:off x="5094183" y="3835731"/>
              <a:ext cx="1075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279" name="TextBox 36">
            <a:extLst>
              <a:ext uri="{FF2B5EF4-FFF2-40B4-BE49-F238E27FC236}">
                <a16:creationId xmlns:a16="http://schemas.microsoft.com/office/drawing/2014/main" id="{C865C82F-35F9-4CCF-BFEC-1A68FEEB8AC6}"/>
              </a:ext>
            </a:extLst>
          </p:cNvPr>
          <p:cNvSpPr txBox="1"/>
          <p:nvPr/>
        </p:nvSpPr>
        <p:spPr>
          <a:xfrm>
            <a:off x="1634981" y="2222681"/>
            <a:ext cx="2104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dirty="0">
                <a:latin typeface="Century Gothic" panose="020B0502020202020204" pitchFamily="34" charset="0"/>
              </a:rPr>
              <a:t>انتشار الفقر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80" name="TextBox 37">
            <a:extLst>
              <a:ext uri="{FF2B5EF4-FFF2-40B4-BE49-F238E27FC236}">
                <a16:creationId xmlns:a16="http://schemas.microsoft.com/office/drawing/2014/main" id="{DCA47C01-424B-45AB-A788-C46CF6F64FD0}"/>
              </a:ext>
            </a:extLst>
          </p:cNvPr>
          <p:cNvSpPr txBox="1"/>
          <p:nvPr/>
        </p:nvSpPr>
        <p:spPr>
          <a:xfrm>
            <a:off x="4040656" y="2222681"/>
            <a:ext cx="181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Century Gothic" panose="020B0502020202020204" pitchFamily="34" charset="0"/>
              </a:rPr>
              <a:t>الهجرة؛ للبحث عن عمل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81" name="TextBox 38">
            <a:extLst>
              <a:ext uri="{FF2B5EF4-FFF2-40B4-BE49-F238E27FC236}">
                <a16:creationId xmlns:a16="http://schemas.microsoft.com/office/drawing/2014/main" id="{65F794A9-7A8A-4B94-9CFA-206855B37E54}"/>
              </a:ext>
            </a:extLst>
          </p:cNvPr>
          <p:cNvSpPr txBox="1"/>
          <p:nvPr/>
        </p:nvSpPr>
        <p:spPr>
          <a:xfrm>
            <a:off x="2094537" y="5807508"/>
            <a:ext cx="2722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Century Gothic" panose="020B0502020202020204" pitchFamily="34" charset="0"/>
              </a:rPr>
              <a:t> ارتفاع نسبة الإعالة (التكفل بالمعيشة)، إذ يتحمل أحد الأفراد العاملين النفقة على بقية الأسرة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grpSp>
        <p:nvGrpSpPr>
          <p:cNvPr id="283" name="Group 24">
            <a:extLst>
              <a:ext uri="{FF2B5EF4-FFF2-40B4-BE49-F238E27FC236}">
                <a16:creationId xmlns:a16="http://schemas.microsoft.com/office/drawing/2014/main" id="{0ACDD5F4-92AC-4B0C-8A0F-21F17DC3A5F4}"/>
              </a:ext>
            </a:extLst>
          </p:cNvPr>
          <p:cNvGrpSpPr/>
          <p:nvPr/>
        </p:nvGrpSpPr>
        <p:grpSpPr>
          <a:xfrm>
            <a:off x="8598025" y="2926619"/>
            <a:ext cx="2636526" cy="2636526"/>
            <a:chOff x="5108758" y="534572"/>
            <a:chExt cx="2636526" cy="2636526"/>
          </a:xfrm>
          <a:scene3d>
            <a:camera prst="perspectiveLeft">
              <a:rot lat="212007" lon="3893446" rev="21387576"/>
            </a:camera>
            <a:lightRig rig="threePt" dir="t"/>
          </a:scene3d>
        </p:grpSpPr>
        <p:sp>
          <p:nvSpPr>
            <p:cNvPr id="284" name="Oval 20">
              <a:extLst>
                <a:ext uri="{FF2B5EF4-FFF2-40B4-BE49-F238E27FC236}">
                  <a16:creationId xmlns:a16="http://schemas.microsoft.com/office/drawing/2014/main" id="{75E93948-991A-4AAA-BF34-A0163C731317}"/>
                </a:ext>
              </a:extLst>
            </p:cNvPr>
            <p:cNvSpPr/>
            <p:nvPr/>
          </p:nvSpPr>
          <p:spPr>
            <a:xfrm>
              <a:off x="5108758" y="534572"/>
              <a:ext cx="2636526" cy="26365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1">
              <a:extLst>
                <a:ext uri="{FF2B5EF4-FFF2-40B4-BE49-F238E27FC236}">
                  <a16:creationId xmlns:a16="http://schemas.microsoft.com/office/drawing/2014/main" id="{BA088A79-372C-4B26-8410-4B3CD5052BC5}"/>
                </a:ext>
              </a:extLst>
            </p:cNvPr>
            <p:cNvSpPr/>
            <p:nvPr/>
          </p:nvSpPr>
          <p:spPr>
            <a:xfrm>
              <a:off x="5397732" y="823546"/>
              <a:ext cx="2058578" cy="2058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2">
              <a:extLst>
                <a:ext uri="{FF2B5EF4-FFF2-40B4-BE49-F238E27FC236}">
                  <a16:creationId xmlns:a16="http://schemas.microsoft.com/office/drawing/2014/main" id="{9B5C475F-27B4-41CE-971D-1FCF407C2BA1}"/>
                </a:ext>
              </a:extLst>
            </p:cNvPr>
            <p:cNvSpPr/>
            <p:nvPr/>
          </p:nvSpPr>
          <p:spPr>
            <a:xfrm>
              <a:off x="5839840" y="1265654"/>
              <a:ext cx="1174362" cy="11743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3">
              <a:extLst>
                <a:ext uri="{FF2B5EF4-FFF2-40B4-BE49-F238E27FC236}">
                  <a16:creationId xmlns:a16="http://schemas.microsoft.com/office/drawing/2014/main" id="{CA063E46-68F6-4F86-9978-93FD1C10206F}"/>
                </a:ext>
              </a:extLst>
            </p:cNvPr>
            <p:cNvSpPr/>
            <p:nvPr/>
          </p:nvSpPr>
          <p:spPr>
            <a:xfrm>
              <a:off x="6256229" y="1682043"/>
              <a:ext cx="341585" cy="341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5955146" y="4658638"/>
            <a:ext cx="2988989" cy="2003329"/>
            <a:chOff x="5773304" y="1424779"/>
            <a:chExt cx="4335516" cy="2905820"/>
          </a:xfrm>
        </p:grpSpPr>
        <p:grpSp>
          <p:nvGrpSpPr>
            <p:cNvPr id="289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773304" y="1424779"/>
              <a:ext cx="4335516" cy="2905820"/>
              <a:chOff x="2047274" y="917773"/>
              <a:chExt cx="5533586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292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047274" y="921437"/>
                <a:ext cx="5533586" cy="3705145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047274" y="917773"/>
                <a:ext cx="5533229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0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106" y="2342120"/>
              <a:ext cx="4012839" cy="1872812"/>
            </a:xfrm>
            <a:prstGeom prst="rect">
              <a:avLst/>
            </a:prstGeom>
          </p:spPr>
        </p:pic>
        <p:sp>
          <p:nvSpPr>
            <p:cNvPr id="291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71579" y="1597548"/>
              <a:ext cx="1938686" cy="44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العالم الاسلامي 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5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9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0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3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4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9" grpId="0"/>
          <p:bldP spid="280" grpId="0"/>
          <p:bldP spid="2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9" grpId="0"/>
          <p:bldP spid="280" grpId="0"/>
          <p:bldP spid="28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58D5372-4D08-436E-B2B6-49E37C84A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A6A3C190-ABBC-4198-98F0-23C60CB4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8E436D5F-DA5F-47CC-8120-04402CED5BDC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CFDB4A71-6519-4BDB-AD43-ED4E75B8B22E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629AD8A8-740D-44EE-B281-86E39B5B6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تدريب الكوادر المحلية و الاعتماد عليها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Rectangle 22">
            <a:extLst>
              <a:ext uri="{FF2B5EF4-FFF2-40B4-BE49-F238E27FC236}">
                <a16:creationId xmlns:a16="http://schemas.microsoft.com/office/drawing/2014/main" id="{DE0CE09C-6CC5-403C-90B2-EF8CF0115BCA}"/>
              </a:ext>
            </a:extLst>
          </p:cNvPr>
          <p:cNvSpPr/>
          <p:nvPr/>
        </p:nvSpPr>
        <p:spPr>
          <a:xfrm>
            <a:off x="248289" y="425508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9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AF7C4FD5-5247-429A-B7F8-CF253498ECCC}"/>
              </a:ext>
            </a:extLst>
          </p:cNvPr>
          <p:cNvSpPr/>
          <p:nvPr/>
        </p:nvSpPr>
        <p:spPr>
          <a:xfrm>
            <a:off x="8985889" y="39285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0B11AA5-6337-4FA6-BE55-9CD4C14A335E}"/>
              </a:ext>
            </a:extLst>
          </p:cNvPr>
          <p:cNvSpPr/>
          <p:nvPr/>
        </p:nvSpPr>
        <p:spPr>
          <a:xfrm>
            <a:off x="9102003" y="380514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BDBBAA32-B317-4045-894A-A410FA2B857C}"/>
              </a:ext>
            </a:extLst>
          </p:cNvPr>
          <p:cNvSpPr txBox="1"/>
          <p:nvPr/>
        </p:nvSpPr>
        <p:spPr>
          <a:xfrm>
            <a:off x="2903784" y="4457318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إيجاد فرص استثمارية جديدة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173475C6-BA7E-4216-8490-91E1532B12AD}"/>
              </a:ext>
            </a:extLst>
          </p:cNvPr>
          <p:cNvGrpSpPr/>
          <p:nvPr/>
        </p:nvGrpSpPr>
        <p:grpSpPr>
          <a:xfrm>
            <a:off x="1103405" y="4037372"/>
            <a:ext cx="1748974" cy="1262744"/>
            <a:chOff x="8011888" y="943428"/>
            <a:chExt cx="1748974" cy="1262744"/>
          </a:xfrm>
        </p:grpSpPr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id="{D614CFCB-CD6E-4B33-8535-9246243D8624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29" name="Oval 31">
                <a:extLst>
                  <a:ext uri="{FF2B5EF4-FFF2-40B4-BE49-F238E27FC236}">
                    <a16:creationId xmlns:a16="http://schemas.microsoft.com/office/drawing/2014/main" id="{E78DF212-A7FF-4821-AB0C-2AA855B56875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32">
                <a:extLst>
                  <a:ext uri="{FF2B5EF4-FFF2-40B4-BE49-F238E27FC236}">
                    <a16:creationId xmlns:a16="http://schemas.microsoft.com/office/drawing/2014/main" id="{4290868C-D58C-4CFA-B7C1-99F1EA447A3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E58BA8A-1E23-462F-A081-9D6BC261483E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32" name="Rectangle 34">
                  <a:extLst>
                    <a:ext uri="{FF2B5EF4-FFF2-40B4-BE49-F238E27FC236}">
                      <a16:creationId xmlns:a16="http://schemas.microsoft.com/office/drawing/2014/main" id="{AFA440D4-8F8C-48AC-B3A8-9EE96229AC0A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ight Triangle 35">
                  <a:extLst>
                    <a:ext uri="{FF2B5EF4-FFF2-40B4-BE49-F238E27FC236}">
                      <a16:creationId xmlns:a16="http://schemas.microsoft.com/office/drawing/2014/main" id="{76507815-2D66-4AE7-9810-F94D93B11B82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ight Triangle 36">
                  <a:extLst>
                    <a:ext uri="{FF2B5EF4-FFF2-40B4-BE49-F238E27FC236}">
                      <a16:creationId xmlns:a16="http://schemas.microsoft.com/office/drawing/2014/main" id="{679E83ED-ED34-44B3-945C-D83BE85B865F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Triangle 37">
                  <a:extLst>
                    <a:ext uri="{FF2B5EF4-FFF2-40B4-BE49-F238E27FC236}">
                      <a16:creationId xmlns:a16="http://schemas.microsoft.com/office/drawing/2014/main" id="{12A0068B-F0C4-4525-92A5-DC27BE957242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Triangle 38">
                  <a:extLst>
                    <a:ext uri="{FF2B5EF4-FFF2-40B4-BE49-F238E27FC236}">
                      <a16:creationId xmlns:a16="http://schemas.microsoft.com/office/drawing/2014/main" id="{C079ECB6-59F5-4E89-9C6D-B1419FABC82E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EB0007FE-F716-4575-9653-A29D3C5941AE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2812618" y="5871068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دعم الحكومات و تحفيز القطاع الخاص و الشركات الناشئة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3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يقترح الطلبة ثلاثة حلول لمعالجة مشكلة البطالة في العالم العربي والإسلامي.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8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التحديات الاقتصادية والاجتماعية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 p14:bounceEnd="41000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445385" y="1803212"/>
            <a:ext cx="334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التحديات الاقتصادية والاجتماعية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229032" y="1295381"/>
            <a:ext cx="5709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من سمات العالم العربي والإسلامي:</a:t>
            </a:r>
          </a:p>
          <a:p>
            <a:pPr algn="r"/>
            <a:endParaRPr lang="ar-SY" dirty="0">
              <a:latin typeface="Century Gothic" panose="020B0502020202020204" pitchFamily="34" charset="0"/>
            </a:endParaRP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أولاً: أنه في الأغلب يقع جغرافياً بين غابات حارة وصحارٍ قاحلة.</a:t>
            </a:r>
          </a:p>
          <a:p>
            <a:pPr algn="r"/>
            <a:endParaRPr lang="ar-SY" dirty="0">
              <a:latin typeface="Century Gothic" panose="020B0502020202020204" pitchFamily="34" charset="0"/>
            </a:endParaRP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ثانياً: أن دُوَلَه من الدول النامية التي تمتهن الرعي والزراعة التقليدية، وهما من أقل المهن دخلاً للفرد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5445385" y="3547150"/>
            <a:ext cx="334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التحديات الاقتصادية والاجتماعية :</a:t>
            </a:r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-87178" y="3504028"/>
            <a:ext cx="6025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تُعرف الدولة الفقيرة بأنها: الدولة ذات المستوى الاقتصادي المنخفض، وتعاني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مستويات منخفضة في التعليم والرعاية الصحية، وتعاني شُحَّ المياه النقية، وضعف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مستوى الغذاء الصحي كماً ونوعاً.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530678" y="3875654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417715" y="2850074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8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التحديات الاقتصادية والاجتماعية</a:t>
                  </a:r>
                  <a:endParaRPr lang="en-US" sz="28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النيل أطول أنهار الكرة الأرضية و يقع في قارة افريقيا و ينساب الى جهة الشمال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Rectangle 22">
            <a:extLst>
              <a:ext uri="{FF2B5EF4-FFF2-40B4-BE49-F238E27FC236}">
                <a16:creationId xmlns:a16="http://schemas.microsoft.com/office/drawing/2014/main" id="{DE0CE09C-6CC5-403C-90B2-EF8CF0115BCA}"/>
              </a:ext>
            </a:extLst>
          </p:cNvPr>
          <p:cNvSpPr/>
          <p:nvPr/>
        </p:nvSpPr>
        <p:spPr>
          <a:xfrm>
            <a:off x="248289" y="425508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9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AF7C4FD5-5247-429A-B7F8-CF253498ECCC}"/>
              </a:ext>
            </a:extLst>
          </p:cNvPr>
          <p:cNvSpPr/>
          <p:nvPr/>
        </p:nvSpPr>
        <p:spPr>
          <a:xfrm>
            <a:off x="8985889" y="39285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0B11AA5-6337-4FA6-BE55-9CD4C14A335E}"/>
              </a:ext>
            </a:extLst>
          </p:cNvPr>
          <p:cNvSpPr/>
          <p:nvPr/>
        </p:nvSpPr>
        <p:spPr>
          <a:xfrm>
            <a:off x="9102003" y="380514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BDBBAA32-B317-4045-894A-A410FA2B857C}"/>
              </a:ext>
            </a:extLst>
          </p:cNvPr>
          <p:cNvSpPr txBox="1"/>
          <p:nvPr/>
        </p:nvSpPr>
        <p:spPr>
          <a:xfrm>
            <a:off x="3896467" y="4428618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له رافدان رئيسيان النيل الأبيض و النيل الأزرق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173475C6-BA7E-4216-8490-91E1532B12AD}"/>
              </a:ext>
            </a:extLst>
          </p:cNvPr>
          <p:cNvGrpSpPr/>
          <p:nvPr/>
        </p:nvGrpSpPr>
        <p:grpSpPr>
          <a:xfrm>
            <a:off x="1103405" y="4037372"/>
            <a:ext cx="1748974" cy="1262744"/>
            <a:chOff x="8011888" y="943428"/>
            <a:chExt cx="1748974" cy="1262744"/>
          </a:xfrm>
        </p:grpSpPr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id="{D614CFCB-CD6E-4B33-8535-9246243D8624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29" name="Oval 31">
                <a:extLst>
                  <a:ext uri="{FF2B5EF4-FFF2-40B4-BE49-F238E27FC236}">
                    <a16:creationId xmlns:a16="http://schemas.microsoft.com/office/drawing/2014/main" id="{E78DF212-A7FF-4821-AB0C-2AA855B56875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32">
                <a:extLst>
                  <a:ext uri="{FF2B5EF4-FFF2-40B4-BE49-F238E27FC236}">
                    <a16:creationId xmlns:a16="http://schemas.microsoft.com/office/drawing/2014/main" id="{4290868C-D58C-4CFA-B7C1-99F1EA447A3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E58BA8A-1E23-462F-A081-9D6BC261483E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32" name="Rectangle 34">
                  <a:extLst>
                    <a:ext uri="{FF2B5EF4-FFF2-40B4-BE49-F238E27FC236}">
                      <a16:creationId xmlns:a16="http://schemas.microsoft.com/office/drawing/2014/main" id="{AFA440D4-8F8C-48AC-B3A8-9EE96229AC0A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ight Triangle 35">
                  <a:extLst>
                    <a:ext uri="{FF2B5EF4-FFF2-40B4-BE49-F238E27FC236}">
                      <a16:creationId xmlns:a16="http://schemas.microsoft.com/office/drawing/2014/main" id="{76507815-2D66-4AE7-9810-F94D93B11B82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ight Triangle 36">
                  <a:extLst>
                    <a:ext uri="{FF2B5EF4-FFF2-40B4-BE49-F238E27FC236}">
                      <a16:creationId xmlns:a16="http://schemas.microsoft.com/office/drawing/2014/main" id="{679E83ED-ED34-44B3-945C-D83BE85B865F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Triangle 37">
                  <a:extLst>
                    <a:ext uri="{FF2B5EF4-FFF2-40B4-BE49-F238E27FC236}">
                      <a16:creationId xmlns:a16="http://schemas.microsoft.com/office/drawing/2014/main" id="{12A0068B-F0C4-4525-92A5-DC27BE957242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Triangle 38">
                  <a:extLst>
                    <a:ext uri="{FF2B5EF4-FFF2-40B4-BE49-F238E27FC236}">
                      <a16:creationId xmlns:a16="http://schemas.microsoft.com/office/drawing/2014/main" id="{C079ECB6-59F5-4E89-9C6D-B1419FABC82E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EB0007FE-F716-4575-9653-A29D3C5941AE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2812618" y="5871068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ينبع النيل الأبيض في منطقة البحيرات العظمى في وسط افريقيا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3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يكتب الطلبة معلومات عن أطول نهر في العالم</a:t>
              </a:r>
            </a:p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العربي والإسلامي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8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التحديات الاقتصادية والاجتماعية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 p14:bounceEnd="41000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8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التحديات الاقتصادية والاجتماعية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83">
            <a:extLst>
              <a:ext uri="{FF2B5EF4-FFF2-40B4-BE49-F238E27FC236}">
                <a16:creationId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676026" y="2059269"/>
            <a:ext cx="4076567" cy="930185"/>
            <a:chOff x="676027" y="1378890"/>
            <a:chExt cx="4076567" cy="93018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79476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64" name="Teardrop 61">
                <a:extLst>
                  <a:ext uri="{FF2B5EF4-FFF2-40B4-BE49-F238E27FC236}">
                    <a16:creationId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2">
                <a:extLst>
                  <a:ext uri="{FF2B5EF4-FFF2-40B4-BE49-F238E27FC236}">
                    <a16:creationId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74">
              <a:extLst>
                <a:ext uri="{FF2B5EF4-FFF2-40B4-BE49-F238E27FC236}">
                  <a16:creationId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250851" y="1478078"/>
              <a:ext cx="2996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إصابة بعض المناطق بالجفاف لمدة طويلة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84">
            <a:extLst>
              <a:ext uri="{FF2B5EF4-FFF2-40B4-BE49-F238E27FC236}">
                <a16:creationId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676026" y="3249374"/>
            <a:ext cx="3537664" cy="637097"/>
            <a:chOff x="676027" y="2568995"/>
            <a:chExt cx="3537664" cy="637097"/>
          </a:xfrm>
        </p:grpSpPr>
        <p:sp>
          <p:nvSpPr>
            <p:cNvPr id="67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8"/>
              <a:ext cx="290731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57">
              <a:extLst>
                <a:ext uri="{FF2B5EF4-FFF2-40B4-BE49-F238E27FC236}">
                  <a16:creationId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70" name="Teardrop 58">
                <a:extLst>
                  <a:ext uri="{FF2B5EF4-FFF2-40B4-BE49-F238E27FC236}">
                    <a16:creationId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59">
                <a:extLst>
                  <a:ext uri="{FF2B5EF4-FFF2-40B4-BE49-F238E27FC236}">
                    <a16:creationId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217441" y="2736440"/>
              <a:ext cx="299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انتشار الجهل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2" name="Group 85">
            <a:extLst>
              <a:ext uri="{FF2B5EF4-FFF2-40B4-BE49-F238E27FC236}">
                <a16:creationId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>
            <a:off x="676026" y="4570386"/>
            <a:ext cx="3485266" cy="873822"/>
            <a:chOff x="676027" y="3890007"/>
            <a:chExt cx="3485266" cy="873822"/>
          </a:xfrm>
        </p:grpSpPr>
        <p:sp>
          <p:nvSpPr>
            <p:cNvPr id="73" name="Rectangle 40">
              <a:extLst>
                <a:ext uri="{FF2B5EF4-FFF2-40B4-BE49-F238E27FC236}">
                  <a16:creationId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7" y="3907571"/>
              <a:ext cx="299496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54">
              <a:extLst>
                <a:ext uri="{FF2B5EF4-FFF2-40B4-BE49-F238E27FC236}">
                  <a16:creationId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76" name="Teardrop 55">
                <a:extLst>
                  <a:ext uri="{FF2B5EF4-FFF2-40B4-BE49-F238E27FC236}">
                    <a16:creationId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56">
                <a:extLst>
                  <a:ext uri="{FF2B5EF4-FFF2-40B4-BE49-F238E27FC236}">
                    <a16:creationId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6">
              <a:extLst>
                <a:ext uri="{FF2B5EF4-FFF2-40B4-BE49-F238E27FC236}">
                  <a16:creationId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165043" y="4055943"/>
              <a:ext cx="29962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سوء استثمار الثروات </a:t>
              </a:r>
            </a:p>
            <a:p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الطبيعية أو غياب ذلك.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8" name="Group 86">
            <a:extLst>
              <a:ext uri="{FF2B5EF4-FFF2-40B4-BE49-F238E27FC236}">
                <a16:creationId xmlns:a16="http://schemas.microsoft.com/office/drawing/2014/main" id="{9B78D6AC-BB74-413A-8F7E-44513CF30CA0}"/>
              </a:ext>
            </a:extLst>
          </p:cNvPr>
          <p:cNvGrpSpPr/>
          <p:nvPr/>
        </p:nvGrpSpPr>
        <p:grpSpPr>
          <a:xfrm>
            <a:off x="676026" y="5744118"/>
            <a:ext cx="4283518" cy="637191"/>
            <a:chOff x="676027" y="5063739"/>
            <a:chExt cx="4283518" cy="637191"/>
          </a:xfrm>
        </p:grpSpPr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EDD39EDE-1214-4C0F-BE8A-61B4170D5322}"/>
                </a:ext>
              </a:extLst>
            </p:cNvPr>
            <p:cNvSpPr/>
            <p:nvPr/>
          </p:nvSpPr>
          <p:spPr>
            <a:xfrm flipH="1">
              <a:off x="951706" y="5078166"/>
              <a:ext cx="400783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51">
              <a:extLst>
                <a:ext uri="{FF2B5EF4-FFF2-40B4-BE49-F238E27FC236}">
                  <a16:creationId xmlns:a16="http://schemas.microsoft.com/office/drawing/2014/main" id="{285533A6-F03C-46CF-865E-54837BAC2305}"/>
                </a:ext>
              </a:extLst>
            </p:cNvPr>
            <p:cNvGrpSpPr/>
            <p:nvPr/>
          </p:nvGrpSpPr>
          <p:grpSpPr>
            <a:xfrm>
              <a:off x="676027" y="5063739"/>
              <a:ext cx="537103" cy="534197"/>
              <a:chOff x="11049987" y="1270856"/>
              <a:chExt cx="537103" cy="534197"/>
            </a:xfrm>
          </p:grpSpPr>
          <p:sp>
            <p:nvSpPr>
              <p:cNvPr id="82" name="Teardrop 52">
                <a:extLst>
                  <a:ext uri="{FF2B5EF4-FFF2-40B4-BE49-F238E27FC236}">
                    <a16:creationId xmlns:a16="http://schemas.microsoft.com/office/drawing/2014/main" id="{9E3E7311-763B-41F4-A3DF-BE24F7DEF333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53">
                <a:extLst>
                  <a:ext uri="{FF2B5EF4-FFF2-40B4-BE49-F238E27FC236}">
                    <a16:creationId xmlns:a16="http://schemas.microsoft.com/office/drawing/2014/main" id="{1C2F196A-F332-4795-A419-A8868FA620BB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77">
              <a:extLst>
                <a:ext uri="{FF2B5EF4-FFF2-40B4-BE49-F238E27FC236}">
                  <a16:creationId xmlns:a16="http://schemas.microsoft.com/office/drawing/2014/main" id="{257F20A4-C4EF-4DAC-9500-98B097296CB7}"/>
                </a:ext>
              </a:extLst>
            </p:cNvPr>
            <p:cNvSpPr txBox="1"/>
            <p:nvPr/>
          </p:nvSpPr>
          <p:spPr>
            <a:xfrm>
              <a:off x="1207425" y="5238081"/>
              <a:ext cx="2996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انتشار البطالة.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4" name="Group 90">
            <a:extLst>
              <a:ext uri="{FF2B5EF4-FFF2-40B4-BE49-F238E27FC236}">
                <a16:creationId xmlns:a16="http://schemas.microsoft.com/office/drawing/2014/main" id="{0D517EB2-01CC-4FE8-9794-803FF58548AE}"/>
              </a:ext>
            </a:extLst>
          </p:cNvPr>
          <p:cNvGrpSpPr/>
          <p:nvPr/>
        </p:nvGrpSpPr>
        <p:grpSpPr>
          <a:xfrm>
            <a:off x="7708926" y="2017781"/>
            <a:ext cx="4102878" cy="645820"/>
            <a:chOff x="6919864" y="1378890"/>
            <a:chExt cx="4102878" cy="645820"/>
          </a:xfrm>
        </p:grpSpPr>
        <p:sp>
          <p:nvSpPr>
            <p:cNvPr id="85" name="Rectangle 32">
              <a:extLst>
                <a:ext uri="{FF2B5EF4-FFF2-40B4-BE49-F238E27FC236}">
                  <a16:creationId xmlns:a16="http://schemas.microsoft.com/office/drawing/2014/main" id="{E1661676-CFAC-4FA4-AADD-0BB58B205DEC}"/>
                </a:ext>
              </a:extLst>
            </p:cNvPr>
            <p:cNvSpPr/>
            <p:nvPr/>
          </p:nvSpPr>
          <p:spPr>
            <a:xfrm>
              <a:off x="6919864" y="1401946"/>
              <a:ext cx="379682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1">
              <a:extLst>
                <a:ext uri="{FF2B5EF4-FFF2-40B4-BE49-F238E27FC236}">
                  <a16:creationId xmlns:a16="http://schemas.microsoft.com/office/drawing/2014/main" id="{6ACC9FA2-EE6B-475E-A2D2-D795F79077F4}"/>
                </a:ext>
              </a:extLst>
            </p:cNvPr>
            <p:cNvGrpSpPr/>
            <p:nvPr/>
          </p:nvGrpSpPr>
          <p:grpSpPr>
            <a:xfrm>
              <a:off x="10485639" y="1378890"/>
              <a:ext cx="537103" cy="534197"/>
              <a:chOff x="11049987" y="1270856"/>
              <a:chExt cx="537103" cy="534197"/>
            </a:xfrm>
          </p:grpSpPr>
          <p:sp>
            <p:nvSpPr>
              <p:cNvPr id="88" name="Teardrop 36">
                <a:extLst>
                  <a:ext uri="{FF2B5EF4-FFF2-40B4-BE49-F238E27FC236}">
                    <a16:creationId xmlns:a16="http://schemas.microsoft.com/office/drawing/2014/main" id="{BD22C72F-0760-4998-BB72-F02C0C1E1CA9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7">
                <a:extLst>
                  <a:ext uri="{FF2B5EF4-FFF2-40B4-BE49-F238E27FC236}">
                    <a16:creationId xmlns:a16="http://schemas.microsoft.com/office/drawing/2014/main" id="{88099A5C-23D3-4F36-8950-1342B9B4D0BD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TextBox 78">
              <a:extLst>
                <a:ext uri="{FF2B5EF4-FFF2-40B4-BE49-F238E27FC236}">
                  <a16:creationId xmlns:a16="http://schemas.microsoft.com/office/drawing/2014/main" id="{BC38886A-A9A0-4A2F-A6BF-F1C0DA7D8DF6}"/>
                </a:ext>
              </a:extLst>
            </p:cNvPr>
            <p:cNvSpPr txBox="1"/>
            <p:nvPr/>
          </p:nvSpPr>
          <p:spPr>
            <a:xfrm>
              <a:off x="7496247" y="1521557"/>
              <a:ext cx="299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الحروب.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CA8D11D-A767-4398-8E30-9ABDEDA0A9E9}"/>
              </a:ext>
            </a:extLst>
          </p:cNvPr>
          <p:cNvGrpSpPr/>
          <p:nvPr/>
        </p:nvGrpSpPr>
        <p:grpSpPr>
          <a:xfrm>
            <a:off x="7481868" y="3207886"/>
            <a:ext cx="4329936" cy="1359811"/>
            <a:chOff x="6692806" y="2568995"/>
            <a:chExt cx="4329936" cy="1359811"/>
          </a:xfrm>
        </p:grpSpPr>
        <p:sp>
          <p:nvSpPr>
            <p:cNvPr id="91" name="Rectangle 33">
              <a:extLst>
                <a:ext uri="{FF2B5EF4-FFF2-40B4-BE49-F238E27FC236}">
                  <a16:creationId xmlns:a16="http://schemas.microsoft.com/office/drawing/2014/main" id="{553F96CE-F6D6-4602-9D85-1EF024B2ABF6}"/>
                </a:ext>
              </a:extLst>
            </p:cNvPr>
            <p:cNvSpPr/>
            <p:nvPr/>
          </p:nvSpPr>
          <p:spPr>
            <a:xfrm>
              <a:off x="8120137" y="2583328"/>
              <a:ext cx="2583566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42">
              <a:extLst>
                <a:ext uri="{FF2B5EF4-FFF2-40B4-BE49-F238E27FC236}">
                  <a16:creationId xmlns:a16="http://schemas.microsoft.com/office/drawing/2014/main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94" name="Teardrop 43">
                <a:extLst>
                  <a:ext uri="{FF2B5EF4-FFF2-40B4-BE49-F238E27FC236}">
                    <a16:creationId xmlns:a16="http://schemas.microsoft.com/office/drawing/2014/main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44">
                <a:extLst>
                  <a:ext uri="{FF2B5EF4-FFF2-40B4-BE49-F238E27FC236}">
                    <a16:creationId xmlns:a16="http://schemas.microsoft.com/office/drawing/2014/main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TextBox 79">
              <a:extLst>
                <a:ext uri="{FF2B5EF4-FFF2-40B4-BE49-F238E27FC236}">
                  <a16:creationId xmlns:a16="http://schemas.microsoft.com/office/drawing/2014/main" id="{D05D65E6-F779-4A21-8B0E-F10A7474C23C}"/>
                </a:ext>
              </a:extLst>
            </p:cNvPr>
            <p:cNvSpPr txBox="1"/>
            <p:nvPr/>
          </p:nvSpPr>
          <p:spPr>
            <a:xfrm>
              <a:off x="6692806" y="2728477"/>
              <a:ext cx="37903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تخلف الصناعة و</a:t>
              </a:r>
            </a:p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عجزها عن التطور واستيعاب</a:t>
              </a:r>
            </a:p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 اليد العاملة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6" name="Group 88">
            <a:extLst>
              <a:ext uri="{FF2B5EF4-FFF2-40B4-BE49-F238E27FC236}">
                <a16:creationId xmlns:a16="http://schemas.microsoft.com/office/drawing/2014/main" id="{75841E1E-8B82-467C-8892-9F1C81360E9E}"/>
              </a:ext>
            </a:extLst>
          </p:cNvPr>
          <p:cNvGrpSpPr/>
          <p:nvPr/>
        </p:nvGrpSpPr>
        <p:grpSpPr>
          <a:xfrm>
            <a:off x="7641620" y="4528898"/>
            <a:ext cx="4170184" cy="1121083"/>
            <a:chOff x="6852558" y="3890007"/>
            <a:chExt cx="4170184" cy="1121083"/>
          </a:xfrm>
        </p:grpSpPr>
        <p:sp>
          <p:nvSpPr>
            <p:cNvPr id="97" name="Rectangle 34">
              <a:extLst>
                <a:ext uri="{FF2B5EF4-FFF2-40B4-BE49-F238E27FC236}">
                  <a16:creationId xmlns:a16="http://schemas.microsoft.com/office/drawing/2014/main" id="{F0E9C49C-4506-4E64-B030-24CA0980B403}"/>
                </a:ext>
              </a:extLst>
            </p:cNvPr>
            <p:cNvSpPr/>
            <p:nvPr/>
          </p:nvSpPr>
          <p:spPr>
            <a:xfrm>
              <a:off x="8032478" y="3907571"/>
              <a:ext cx="2671225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45">
              <a:extLst>
                <a:ext uri="{FF2B5EF4-FFF2-40B4-BE49-F238E27FC236}">
                  <a16:creationId xmlns:a16="http://schemas.microsoft.com/office/drawing/2014/main" id="{3B8DA231-9F34-4C5F-B056-12FC47D0C9B1}"/>
                </a:ext>
              </a:extLst>
            </p:cNvPr>
            <p:cNvGrpSpPr/>
            <p:nvPr/>
          </p:nvGrpSpPr>
          <p:grpSpPr>
            <a:xfrm>
              <a:off x="10485639" y="3890007"/>
              <a:ext cx="537103" cy="534197"/>
              <a:chOff x="11049987" y="1270856"/>
              <a:chExt cx="537103" cy="534197"/>
            </a:xfrm>
          </p:grpSpPr>
          <p:sp>
            <p:nvSpPr>
              <p:cNvPr id="100" name="Teardrop 46">
                <a:extLst>
                  <a:ext uri="{FF2B5EF4-FFF2-40B4-BE49-F238E27FC236}">
                    <a16:creationId xmlns:a16="http://schemas.microsoft.com/office/drawing/2014/main" id="{A297CF3D-879C-463E-8C36-87CE0C4B0826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47">
                <a:extLst>
                  <a:ext uri="{FF2B5EF4-FFF2-40B4-BE49-F238E27FC236}">
                    <a16:creationId xmlns:a16="http://schemas.microsoft.com/office/drawing/2014/main" id="{C6330538-F312-4782-A253-A7FEA0CFD897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80">
              <a:extLst>
                <a:ext uri="{FF2B5EF4-FFF2-40B4-BE49-F238E27FC236}">
                  <a16:creationId xmlns:a16="http://schemas.microsoft.com/office/drawing/2014/main" id="{468CED4C-DD6C-40A7-8FAC-033705BBAAFB}"/>
                </a:ext>
              </a:extLst>
            </p:cNvPr>
            <p:cNvSpPr txBox="1"/>
            <p:nvPr/>
          </p:nvSpPr>
          <p:spPr>
            <a:xfrm>
              <a:off x="6852558" y="4180093"/>
              <a:ext cx="38091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-7 زيادة السكان الكبيرة </a:t>
              </a:r>
            </a:p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دون أن يصاحبها زيادة في الإنتاج.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02" name="Group 87">
            <a:extLst>
              <a:ext uri="{FF2B5EF4-FFF2-40B4-BE49-F238E27FC236}">
                <a16:creationId xmlns:a16="http://schemas.microsoft.com/office/drawing/2014/main" id="{C3AD7D9E-3942-4DD4-AC38-B9D1A9AC0FB3}"/>
              </a:ext>
            </a:extLst>
          </p:cNvPr>
          <p:cNvGrpSpPr/>
          <p:nvPr/>
        </p:nvGrpSpPr>
        <p:grpSpPr>
          <a:xfrm>
            <a:off x="7775479" y="5681581"/>
            <a:ext cx="4003133" cy="1007183"/>
            <a:chOff x="7019609" y="5063739"/>
            <a:chExt cx="4003133" cy="1007183"/>
          </a:xfrm>
        </p:grpSpPr>
        <p:sp>
          <p:nvSpPr>
            <p:cNvPr id="103" name="Rectangle 35">
              <a:extLst>
                <a:ext uri="{FF2B5EF4-FFF2-40B4-BE49-F238E27FC236}">
                  <a16:creationId xmlns:a16="http://schemas.microsoft.com/office/drawing/2014/main" id="{75F38BB3-6A51-4C77-8C35-8D3E2454CDEE}"/>
                </a:ext>
              </a:extLst>
            </p:cNvPr>
            <p:cNvSpPr/>
            <p:nvPr/>
          </p:nvSpPr>
          <p:spPr>
            <a:xfrm>
              <a:off x="7019609" y="5078166"/>
              <a:ext cx="367744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48">
              <a:extLst>
                <a:ext uri="{FF2B5EF4-FFF2-40B4-BE49-F238E27FC236}">
                  <a16:creationId xmlns:a16="http://schemas.microsoft.com/office/drawing/2014/main" id="{B3D166D6-D7E1-4A1F-AA96-B76699AB7892}"/>
                </a:ext>
              </a:extLst>
            </p:cNvPr>
            <p:cNvGrpSpPr/>
            <p:nvPr/>
          </p:nvGrpSpPr>
          <p:grpSpPr>
            <a:xfrm>
              <a:off x="10485639" y="5063739"/>
              <a:ext cx="537103" cy="534197"/>
              <a:chOff x="11049987" y="1270856"/>
              <a:chExt cx="537103" cy="534197"/>
            </a:xfrm>
          </p:grpSpPr>
          <p:sp>
            <p:nvSpPr>
              <p:cNvPr id="106" name="Teardrop 49">
                <a:extLst>
                  <a:ext uri="{FF2B5EF4-FFF2-40B4-BE49-F238E27FC236}">
                    <a16:creationId xmlns:a16="http://schemas.microsoft.com/office/drawing/2014/main" id="{B930088A-1038-4387-B4FF-38D61966927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0">
                <a:extLst>
                  <a:ext uri="{FF2B5EF4-FFF2-40B4-BE49-F238E27FC236}">
                    <a16:creationId xmlns:a16="http://schemas.microsoft.com/office/drawing/2014/main" id="{672360E4-99B8-4CAB-B355-886793963526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81">
              <a:extLst>
                <a:ext uri="{FF2B5EF4-FFF2-40B4-BE49-F238E27FC236}">
                  <a16:creationId xmlns:a16="http://schemas.microsoft.com/office/drawing/2014/main" id="{34C71521-DCCE-468F-BA00-4545E1251D1F}"/>
                </a:ext>
              </a:extLst>
            </p:cNvPr>
            <p:cNvSpPr txBox="1"/>
            <p:nvPr/>
          </p:nvSpPr>
          <p:spPr>
            <a:xfrm>
              <a:off x="7481869" y="5239925"/>
              <a:ext cx="2996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سيطرة الاستعمار على بلدانه لمدة طويلة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8" name="Oval 6">
            <a:extLst>
              <a:ext uri="{FF2B5EF4-FFF2-40B4-BE49-F238E27FC236}">
                <a16:creationId xmlns:a16="http://schemas.microsoft.com/office/drawing/2014/main" id="{7DAC9707-105A-4870-BE13-1C864DEFE17D}"/>
              </a:ext>
            </a:extLst>
          </p:cNvPr>
          <p:cNvSpPr/>
          <p:nvPr/>
        </p:nvSpPr>
        <p:spPr>
          <a:xfrm>
            <a:off x="4712676" y="2874939"/>
            <a:ext cx="2700997" cy="2700997"/>
          </a:xfrm>
          <a:prstGeom prst="ellipse">
            <a:avLst/>
          </a:prstGeom>
          <a:gradFill>
            <a:gsLst>
              <a:gs pos="1770">
                <a:srgbClr val="00B0F0">
                  <a:alpha val="41000"/>
                </a:srgbClr>
              </a:gs>
              <a:gs pos="100000">
                <a:srgbClr val="000099">
                  <a:alpha val="68000"/>
                </a:srgbClr>
              </a:gs>
            </a:gsLst>
            <a:lin ang="27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">
            <a:extLst>
              <a:ext uri="{FF2B5EF4-FFF2-40B4-BE49-F238E27FC236}">
                <a16:creationId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4383158" y="2000353"/>
            <a:ext cx="822423" cy="822423"/>
            <a:chOff x="3608900" y="1227358"/>
            <a:chExt cx="822423" cy="822423"/>
          </a:xfrm>
        </p:grpSpPr>
        <p:sp>
          <p:nvSpPr>
            <p:cNvPr id="110" name="Oval 9">
              <a:extLst>
                <a:ext uri="{FF2B5EF4-FFF2-40B4-BE49-F238E27FC236}">
                  <a16:creationId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8">
              <a:extLst>
                <a:ext uri="{FF2B5EF4-FFF2-40B4-BE49-F238E27FC236}">
                  <a16:creationId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">
            <a:extLst>
              <a:ext uri="{FF2B5EF4-FFF2-40B4-BE49-F238E27FC236}">
                <a16:creationId xmlns:a16="http://schemas.microsoft.com/office/drawing/2014/main" id="{1B670949-E3D2-4A73-B24B-FE24938DD4F9}"/>
              </a:ext>
            </a:extLst>
          </p:cNvPr>
          <p:cNvGrpSpPr/>
          <p:nvPr/>
        </p:nvGrpSpPr>
        <p:grpSpPr>
          <a:xfrm>
            <a:off x="3634043" y="3193489"/>
            <a:ext cx="822423" cy="822423"/>
            <a:chOff x="3608900" y="1227358"/>
            <a:chExt cx="822423" cy="822423"/>
          </a:xfrm>
        </p:grpSpPr>
        <p:sp>
          <p:nvSpPr>
            <p:cNvPr id="113" name="Oval 12">
              <a:extLst>
                <a:ext uri="{FF2B5EF4-FFF2-40B4-BE49-F238E27FC236}">
                  <a16:creationId xmlns:a16="http://schemas.microsoft.com/office/drawing/2014/main" id="{D31F9321-6A88-472C-8934-92E810A68EDB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00336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3">
              <a:extLst>
                <a:ext uri="{FF2B5EF4-FFF2-40B4-BE49-F238E27FC236}">
                  <a16:creationId xmlns:a16="http://schemas.microsoft.com/office/drawing/2014/main" id="{49DD812A-9871-475D-8786-A27C90266A3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4">
            <a:extLst>
              <a:ext uri="{FF2B5EF4-FFF2-40B4-BE49-F238E27FC236}">
                <a16:creationId xmlns:a16="http://schemas.microsoft.com/office/drawing/2014/main" id="{A008B990-FB1F-4306-8CFD-23D407693C0B}"/>
              </a:ext>
            </a:extLst>
          </p:cNvPr>
          <p:cNvGrpSpPr/>
          <p:nvPr/>
        </p:nvGrpSpPr>
        <p:grpSpPr>
          <a:xfrm>
            <a:off x="3700596" y="4493261"/>
            <a:ext cx="822423" cy="822423"/>
            <a:chOff x="3608900" y="1227358"/>
            <a:chExt cx="822423" cy="822423"/>
          </a:xfrm>
        </p:grpSpPr>
        <p:sp>
          <p:nvSpPr>
            <p:cNvPr id="116" name="Oval 15">
              <a:extLst>
                <a:ext uri="{FF2B5EF4-FFF2-40B4-BE49-F238E27FC236}">
                  <a16:creationId xmlns:a16="http://schemas.microsoft.com/office/drawing/2014/main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6600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6">
              <a:extLst>
                <a:ext uri="{FF2B5EF4-FFF2-40B4-BE49-F238E27FC236}">
                  <a16:creationId xmlns:a16="http://schemas.microsoft.com/office/drawing/2014/main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7">
            <a:extLst>
              <a:ext uri="{FF2B5EF4-FFF2-40B4-BE49-F238E27FC236}">
                <a16:creationId xmlns:a16="http://schemas.microsoft.com/office/drawing/2014/main" id="{F53F6F05-5148-4FC6-99BB-4ED34035D78F}"/>
              </a:ext>
            </a:extLst>
          </p:cNvPr>
          <p:cNvGrpSpPr/>
          <p:nvPr/>
        </p:nvGrpSpPr>
        <p:grpSpPr>
          <a:xfrm>
            <a:off x="4523019" y="5649655"/>
            <a:ext cx="822423" cy="822423"/>
            <a:chOff x="3608900" y="1227358"/>
            <a:chExt cx="822423" cy="822423"/>
          </a:xfrm>
        </p:grpSpPr>
        <p:sp>
          <p:nvSpPr>
            <p:cNvPr id="119" name="Oval 18">
              <a:extLst>
                <a:ext uri="{FF2B5EF4-FFF2-40B4-BE49-F238E27FC236}">
                  <a16:creationId xmlns:a16="http://schemas.microsoft.com/office/drawing/2014/main" id="{72888031-EF61-4A17-96BC-89261CCC177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9">
              <a:extLst>
                <a:ext uri="{FF2B5EF4-FFF2-40B4-BE49-F238E27FC236}">
                  <a16:creationId xmlns:a16="http://schemas.microsoft.com/office/drawing/2014/main" id="{68167DE7-43C4-4940-8D75-AFD90516035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20">
            <a:extLst>
              <a:ext uri="{FF2B5EF4-FFF2-40B4-BE49-F238E27FC236}">
                <a16:creationId xmlns:a16="http://schemas.microsoft.com/office/drawing/2014/main" id="{E83CD384-4E5D-414C-9597-69077999E646}"/>
              </a:ext>
            </a:extLst>
          </p:cNvPr>
          <p:cNvGrpSpPr/>
          <p:nvPr/>
        </p:nvGrpSpPr>
        <p:grpSpPr>
          <a:xfrm>
            <a:off x="6508654" y="2000353"/>
            <a:ext cx="822423" cy="822423"/>
            <a:chOff x="3608900" y="1227358"/>
            <a:chExt cx="822423" cy="822423"/>
          </a:xfrm>
        </p:grpSpPr>
        <p:sp>
          <p:nvSpPr>
            <p:cNvPr id="122" name="Oval 21">
              <a:extLst>
                <a:ext uri="{FF2B5EF4-FFF2-40B4-BE49-F238E27FC236}">
                  <a16:creationId xmlns:a16="http://schemas.microsoft.com/office/drawing/2014/main" id="{46F44D83-FF0D-407A-A3BF-8A4207C5742F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99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22">
              <a:extLst>
                <a:ext uri="{FF2B5EF4-FFF2-40B4-BE49-F238E27FC236}">
                  <a16:creationId xmlns:a16="http://schemas.microsoft.com/office/drawing/2014/main" id="{19DC3F46-B00C-4964-BF5C-C0A592457698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23">
            <a:extLst>
              <a:ext uri="{FF2B5EF4-FFF2-40B4-BE49-F238E27FC236}">
                <a16:creationId xmlns:a16="http://schemas.microsoft.com/office/drawing/2014/main" id="{3D86FA54-C95D-442C-A3CE-05EFCE0C5E97}"/>
              </a:ext>
            </a:extLst>
          </p:cNvPr>
          <p:cNvGrpSpPr/>
          <p:nvPr/>
        </p:nvGrpSpPr>
        <p:grpSpPr>
          <a:xfrm>
            <a:off x="7584555" y="3193489"/>
            <a:ext cx="822423" cy="822423"/>
            <a:chOff x="3608900" y="1227358"/>
            <a:chExt cx="822423" cy="822423"/>
          </a:xfrm>
        </p:grpSpPr>
        <p:sp>
          <p:nvSpPr>
            <p:cNvPr id="125" name="Oval 24">
              <a:extLst>
                <a:ext uri="{FF2B5EF4-FFF2-40B4-BE49-F238E27FC236}">
                  <a16:creationId xmlns:a16="http://schemas.microsoft.com/office/drawing/2014/main" id="{AE80951A-3F18-444F-B0CA-D07B517291A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5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25">
              <a:extLst>
                <a:ext uri="{FF2B5EF4-FFF2-40B4-BE49-F238E27FC236}">
                  <a16:creationId xmlns:a16="http://schemas.microsoft.com/office/drawing/2014/main" id="{5000CC32-420A-446C-AD48-2B3AF6CF07F8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26">
            <a:extLst>
              <a:ext uri="{FF2B5EF4-FFF2-40B4-BE49-F238E27FC236}">
                <a16:creationId xmlns:a16="http://schemas.microsoft.com/office/drawing/2014/main" id="{ED41D5FC-F9E9-4280-9EEF-1921F55A1193}"/>
              </a:ext>
            </a:extLst>
          </p:cNvPr>
          <p:cNvGrpSpPr/>
          <p:nvPr/>
        </p:nvGrpSpPr>
        <p:grpSpPr>
          <a:xfrm>
            <a:off x="7708926" y="4493261"/>
            <a:ext cx="822423" cy="822423"/>
            <a:chOff x="3608900" y="1227358"/>
            <a:chExt cx="822423" cy="822423"/>
          </a:xfrm>
        </p:grpSpPr>
        <p:sp>
          <p:nvSpPr>
            <p:cNvPr id="128" name="Oval 27">
              <a:extLst>
                <a:ext uri="{FF2B5EF4-FFF2-40B4-BE49-F238E27FC236}">
                  <a16:creationId xmlns:a16="http://schemas.microsoft.com/office/drawing/2014/main" id="{5887AA1B-22EA-4C99-B84A-F7A13BC939CE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2D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28">
              <a:extLst>
                <a:ext uri="{FF2B5EF4-FFF2-40B4-BE49-F238E27FC236}">
                  <a16:creationId xmlns:a16="http://schemas.microsoft.com/office/drawing/2014/main" id="{26397492-06F3-4D4C-BC6E-3279D4D741A1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29">
            <a:extLst>
              <a:ext uri="{FF2B5EF4-FFF2-40B4-BE49-F238E27FC236}">
                <a16:creationId xmlns:a16="http://schemas.microsoft.com/office/drawing/2014/main" id="{196EDE46-1EE4-4A80-82EF-1DCE50FC8BC9}"/>
              </a:ext>
            </a:extLst>
          </p:cNvPr>
          <p:cNvGrpSpPr/>
          <p:nvPr/>
        </p:nvGrpSpPr>
        <p:grpSpPr>
          <a:xfrm>
            <a:off x="6608397" y="5649655"/>
            <a:ext cx="822423" cy="822423"/>
            <a:chOff x="3608900" y="1227358"/>
            <a:chExt cx="822423" cy="822423"/>
          </a:xfrm>
        </p:grpSpPr>
        <p:sp>
          <p:nvSpPr>
            <p:cNvPr id="131" name="Oval 30">
              <a:extLst>
                <a:ext uri="{FF2B5EF4-FFF2-40B4-BE49-F238E27FC236}">
                  <a16:creationId xmlns:a16="http://schemas.microsoft.com/office/drawing/2014/main" id="{DE27BF97-1E58-4FF3-8DA6-D47CA4D4734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33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31">
              <a:extLst>
                <a:ext uri="{FF2B5EF4-FFF2-40B4-BE49-F238E27FC236}">
                  <a16:creationId xmlns:a16="http://schemas.microsoft.com/office/drawing/2014/main" id="{01AF5B98-BE49-4B8A-9DBE-002BBA074021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" name="Graphic 3" descr="Bar chart">
            <a:extLst>
              <a:ext uri="{FF2B5EF4-FFF2-40B4-BE49-F238E27FC236}">
                <a16:creationId xmlns:a16="http://schemas.microsoft.com/office/drawing/2014/main" id="{850202CA-6720-44F0-A8A0-45C33C1FB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1949" y="3399126"/>
            <a:ext cx="365760" cy="365760"/>
          </a:xfrm>
          <a:prstGeom prst="rect">
            <a:avLst/>
          </a:prstGeom>
        </p:spPr>
      </p:pic>
      <p:pic>
        <p:nvPicPr>
          <p:cNvPr id="134" name="Graphic 5" descr="Upward trend RTL">
            <a:extLst>
              <a:ext uri="{FF2B5EF4-FFF2-40B4-BE49-F238E27FC236}">
                <a16:creationId xmlns:a16="http://schemas.microsoft.com/office/drawing/2014/main" id="{D02DFA87-F48B-4CA9-ABEC-CCD25DCFCD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9785" y="2225736"/>
            <a:ext cx="365760" cy="365760"/>
          </a:xfrm>
          <a:prstGeom prst="rect">
            <a:avLst/>
          </a:prstGeom>
        </p:spPr>
      </p:pic>
      <p:pic>
        <p:nvPicPr>
          <p:cNvPr id="135" name="Graphic 63" descr="Downward trend">
            <a:extLst>
              <a:ext uri="{FF2B5EF4-FFF2-40B4-BE49-F238E27FC236}">
                <a16:creationId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0257" y="2219633"/>
            <a:ext cx="365760" cy="365760"/>
          </a:xfrm>
          <a:prstGeom prst="rect">
            <a:avLst/>
          </a:prstGeom>
        </p:spPr>
      </p:pic>
      <p:pic>
        <p:nvPicPr>
          <p:cNvPr id="136" name="Graphic 65" descr="Stopwatch">
            <a:extLst>
              <a:ext uri="{FF2B5EF4-FFF2-40B4-BE49-F238E27FC236}">
                <a16:creationId xmlns:a16="http://schemas.microsoft.com/office/drawing/2014/main" id="{EE9572EA-9324-4C50-9320-2DA60B217B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47930" y="3424886"/>
            <a:ext cx="365760" cy="365760"/>
          </a:xfrm>
          <a:prstGeom prst="rect">
            <a:avLst/>
          </a:prstGeom>
        </p:spPr>
      </p:pic>
      <p:pic>
        <p:nvPicPr>
          <p:cNvPr id="137" name="Graphic 67" descr="Hourglass">
            <a:extLst>
              <a:ext uri="{FF2B5EF4-FFF2-40B4-BE49-F238E27FC236}">
                <a16:creationId xmlns:a16="http://schemas.microsoft.com/office/drawing/2014/main" id="{3E3295AC-E987-4C73-A40D-8D36174280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44696" y="5887047"/>
            <a:ext cx="365760" cy="365760"/>
          </a:xfrm>
          <a:prstGeom prst="rect">
            <a:avLst/>
          </a:prstGeom>
        </p:spPr>
      </p:pic>
      <p:pic>
        <p:nvPicPr>
          <p:cNvPr id="138" name="Graphic 69" descr="Research">
            <a:extLst>
              <a:ext uri="{FF2B5EF4-FFF2-40B4-BE49-F238E27FC236}">
                <a16:creationId xmlns:a16="http://schemas.microsoft.com/office/drawing/2014/main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40786" y="4745876"/>
            <a:ext cx="365760" cy="365760"/>
          </a:xfrm>
          <a:prstGeom prst="rect">
            <a:avLst/>
          </a:prstGeom>
        </p:spPr>
      </p:pic>
      <p:pic>
        <p:nvPicPr>
          <p:cNvPr id="139" name="Graphic 71" descr="Eye">
            <a:extLst>
              <a:ext uri="{FF2B5EF4-FFF2-40B4-BE49-F238E27FC236}">
                <a16:creationId xmlns:a16="http://schemas.microsoft.com/office/drawing/2014/main" id="{0E0CADBC-8525-473E-83B1-0FC809F0BC3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29502" y="4698567"/>
            <a:ext cx="365760" cy="365760"/>
          </a:xfrm>
          <a:prstGeom prst="rect">
            <a:avLst/>
          </a:prstGeom>
        </p:spPr>
      </p:pic>
      <p:pic>
        <p:nvPicPr>
          <p:cNvPr id="140" name="Graphic 73" descr="Target">
            <a:extLst>
              <a:ext uri="{FF2B5EF4-FFF2-40B4-BE49-F238E27FC236}">
                <a16:creationId xmlns:a16="http://schemas.microsoft.com/office/drawing/2014/main" id="{B2B6365B-2099-4035-8AA1-576D215B748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6728" y="5881795"/>
            <a:ext cx="365760" cy="365760"/>
          </a:xfrm>
          <a:prstGeom prst="rect">
            <a:avLst/>
          </a:prstGeom>
        </p:spPr>
      </p:pic>
      <p:sp>
        <p:nvSpPr>
          <p:cNvPr id="141" name="TextBox 82">
            <a:extLst>
              <a:ext uri="{FF2B5EF4-FFF2-40B4-BE49-F238E27FC236}">
                <a16:creationId xmlns:a16="http://schemas.microsoft.com/office/drawing/2014/main" id="{2A907E60-359A-4B7B-A8ED-87654F922942}"/>
              </a:ext>
            </a:extLst>
          </p:cNvPr>
          <p:cNvSpPr txBox="1"/>
          <p:nvPr/>
        </p:nvSpPr>
        <p:spPr>
          <a:xfrm>
            <a:off x="4745500" y="3843085"/>
            <a:ext cx="2700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dirty="0">
                <a:solidFill>
                  <a:schemeClr val="bg1"/>
                </a:solidFill>
              </a:rPr>
              <a:t>أسباب </a:t>
            </a:r>
          </a:p>
          <a:p>
            <a:pPr algn="ctr"/>
            <a:r>
              <a:rPr lang="ar-SY" sz="2400" dirty="0">
                <a:solidFill>
                  <a:schemeClr val="bg1"/>
                </a:solidFill>
              </a:rPr>
              <a:t>انتشار الفقر في العالم العربي والإسلامي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737</Words>
  <Application>Microsoft Office PowerPoint</Application>
  <PresentationFormat>شاشة عريضة</PresentationFormat>
  <Paragraphs>176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Cooper Black</vt:lpstr>
      <vt:lpstr>Helvetica</vt:lpstr>
      <vt:lpstr>Open Sans</vt:lpstr>
      <vt:lpstr>Verdana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927</cp:revision>
  <dcterms:created xsi:type="dcterms:W3CDTF">2020-11-11T11:02:52Z</dcterms:created>
  <dcterms:modified xsi:type="dcterms:W3CDTF">2021-01-24T22:58:46Z</dcterms:modified>
</cp:coreProperties>
</file>