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14" y="8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32800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14723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970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66092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9924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79018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03508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37570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45755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42561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24749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1"/>
            <a:fld id="{1B8ABB09-4A1D-463E-8065-109CC2B7EFAA}" type="datetimeFigureOut">
              <a:rPr lang="ar-SA" smtClean="0">
                <a:solidFill>
                  <a:prstClr val="black">
                    <a:tint val="75000"/>
                  </a:prstClr>
                </a:solidFill>
              </a:rPr>
              <a:pPr rtl="1"/>
              <a:t>17/06/1442</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1"/>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1"/>
            <a:fld id="{0B34F065-1154-456A-91E3-76DE8E75E17B}"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752242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2.xml"/><Relationship Id="rId4" Type="http://schemas.openxmlformats.org/officeDocument/2006/relationships/image" Target="../media/image1.jpg"/></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3.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4.xml"/><Relationship Id="rId5" Type="http://schemas.openxmlformats.org/officeDocument/2006/relationships/image" Target="../media/image2.png"/><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6.xml"/><Relationship Id="rId5" Type="http://schemas.openxmlformats.org/officeDocument/2006/relationships/image" Target="../media/image3.png"/><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573133" y="402140"/>
            <a:ext cx="8667750" cy="6038576"/>
          </a:xfrm>
          <a:prstGeom prst="rect">
            <a:avLst/>
          </a:prstGeom>
        </p:spPr>
        <p:txBody>
          <a:bodyPr wrap="square">
            <a:spAutoFit/>
          </a:bodyPr>
          <a:lstStyle/>
          <a:p>
            <a:pPr marL="228600" algn="ctr" rtl="1">
              <a:lnSpc>
                <a:spcPct val="115000"/>
              </a:lnSpc>
            </a:pPr>
            <a:r>
              <a:rPr lang="ar-EG" sz="2400" b="1" dirty="0">
                <a:solidFill>
                  <a:srgbClr val="FF0000"/>
                </a:solidFill>
                <a:latin typeface="Arial" panose="020B0604020202020204" pitchFamily="34" charset="0"/>
                <a:ea typeface="Arial" panose="020B0604020202020204" pitchFamily="34" charset="0"/>
              </a:rPr>
              <a:t>الوحدة الرابعة</a:t>
            </a:r>
            <a:r>
              <a:rPr lang="ar-EG" sz="2400" b="1" dirty="0">
                <a:solidFill>
                  <a:prstClr val="black"/>
                </a:solidFill>
                <a:latin typeface="Arial" panose="020B0604020202020204" pitchFamily="34" charset="0"/>
                <a:ea typeface="Arial" panose="020B0604020202020204" pitchFamily="34" charset="0"/>
              </a:rPr>
              <a:t>             مخترعون ومكتشفون</a:t>
            </a:r>
            <a:endParaRPr lang="en-US" sz="16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sz="2400" dirty="0">
                <a:solidFill>
                  <a:prstClr val="black"/>
                </a:solidFill>
                <a:latin typeface="Arial" panose="020B0604020202020204" pitchFamily="34" charset="0"/>
                <a:ea typeface="Arial" panose="020B0604020202020204" pitchFamily="34" charset="0"/>
              </a:rPr>
              <a:t>قال تعالى: (اقرأ باسم ربك الذي خلق </a:t>
            </a:r>
            <a:r>
              <a:rPr lang="ar-EG" sz="2400" dirty="0">
                <a:solidFill>
                  <a:srgbClr val="000000"/>
                </a:solidFill>
                <a:latin typeface="Arial" panose="020B0604020202020204" pitchFamily="34" charset="0"/>
                <a:ea typeface="Arial" panose="020B0604020202020204" pitchFamily="34" charset="0"/>
                <a:cs typeface="KFGQPC Uthmanic Script HAFS"/>
              </a:rPr>
              <a:t>١</a:t>
            </a:r>
            <a:r>
              <a:rPr lang="ar-EG" sz="2400" dirty="0">
                <a:solidFill>
                  <a:prstClr val="black"/>
                </a:solidFill>
                <a:latin typeface="Arial" panose="020B0604020202020204" pitchFamily="34" charset="0"/>
                <a:ea typeface="Arial" panose="020B0604020202020204" pitchFamily="34" charset="0"/>
              </a:rPr>
              <a:t> خلق الإنسان من علق </a:t>
            </a:r>
            <a:r>
              <a:rPr lang="ar-EG" sz="2400" dirty="0">
                <a:solidFill>
                  <a:srgbClr val="000000"/>
                </a:solidFill>
                <a:latin typeface="Arial" panose="020B0604020202020204" pitchFamily="34" charset="0"/>
                <a:ea typeface="Arial" panose="020B0604020202020204" pitchFamily="34" charset="0"/>
                <a:cs typeface="KFGQPC Uthmanic Script HAFS"/>
              </a:rPr>
              <a:t>٢</a:t>
            </a:r>
            <a:r>
              <a:rPr lang="ar-EG" sz="2400" dirty="0">
                <a:solidFill>
                  <a:prstClr val="black"/>
                </a:solidFill>
                <a:latin typeface="Arial" panose="020B0604020202020204" pitchFamily="34" charset="0"/>
                <a:ea typeface="Arial" panose="020B0604020202020204" pitchFamily="34" charset="0"/>
              </a:rPr>
              <a:t> اقرأ وربك الأكرم </a:t>
            </a:r>
            <a:r>
              <a:rPr lang="ar-EG" sz="2400" dirty="0">
                <a:solidFill>
                  <a:srgbClr val="000000"/>
                </a:solidFill>
                <a:latin typeface="Arial" panose="020B0604020202020204" pitchFamily="34" charset="0"/>
                <a:ea typeface="Arial" panose="020B0604020202020204" pitchFamily="34" charset="0"/>
                <a:cs typeface="KFGQPC Uthmanic Script HAFS"/>
              </a:rPr>
              <a:t>٣</a:t>
            </a:r>
            <a:r>
              <a:rPr lang="ar-EG" sz="2400" dirty="0">
                <a:solidFill>
                  <a:prstClr val="black"/>
                </a:solidFill>
                <a:latin typeface="Arial" panose="020B0604020202020204" pitchFamily="34" charset="0"/>
                <a:ea typeface="Arial" panose="020B0604020202020204" pitchFamily="34" charset="0"/>
              </a:rPr>
              <a:t> الذي علم بالقلم </a:t>
            </a:r>
            <a:r>
              <a:rPr lang="ar-EG" sz="2400" dirty="0">
                <a:solidFill>
                  <a:srgbClr val="000000"/>
                </a:solidFill>
                <a:latin typeface="Arial" panose="020B0604020202020204" pitchFamily="34" charset="0"/>
                <a:ea typeface="Arial" panose="020B0604020202020204" pitchFamily="34" charset="0"/>
                <a:cs typeface="KFGQPC Uthmanic Script HAFS"/>
              </a:rPr>
              <a:t>٤</a:t>
            </a:r>
            <a:r>
              <a:rPr lang="ar-EG" sz="2400" dirty="0">
                <a:solidFill>
                  <a:prstClr val="black"/>
                </a:solidFill>
                <a:latin typeface="Arial" panose="020B0604020202020204" pitchFamily="34" charset="0"/>
                <a:ea typeface="Arial" panose="020B0604020202020204" pitchFamily="34" charset="0"/>
              </a:rPr>
              <a:t> علم الإنسان ما لم يعلم </a:t>
            </a:r>
            <a:r>
              <a:rPr lang="ar-EG" sz="2400" dirty="0">
                <a:solidFill>
                  <a:srgbClr val="000000"/>
                </a:solidFill>
                <a:latin typeface="Arial" panose="020B0604020202020204" pitchFamily="34" charset="0"/>
                <a:ea typeface="Arial" panose="020B0604020202020204" pitchFamily="34" charset="0"/>
                <a:cs typeface="KFGQPC Uthmanic Script HAFS"/>
              </a:rPr>
              <a:t>٥</a:t>
            </a:r>
            <a:r>
              <a:rPr lang="ar-EG" sz="2400" dirty="0">
                <a:solidFill>
                  <a:prstClr val="black"/>
                </a:solidFill>
                <a:latin typeface="Arial" panose="020B0604020202020204" pitchFamily="34" charset="0"/>
                <a:ea typeface="Arial" panose="020B0604020202020204" pitchFamily="34" charset="0"/>
              </a:rPr>
              <a:t>)] العلق:1-5[</a:t>
            </a:r>
            <a:endParaRPr lang="en-US" sz="1600" dirty="0">
              <a:solidFill>
                <a:prstClr val="black"/>
              </a:solidFill>
              <a:latin typeface="Arial" panose="020B0604020202020204" pitchFamily="34" charset="0"/>
              <a:ea typeface="Arial" panose="020B0604020202020204" pitchFamily="34" charset="0"/>
            </a:endParaRPr>
          </a:p>
          <a:p>
            <a:pPr marL="228600" algn="just" rtl="1">
              <a:lnSpc>
                <a:spcPct val="115000"/>
              </a:lnSpc>
            </a:pPr>
            <a:r>
              <a:rPr lang="ar-EG" sz="2400" dirty="0">
                <a:solidFill>
                  <a:srgbClr val="000000"/>
                </a:solidFill>
                <a:latin typeface="Arial" panose="020B0604020202020204" pitchFamily="34" charset="0"/>
                <a:ea typeface="Arial" panose="020B0604020202020204" pitchFamily="34" charset="0"/>
              </a:rPr>
              <a:t> </a:t>
            </a:r>
            <a:endParaRPr lang="en-US" sz="1600" dirty="0">
              <a:solidFill>
                <a:prstClr val="black"/>
              </a:solidFill>
              <a:latin typeface="Arial" panose="020B0604020202020204" pitchFamily="34" charset="0"/>
              <a:ea typeface="Arial" panose="020B0604020202020204" pitchFamily="34" charset="0"/>
            </a:endParaRPr>
          </a:p>
          <a:p>
            <a:pPr marL="228600" algn="just" rtl="1">
              <a:lnSpc>
                <a:spcPct val="115000"/>
              </a:lnSpc>
            </a:pPr>
            <a:r>
              <a:rPr lang="ar-EG" sz="2400" b="1" dirty="0">
                <a:solidFill>
                  <a:prstClr val="black"/>
                </a:solidFill>
                <a:latin typeface="Arial" panose="020B0604020202020204" pitchFamily="34" charset="0"/>
                <a:ea typeface="Arial" panose="020B0604020202020204" pitchFamily="34" charset="0"/>
              </a:rPr>
              <a:t>أسرتي العزيزة</a:t>
            </a:r>
            <a:endParaRPr lang="en-US" sz="16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sz="2400" dirty="0">
                <a:solidFill>
                  <a:prstClr val="black"/>
                </a:solidFill>
                <a:latin typeface="Arial" panose="020B0604020202020204" pitchFamily="34" charset="0"/>
                <a:ea typeface="Arial" panose="020B0604020202020204" pitchFamily="34" charset="0"/>
              </a:rPr>
              <a:t>سأبدأ اليوم دراسة الوحدة الرابعة (مخترعون ومكتشفون)؛ لأكتسب مع زملائي –بإذن الله– ثم بمساعدة المعلم/ة المفاهيم والمهارات الواردة في دليل الوحدة، وأحتاج مساعدتكم في تنفيذ بعض الأنشطة.</a:t>
            </a:r>
            <a:endParaRPr lang="en-US" sz="16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sz="2400" dirty="0">
                <a:solidFill>
                  <a:prstClr val="black"/>
                </a:solidFill>
                <a:latin typeface="Arial" panose="020B0604020202020204" pitchFamily="34" charset="0"/>
                <a:ea typeface="Arial" panose="020B0604020202020204" pitchFamily="34" charset="0"/>
              </a:rPr>
              <a:t>مع وافر الحب: ابنكم / ابنتكم</a:t>
            </a:r>
            <a:endParaRPr lang="en-US" sz="16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sz="2400" dirty="0">
                <a:solidFill>
                  <a:prstClr val="black"/>
                </a:solidFill>
                <a:latin typeface="Arial" panose="020B0604020202020204" pitchFamily="34" charset="0"/>
                <a:ea typeface="Arial" panose="020B0604020202020204" pitchFamily="34" charset="0"/>
              </a:rPr>
              <a:t> </a:t>
            </a:r>
            <a:endParaRPr lang="en-US" sz="16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sz="2400" b="1" dirty="0">
                <a:solidFill>
                  <a:prstClr val="black"/>
                </a:solidFill>
                <a:latin typeface="Arial" panose="020B0604020202020204" pitchFamily="34" charset="0"/>
                <a:ea typeface="Arial" panose="020B0604020202020204" pitchFamily="34" charset="0"/>
              </a:rPr>
              <a:t>النشاط</a:t>
            </a:r>
            <a:endParaRPr lang="en-US" sz="16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sz="2400" dirty="0">
                <a:solidFill>
                  <a:prstClr val="black"/>
                </a:solidFill>
                <a:latin typeface="Arial" panose="020B0604020202020204" pitchFamily="34" charset="0"/>
                <a:ea typeface="Arial" panose="020B0604020202020204" pitchFamily="34" charset="0"/>
              </a:rPr>
              <a:t>شارك ابنك / ابنتك في إعداد ملصقات إرشادية تتضمن تعليمات للحفاظ على بعض المخترعات في المنزل (الثلاجة – الفرن – أجهزة التكييف – التلفاز – الحاسب الآلي ... وغيرها).</a:t>
            </a:r>
            <a:endParaRPr lang="en-US" sz="1600"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1178208600"/>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 calcmode="lin" valueType="num">
                                      <p:cBhvr>
                                        <p:cTn id="16" dur="1000" fill="hold"/>
                                        <p:tgtEl>
                                          <p:spTgt spid="2"/>
                                        </p:tgtEl>
                                        <p:attrNameLst>
                                          <p:attrName>style.rotation</p:attrName>
                                        </p:attrNameLst>
                                      </p:cBhvr>
                                      <p:tavLst>
                                        <p:tav tm="0">
                                          <p:val>
                                            <p:fltVal val="90"/>
                                          </p:val>
                                        </p:tav>
                                        <p:tav tm="100000">
                                          <p:val>
                                            <p:fltVal val="0"/>
                                          </p:val>
                                        </p:tav>
                                      </p:tavLst>
                                    </p:anim>
                                    <p:animEffect transition="in" filter="fade">
                                      <p:cBhvr>
                                        <p:cTn id="1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3" name="Rectangle 2"/>
          <p:cNvSpPr/>
          <p:nvPr/>
        </p:nvSpPr>
        <p:spPr>
          <a:xfrm>
            <a:off x="2719785" y="563888"/>
            <a:ext cx="3779414" cy="5472780"/>
          </a:xfrm>
          <a:prstGeom prst="rect">
            <a:avLst/>
          </a:prstGeom>
        </p:spPr>
        <p:txBody>
          <a:bodyPr wrap="square">
            <a:spAutoFit/>
          </a:bodyPr>
          <a:lstStyle/>
          <a:p>
            <a:pPr marL="228600" algn="ctr" rtl="1">
              <a:lnSpc>
                <a:spcPct val="115000"/>
              </a:lnSpc>
            </a:pPr>
            <a:r>
              <a:rPr lang="ar-EG" sz="1600" b="1" dirty="0">
                <a:solidFill>
                  <a:prstClr val="black"/>
                </a:solidFill>
                <a:latin typeface="Arial" panose="020B0604020202020204" pitchFamily="34" charset="0"/>
                <a:ea typeface="Arial" panose="020B0604020202020204" pitchFamily="34" charset="0"/>
              </a:rPr>
              <a:t>7. أنشد وأردد</a:t>
            </a:r>
            <a:endParaRPr lang="en-US" sz="1100" b="1" dirty="0">
              <a:solidFill>
                <a:prstClr val="black"/>
              </a:solidFill>
              <a:latin typeface="Arial" panose="020B0604020202020204" pitchFamily="34" charset="0"/>
              <a:ea typeface="Arial" panose="020B0604020202020204" pitchFamily="34" charset="0"/>
            </a:endParaRPr>
          </a:p>
          <a:p>
            <a:pPr marL="342900" indent="-342900" algn="ctr" rtl="1">
              <a:lnSpc>
                <a:spcPct val="115000"/>
              </a:lnSpc>
              <a:buFont typeface="Symbol" panose="05050102010706020507" pitchFamily="18" charset="2"/>
              <a:buChar char=""/>
            </a:pPr>
            <a:r>
              <a:rPr lang="ar-EG" sz="1600" b="1" dirty="0">
                <a:solidFill>
                  <a:prstClr val="black"/>
                </a:solidFill>
                <a:latin typeface="Cambria" panose="02040503050406030204" pitchFamily="18" charset="0"/>
                <a:ea typeface="Cambria" panose="02040503050406030204" pitchFamily="18" charset="0"/>
              </a:rPr>
              <a:t>أقرأ المقطوعة الشعرية الآتية قراءة متأنية.</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ctr" rtl="1">
              <a:lnSpc>
                <a:spcPct val="115000"/>
              </a:lnSpc>
              <a:buFont typeface="Symbol" panose="05050102010706020507" pitchFamily="18" charset="2"/>
              <a:buChar char=""/>
            </a:pPr>
            <a:r>
              <a:rPr lang="ar-EG" sz="1600" b="1" dirty="0">
                <a:solidFill>
                  <a:prstClr val="black"/>
                </a:solidFill>
                <a:latin typeface="Cambria" panose="02040503050406030204" pitchFamily="18" charset="0"/>
                <a:ea typeface="Cambria" panose="02040503050406030204" pitchFamily="18" charset="0"/>
              </a:rPr>
              <a:t>أسمع صفي بإنشاد معبر المقطوعة الشعرية.</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685800" algn="ctr" rtl="1">
              <a:lnSpc>
                <a:spcPct val="115000"/>
              </a:lnSpc>
            </a:pPr>
            <a:r>
              <a:rPr lang="ar-EG" sz="1600" b="1" dirty="0">
                <a:solidFill>
                  <a:prstClr val="black"/>
                </a:solidFill>
                <a:latin typeface="Cambria" panose="02040503050406030204" pitchFamily="18" charset="0"/>
                <a:ea typeface="Cambria" panose="02040503050406030204" pitchFamily="18" charset="0"/>
              </a:rPr>
              <a:t>                          </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685800" algn="ctr" rtl="1">
              <a:lnSpc>
                <a:spcPct val="115000"/>
              </a:lnSpc>
            </a:pPr>
            <a:r>
              <a:rPr lang="ar-EG" sz="1600" b="1" dirty="0">
                <a:solidFill>
                  <a:prstClr val="black"/>
                </a:solidFill>
                <a:latin typeface="Cambria" panose="02040503050406030204" pitchFamily="18" charset="0"/>
                <a:ea typeface="Cambria" panose="02040503050406030204" pitchFamily="18" charset="0"/>
              </a:rPr>
              <a:t>                   عندي حاسوب</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685800" algn="ctr" rtl="1">
              <a:lnSpc>
                <a:spcPct val="115000"/>
              </a:lnSpc>
            </a:pPr>
            <a:r>
              <a:rPr lang="ar-EG" sz="1600" b="1" dirty="0">
                <a:solidFill>
                  <a:prstClr val="black"/>
                </a:solidFill>
                <a:latin typeface="Cambria" panose="02040503050406030204" pitchFamily="18" charset="0"/>
                <a:ea typeface="Cambria" panose="02040503050406030204" pitchFamily="18" charset="0"/>
              </a:rPr>
              <a:t>                 ضيف في بيتي محبــوب</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685800" algn="ctr" rtl="1">
              <a:lnSpc>
                <a:spcPct val="115000"/>
              </a:lnSpc>
            </a:pPr>
            <a:r>
              <a:rPr lang="ar-EG" sz="1600" b="1" dirty="0">
                <a:solidFill>
                  <a:prstClr val="black"/>
                </a:solidFill>
                <a:latin typeface="Cambria" panose="02040503050406030204" pitchFamily="18" charset="0"/>
                <a:ea typeface="Cambria" panose="02040503050406030204" pitchFamily="18" charset="0"/>
              </a:rPr>
              <a:t>                 في لغتي يدعى الحاسوب</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685800" algn="ctr" rtl="1">
              <a:lnSpc>
                <a:spcPct val="115000"/>
              </a:lnSpc>
            </a:pPr>
            <a:r>
              <a:rPr lang="ar-EG" sz="1600" b="1" dirty="0">
                <a:solidFill>
                  <a:prstClr val="black"/>
                </a:solidFill>
                <a:latin typeface="Cambria" panose="02040503050406030204" pitchFamily="18" charset="0"/>
                <a:ea typeface="Cambria" panose="02040503050406030204" pitchFamily="18" charset="0"/>
              </a:rPr>
              <a:t>                 يفتـــــــح آلاف الآفــــــاق</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685800" algn="ctr" rtl="1">
              <a:lnSpc>
                <a:spcPct val="115000"/>
              </a:lnSpc>
            </a:pPr>
            <a:r>
              <a:rPr lang="ar-EG" sz="1600" b="1" dirty="0">
                <a:solidFill>
                  <a:prstClr val="black"/>
                </a:solidFill>
                <a:latin typeface="Cambria" panose="02040503050406030204" pitchFamily="18" charset="0"/>
                <a:ea typeface="Cambria" panose="02040503050406030204" pitchFamily="18" charset="0"/>
              </a:rPr>
              <a:t>                 فـي زمــن العلــم الدفــاق</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685800" algn="ctr" rtl="1">
              <a:lnSpc>
                <a:spcPct val="115000"/>
              </a:lnSpc>
              <a:tabLst>
                <a:tab pos="1626870" algn="l"/>
                <a:tab pos="2254885" algn="l"/>
              </a:tabLst>
            </a:pPr>
            <a:r>
              <a:rPr lang="ar-EG" sz="1600" b="1" dirty="0">
                <a:solidFill>
                  <a:prstClr val="black"/>
                </a:solidFill>
                <a:latin typeface="Cambria" panose="02040503050406030204" pitchFamily="18" charset="0"/>
                <a:ea typeface="Cambria" panose="02040503050406030204" pitchFamily="18" charset="0"/>
              </a:rPr>
              <a:t>                 *            *            *    </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685800" algn="ctr" rtl="1">
              <a:lnSpc>
                <a:spcPct val="115000"/>
              </a:lnSpc>
              <a:tabLst>
                <a:tab pos="1626870" algn="l"/>
                <a:tab pos="2254885" algn="l"/>
              </a:tabLst>
            </a:pPr>
            <a:r>
              <a:rPr lang="ar-EG" sz="1600" b="1" dirty="0">
                <a:solidFill>
                  <a:prstClr val="black"/>
                </a:solidFill>
                <a:latin typeface="Cambria" panose="02040503050406030204" pitchFamily="18" charset="0"/>
                <a:ea typeface="Cambria" panose="02040503050406030204" pitchFamily="18" charset="0"/>
              </a:rPr>
              <a:t>                 لغـــة وعلــــوم وفنــــون</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685800" algn="ctr" rtl="1">
              <a:lnSpc>
                <a:spcPct val="115000"/>
              </a:lnSpc>
            </a:pPr>
            <a:r>
              <a:rPr lang="ar-EG" sz="1600" b="1" dirty="0">
                <a:solidFill>
                  <a:prstClr val="black"/>
                </a:solidFill>
                <a:latin typeface="Cambria" panose="02040503050406030204" pitchFamily="18" charset="0"/>
                <a:ea typeface="Cambria" panose="02040503050406030204" pitchFamily="18" charset="0"/>
              </a:rPr>
              <a:t>                 فكـــر ونشيـــد ولحــــون</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685800" algn="ctr" rtl="1">
              <a:lnSpc>
                <a:spcPct val="115000"/>
              </a:lnSpc>
            </a:pPr>
            <a:r>
              <a:rPr lang="ar-EG" sz="1600" b="1" dirty="0">
                <a:solidFill>
                  <a:prstClr val="black"/>
                </a:solidFill>
                <a:latin typeface="Cambria" panose="02040503050406030204" pitchFamily="18" charset="0"/>
                <a:ea typeface="Cambria" panose="02040503050406030204" pitchFamily="18" charset="0"/>
              </a:rPr>
              <a:t>                 تـاريخ طـــب وحســـاب</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685800" algn="ctr" rtl="1">
              <a:lnSpc>
                <a:spcPct val="115000"/>
              </a:lnSpc>
              <a:spcAft>
                <a:spcPts val="1200"/>
              </a:spcAft>
            </a:pPr>
            <a:r>
              <a:rPr lang="ar-EG" sz="1600" b="1" dirty="0">
                <a:solidFill>
                  <a:prstClr val="black"/>
                </a:solidFill>
                <a:latin typeface="Cambria" panose="02040503050406030204" pitchFamily="18" charset="0"/>
                <a:ea typeface="Cambria" panose="02040503050406030204" pitchFamily="18" charset="0"/>
              </a:rPr>
              <a:t>                 هندســـة رســـــــم آداب</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685800" algn="ctr" rtl="1">
              <a:lnSpc>
                <a:spcPct val="115000"/>
              </a:lnSpc>
              <a:spcAft>
                <a:spcPts val="1200"/>
              </a:spcAft>
              <a:tabLst>
                <a:tab pos="1658620" algn="l"/>
                <a:tab pos="2392680" algn="l"/>
                <a:tab pos="2980055" algn="ctr"/>
              </a:tabLst>
            </a:pPr>
            <a:r>
              <a:rPr lang="ar-EG" sz="1600" b="1" dirty="0">
                <a:solidFill>
                  <a:prstClr val="black"/>
                </a:solidFill>
                <a:latin typeface="Cambria" panose="02040503050406030204" pitchFamily="18" charset="0"/>
                <a:ea typeface="Cambria" panose="02040503050406030204" pitchFamily="18" charset="0"/>
              </a:rPr>
              <a:t>	*	*         	  *</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685800" algn="ctr" rtl="1">
              <a:lnSpc>
                <a:spcPct val="115000"/>
              </a:lnSpc>
            </a:pPr>
            <a:r>
              <a:rPr lang="ar-EG" sz="1600" b="1" dirty="0">
                <a:solidFill>
                  <a:prstClr val="black"/>
                </a:solidFill>
                <a:latin typeface="Cambria" panose="02040503050406030204" pitchFamily="18" charset="0"/>
                <a:ea typeface="Cambria" panose="02040503050406030204" pitchFamily="18" charset="0"/>
              </a:rPr>
              <a:t>                 شاشــتــه نافـــذتـــي الآن</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685800" algn="ctr" rtl="1">
              <a:lnSpc>
                <a:spcPct val="115000"/>
              </a:lnSpc>
            </a:pPr>
            <a:r>
              <a:rPr lang="ar-EG" sz="1600" b="1" dirty="0">
                <a:solidFill>
                  <a:prstClr val="black"/>
                </a:solidFill>
                <a:latin typeface="Cambria" panose="02040503050406030204" pitchFamily="18" charset="0"/>
                <a:ea typeface="Cambria" panose="02040503050406030204" pitchFamily="18" charset="0"/>
              </a:rPr>
              <a:t>                 كـي أبصـر فــيه البلـــدان</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685800" algn="ctr" rtl="1">
              <a:lnSpc>
                <a:spcPct val="115000"/>
              </a:lnSpc>
              <a:spcAft>
                <a:spcPts val="1000"/>
              </a:spcAft>
            </a:pPr>
            <a:r>
              <a:rPr lang="ar-EG" sz="1600" b="1" dirty="0">
                <a:solidFill>
                  <a:prstClr val="black"/>
                </a:solidFill>
                <a:latin typeface="Cambria" panose="02040503050406030204" pitchFamily="18" charset="0"/>
                <a:ea typeface="Cambria" panose="02040503050406030204" pitchFamily="18" charset="0"/>
              </a:rPr>
              <a:t>                  بيان الصفدي</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spTree>
    <p:custDataLst>
      <p:tags r:id="rId1"/>
    </p:custDataLst>
    <p:extLst>
      <p:ext uri="{BB962C8B-B14F-4D97-AF65-F5344CB8AC3E}">
        <p14:creationId xmlns:p14="http://schemas.microsoft.com/office/powerpoint/2010/main" val="1105078482"/>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80">
                                          <p:stCondLst>
                                            <p:cond delay="0"/>
                                          </p:stCondLst>
                                        </p:cTn>
                                        <p:tgtEl>
                                          <p:spTgt spid="3"/>
                                        </p:tgtEl>
                                      </p:cBhvr>
                                    </p:animEffect>
                                    <p:anim calcmode="lin" valueType="num">
                                      <p:cBhvr>
                                        <p:cTn id="15"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gtEl>
                                      </p:cBhvr>
                                      <p:to x="100000" y="60000"/>
                                    </p:animScale>
                                    <p:animScale>
                                      <p:cBhvr>
                                        <p:cTn id="21" dur="166" decel="50000">
                                          <p:stCondLst>
                                            <p:cond delay="676"/>
                                          </p:stCondLst>
                                        </p:cTn>
                                        <p:tgtEl>
                                          <p:spTgt spid="3"/>
                                        </p:tgtEl>
                                      </p:cBhvr>
                                      <p:to x="100000" y="100000"/>
                                    </p:animScale>
                                    <p:animScale>
                                      <p:cBhvr>
                                        <p:cTn id="22" dur="26">
                                          <p:stCondLst>
                                            <p:cond delay="1312"/>
                                          </p:stCondLst>
                                        </p:cTn>
                                        <p:tgtEl>
                                          <p:spTgt spid="3"/>
                                        </p:tgtEl>
                                      </p:cBhvr>
                                      <p:to x="100000" y="80000"/>
                                    </p:animScale>
                                    <p:animScale>
                                      <p:cBhvr>
                                        <p:cTn id="23" dur="166" decel="50000">
                                          <p:stCondLst>
                                            <p:cond delay="1338"/>
                                          </p:stCondLst>
                                        </p:cTn>
                                        <p:tgtEl>
                                          <p:spTgt spid="3"/>
                                        </p:tgtEl>
                                      </p:cBhvr>
                                      <p:to x="100000" y="100000"/>
                                    </p:animScale>
                                    <p:animScale>
                                      <p:cBhvr>
                                        <p:cTn id="24" dur="26">
                                          <p:stCondLst>
                                            <p:cond delay="1642"/>
                                          </p:stCondLst>
                                        </p:cTn>
                                        <p:tgtEl>
                                          <p:spTgt spid="3"/>
                                        </p:tgtEl>
                                      </p:cBhvr>
                                      <p:to x="100000" y="90000"/>
                                    </p:animScale>
                                    <p:animScale>
                                      <p:cBhvr>
                                        <p:cTn id="25" dur="166" decel="50000">
                                          <p:stCondLst>
                                            <p:cond delay="1668"/>
                                          </p:stCondLst>
                                        </p:cTn>
                                        <p:tgtEl>
                                          <p:spTgt spid="3"/>
                                        </p:tgtEl>
                                      </p:cBhvr>
                                      <p:to x="100000" y="100000"/>
                                    </p:animScale>
                                    <p:animScale>
                                      <p:cBhvr>
                                        <p:cTn id="26" dur="26">
                                          <p:stCondLst>
                                            <p:cond delay="1808"/>
                                          </p:stCondLst>
                                        </p:cTn>
                                        <p:tgtEl>
                                          <p:spTgt spid="3"/>
                                        </p:tgtEl>
                                      </p:cBhvr>
                                      <p:to x="100000" y="95000"/>
                                    </p:animScale>
                                    <p:animScale>
                                      <p:cBhvr>
                                        <p:cTn id="27"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342900" y="555927"/>
            <a:ext cx="9144000" cy="4764381"/>
          </a:xfrm>
          <a:prstGeom prst="rect">
            <a:avLst/>
          </a:prstGeom>
        </p:spPr>
        <p:txBody>
          <a:bodyPr wrap="square">
            <a:spAutoFit/>
          </a:bodyPr>
          <a:lstStyle/>
          <a:p>
            <a:pPr marL="457200" algn="r" rtl="1">
              <a:lnSpc>
                <a:spcPct val="115000"/>
              </a:lnSpc>
            </a:pPr>
            <a:r>
              <a:rPr lang="ar-EG" sz="2400" b="1" dirty="0">
                <a:solidFill>
                  <a:prstClr val="black"/>
                </a:solidFill>
                <a:latin typeface="Cambria" panose="02040503050406030204" pitchFamily="18" charset="0"/>
                <a:ea typeface="Cambria" panose="02040503050406030204" pitchFamily="18" charset="0"/>
              </a:rPr>
              <a:t>8. أبحث وأكتب:</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400" dirty="0">
                <a:solidFill>
                  <a:prstClr val="black"/>
                </a:solidFill>
                <a:latin typeface="Cambria" panose="02040503050406030204" pitchFamily="18" charset="0"/>
                <a:ea typeface="Cambria" panose="02040503050406030204" pitchFamily="18" charset="0"/>
              </a:rPr>
              <a:t>أ. أكتب موضوعا إنشائيا عن أهمية المخترعات في حياتنا، مع ذكر أمثلة توضيحية تؤكد أهميتها.</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400" dirty="0">
                <a:solidFill>
                  <a:prstClr val="black"/>
                </a:solidFill>
                <a:latin typeface="Cambria" panose="02040503050406030204" pitchFamily="18" charset="0"/>
                <a:ea typeface="Cambria" panose="02040503050406030204" pitchFamily="18" charset="0"/>
              </a:rPr>
              <a:t>ب. أستعين بمراجع مختلفة: صحف ومجلات وكتب وموسوعات ومواقع على شبكة المعلومات (الإنترنت).</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400" dirty="0">
                <a:solidFill>
                  <a:prstClr val="black"/>
                </a:solidFill>
                <a:latin typeface="Cambria" panose="02040503050406030204" pitchFamily="18" charset="0"/>
                <a:ea typeface="Cambria" panose="02040503050406030204" pitchFamily="18" charset="0"/>
              </a:rPr>
              <a:t>جـ. أوثق كتاباتي بصور أو رسوم تعين على توضيح الأفكار.</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400" dirty="0">
                <a:solidFill>
                  <a:prstClr val="black"/>
                </a:solidFill>
                <a:latin typeface="Cambria" panose="02040503050406030204" pitchFamily="18" charset="0"/>
                <a:ea typeface="Cambria" panose="02040503050406030204" pitchFamily="18" charset="0"/>
              </a:rPr>
              <a:t>د. أكتب ما جمعته ثم أضمنه ملف تعلمي.</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400" dirty="0">
                <a:solidFill>
                  <a:prstClr val="black"/>
                </a:solidFill>
                <a:latin typeface="Cambria" panose="02040503050406030204" pitchFamily="18" charset="0"/>
                <a:ea typeface="Cambria" panose="02040503050406030204" pitchFamily="18" charset="0"/>
              </a:rPr>
              <a:t> </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400" b="1" dirty="0">
                <a:solidFill>
                  <a:prstClr val="black"/>
                </a:solidFill>
                <a:latin typeface="Cambria" panose="02040503050406030204" pitchFamily="18" charset="0"/>
                <a:ea typeface="Cambria" panose="02040503050406030204" pitchFamily="18" charset="0"/>
              </a:rPr>
              <a:t>9. أقرأ الآية الكريمة على غلاف الوحدة وأناقش زملائي شفهيا في:</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400" dirty="0">
                <a:solidFill>
                  <a:prstClr val="black"/>
                </a:solidFill>
                <a:latin typeface="Cambria" panose="02040503050406030204" pitchFamily="18" charset="0"/>
                <a:ea typeface="Cambria" panose="02040503050406030204" pitchFamily="18" charset="0"/>
              </a:rPr>
              <a:t>1. موقف الإسلام من العلم.</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spcAft>
                <a:spcPts val="1000"/>
              </a:spcAft>
            </a:pPr>
            <a:r>
              <a:rPr lang="ar-EG" sz="2400" dirty="0">
                <a:solidFill>
                  <a:prstClr val="black"/>
                </a:solidFill>
                <a:latin typeface="Cambria" panose="02040503050406030204" pitchFamily="18" charset="0"/>
                <a:ea typeface="Cambria" panose="02040503050406030204" pitchFamily="18" charset="0"/>
              </a:rPr>
              <a:t>2. سبب ربط العلم بالقلم.</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spTree>
    <p:custDataLst>
      <p:tags r:id="rId1"/>
    </p:custDataLst>
    <p:extLst>
      <p:ext uri="{BB962C8B-B14F-4D97-AF65-F5344CB8AC3E}">
        <p14:creationId xmlns:p14="http://schemas.microsoft.com/office/powerpoint/2010/main" val="4060754418"/>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2000"/>
                                        <p:tgtEl>
                                          <p:spTgt spid="2"/>
                                        </p:tgtEl>
                                      </p:cBhvr>
                                    </p:animEffect>
                                    <p:anim calcmode="lin" valueType="num">
                                      <p:cBhvr>
                                        <p:cTn id="15" dur="2000" fill="hold"/>
                                        <p:tgtEl>
                                          <p:spTgt spid="2"/>
                                        </p:tgtEl>
                                        <p:attrNameLst>
                                          <p:attrName>ppt_w</p:attrName>
                                        </p:attrNameLst>
                                      </p:cBhvr>
                                      <p:tavLst>
                                        <p:tav tm="0" fmla="#ppt_w*sin(2.5*pi*$)">
                                          <p:val>
                                            <p:fltVal val="0"/>
                                          </p:val>
                                        </p:tav>
                                        <p:tav tm="100000">
                                          <p:val>
                                            <p:fltVal val="1"/>
                                          </p:val>
                                        </p:tav>
                                      </p:tavLst>
                                    </p:anim>
                                    <p:anim calcmode="lin" valueType="num">
                                      <p:cBhvr>
                                        <p:cTn id="16"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477988"/>
            <a:ext cx="9163050" cy="4148572"/>
          </a:xfrm>
          <a:prstGeom prst="rect">
            <a:avLst/>
          </a:prstGeom>
        </p:spPr>
        <p:txBody>
          <a:bodyPr wrap="square">
            <a:spAutoFit/>
          </a:bodyPr>
          <a:lstStyle/>
          <a:p>
            <a:pPr marL="457200" algn="r" rtl="1">
              <a:lnSpc>
                <a:spcPct val="115000"/>
              </a:lnSpc>
            </a:pPr>
            <a:r>
              <a:rPr lang="ar-EG" sz="2400" b="1" dirty="0">
                <a:solidFill>
                  <a:prstClr val="black"/>
                </a:solidFill>
                <a:latin typeface="Cambria" panose="02040503050406030204" pitchFamily="18" charset="0"/>
                <a:ea typeface="Cambria" panose="02040503050406030204" pitchFamily="18" charset="0"/>
              </a:rPr>
              <a:t>تفكير إبداعي</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400" dirty="0">
                <a:solidFill>
                  <a:prstClr val="black"/>
                </a:solidFill>
                <a:latin typeface="Cambria" panose="02040503050406030204" pitchFamily="18" charset="0"/>
                <a:ea typeface="Cambria" panose="02040503050406030204" pitchFamily="18" charset="0"/>
              </a:rPr>
              <a:t>يقضي بعض الأطفال أوقاتا طويلة أمام الحاسوب للعب بألعابه؛ فيدفعهم ذلك إلى تأخير أداء الواجبات في أوقاتها، والانشغال عن استذكار الدروس.</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sz="2400" dirty="0">
                <a:solidFill>
                  <a:prstClr val="black"/>
                </a:solidFill>
                <a:latin typeface="Cambria" panose="02040503050406030204" pitchFamily="18" charset="0"/>
                <a:ea typeface="Cambria" panose="02040503050406030204" pitchFamily="18" charset="0"/>
              </a:rPr>
              <a:t>ما أضرار الألعاب الإلكترونية على الصحة؟      </a:t>
            </a:r>
          </a:p>
          <a:p>
            <a:pPr marL="342900" indent="-342900" algn="r" rtl="1">
              <a:lnSpc>
                <a:spcPct val="115000"/>
              </a:lnSpc>
              <a:buFont typeface="Symbol" panose="05050102010706020507" pitchFamily="18" charset="2"/>
              <a:buChar char=""/>
            </a:pPr>
            <a:endParaRPr lang="ar-EG" sz="2400" dirty="0">
              <a:solidFill>
                <a:prstClr val="black"/>
              </a:solidFill>
              <a:latin typeface="Cambria" panose="02040503050406030204" pitchFamily="18" charset="0"/>
              <a:ea typeface="Cambria" panose="02040503050406030204" pitchFamily="18" charset="0"/>
            </a:endParaRPr>
          </a:p>
          <a:p>
            <a:pPr marL="342900" indent="-342900" algn="r" rtl="1">
              <a:lnSpc>
                <a:spcPct val="115000"/>
              </a:lnSpc>
              <a:buFont typeface="Symbol" panose="05050102010706020507" pitchFamily="18" charset="2"/>
              <a:buChar char=""/>
            </a:pP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spcAft>
                <a:spcPts val="1000"/>
              </a:spcAft>
              <a:buFont typeface="Symbol" panose="05050102010706020507" pitchFamily="18" charset="2"/>
              <a:buChar char=""/>
            </a:pPr>
            <a:r>
              <a:rPr lang="ar-EG" sz="2400" dirty="0">
                <a:solidFill>
                  <a:prstClr val="black"/>
                </a:solidFill>
                <a:latin typeface="Cambria" panose="02040503050406030204" pitchFamily="18" charset="0"/>
                <a:ea typeface="Cambria" panose="02040503050406030204" pitchFamily="18" charset="0"/>
              </a:rPr>
              <a:t>أقترح طرائق وأساليب للحد من استخدامه بشكل مبالغ فيه.</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sz="2400" dirty="0">
                <a:solidFill>
                  <a:prstClr val="black"/>
                </a:solidFill>
                <a:latin typeface="Arial" panose="020B0604020202020204" pitchFamily="34" charset="0"/>
                <a:ea typeface="Arial" panose="020B0604020202020204" pitchFamily="34" charset="0"/>
              </a:rPr>
              <a:t>  </a:t>
            </a:r>
          </a:p>
          <a:p>
            <a:pPr algn="r" rtl="1">
              <a:lnSpc>
                <a:spcPct val="115000"/>
              </a:lnSpc>
            </a:pPr>
            <a:endParaRPr lang="en-US" sz="1600" dirty="0">
              <a:solidFill>
                <a:prstClr val="black"/>
              </a:solidFill>
              <a:latin typeface="Arial" panose="020B0604020202020204" pitchFamily="34" charset="0"/>
              <a:ea typeface="Arial" panose="020B0604020202020204" pitchFamily="34" charset="0"/>
            </a:endParaRPr>
          </a:p>
          <a:p>
            <a:pPr marL="342900" indent="-342900" algn="r" rtl="1">
              <a:lnSpc>
                <a:spcPct val="115000"/>
              </a:lnSpc>
              <a:buFont typeface="Symbol" panose="05050102010706020507" pitchFamily="18" charset="2"/>
              <a:buChar char=""/>
            </a:pPr>
            <a:r>
              <a:rPr lang="ar-EG" sz="2400" dirty="0">
                <a:solidFill>
                  <a:prstClr val="black"/>
                </a:solidFill>
                <a:latin typeface="Cambria" panose="02040503050406030204" pitchFamily="18" charset="0"/>
                <a:ea typeface="Cambria" panose="02040503050406030204" pitchFamily="18" charset="0"/>
              </a:rPr>
              <a:t>كيف يمكن استثمار الألعاب الإلكترونية بما ينفع؟</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spTree>
    <p:custDataLst>
      <p:tags r:id="rId1"/>
    </p:custDataLst>
    <p:extLst>
      <p:ext uri="{BB962C8B-B14F-4D97-AF65-F5344CB8AC3E}">
        <p14:creationId xmlns:p14="http://schemas.microsoft.com/office/powerpoint/2010/main" val="935620824"/>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517372"/>
            <a:ext cx="9144000" cy="5317353"/>
          </a:xfrm>
          <a:prstGeom prst="rect">
            <a:avLst/>
          </a:prstGeom>
        </p:spPr>
        <p:txBody>
          <a:bodyPr wrap="square">
            <a:spAutoFit/>
          </a:bodyPr>
          <a:lstStyle/>
          <a:p>
            <a:pPr marL="457200" algn="r" rtl="1">
              <a:lnSpc>
                <a:spcPct val="115000"/>
              </a:lnSpc>
            </a:pPr>
            <a:r>
              <a:rPr lang="ar-EG" sz="2400" b="1" dirty="0">
                <a:solidFill>
                  <a:prstClr val="black"/>
                </a:solidFill>
                <a:latin typeface="Cambria" panose="02040503050406030204" pitchFamily="18" charset="0"/>
                <a:ea typeface="Cambria" panose="02040503050406030204" pitchFamily="18" charset="0"/>
              </a:rPr>
              <a:t>مشروع الوحدة</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ctr" rtl="1">
              <a:lnSpc>
                <a:spcPct val="115000"/>
              </a:lnSpc>
            </a:pPr>
            <a:r>
              <a:rPr lang="ar-EG" sz="2400" b="1" dirty="0">
                <a:solidFill>
                  <a:prstClr val="black"/>
                </a:solidFill>
                <a:latin typeface="Cambria" panose="02040503050406030204" pitchFamily="18" charset="0"/>
                <a:ea typeface="Cambria" panose="02040503050406030204" pitchFamily="18" charset="0"/>
              </a:rPr>
              <a:t>أنجز مشروعي</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400" b="1" dirty="0">
                <a:solidFill>
                  <a:prstClr val="black"/>
                </a:solidFill>
                <a:latin typeface="Cambria" panose="02040503050406030204" pitchFamily="18" charset="0"/>
                <a:ea typeface="Cambria" panose="02040503050406030204" pitchFamily="18" charset="0"/>
              </a:rPr>
              <a:t>أختار مع مجموعتي أحد المشروعات الآتية لتنفيذه:</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400" dirty="0">
                <a:solidFill>
                  <a:prstClr val="black"/>
                </a:solidFill>
                <a:latin typeface="Cambria" panose="02040503050406030204" pitchFamily="18" charset="0"/>
                <a:ea typeface="Cambria" panose="02040503050406030204" pitchFamily="18" charset="0"/>
              </a:rPr>
              <a:t>1. أبحث عن أسماء بعض العلماء الذين غيرت مخترعاتهم حياة الإنسان، وأسجل أسماء مخترعاتهم.</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400" dirty="0">
                <a:solidFill>
                  <a:prstClr val="black"/>
                </a:solidFill>
                <a:latin typeface="Cambria" panose="02040503050406030204" pitchFamily="18" charset="0"/>
                <a:ea typeface="Cambria" panose="02040503050406030204" pitchFamily="18" charset="0"/>
              </a:rPr>
              <a:t>2. أبحث في بوابة إسهامات العلماء المسلمين عن المخترعين المسلمين، وأكتب عن ثلاثة منهم.</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400" dirty="0">
                <a:solidFill>
                  <a:prstClr val="black"/>
                </a:solidFill>
                <a:latin typeface="Cambria" panose="02040503050406030204" pitchFamily="18" charset="0"/>
                <a:ea typeface="Cambria" panose="02040503050406030204" pitchFamily="18" charset="0"/>
              </a:rPr>
              <a:t>3. أبحث عن ثلاث اختراعات عربية، وأكتب عن أهميتها في حياتنا.</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spcAft>
                <a:spcPts val="1000"/>
              </a:spcAft>
            </a:pPr>
            <a:r>
              <a:rPr lang="ar-EG" sz="2400" b="1" dirty="0">
                <a:solidFill>
                  <a:prstClr val="black"/>
                </a:solidFill>
                <a:latin typeface="Cambria" panose="02040503050406030204" pitchFamily="18" charset="0"/>
                <a:ea typeface="Cambria" panose="02040503050406030204" pitchFamily="18" charset="0"/>
              </a:rPr>
              <a:t> </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            نشاط أسري</a:t>
            </a:r>
            <a:endParaRPr lang="en-US" sz="1600" dirty="0">
              <a:solidFill>
                <a:prstClr val="black"/>
              </a:solidFill>
              <a:latin typeface="Arial" panose="020B0604020202020204" pitchFamily="34" charset="0"/>
              <a:ea typeface="Arial" panose="020B0604020202020204" pitchFamily="34" charset="0"/>
            </a:endParaRPr>
          </a:p>
          <a:p>
            <a:pPr marL="457200" algn="r" rtl="1">
              <a:lnSpc>
                <a:spcPct val="115000"/>
              </a:lnSpc>
              <a:spcAft>
                <a:spcPts val="1000"/>
              </a:spcAft>
            </a:pPr>
            <a:r>
              <a:rPr lang="ar-EG" sz="2400" dirty="0">
                <a:solidFill>
                  <a:prstClr val="black"/>
                </a:solidFill>
                <a:latin typeface="Cambria" panose="02040503050406030204" pitchFamily="18" charset="0"/>
                <a:ea typeface="Cambria" panose="02040503050406030204" pitchFamily="18" charset="0"/>
              </a:rPr>
              <a:t>تصفح مع ابنك/ ابنتك وسائر أفراد أسرتك قصص نجاح في مجال الابتكار والاختراع على موقع مؤسسة الملك عبد العزيز ورجاله لرعاية الموهوبين (موهبة).</a:t>
            </a:r>
            <a:endParaRPr lang="en-US" sz="1600"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spTree>
    <p:custDataLst>
      <p:tags r:id="rId1"/>
    </p:custDataLst>
    <p:extLst>
      <p:ext uri="{BB962C8B-B14F-4D97-AF65-F5344CB8AC3E}">
        <p14:creationId xmlns:p14="http://schemas.microsoft.com/office/powerpoint/2010/main" val="680028505"/>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443925" y="504420"/>
            <a:ext cx="8705850" cy="5831533"/>
          </a:xfrm>
          <a:prstGeom prst="rect">
            <a:avLst/>
          </a:prstGeom>
        </p:spPr>
        <p:txBody>
          <a:bodyPr wrap="square">
            <a:spAutoFit/>
          </a:bodyPr>
          <a:lstStyle/>
          <a:p>
            <a:pPr algn="r" rtl="1">
              <a:lnSpc>
                <a:spcPct val="115000"/>
              </a:lnSpc>
            </a:pPr>
            <a:r>
              <a:rPr lang="ar-EG" sz="2800" b="1" dirty="0">
                <a:solidFill>
                  <a:prstClr val="black"/>
                </a:solidFill>
                <a:latin typeface="Arial" panose="020B0604020202020204" pitchFamily="34" charset="0"/>
                <a:ea typeface="Arial" panose="020B0604020202020204" pitchFamily="34" charset="0"/>
              </a:rPr>
              <a:t>الكفايات المستهدفة</a:t>
            </a:r>
            <a:endParaRPr lang="en-US"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يتوقع –بمشيئة الله- بعد دراسة هذه الوحدة أن يكون المتعلم قادرا على:</a:t>
            </a:r>
            <a:endParaRPr lang="en-US" sz="1200" b="1" dirty="0">
              <a:solidFill>
                <a:prstClr val="black"/>
              </a:solidFill>
              <a:latin typeface="Arial" panose="020B0604020202020204" pitchFamily="34" charset="0"/>
              <a:ea typeface="Arial" panose="020B0604020202020204" pitchFamily="34" charset="0"/>
            </a:endParaRPr>
          </a:p>
          <a:p>
            <a:pPr marL="342900" indent="-342900" algn="r" rtl="1">
              <a:lnSpc>
                <a:spcPct val="115000"/>
              </a:lnSpc>
              <a:buFont typeface="Symbol" panose="05050102010706020507" pitchFamily="18" charset="2"/>
              <a:buChar char=""/>
            </a:pPr>
            <a:r>
              <a:rPr lang="ar-EG" b="1" dirty="0">
                <a:solidFill>
                  <a:prstClr val="black"/>
                </a:solidFill>
                <a:latin typeface="Cambria" panose="02040503050406030204" pitchFamily="18" charset="0"/>
                <a:ea typeface="Cambria" panose="02040503050406030204" pitchFamily="18" charset="0"/>
              </a:rPr>
              <a:t>فهم النص المسموع ومراعاة آداب الاستماع.</a:t>
            </a:r>
            <a:endParaRPr lang="en-US" sz="12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b="1" dirty="0">
                <a:solidFill>
                  <a:prstClr val="black"/>
                </a:solidFill>
                <a:latin typeface="Cambria" panose="02040503050406030204" pitchFamily="18" charset="0"/>
                <a:ea typeface="Cambria" panose="02040503050406030204" pitchFamily="18" charset="0"/>
              </a:rPr>
              <a:t>القراءة السليمة وفهم المقروء واستيعاب جوانبه واستثمارها.</a:t>
            </a:r>
            <a:endParaRPr lang="en-US" sz="12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b="1" dirty="0">
                <a:solidFill>
                  <a:prstClr val="black"/>
                </a:solidFill>
                <a:latin typeface="Cambria" panose="02040503050406030204" pitchFamily="18" charset="0"/>
                <a:ea typeface="Cambria" panose="02040503050406030204" pitchFamily="18" charset="0"/>
              </a:rPr>
              <a:t>تعرف أسلوب التوكيد ب: (كل، جميع) واستعماله.</a:t>
            </a:r>
            <a:endParaRPr lang="en-US" sz="12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b="1" dirty="0">
                <a:solidFill>
                  <a:prstClr val="black"/>
                </a:solidFill>
                <a:latin typeface="Cambria" panose="02040503050406030204" pitchFamily="18" charset="0"/>
                <a:ea typeface="Cambria" panose="02040503050406030204" pitchFamily="18" charset="0"/>
              </a:rPr>
              <a:t>تطبيق الخطوات الخمس للقراءة المتعمقة.</a:t>
            </a:r>
            <a:endParaRPr lang="en-US" sz="12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b="1" dirty="0">
                <a:solidFill>
                  <a:prstClr val="black"/>
                </a:solidFill>
                <a:latin typeface="Cambria" panose="02040503050406030204" pitchFamily="18" charset="0"/>
                <a:ea typeface="Cambria" panose="02040503050406030204" pitchFamily="18" charset="0"/>
              </a:rPr>
              <a:t>تعرف الأفعال الخمسة وتمييزها ومحاكاتها.</a:t>
            </a:r>
            <a:endParaRPr lang="en-US" sz="12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b="1" dirty="0">
                <a:solidFill>
                  <a:prstClr val="black"/>
                </a:solidFill>
                <a:latin typeface="Cambria" panose="02040503050406030204" pitchFamily="18" charset="0"/>
                <a:ea typeface="Cambria" panose="02040503050406030204" pitchFamily="18" charset="0"/>
              </a:rPr>
              <a:t>رسم المدة في أول الكلمة ووسطها.</a:t>
            </a:r>
            <a:endParaRPr lang="en-US" sz="12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b="1" dirty="0">
                <a:solidFill>
                  <a:prstClr val="black"/>
                </a:solidFill>
                <a:latin typeface="Cambria" panose="02040503050406030204" pitchFamily="18" charset="0"/>
                <a:ea typeface="Cambria" panose="02040503050406030204" pitchFamily="18" charset="0"/>
              </a:rPr>
              <a:t>تعرف الاسم المعطوف وتمييزه واستعماله بالعلامات الأصلية والفرعية.</a:t>
            </a:r>
            <a:endParaRPr lang="en-US" sz="12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b="1" dirty="0">
                <a:solidFill>
                  <a:prstClr val="black"/>
                </a:solidFill>
                <a:latin typeface="Cambria" panose="02040503050406030204" pitchFamily="18" charset="0"/>
                <a:ea typeface="Cambria" panose="02040503050406030204" pitchFamily="18" charset="0"/>
              </a:rPr>
              <a:t>تعرف الصفة وتمييزها واستعمالها بالعلامات الأصلية والفرعية.</a:t>
            </a:r>
            <a:endParaRPr lang="en-US" sz="12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b="1" dirty="0">
                <a:solidFill>
                  <a:prstClr val="black"/>
                </a:solidFill>
                <a:latin typeface="Cambria" panose="02040503050406030204" pitchFamily="18" charset="0"/>
                <a:ea typeface="Cambria" panose="02040503050406030204" pitchFamily="18" charset="0"/>
              </a:rPr>
              <a:t>كتابة عبارات بخط النسخ وفق القواعد المدروسة.</a:t>
            </a:r>
            <a:endParaRPr lang="en-US" sz="12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b="1" dirty="0">
                <a:solidFill>
                  <a:prstClr val="black"/>
                </a:solidFill>
                <a:latin typeface="Cambria" panose="02040503050406030204" pitchFamily="18" charset="0"/>
                <a:ea typeface="Cambria" panose="02040503050406030204" pitchFamily="18" charset="0"/>
              </a:rPr>
              <a:t>فهم النصوص وتذوق ما فيها من صور جمالية وأساليب بلاغية.</a:t>
            </a:r>
            <a:endParaRPr lang="en-US" sz="12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b="1" dirty="0">
                <a:solidFill>
                  <a:prstClr val="black"/>
                </a:solidFill>
                <a:latin typeface="Cambria" panose="02040503050406030204" pitchFamily="18" charset="0"/>
                <a:ea typeface="Cambria" panose="02040503050406030204" pitchFamily="18" charset="0"/>
              </a:rPr>
              <a:t>تعرف بنية نص السيرة.</a:t>
            </a:r>
            <a:endParaRPr lang="en-US" sz="12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b="1" dirty="0">
                <a:solidFill>
                  <a:prstClr val="black"/>
                </a:solidFill>
                <a:latin typeface="Cambria" panose="02040503050406030204" pitchFamily="18" charset="0"/>
                <a:ea typeface="Cambria" panose="02040503050406030204" pitchFamily="18" charset="0"/>
              </a:rPr>
              <a:t>إغناء رصيده اللغوي، واستعماله في تواصله الشفهي والكتابي.</a:t>
            </a:r>
            <a:endParaRPr lang="en-US" sz="12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b="1" dirty="0">
                <a:solidFill>
                  <a:prstClr val="black"/>
                </a:solidFill>
                <a:latin typeface="Cambria" panose="02040503050406030204" pitchFamily="18" charset="0"/>
                <a:ea typeface="Cambria" panose="02040503050406030204" pitchFamily="18" charset="0"/>
              </a:rPr>
              <a:t>كتابة سيرة أحد المخترعين أو المكتشفين.</a:t>
            </a:r>
            <a:endParaRPr lang="en-US" sz="12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b="1" dirty="0">
                <a:solidFill>
                  <a:prstClr val="black"/>
                </a:solidFill>
                <a:latin typeface="Cambria" panose="02040503050406030204" pitchFamily="18" charset="0"/>
                <a:ea typeface="Cambria" panose="02040503050406030204" pitchFamily="18" charset="0"/>
              </a:rPr>
              <a:t>اكتساب رصيد معرفي ولغوي متصل بمحور (مخترعون ومكتشفون).</a:t>
            </a:r>
            <a:endParaRPr lang="en-US" sz="12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spcAft>
                <a:spcPts val="1000"/>
              </a:spcAft>
              <a:buFont typeface="Symbol" panose="05050102010706020507" pitchFamily="18" charset="2"/>
              <a:buChar char=""/>
            </a:pPr>
            <a:r>
              <a:rPr lang="ar-EG" b="1" dirty="0">
                <a:solidFill>
                  <a:prstClr val="black"/>
                </a:solidFill>
                <a:latin typeface="Cambria" panose="02040503050406030204" pitchFamily="18" charset="0"/>
                <a:ea typeface="Cambria" panose="02040503050406030204" pitchFamily="18" charset="0"/>
              </a:rPr>
              <a:t>اكتساب اتجاهات وقيم تتعلق بمحور (مخترعون ومكتشفون).</a:t>
            </a:r>
            <a:endParaRPr lang="en-US" sz="1200" b="1"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spTree>
    <p:custDataLst>
      <p:tags r:id="rId1"/>
    </p:custDataLst>
    <p:extLst>
      <p:ext uri="{BB962C8B-B14F-4D97-AF65-F5344CB8AC3E}">
        <p14:creationId xmlns:p14="http://schemas.microsoft.com/office/powerpoint/2010/main" val="2361924388"/>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515895"/>
            <a:ext cx="9144000" cy="5259901"/>
          </a:xfrm>
          <a:prstGeom prst="rect">
            <a:avLst/>
          </a:prstGeom>
        </p:spPr>
        <p:txBody>
          <a:bodyPr wrap="square">
            <a:spAutoFit/>
          </a:bodyPr>
          <a:lstStyle/>
          <a:p>
            <a:pPr algn="r">
              <a:lnSpc>
                <a:spcPct val="115000"/>
              </a:lnSpc>
            </a:pPr>
            <a:r>
              <a:rPr lang="ar-EG" sz="2800" b="1" dirty="0">
                <a:solidFill>
                  <a:prstClr val="black"/>
                </a:solidFill>
                <a:latin typeface="Arial" panose="020B0604020202020204" pitchFamily="34" charset="0"/>
                <a:ea typeface="Arial" panose="020B0604020202020204" pitchFamily="34" charset="0"/>
              </a:rPr>
              <a:t>                                 مدخل الوحدة</a:t>
            </a:r>
            <a:endParaRPr lang="en-US" dirty="0">
              <a:solidFill>
                <a:prstClr val="black"/>
              </a:solidFill>
              <a:latin typeface="Arial" panose="020B0604020202020204" pitchFamily="34" charset="0"/>
              <a:ea typeface="Arial" panose="020B0604020202020204" pitchFamily="34" charset="0"/>
            </a:endParaRPr>
          </a:p>
          <a:p>
            <a:pPr algn="r">
              <a:lnSpc>
                <a:spcPct val="115000"/>
              </a:lnSpc>
            </a:pPr>
            <a:r>
              <a:rPr lang="ar-EG" sz="2400" b="1" dirty="0">
                <a:solidFill>
                  <a:prstClr val="black"/>
                </a:solidFill>
                <a:latin typeface="Arial" panose="020B0604020202020204" pitchFamily="34" charset="0"/>
                <a:ea typeface="Arial" panose="020B0604020202020204" pitchFamily="34" charset="0"/>
              </a:rPr>
              <a:t>1. أقرأ وأتعرف</a:t>
            </a:r>
            <a:endParaRPr lang="en-US" sz="1600" b="1" dirty="0">
              <a:solidFill>
                <a:prstClr val="black"/>
              </a:solidFill>
              <a:latin typeface="Arial" panose="020B0604020202020204" pitchFamily="34" charset="0"/>
              <a:ea typeface="Arial" panose="020B0604020202020204" pitchFamily="34" charset="0"/>
            </a:endParaRPr>
          </a:p>
          <a:p>
            <a:pPr algn="r">
              <a:lnSpc>
                <a:spcPct val="115000"/>
              </a:lnSpc>
            </a:pPr>
            <a:r>
              <a:rPr lang="ar-EG" sz="2400" b="1" dirty="0">
                <a:solidFill>
                  <a:prstClr val="black"/>
                </a:solidFill>
                <a:latin typeface="Arial" panose="020B0604020202020204" pitchFamily="34" charset="0"/>
                <a:ea typeface="Arial" panose="020B0604020202020204" pitchFamily="34" charset="0"/>
              </a:rPr>
              <a:t>الاختراع ابتكار أداة، أو عملية جديدة، أو منتج جديد. وقد منحتنا الاختراعات سيطرة هائلة على البيئة، ومكنتنا من أن نحيا حياة أفضل وأسهل وأسعد من ذي قبل.</a:t>
            </a:r>
            <a:endParaRPr lang="en-US" sz="1600" b="1" dirty="0">
              <a:solidFill>
                <a:prstClr val="black"/>
              </a:solidFill>
              <a:latin typeface="Arial" panose="020B0604020202020204" pitchFamily="34" charset="0"/>
              <a:ea typeface="Arial" panose="020B0604020202020204" pitchFamily="34" charset="0"/>
            </a:endParaRPr>
          </a:p>
          <a:p>
            <a:pPr algn="r">
              <a:lnSpc>
                <a:spcPct val="115000"/>
              </a:lnSpc>
            </a:pPr>
            <a:r>
              <a:rPr lang="ar-EG" sz="2400" b="1" dirty="0">
                <a:solidFill>
                  <a:prstClr val="black"/>
                </a:solidFill>
                <a:latin typeface="Arial" panose="020B0604020202020204" pitchFamily="34" charset="0"/>
                <a:ea typeface="Arial" panose="020B0604020202020204" pitchFamily="34" charset="0"/>
              </a:rPr>
              <a:t>هل لك أن تتخيل أن (توماس أديسون) فشل في اختراع المصباح الكهربائي؟! أو أنه لا يوجد في حياتك طائرة أو هاتف أو حاسب آلي، أو أن (جوتنبرج) لم يتوصل إلى اختراع الطباعة!</a:t>
            </a:r>
            <a:endParaRPr lang="en-US" sz="1600" b="1" dirty="0">
              <a:solidFill>
                <a:prstClr val="black"/>
              </a:solidFill>
              <a:latin typeface="Arial" panose="020B0604020202020204" pitchFamily="34" charset="0"/>
              <a:ea typeface="Arial" panose="020B0604020202020204" pitchFamily="34" charset="0"/>
            </a:endParaRPr>
          </a:p>
          <a:p>
            <a:pPr algn="r">
              <a:lnSpc>
                <a:spcPct val="115000"/>
              </a:lnSpc>
            </a:pPr>
            <a:r>
              <a:rPr lang="ar-EG" sz="2400" b="1" dirty="0">
                <a:solidFill>
                  <a:prstClr val="black"/>
                </a:solidFill>
                <a:latin typeface="Arial" panose="020B0604020202020204" pitchFamily="34" charset="0"/>
                <a:ea typeface="Arial" panose="020B0604020202020204" pitchFamily="34" charset="0"/>
              </a:rPr>
              <a:t>وعلى الرغم من أن معظم الاختراعات قد نفعت الناس، فإن بعضها، مثل أسلحة الحرب، ظلت ضارة. كما أن بعضها الآخر ظل نافعا وضارا في آن واحد. فالسيارة مثلا أعطتنا وسيلة سريعة ومريحة للتنقل، ولكنها في الوقت نفسه أسهمت كثيرا في تلويث الهواء.</a:t>
            </a:r>
            <a:endParaRPr lang="en-US" sz="1600" b="1" dirty="0">
              <a:solidFill>
                <a:prstClr val="black"/>
              </a:solidFill>
              <a:latin typeface="Arial" panose="020B0604020202020204" pitchFamily="34" charset="0"/>
              <a:ea typeface="Arial" panose="020B0604020202020204" pitchFamily="34" charset="0"/>
            </a:endParaRPr>
          </a:p>
          <a:p>
            <a:pPr algn="r">
              <a:lnSpc>
                <a:spcPct val="115000"/>
              </a:lnSpc>
            </a:pPr>
            <a:r>
              <a:rPr lang="ar-EG" sz="2400" b="1" dirty="0">
                <a:solidFill>
                  <a:prstClr val="black"/>
                </a:solidFill>
                <a:latin typeface="Arial" panose="020B0604020202020204" pitchFamily="34" charset="0"/>
                <a:ea typeface="Arial" panose="020B0604020202020204" pitchFamily="34" charset="0"/>
              </a:rPr>
              <a:t>وتتواصل الاكتشافات وتتوالى الاختراعات يوما بعد يوم، ولعلك في هذه اللحظات التي تقرأ فيها هذه الكلمات يكون إنسان ما يعمل مجدا في اختراع أو اكتشاف له أهميته، مثله في هذا مثل أي اختراع أو اكتشاف آخر.</a:t>
            </a:r>
            <a:endParaRPr lang="en-US" sz="1600" b="1"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1220736102"/>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1146267" y="564016"/>
            <a:ext cx="7997733" cy="3914918"/>
          </a:xfrm>
          <a:prstGeom prst="rect">
            <a:avLst/>
          </a:prstGeom>
        </p:spPr>
        <p:txBody>
          <a:bodyPr wrap="square">
            <a:spAutoFit/>
          </a:bodyPr>
          <a:lstStyle/>
          <a:p>
            <a:pPr algn="r" rtl="1">
              <a:lnSpc>
                <a:spcPct val="115000"/>
              </a:lnSpc>
            </a:pPr>
            <a:r>
              <a:rPr lang="ar-EG" sz="2400" b="1" dirty="0">
                <a:solidFill>
                  <a:prstClr val="black"/>
                </a:solidFill>
                <a:latin typeface="Arial" panose="020B0604020202020204" pitchFamily="34" charset="0"/>
                <a:ea typeface="Arial" panose="020B0604020202020204" pitchFamily="34" charset="0"/>
              </a:rPr>
              <a:t>2.أ. أفرق بين الاختراع والاكتشاف:</a:t>
            </a:r>
            <a:endParaRPr lang="en-US" sz="16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الاختراع</a:t>
            </a:r>
            <a:r>
              <a:rPr lang="ar-EG" sz="2400" dirty="0">
                <a:solidFill>
                  <a:prstClr val="black"/>
                </a:solidFill>
                <a:latin typeface="Arial" panose="020B0604020202020204" pitchFamily="34" charset="0"/>
                <a:ea typeface="Arial" panose="020B0604020202020204" pitchFamily="34" charset="0"/>
              </a:rPr>
              <a:t>: ابتكار شيء ما، لم يكن موجودا من قبل.</a:t>
            </a:r>
            <a:endParaRPr lang="en-US" sz="16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الاكتشاف</a:t>
            </a:r>
            <a:r>
              <a:rPr lang="ar-EG" sz="2400" dirty="0">
                <a:solidFill>
                  <a:prstClr val="black"/>
                </a:solidFill>
                <a:latin typeface="Arial" panose="020B0604020202020204" pitchFamily="34" charset="0"/>
                <a:ea typeface="Arial" panose="020B0604020202020204" pitchFamily="34" charset="0"/>
              </a:rPr>
              <a:t>: التعرف على شيء موجود لم يسبق التعرف عليه أو مشاهدته.</a:t>
            </a:r>
            <a:endParaRPr lang="en-US" sz="16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فنقول مثلا:</a:t>
            </a:r>
            <a:r>
              <a:rPr lang="ar-EG" sz="2400" dirty="0">
                <a:solidFill>
                  <a:prstClr val="black"/>
                </a:solidFill>
                <a:latin typeface="Arial" panose="020B0604020202020204" pitchFamily="34" charset="0"/>
                <a:ea typeface="Arial" panose="020B0604020202020204" pitchFamily="34" charset="0"/>
              </a:rPr>
              <a:t> اكتشف الإنسان النار، لكنه اخترع عود الثقاب لإشعال النار.</a:t>
            </a:r>
            <a:endParaRPr lang="en-US" sz="16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sz="2400" b="1" dirty="0">
                <a:solidFill>
                  <a:prstClr val="black"/>
                </a:solidFill>
                <a:latin typeface="Arial" panose="020B0604020202020204" pitchFamily="34" charset="0"/>
                <a:ea typeface="Arial" panose="020B0604020202020204" pitchFamily="34" charset="0"/>
              </a:rPr>
              <a:t>ب. أرتب الكلمات الآتية في الحقل المناسب:</a:t>
            </a:r>
            <a:endParaRPr lang="en-US" sz="16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sz="2400" dirty="0">
                <a:solidFill>
                  <a:prstClr val="black"/>
                </a:solidFill>
                <a:latin typeface="Arial" panose="020B0604020202020204" pitchFamily="34" charset="0"/>
                <a:ea typeface="Arial" panose="020B0604020202020204" pitchFamily="34" charset="0"/>
              </a:rPr>
              <a:t>التلفاز    الحاسب الآلي    الفحم الحجري    الهاتف     النفط            السيارات</a:t>
            </a:r>
            <a:endParaRPr lang="en-US" sz="16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sz="2400" dirty="0">
                <a:solidFill>
                  <a:prstClr val="black"/>
                </a:solidFill>
                <a:latin typeface="Arial" panose="020B0604020202020204" pitchFamily="34" charset="0"/>
                <a:ea typeface="Arial" panose="020B0604020202020204" pitchFamily="34" charset="0"/>
              </a:rPr>
              <a:t>الماس    الطائرة           البن                الأشعة     الميكروب      المصباح الكهربائي</a:t>
            </a:r>
            <a:endParaRPr lang="en-US" sz="1600" dirty="0">
              <a:solidFill>
                <a:prstClr val="black"/>
              </a:solidFill>
              <a:latin typeface="Arial" panose="020B0604020202020204" pitchFamily="34" charset="0"/>
              <a:ea typeface="Arial" panose="020B0604020202020204" pitchFamily="34" charset="0"/>
            </a:endParaRPr>
          </a:p>
        </p:txBody>
      </p:sp>
      <p:pic>
        <p:nvPicPr>
          <p:cNvPr id="3" name="Picture 2">
            <a:extLst>
              <a:ext uri="{FF2B5EF4-FFF2-40B4-BE49-F238E27FC236}">
                <a16:creationId xmlns:a16="http://schemas.microsoft.com/office/drawing/2014/main" id="{B487A80A-09C8-45C4-AB80-2CFEC39A589E}"/>
              </a:ext>
            </a:extLst>
          </p:cNvPr>
          <p:cNvPicPr>
            <a:picLocks noChangeAspect="1"/>
          </p:cNvPicPr>
          <p:nvPr/>
        </p:nvPicPr>
        <p:blipFill>
          <a:blip r:embed="rId5"/>
          <a:stretch>
            <a:fillRect/>
          </a:stretch>
        </p:blipFill>
        <p:spPr>
          <a:xfrm>
            <a:off x="3004456" y="4132464"/>
            <a:ext cx="3135088" cy="2044122"/>
          </a:xfrm>
          <a:prstGeom prst="rect">
            <a:avLst/>
          </a:prstGeom>
        </p:spPr>
      </p:pic>
    </p:spTree>
    <p:custDataLst>
      <p:tags r:id="rId1"/>
    </p:custDataLst>
    <p:extLst>
      <p:ext uri="{BB962C8B-B14F-4D97-AF65-F5344CB8AC3E}">
        <p14:creationId xmlns:p14="http://schemas.microsoft.com/office/powerpoint/2010/main" val="4157581025"/>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37492" y="535138"/>
            <a:ext cx="9144000" cy="5507662"/>
          </a:xfrm>
          <a:prstGeom prst="rect">
            <a:avLst/>
          </a:prstGeom>
        </p:spPr>
        <p:txBody>
          <a:bodyPr wrap="square">
            <a:spAutoFit/>
          </a:bodyPr>
          <a:lstStyle/>
          <a:p>
            <a:pPr marL="228600" algn="r" rtl="1">
              <a:lnSpc>
                <a:spcPct val="115000"/>
              </a:lnSpc>
            </a:pPr>
            <a:r>
              <a:rPr lang="ar-EG" b="1" dirty="0">
                <a:solidFill>
                  <a:prstClr val="black"/>
                </a:solidFill>
                <a:latin typeface="Arial" panose="020B0604020202020204" pitchFamily="34" charset="0"/>
                <a:ea typeface="Arial" panose="020B0604020202020204" pitchFamily="34" charset="0"/>
              </a:rPr>
              <a:t>3. أقرأ الأقوال الآتية، وأستنتج صفات المخترع / المكتشف:</a:t>
            </a:r>
            <a:endParaRPr lang="en-US" sz="12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dirty="0">
                <a:solidFill>
                  <a:prstClr val="black"/>
                </a:solidFill>
                <a:latin typeface="Arial" panose="020B0604020202020204" pitchFamily="34" charset="0"/>
                <a:ea typeface="Arial" panose="020B0604020202020204" pitchFamily="34" charset="0"/>
              </a:rPr>
              <a:t> </a:t>
            </a:r>
            <a:endParaRPr lang="en-US" sz="12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dirty="0">
                <a:solidFill>
                  <a:prstClr val="black"/>
                </a:solidFill>
                <a:latin typeface="Arial" panose="020B0604020202020204" pitchFamily="34" charset="0"/>
                <a:ea typeface="Arial" panose="020B0604020202020204" pitchFamily="34" charset="0"/>
              </a:rPr>
              <a:t>       </a:t>
            </a:r>
            <a:r>
              <a:rPr lang="ar-EG" b="1" dirty="0">
                <a:solidFill>
                  <a:prstClr val="black"/>
                </a:solidFill>
                <a:latin typeface="Arial" panose="020B0604020202020204" pitchFamily="34" charset="0"/>
                <a:ea typeface="Arial" panose="020B0604020202020204" pitchFamily="34" charset="0"/>
              </a:rPr>
              <a:t>القول                                                      الصفات</a:t>
            </a:r>
            <a:endParaRPr lang="en-US" sz="12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dirty="0">
                <a:solidFill>
                  <a:prstClr val="black"/>
                </a:solidFill>
                <a:latin typeface="Arial" panose="020B0604020202020204" pitchFamily="34" charset="0"/>
                <a:ea typeface="Arial" panose="020B0604020202020204" pitchFamily="34" charset="0"/>
              </a:rPr>
              <a:t>لا تحسبوا أن النجاح الذي أحرزته وليد</a:t>
            </a:r>
            <a:endParaRPr lang="en-US" sz="12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dirty="0">
                <a:solidFill>
                  <a:prstClr val="black"/>
                </a:solidFill>
                <a:latin typeface="Arial" panose="020B0604020202020204" pitchFamily="34" charset="0"/>
                <a:ea typeface="Arial" panose="020B0604020202020204" pitchFamily="34" charset="0"/>
              </a:rPr>
              <a:t>تفوق ذهني أو ملكات خاصة، إنما هو</a:t>
            </a:r>
            <a:endParaRPr lang="en-US" sz="12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dirty="0">
                <a:solidFill>
                  <a:prstClr val="black"/>
                </a:solidFill>
                <a:latin typeface="Arial" panose="020B0604020202020204" pitchFamily="34" charset="0"/>
                <a:ea typeface="Arial" panose="020B0604020202020204" pitchFamily="34" charset="0"/>
              </a:rPr>
              <a:t>وليد الصبر والمثابرة والتفكير العميق</a:t>
            </a:r>
            <a:endParaRPr lang="en-US" sz="12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dirty="0">
                <a:solidFill>
                  <a:prstClr val="black"/>
                </a:solidFill>
                <a:latin typeface="Arial" panose="020B0604020202020204" pitchFamily="34" charset="0"/>
                <a:ea typeface="Arial" panose="020B0604020202020204" pitchFamily="34" charset="0"/>
              </a:rPr>
              <a:t>الطويل دون سأم أو ملل.</a:t>
            </a:r>
            <a:endParaRPr lang="en-US" sz="12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dirty="0">
                <a:solidFill>
                  <a:prstClr val="black"/>
                </a:solidFill>
                <a:latin typeface="Arial" panose="020B0604020202020204" pitchFamily="34" charset="0"/>
                <a:ea typeface="Arial" panose="020B0604020202020204" pitchFamily="34" charset="0"/>
              </a:rPr>
              <a:t>                         (إسحاق نيوتن)</a:t>
            </a:r>
            <a:endParaRPr lang="en-US" sz="12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dirty="0">
                <a:solidFill>
                  <a:prstClr val="black"/>
                </a:solidFill>
                <a:latin typeface="Arial" panose="020B0604020202020204" pitchFamily="34" charset="0"/>
                <a:ea typeface="Arial" panose="020B0604020202020204" pitchFamily="34" charset="0"/>
              </a:rPr>
              <a:t>العبقرية هي: 1 ٪ إلهام و99 ٪</a:t>
            </a:r>
            <a:endParaRPr lang="en-US" sz="12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dirty="0">
                <a:solidFill>
                  <a:prstClr val="black"/>
                </a:solidFill>
                <a:latin typeface="Arial" panose="020B0604020202020204" pitchFamily="34" charset="0"/>
                <a:ea typeface="Arial" panose="020B0604020202020204" pitchFamily="34" charset="0"/>
              </a:rPr>
              <a:t>جهد وعرق جبين.</a:t>
            </a:r>
            <a:endParaRPr lang="en-US" sz="12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dirty="0">
                <a:solidFill>
                  <a:prstClr val="black"/>
                </a:solidFill>
                <a:latin typeface="Arial" panose="020B0604020202020204" pitchFamily="34" charset="0"/>
                <a:ea typeface="Arial" panose="020B0604020202020204" pitchFamily="34" charset="0"/>
              </a:rPr>
              <a:t>                       (توماس أديسون)</a:t>
            </a:r>
            <a:endParaRPr lang="en-US" sz="12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dirty="0">
                <a:solidFill>
                  <a:prstClr val="black"/>
                </a:solidFill>
                <a:latin typeface="Arial" panose="020B0604020202020204" pitchFamily="34" charset="0"/>
                <a:ea typeface="Arial" panose="020B0604020202020204" pitchFamily="34" charset="0"/>
              </a:rPr>
              <a:t>... فأعظم هؤلاء المخترعين (توماس </a:t>
            </a:r>
            <a:endParaRPr lang="en-US" sz="12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dirty="0">
                <a:solidFill>
                  <a:prstClr val="black"/>
                </a:solidFill>
                <a:latin typeface="Arial" panose="020B0604020202020204" pitchFamily="34" charset="0"/>
                <a:ea typeface="Arial" panose="020B0604020202020204" pitchFamily="34" charset="0"/>
              </a:rPr>
              <a:t>أديسون) لم يكمل تعليمه وكان بائعا</a:t>
            </a:r>
            <a:endParaRPr lang="en-US" sz="12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dirty="0">
                <a:solidFill>
                  <a:prstClr val="black"/>
                </a:solidFill>
                <a:latin typeface="Arial" panose="020B0604020202020204" pitchFamily="34" charset="0"/>
                <a:ea typeface="Arial" panose="020B0604020202020204" pitchFamily="34" charset="0"/>
              </a:rPr>
              <a:t>للصحف، و (جورج ستيفنسون) مخترع </a:t>
            </a:r>
            <a:endParaRPr lang="en-US" sz="12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dirty="0">
                <a:solidFill>
                  <a:prstClr val="black"/>
                </a:solidFill>
                <a:latin typeface="Arial" panose="020B0604020202020204" pitchFamily="34" charset="0"/>
                <a:ea typeface="Arial" panose="020B0604020202020204" pitchFamily="34" charset="0"/>
              </a:rPr>
              <a:t>أول قاطرة بخارية كان من رعاة البقر،</a:t>
            </a:r>
            <a:endParaRPr lang="en-US" sz="12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dirty="0">
                <a:solidFill>
                  <a:prstClr val="black"/>
                </a:solidFill>
                <a:latin typeface="Arial" panose="020B0604020202020204" pitchFamily="34" charset="0"/>
                <a:ea typeface="Arial" panose="020B0604020202020204" pitchFamily="34" charset="0"/>
              </a:rPr>
              <a:t>وبعضهم كان رساما، ولكنهم جميعا كانوا</a:t>
            </a:r>
            <a:endParaRPr lang="en-US" sz="12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dirty="0">
                <a:solidFill>
                  <a:prstClr val="black"/>
                </a:solidFill>
                <a:latin typeface="Arial" panose="020B0604020202020204" pitchFamily="34" charset="0"/>
                <a:ea typeface="Arial" panose="020B0604020202020204" pitchFamily="34" charset="0"/>
              </a:rPr>
              <a:t>يبحثون عن فكرة جديدة تخدم البشرية.</a:t>
            </a:r>
            <a:r>
              <a:rPr lang="ar-EG" sz="1200" dirty="0">
                <a:solidFill>
                  <a:prstClr val="black"/>
                </a:solidFill>
                <a:latin typeface="Arial" panose="020B0604020202020204" pitchFamily="34" charset="0"/>
                <a:ea typeface="Arial" panose="020B0604020202020204" pitchFamily="34" charset="0"/>
              </a:rPr>
              <a:t>                                                </a:t>
            </a:r>
            <a:r>
              <a:rPr lang="ar-EG" dirty="0">
                <a:solidFill>
                  <a:prstClr val="black"/>
                </a:solidFill>
                <a:latin typeface="Arial" panose="020B0604020202020204" pitchFamily="34" charset="0"/>
                <a:ea typeface="Arial" panose="020B0604020202020204" pitchFamily="34" charset="0"/>
              </a:rPr>
              <a:t>(أحمد محمود)</a:t>
            </a:r>
            <a:r>
              <a:rPr lang="ar-EG" sz="1200" dirty="0">
                <a:solidFill>
                  <a:prstClr val="black"/>
                </a:solidFill>
                <a:latin typeface="Arial" panose="020B0604020202020204" pitchFamily="34" charset="0"/>
                <a:ea typeface="Arial" panose="020B0604020202020204" pitchFamily="34" charset="0"/>
              </a:rPr>
              <a:t>     </a:t>
            </a:r>
            <a:r>
              <a:rPr lang="ar-EG" dirty="0">
                <a:solidFill>
                  <a:prstClr val="black"/>
                </a:solidFill>
                <a:latin typeface="Arial" panose="020B0604020202020204" pitchFamily="34" charset="0"/>
                <a:ea typeface="Arial" panose="020B0604020202020204" pitchFamily="34" charset="0"/>
              </a:rPr>
              <a:t>   مؤلف كتاب في تاريخ الاختراعات   </a:t>
            </a:r>
            <a:endParaRPr lang="en-US" sz="1200" dirty="0">
              <a:solidFill>
                <a:prstClr val="black"/>
              </a:solidFill>
              <a:latin typeface="Arial" panose="020B0604020202020204" pitchFamily="34" charset="0"/>
              <a:ea typeface="Arial" panose="020B0604020202020204" pitchFamily="34" charset="0"/>
            </a:endParaRPr>
          </a:p>
        </p:txBody>
      </p:sp>
      <p:sp>
        <p:nvSpPr>
          <p:cNvPr id="7" name="Rectangle 6">
            <a:extLst>
              <a:ext uri="{FF2B5EF4-FFF2-40B4-BE49-F238E27FC236}">
                <a16:creationId xmlns:a16="http://schemas.microsoft.com/office/drawing/2014/main" id="{5A91E725-244B-436D-848C-2DD5F7E48538}"/>
              </a:ext>
            </a:extLst>
          </p:cNvPr>
          <p:cNvSpPr/>
          <p:nvPr/>
        </p:nvSpPr>
        <p:spPr>
          <a:xfrm>
            <a:off x="0" y="2058171"/>
            <a:ext cx="6092042" cy="420628"/>
          </a:xfrm>
          <a:prstGeom prst="rect">
            <a:avLst/>
          </a:prstGeom>
        </p:spPr>
        <p:txBody>
          <a:bodyPr wrap="square">
            <a:spAutoFit/>
          </a:bodyPr>
          <a:lstStyle/>
          <a:p>
            <a:pPr algn="ctr" rtl="1"/>
            <a:r>
              <a:rPr lang="ar-EG" sz="3200" b="1" i="1" baseline="30000" dirty="0">
                <a:solidFill>
                  <a:srgbClr val="2C4A99"/>
                </a:solidFill>
                <a:latin typeface="AdobeArabic-BoldItalic"/>
              </a:rPr>
              <a:t>الصبر والمثابرة والتفكير العميق الطويل دون سأم او ملل</a:t>
            </a:r>
          </a:p>
        </p:txBody>
      </p:sp>
      <p:sp>
        <p:nvSpPr>
          <p:cNvPr id="9" name="Rectangle 8">
            <a:extLst>
              <a:ext uri="{FF2B5EF4-FFF2-40B4-BE49-F238E27FC236}">
                <a16:creationId xmlns:a16="http://schemas.microsoft.com/office/drawing/2014/main" id="{A77AF222-2BB5-43C1-AAAF-C83B8FF8455F}"/>
              </a:ext>
            </a:extLst>
          </p:cNvPr>
          <p:cNvSpPr/>
          <p:nvPr/>
        </p:nvSpPr>
        <p:spPr>
          <a:xfrm>
            <a:off x="37492" y="3218686"/>
            <a:ext cx="6092042" cy="420628"/>
          </a:xfrm>
          <a:prstGeom prst="rect">
            <a:avLst/>
          </a:prstGeom>
        </p:spPr>
        <p:txBody>
          <a:bodyPr wrap="square">
            <a:spAutoFit/>
          </a:bodyPr>
          <a:lstStyle/>
          <a:p>
            <a:pPr algn="ctr" rtl="1"/>
            <a:r>
              <a:rPr lang="ar-EG" sz="3200" b="1" i="1" baseline="30000" dirty="0">
                <a:solidFill>
                  <a:srgbClr val="2C4A99"/>
                </a:solidFill>
                <a:latin typeface="AdobeArabic-BoldItalic"/>
              </a:rPr>
              <a:t>الجهد والعرق والكفاح</a:t>
            </a:r>
          </a:p>
        </p:txBody>
      </p:sp>
      <p:sp>
        <p:nvSpPr>
          <p:cNvPr id="10" name="Rectangle 9">
            <a:extLst>
              <a:ext uri="{FF2B5EF4-FFF2-40B4-BE49-F238E27FC236}">
                <a16:creationId xmlns:a16="http://schemas.microsoft.com/office/drawing/2014/main" id="{321B511A-ECA9-4650-9EEE-CEF1B8198EF3}"/>
              </a:ext>
            </a:extLst>
          </p:cNvPr>
          <p:cNvSpPr/>
          <p:nvPr/>
        </p:nvSpPr>
        <p:spPr>
          <a:xfrm>
            <a:off x="37492" y="4630743"/>
            <a:ext cx="6092042" cy="420628"/>
          </a:xfrm>
          <a:prstGeom prst="rect">
            <a:avLst/>
          </a:prstGeom>
        </p:spPr>
        <p:txBody>
          <a:bodyPr wrap="square">
            <a:spAutoFit/>
          </a:bodyPr>
          <a:lstStyle/>
          <a:p>
            <a:pPr algn="ctr" rtl="1"/>
            <a:r>
              <a:rPr lang="ar-EG" sz="3200" b="1" i="1" baseline="30000" dirty="0">
                <a:solidFill>
                  <a:srgbClr val="2C4A99"/>
                </a:solidFill>
                <a:latin typeface="AdobeArabic-BoldItalic"/>
              </a:rPr>
              <a:t>البحث عن افكار تخدم الناس</a:t>
            </a:r>
          </a:p>
        </p:txBody>
      </p:sp>
    </p:spTree>
    <p:custDataLst>
      <p:tags r:id="rId1"/>
    </p:custDataLst>
    <p:extLst>
      <p:ext uri="{BB962C8B-B14F-4D97-AF65-F5344CB8AC3E}">
        <p14:creationId xmlns:p14="http://schemas.microsoft.com/office/powerpoint/2010/main" val="2256376141"/>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7"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834444"/>
            <a:ext cx="9144000" cy="3454022"/>
          </a:xfrm>
          <a:prstGeom prst="rect">
            <a:avLst/>
          </a:prstGeom>
        </p:spPr>
        <p:txBody>
          <a:bodyPr wrap="square">
            <a:spAutoFit/>
          </a:bodyPr>
          <a:lstStyle/>
          <a:p>
            <a:pPr marL="228600" algn="r" rtl="1">
              <a:lnSpc>
                <a:spcPct val="115000"/>
              </a:lnSpc>
            </a:pPr>
            <a:r>
              <a:rPr lang="ar-EG" sz="2400" b="1" dirty="0">
                <a:solidFill>
                  <a:prstClr val="black"/>
                </a:solidFill>
                <a:latin typeface="Arial" panose="020B0604020202020204" pitchFamily="34" charset="0"/>
                <a:ea typeface="Arial" panose="020B0604020202020204" pitchFamily="34" charset="0"/>
              </a:rPr>
              <a:t>4. لكل اختراع وجهان: وجه نافع ووجه ضار، فما الوجه النافع وما الوجه الضار للاختراعات الآتية:</a:t>
            </a:r>
            <a:endParaRPr lang="en-US" sz="16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sz="2400" dirty="0">
                <a:solidFill>
                  <a:prstClr val="black"/>
                </a:solidFill>
                <a:latin typeface="Arial" panose="020B0604020202020204" pitchFamily="34" charset="0"/>
                <a:ea typeface="Arial" panose="020B0604020202020204" pitchFamily="34" charset="0"/>
              </a:rPr>
              <a:t>                             </a:t>
            </a:r>
            <a:endParaRPr lang="en-US" sz="16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sz="2400" b="1" dirty="0">
                <a:solidFill>
                  <a:prstClr val="black"/>
                </a:solidFill>
                <a:latin typeface="Arial" panose="020B0604020202020204" pitchFamily="34" charset="0"/>
                <a:ea typeface="Arial" panose="020B0604020202020204" pitchFamily="34" charset="0"/>
              </a:rPr>
              <a:t>الاختراع                الوجه النافع                      الوجه الضار</a:t>
            </a:r>
            <a:endParaRPr lang="en-US" sz="16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sz="2400" dirty="0">
                <a:solidFill>
                  <a:prstClr val="black"/>
                </a:solidFill>
                <a:latin typeface="Arial" panose="020B0604020202020204" pitchFamily="34" charset="0"/>
                <a:ea typeface="Arial" panose="020B0604020202020204" pitchFamily="34" charset="0"/>
              </a:rPr>
              <a:t>الديناميت          حفر الأنفاق وشق الطرق</a:t>
            </a:r>
            <a:endParaRPr lang="en-US" sz="16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sz="2400" dirty="0">
                <a:solidFill>
                  <a:prstClr val="black"/>
                </a:solidFill>
                <a:latin typeface="Arial" panose="020B0604020202020204" pitchFamily="34" charset="0"/>
                <a:ea typeface="Arial" panose="020B0604020202020204" pitchFamily="34" charset="0"/>
              </a:rPr>
              <a:t>الصاروخ 					القتل والتدمير في الحروب</a:t>
            </a:r>
            <a:endParaRPr lang="en-US" sz="16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sz="2400" dirty="0">
                <a:solidFill>
                  <a:prstClr val="black"/>
                </a:solidFill>
                <a:latin typeface="Arial" panose="020B0604020202020204" pitchFamily="34" charset="0"/>
                <a:ea typeface="Arial" panose="020B0604020202020204" pitchFamily="34" charset="0"/>
              </a:rPr>
              <a:t>التلفاز</a:t>
            </a:r>
            <a:endParaRPr lang="en-US" sz="16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sz="2400" dirty="0">
                <a:solidFill>
                  <a:prstClr val="black"/>
                </a:solidFill>
                <a:latin typeface="Arial" panose="020B0604020202020204" pitchFamily="34" charset="0"/>
                <a:ea typeface="Arial" panose="020B0604020202020204" pitchFamily="34" charset="0"/>
              </a:rPr>
              <a:t>السيارة</a:t>
            </a:r>
            <a:endParaRPr lang="en-US" sz="1600" dirty="0">
              <a:solidFill>
                <a:prstClr val="black"/>
              </a:solidFill>
              <a:latin typeface="Arial" panose="020B0604020202020204" pitchFamily="34" charset="0"/>
              <a:ea typeface="Arial" panose="020B0604020202020204" pitchFamily="34" charset="0"/>
            </a:endParaRPr>
          </a:p>
        </p:txBody>
      </p:sp>
      <p:pic>
        <p:nvPicPr>
          <p:cNvPr id="3" name="Picture 2">
            <a:extLst>
              <a:ext uri="{FF2B5EF4-FFF2-40B4-BE49-F238E27FC236}">
                <a16:creationId xmlns:a16="http://schemas.microsoft.com/office/drawing/2014/main" id="{F0C828F3-8C00-4711-B46C-F6AAB24830A0}"/>
              </a:ext>
            </a:extLst>
          </p:cNvPr>
          <p:cNvPicPr>
            <a:picLocks noChangeAspect="1"/>
          </p:cNvPicPr>
          <p:nvPr/>
        </p:nvPicPr>
        <p:blipFill>
          <a:blip r:embed="rId5"/>
          <a:stretch>
            <a:fillRect/>
          </a:stretch>
        </p:blipFill>
        <p:spPr>
          <a:xfrm>
            <a:off x="2458191" y="3728373"/>
            <a:ext cx="4227618" cy="1908870"/>
          </a:xfrm>
          <a:prstGeom prst="rect">
            <a:avLst/>
          </a:prstGeom>
        </p:spPr>
      </p:pic>
    </p:spTree>
    <p:custDataLst>
      <p:tags r:id="rId1"/>
    </p:custDataLst>
    <p:extLst>
      <p:ext uri="{BB962C8B-B14F-4D97-AF65-F5344CB8AC3E}">
        <p14:creationId xmlns:p14="http://schemas.microsoft.com/office/powerpoint/2010/main" val="2131818952"/>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209550" y="516088"/>
            <a:ext cx="9144000" cy="5755422"/>
          </a:xfrm>
          <a:prstGeom prst="rect">
            <a:avLst/>
          </a:prstGeom>
        </p:spPr>
        <p:txBody>
          <a:bodyPr wrap="square">
            <a:spAutoFit/>
          </a:bodyPr>
          <a:lstStyle/>
          <a:p>
            <a:pPr marL="228600" algn="r" rtl="1">
              <a:lnSpc>
                <a:spcPct val="115000"/>
              </a:lnSpc>
            </a:pPr>
            <a:r>
              <a:rPr lang="ar-EG" sz="2000" b="1" dirty="0">
                <a:solidFill>
                  <a:prstClr val="black"/>
                </a:solidFill>
                <a:latin typeface="Arial" panose="020B0604020202020204" pitchFamily="34" charset="0"/>
                <a:ea typeface="Arial" panose="020B0604020202020204" pitchFamily="34" charset="0"/>
              </a:rPr>
              <a:t>5. بالاستعانة بالرسوم المعروضة، أكتب ثلاث استخدامات لكل اختراع مما يأتي:</a:t>
            </a:r>
            <a:endParaRPr lang="en-US" sz="14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sz="2000" dirty="0">
                <a:solidFill>
                  <a:prstClr val="black"/>
                </a:solidFill>
                <a:latin typeface="Arial" panose="020B0604020202020204" pitchFamily="34" charset="0"/>
                <a:ea typeface="Arial" panose="020B0604020202020204" pitchFamily="34" charset="0"/>
              </a:rPr>
              <a:t> </a:t>
            </a:r>
            <a:endParaRPr lang="en-US" sz="14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sz="2000" dirty="0">
                <a:solidFill>
                  <a:prstClr val="black"/>
                </a:solidFill>
                <a:latin typeface="Arial" panose="020B0604020202020204" pitchFamily="34" charset="0"/>
                <a:ea typeface="Arial" panose="020B0604020202020204" pitchFamily="34" charset="0"/>
              </a:rPr>
              <a:t>        </a:t>
            </a:r>
            <a:r>
              <a:rPr lang="ar-EG" sz="2000" b="1" dirty="0">
                <a:solidFill>
                  <a:prstClr val="black"/>
                </a:solidFill>
                <a:latin typeface="Arial" panose="020B0604020202020204" pitchFamily="34" charset="0"/>
                <a:ea typeface="Arial" panose="020B0604020202020204" pitchFamily="34" charset="0"/>
              </a:rPr>
              <a:t>الرسوم                                            الاستخدامات</a:t>
            </a:r>
            <a:endParaRPr lang="en-US" sz="14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sz="2000" dirty="0">
                <a:solidFill>
                  <a:prstClr val="black"/>
                </a:solidFill>
                <a:latin typeface="Arial" panose="020B0604020202020204" pitchFamily="34" charset="0"/>
                <a:ea typeface="Arial" panose="020B0604020202020204" pitchFamily="34" charset="0"/>
              </a:rPr>
              <a:t>1. اختراع العجلات:</a:t>
            </a:r>
            <a:endParaRPr lang="en-US" sz="14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sz="2000" dirty="0">
                <a:solidFill>
                  <a:prstClr val="black"/>
                </a:solidFill>
                <a:latin typeface="Arial" panose="020B0604020202020204" pitchFamily="34" charset="0"/>
                <a:ea typeface="Arial" panose="020B0604020202020204" pitchFamily="34" charset="0"/>
              </a:rPr>
              <a:t>                                                    </a:t>
            </a:r>
            <a:endParaRPr lang="en-US" sz="14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sz="2000" dirty="0">
                <a:solidFill>
                  <a:prstClr val="black"/>
                </a:solidFill>
                <a:latin typeface="Arial" panose="020B0604020202020204" pitchFamily="34" charset="0"/>
                <a:ea typeface="Arial" panose="020B0604020202020204" pitchFamily="34" charset="0"/>
              </a:rPr>
              <a:t>                                                      </a:t>
            </a:r>
          </a:p>
          <a:p>
            <a:pPr marL="228600" algn="r" rtl="1">
              <a:lnSpc>
                <a:spcPct val="115000"/>
              </a:lnSpc>
            </a:pPr>
            <a:r>
              <a:rPr lang="ar-EG" sz="2000" dirty="0">
                <a:solidFill>
                  <a:prstClr val="black"/>
                </a:solidFill>
                <a:latin typeface="Arial" panose="020B0604020202020204" pitchFamily="34" charset="0"/>
                <a:ea typeface="Arial" panose="020B0604020202020204" pitchFamily="34" charset="0"/>
              </a:rPr>
              <a:t>2. اختراع الثقاب:</a:t>
            </a:r>
            <a:endParaRPr lang="en-US" sz="14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sz="2000" dirty="0">
                <a:solidFill>
                  <a:prstClr val="black"/>
                </a:solidFill>
                <a:latin typeface="Arial" panose="020B0604020202020204" pitchFamily="34" charset="0"/>
                <a:ea typeface="Arial" panose="020B0604020202020204" pitchFamily="34" charset="0"/>
              </a:rPr>
              <a:t>                                              </a:t>
            </a:r>
            <a:endParaRPr lang="en-US" sz="14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sz="2000" dirty="0">
                <a:solidFill>
                  <a:prstClr val="black"/>
                </a:solidFill>
                <a:latin typeface="Arial" panose="020B0604020202020204" pitchFamily="34" charset="0"/>
                <a:ea typeface="Arial" panose="020B0604020202020204" pitchFamily="34" charset="0"/>
              </a:rPr>
              <a:t>                                              </a:t>
            </a:r>
            <a:endParaRPr lang="en-US" sz="14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sz="2000" dirty="0">
                <a:solidFill>
                  <a:prstClr val="black"/>
                </a:solidFill>
                <a:latin typeface="Arial" panose="020B0604020202020204" pitchFamily="34" charset="0"/>
                <a:ea typeface="Arial" panose="020B0604020202020204" pitchFamily="34" charset="0"/>
              </a:rPr>
              <a:t>                                              </a:t>
            </a:r>
            <a:endParaRPr lang="en-US" sz="14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sz="2000" dirty="0">
                <a:solidFill>
                  <a:prstClr val="black"/>
                </a:solidFill>
                <a:latin typeface="Arial" panose="020B0604020202020204" pitchFamily="34" charset="0"/>
                <a:ea typeface="Arial" panose="020B0604020202020204" pitchFamily="34" charset="0"/>
              </a:rPr>
              <a:t>                                              </a:t>
            </a:r>
            <a:endParaRPr lang="en-US" sz="14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sz="2000" dirty="0">
                <a:solidFill>
                  <a:prstClr val="black"/>
                </a:solidFill>
                <a:latin typeface="Arial" panose="020B0604020202020204" pitchFamily="34" charset="0"/>
                <a:ea typeface="Arial" panose="020B0604020202020204" pitchFamily="34" charset="0"/>
              </a:rPr>
              <a:t>3. اختراع الطباعة:</a:t>
            </a:r>
            <a:endParaRPr lang="en-US" sz="14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sz="2000" dirty="0">
                <a:solidFill>
                  <a:prstClr val="black"/>
                </a:solidFill>
                <a:latin typeface="Arial" panose="020B0604020202020204" pitchFamily="34" charset="0"/>
                <a:ea typeface="Arial" panose="020B0604020202020204" pitchFamily="34" charset="0"/>
              </a:rPr>
              <a:t>                                                                                                                     </a:t>
            </a:r>
            <a:endParaRPr lang="en-US" sz="14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sz="2000" dirty="0">
                <a:solidFill>
                  <a:prstClr val="black"/>
                </a:solidFill>
                <a:latin typeface="Arial" panose="020B0604020202020204" pitchFamily="34" charset="0"/>
                <a:ea typeface="Arial" panose="020B0604020202020204" pitchFamily="34" charset="0"/>
              </a:rPr>
              <a:t>                                                </a:t>
            </a:r>
            <a:endParaRPr lang="en-US" sz="14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sz="2000" dirty="0">
                <a:solidFill>
                  <a:prstClr val="black"/>
                </a:solidFill>
                <a:latin typeface="Arial" panose="020B0604020202020204" pitchFamily="34" charset="0"/>
                <a:ea typeface="Arial" panose="020B0604020202020204" pitchFamily="34" charset="0"/>
              </a:rPr>
              <a:t>                                                                                 </a:t>
            </a:r>
            <a:endParaRPr lang="en-US" sz="1400" dirty="0">
              <a:solidFill>
                <a:prstClr val="black"/>
              </a:solidFill>
              <a:latin typeface="Arial" panose="020B0604020202020204" pitchFamily="34" charset="0"/>
              <a:ea typeface="Arial" panose="020B0604020202020204" pitchFamily="34" charset="0"/>
            </a:endParaRPr>
          </a:p>
          <a:p>
            <a:pPr marL="228600" algn="r" rtl="1">
              <a:lnSpc>
                <a:spcPct val="115000"/>
              </a:lnSpc>
            </a:pPr>
            <a:r>
              <a:rPr lang="ar-EG" sz="2000" dirty="0">
                <a:solidFill>
                  <a:prstClr val="black"/>
                </a:solidFill>
                <a:latin typeface="Arial" panose="020B0604020202020204" pitchFamily="34" charset="0"/>
                <a:ea typeface="Arial" panose="020B0604020202020204" pitchFamily="34" charset="0"/>
              </a:rPr>
              <a:t>                                              </a:t>
            </a:r>
            <a:endParaRPr lang="en-US" sz="1400" dirty="0">
              <a:solidFill>
                <a:prstClr val="black"/>
              </a:solidFill>
              <a:latin typeface="Arial" panose="020B0604020202020204" pitchFamily="34" charset="0"/>
              <a:ea typeface="Arial" panose="020B0604020202020204" pitchFamily="34" charset="0"/>
            </a:endParaRPr>
          </a:p>
        </p:txBody>
      </p:sp>
      <p:sp>
        <p:nvSpPr>
          <p:cNvPr id="7" name="Rectangle 6">
            <a:extLst>
              <a:ext uri="{FF2B5EF4-FFF2-40B4-BE49-F238E27FC236}">
                <a16:creationId xmlns:a16="http://schemas.microsoft.com/office/drawing/2014/main" id="{D74B9220-F649-4125-A59F-B0B631595317}"/>
              </a:ext>
            </a:extLst>
          </p:cNvPr>
          <p:cNvSpPr/>
          <p:nvPr/>
        </p:nvSpPr>
        <p:spPr>
          <a:xfrm>
            <a:off x="2778826" y="1796920"/>
            <a:ext cx="3313216" cy="1077218"/>
          </a:xfrm>
          <a:prstGeom prst="rect">
            <a:avLst/>
          </a:prstGeom>
        </p:spPr>
        <p:txBody>
          <a:bodyPr wrap="square">
            <a:spAutoFit/>
          </a:bodyPr>
          <a:lstStyle/>
          <a:p>
            <a:pPr algn="ctr" rtl="1"/>
            <a:r>
              <a:rPr lang="ar-EG" sz="3200" b="1" i="1" baseline="30000" dirty="0">
                <a:solidFill>
                  <a:srgbClr val="2C4A99"/>
                </a:solidFill>
                <a:latin typeface="AdobeArabic-BoldItalic"/>
              </a:rPr>
              <a:t>1-نقل البضائع </a:t>
            </a:r>
          </a:p>
          <a:p>
            <a:pPr algn="ctr" rtl="1"/>
            <a:r>
              <a:rPr lang="ar-EG" sz="3200" b="1" i="1" baseline="30000" dirty="0">
                <a:solidFill>
                  <a:srgbClr val="2C4A99"/>
                </a:solidFill>
                <a:latin typeface="AdobeArabic-BoldItalic"/>
              </a:rPr>
              <a:t>2-رفع المواد الثقيلة </a:t>
            </a:r>
          </a:p>
          <a:p>
            <a:pPr algn="ctr" rtl="1"/>
            <a:r>
              <a:rPr lang="ar-EG" sz="3200" b="1" i="1" baseline="30000" dirty="0">
                <a:solidFill>
                  <a:srgbClr val="2C4A99"/>
                </a:solidFill>
                <a:latin typeface="AdobeArabic-BoldItalic"/>
              </a:rPr>
              <a:t>3-اختراع الساعات لمعرفة الوقت</a:t>
            </a:r>
          </a:p>
        </p:txBody>
      </p:sp>
      <p:sp>
        <p:nvSpPr>
          <p:cNvPr id="9" name="Rectangle 8">
            <a:extLst>
              <a:ext uri="{FF2B5EF4-FFF2-40B4-BE49-F238E27FC236}">
                <a16:creationId xmlns:a16="http://schemas.microsoft.com/office/drawing/2014/main" id="{8A6824A2-7FD5-4F97-953F-764BCF3AD630}"/>
              </a:ext>
            </a:extLst>
          </p:cNvPr>
          <p:cNvSpPr/>
          <p:nvPr/>
        </p:nvSpPr>
        <p:spPr>
          <a:xfrm>
            <a:off x="2778826" y="3259670"/>
            <a:ext cx="3313216" cy="1077218"/>
          </a:xfrm>
          <a:prstGeom prst="rect">
            <a:avLst/>
          </a:prstGeom>
        </p:spPr>
        <p:txBody>
          <a:bodyPr wrap="square">
            <a:spAutoFit/>
          </a:bodyPr>
          <a:lstStyle/>
          <a:p>
            <a:pPr algn="ctr" rtl="1"/>
            <a:r>
              <a:rPr lang="ar-EG" sz="3200" b="1" i="1" baseline="30000" dirty="0">
                <a:solidFill>
                  <a:srgbClr val="2C4A99"/>
                </a:solidFill>
                <a:latin typeface="AdobeArabic-BoldItalic"/>
              </a:rPr>
              <a:t>1-إشعال النار </a:t>
            </a:r>
          </a:p>
          <a:p>
            <a:pPr algn="ctr" rtl="1"/>
            <a:r>
              <a:rPr lang="ar-EG" sz="3200" b="1" i="1" baseline="30000" dirty="0">
                <a:solidFill>
                  <a:srgbClr val="2C4A99"/>
                </a:solidFill>
                <a:latin typeface="AdobeArabic-BoldItalic"/>
              </a:rPr>
              <a:t>2-اللحام</a:t>
            </a:r>
          </a:p>
          <a:p>
            <a:pPr algn="ctr" rtl="1"/>
            <a:r>
              <a:rPr lang="ar-EG" sz="3200" b="1" i="1" baseline="30000" dirty="0">
                <a:solidFill>
                  <a:srgbClr val="2C4A99"/>
                </a:solidFill>
                <a:latin typeface="AdobeArabic-BoldItalic"/>
              </a:rPr>
              <a:t>3-طهى الطعام</a:t>
            </a:r>
          </a:p>
        </p:txBody>
      </p:sp>
      <p:sp>
        <p:nvSpPr>
          <p:cNvPr id="10" name="Rectangle 9">
            <a:extLst>
              <a:ext uri="{FF2B5EF4-FFF2-40B4-BE49-F238E27FC236}">
                <a16:creationId xmlns:a16="http://schemas.microsoft.com/office/drawing/2014/main" id="{79C82E1C-4F46-4A72-9A22-F0CD29A6F9D0}"/>
              </a:ext>
            </a:extLst>
          </p:cNvPr>
          <p:cNvSpPr/>
          <p:nvPr/>
        </p:nvSpPr>
        <p:spPr>
          <a:xfrm>
            <a:off x="2778826" y="4722420"/>
            <a:ext cx="3313216" cy="1077218"/>
          </a:xfrm>
          <a:prstGeom prst="rect">
            <a:avLst/>
          </a:prstGeom>
        </p:spPr>
        <p:txBody>
          <a:bodyPr wrap="square">
            <a:spAutoFit/>
          </a:bodyPr>
          <a:lstStyle/>
          <a:p>
            <a:pPr algn="ctr" rtl="1"/>
            <a:r>
              <a:rPr lang="ar-EG" sz="3200" b="1" i="1" baseline="30000" dirty="0">
                <a:solidFill>
                  <a:srgbClr val="2C4A99"/>
                </a:solidFill>
                <a:latin typeface="AdobeArabic-BoldItalic"/>
              </a:rPr>
              <a:t>1-طباعة المصاحف </a:t>
            </a:r>
          </a:p>
          <a:p>
            <a:pPr algn="ctr" rtl="1"/>
            <a:r>
              <a:rPr lang="ar-EG" sz="3200" b="1" i="1" baseline="30000" dirty="0">
                <a:solidFill>
                  <a:srgbClr val="2C4A99"/>
                </a:solidFill>
                <a:latin typeface="AdobeArabic-BoldItalic"/>
              </a:rPr>
              <a:t>2-طباعة الكتب العلمية النافعة </a:t>
            </a:r>
          </a:p>
          <a:p>
            <a:pPr algn="ctr" rtl="1"/>
            <a:r>
              <a:rPr lang="ar-EG" sz="3200" b="1" i="1" baseline="30000" dirty="0">
                <a:solidFill>
                  <a:srgbClr val="2C4A99"/>
                </a:solidFill>
                <a:latin typeface="AdobeArabic-BoldItalic"/>
              </a:rPr>
              <a:t>3-طباعة الصحف والمجلات</a:t>
            </a:r>
          </a:p>
        </p:txBody>
      </p:sp>
    </p:spTree>
    <p:custDataLst>
      <p:tags r:id="rId1"/>
    </p:custDataLst>
    <p:extLst>
      <p:ext uri="{BB962C8B-B14F-4D97-AF65-F5344CB8AC3E}">
        <p14:creationId xmlns:p14="http://schemas.microsoft.com/office/powerpoint/2010/main" val="3043898468"/>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7"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765477"/>
            <a:ext cx="9144000" cy="4309578"/>
          </a:xfrm>
          <a:prstGeom prst="rect">
            <a:avLst/>
          </a:prstGeom>
        </p:spPr>
        <p:txBody>
          <a:bodyPr wrap="square">
            <a:spAutoFit/>
          </a:bodyPr>
          <a:lstStyle/>
          <a:p>
            <a:pPr algn="r" rtl="1">
              <a:lnSpc>
                <a:spcPct val="115000"/>
              </a:lnSpc>
            </a:pPr>
            <a:r>
              <a:rPr lang="ar-EG" sz="2000" b="1" dirty="0">
                <a:solidFill>
                  <a:prstClr val="black"/>
                </a:solidFill>
                <a:latin typeface="Arial" panose="020B0604020202020204" pitchFamily="34" charset="0"/>
                <a:ea typeface="Arial" panose="020B0604020202020204" pitchFamily="34" charset="0"/>
              </a:rPr>
              <a:t>6.أ. أقرأ</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أنا أول رائد فضاء عربي مسلم، ولدت في مدينة الرياض عام 1375 هـ.</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وفي عام 1985م قامت المنظمة العربية للاتصالات الفضائية بترشيحي لرحلة الفضاء عبر المكوك (ديسكفري).</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في 29 رمضان عام 1405 هـ تمت انطلاقتي التاريخية إلى الفضاء؛ لوضع قمر على بعد 320 كم من سطح الأرض وتصوير التضاريس الجيولوجية للجزيرة العربية، واستمرت الرحلة مدة ثلاثة أيام.</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كنت سعيدا برحلتي وعملي وبرؤية الوطن العربي والإسلامي الكبير، وكانت أسعد لحظات حياتي عندما تحدثت إلى خادم الحرمين الشريفين فهد بن عبد العزيز –رحمه الله- ملك المملكة العربية السعودية.</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في الفضاء شعرت بعظمة الخالق سبحانه وتعالى.</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نحن الآن نعمل بعض التجارب داخل السفينة الفضائية.</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أطلق أول قمر صناعي سعودي في 5/ فبراير/ 2019م.</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 </a:t>
            </a:r>
            <a:endParaRPr lang="en-US" sz="1400" b="1"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2907693946"/>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ircle(in)">
                                      <p:cBhvr>
                                        <p:cTn id="1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765477"/>
            <a:ext cx="9144000" cy="2185919"/>
          </a:xfrm>
          <a:prstGeom prst="rect">
            <a:avLst/>
          </a:prstGeom>
        </p:spPr>
        <p:txBody>
          <a:bodyPr wrap="square">
            <a:spAutoFit/>
          </a:bodyPr>
          <a:lstStyle/>
          <a:p>
            <a:pPr algn="r" rtl="1">
              <a:lnSpc>
                <a:spcPct val="115000"/>
              </a:lnSpc>
            </a:pPr>
            <a:r>
              <a:rPr lang="ar-EG" sz="2000" b="1" dirty="0">
                <a:solidFill>
                  <a:prstClr val="black"/>
                </a:solidFill>
                <a:latin typeface="Arial" panose="020B0604020202020204" pitchFamily="34" charset="0"/>
                <a:ea typeface="Arial" panose="020B0604020202020204" pitchFamily="34" charset="0"/>
              </a:rPr>
              <a:t>ب. أجيب</a:t>
            </a:r>
            <a:endParaRPr lang="en-US" sz="1400" b="1" dirty="0">
              <a:solidFill>
                <a:prstClr val="black"/>
              </a:solidFill>
              <a:latin typeface="Arial" panose="020B0604020202020204" pitchFamily="34" charset="0"/>
              <a:ea typeface="Arial" panose="020B0604020202020204" pitchFamily="34" charset="0"/>
            </a:endParaRPr>
          </a:p>
          <a:p>
            <a:pPr marL="342900" indent="-342900" algn="r" rtl="1">
              <a:lnSpc>
                <a:spcPct val="115000"/>
              </a:lnSpc>
              <a:buFont typeface="Symbol" panose="05050102010706020507" pitchFamily="18" charset="2"/>
              <a:buChar char=""/>
            </a:pPr>
            <a:r>
              <a:rPr lang="ar-EG" sz="2000" b="1" dirty="0">
                <a:solidFill>
                  <a:prstClr val="black"/>
                </a:solidFill>
                <a:latin typeface="Cambria" panose="02040503050406030204" pitchFamily="18" charset="0"/>
                <a:ea typeface="Cambria" panose="02040503050406030204" pitchFamily="18" charset="0"/>
              </a:rPr>
              <a:t>من رائد الفضاء العربي السعودي؟</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sz="2000" b="1" dirty="0">
                <a:solidFill>
                  <a:prstClr val="black"/>
                </a:solidFill>
                <a:latin typeface="Cambria" panose="02040503050406030204" pitchFamily="18" charset="0"/>
                <a:ea typeface="Cambria" panose="02040503050406030204" pitchFamily="18" charset="0"/>
              </a:rPr>
              <a:t>كم يوما استمرت الرحلة؟</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sz="2000" b="1" dirty="0">
                <a:solidFill>
                  <a:prstClr val="black"/>
                </a:solidFill>
                <a:latin typeface="Cambria" panose="02040503050406030204" pitchFamily="18" charset="0"/>
                <a:ea typeface="Cambria" panose="02040503050406030204" pitchFamily="18" charset="0"/>
              </a:rPr>
              <a:t>ما اسم السفينة التي حملته إلى الفضاء؟</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sz="2000" b="1" dirty="0">
                <a:solidFill>
                  <a:prstClr val="black"/>
                </a:solidFill>
                <a:latin typeface="Cambria" panose="02040503050406030204" pitchFamily="18" charset="0"/>
                <a:ea typeface="Cambria" panose="02040503050406030204" pitchFamily="18" charset="0"/>
              </a:rPr>
              <a:t>متى كانت فرحته عظيمة؟</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spcAft>
                <a:spcPts val="1000"/>
              </a:spcAft>
              <a:buFont typeface="Symbol" panose="05050102010706020507" pitchFamily="18" charset="2"/>
              <a:buChar char=""/>
            </a:pPr>
            <a:r>
              <a:rPr lang="ar-EG" sz="2000" b="1" dirty="0">
                <a:solidFill>
                  <a:prstClr val="black"/>
                </a:solidFill>
                <a:latin typeface="Cambria" panose="02040503050406030204" pitchFamily="18" charset="0"/>
                <a:ea typeface="Cambria" panose="02040503050406030204" pitchFamily="18" charset="0"/>
              </a:rPr>
              <a:t>بم كان رائد الفضاء العربي السعودي سعيدا؟</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sp>
        <p:nvSpPr>
          <p:cNvPr id="7" name="Rectangle 6">
            <a:extLst>
              <a:ext uri="{FF2B5EF4-FFF2-40B4-BE49-F238E27FC236}">
                <a16:creationId xmlns:a16="http://schemas.microsoft.com/office/drawing/2014/main" id="{8773BD0E-FC30-4C2F-8BEF-BBC9EFA732BB}"/>
              </a:ext>
            </a:extLst>
          </p:cNvPr>
          <p:cNvSpPr/>
          <p:nvPr/>
        </p:nvSpPr>
        <p:spPr>
          <a:xfrm>
            <a:off x="1981200" y="1252443"/>
            <a:ext cx="4116666" cy="420628"/>
          </a:xfrm>
          <a:prstGeom prst="rect">
            <a:avLst/>
          </a:prstGeom>
        </p:spPr>
        <p:txBody>
          <a:bodyPr wrap="square">
            <a:spAutoFit/>
          </a:bodyPr>
          <a:lstStyle/>
          <a:p>
            <a:pPr algn="ctr" rtl="1"/>
            <a:r>
              <a:rPr lang="ar-EG" sz="3200" b="1" i="1" baseline="30000" dirty="0">
                <a:solidFill>
                  <a:srgbClr val="2C4A99"/>
                </a:solidFill>
                <a:latin typeface="AdobeArabic-BoldItalic"/>
              </a:rPr>
              <a:t>الأمير سلطان بن سليمان بن عبدالعزيز.</a:t>
            </a:r>
          </a:p>
        </p:txBody>
      </p:sp>
      <p:sp>
        <p:nvSpPr>
          <p:cNvPr id="9" name="Rectangle 8">
            <a:extLst>
              <a:ext uri="{FF2B5EF4-FFF2-40B4-BE49-F238E27FC236}">
                <a16:creationId xmlns:a16="http://schemas.microsoft.com/office/drawing/2014/main" id="{3D265AE2-64AC-472D-8A07-20688F0A5DD1}"/>
              </a:ext>
            </a:extLst>
          </p:cNvPr>
          <p:cNvSpPr/>
          <p:nvPr/>
        </p:nvSpPr>
        <p:spPr>
          <a:xfrm>
            <a:off x="2822509" y="1561201"/>
            <a:ext cx="4116666" cy="420628"/>
          </a:xfrm>
          <a:prstGeom prst="rect">
            <a:avLst/>
          </a:prstGeom>
        </p:spPr>
        <p:txBody>
          <a:bodyPr wrap="square">
            <a:spAutoFit/>
          </a:bodyPr>
          <a:lstStyle/>
          <a:p>
            <a:pPr algn="ctr" rtl="1"/>
            <a:r>
              <a:rPr lang="ar-EG" sz="3200" b="1" i="1" baseline="30000" dirty="0">
                <a:solidFill>
                  <a:srgbClr val="2C4A99"/>
                </a:solidFill>
                <a:latin typeface="AdobeArabic-BoldItalic"/>
              </a:rPr>
              <a:t>3 أيام</a:t>
            </a:r>
          </a:p>
        </p:txBody>
      </p:sp>
      <p:sp>
        <p:nvSpPr>
          <p:cNvPr id="10" name="Rectangle 9">
            <a:extLst>
              <a:ext uri="{FF2B5EF4-FFF2-40B4-BE49-F238E27FC236}">
                <a16:creationId xmlns:a16="http://schemas.microsoft.com/office/drawing/2014/main" id="{AADF25A6-0B60-4C70-BACF-4F3FE7443802}"/>
              </a:ext>
            </a:extLst>
          </p:cNvPr>
          <p:cNvSpPr/>
          <p:nvPr/>
        </p:nvSpPr>
        <p:spPr>
          <a:xfrm>
            <a:off x="373795" y="1897338"/>
            <a:ext cx="5135797" cy="420628"/>
          </a:xfrm>
          <a:prstGeom prst="rect">
            <a:avLst/>
          </a:prstGeom>
        </p:spPr>
        <p:txBody>
          <a:bodyPr wrap="square">
            <a:spAutoFit/>
          </a:bodyPr>
          <a:lstStyle/>
          <a:p>
            <a:pPr algn="ctr" rtl="1"/>
            <a:r>
              <a:rPr lang="ar-EG" sz="3200" b="1" i="1" baseline="30000" dirty="0">
                <a:solidFill>
                  <a:srgbClr val="2C4A99"/>
                </a:solidFill>
                <a:latin typeface="AdobeArabic-BoldItalic"/>
              </a:rPr>
              <a:t>ديسكفري.</a:t>
            </a:r>
          </a:p>
        </p:txBody>
      </p:sp>
      <p:sp>
        <p:nvSpPr>
          <p:cNvPr id="11" name="Rectangle 10">
            <a:extLst>
              <a:ext uri="{FF2B5EF4-FFF2-40B4-BE49-F238E27FC236}">
                <a16:creationId xmlns:a16="http://schemas.microsoft.com/office/drawing/2014/main" id="{FA313EC3-0EFB-4BD0-923A-51539B8D7C4E}"/>
              </a:ext>
            </a:extLst>
          </p:cNvPr>
          <p:cNvSpPr/>
          <p:nvPr/>
        </p:nvSpPr>
        <p:spPr>
          <a:xfrm>
            <a:off x="373795" y="2277361"/>
            <a:ext cx="6370831" cy="420628"/>
          </a:xfrm>
          <a:prstGeom prst="rect">
            <a:avLst/>
          </a:prstGeom>
        </p:spPr>
        <p:txBody>
          <a:bodyPr wrap="square">
            <a:spAutoFit/>
          </a:bodyPr>
          <a:lstStyle/>
          <a:p>
            <a:pPr algn="ctr" rtl="1"/>
            <a:r>
              <a:rPr lang="ar-EG" sz="3200" b="1" i="1" baseline="30000" dirty="0">
                <a:solidFill>
                  <a:srgbClr val="2C4A99"/>
                </a:solidFill>
                <a:latin typeface="AdobeArabic-BoldItalic"/>
              </a:rPr>
              <a:t>عندما تحدث إلى خادم الحرمين الملك فهد بن عبدالعزيز – رحمه الله - </a:t>
            </a:r>
          </a:p>
        </p:txBody>
      </p:sp>
      <p:sp>
        <p:nvSpPr>
          <p:cNvPr id="15" name="Rectangle 14">
            <a:extLst>
              <a:ext uri="{FF2B5EF4-FFF2-40B4-BE49-F238E27FC236}">
                <a16:creationId xmlns:a16="http://schemas.microsoft.com/office/drawing/2014/main" id="{95A7DBBF-2755-4D1D-BB5E-BCBC44FA1D12}"/>
              </a:ext>
            </a:extLst>
          </p:cNvPr>
          <p:cNvSpPr/>
          <p:nvPr/>
        </p:nvSpPr>
        <p:spPr>
          <a:xfrm>
            <a:off x="77076" y="2613498"/>
            <a:ext cx="5135797" cy="420628"/>
          </a:xfrm>
          <a:prstGeom prst="rect">
            <a:avLst/>
          </a:prstGeom>
        </p:spPr>
        <p:txBody>
          <a:bodyPr wrap="square">
            <a:spAutoFit/>
          </a:bodyPr>
          <a:lstStyle/>
          <a:p>
            <a:pPr algn="ctr" rtl="1"/>
            <a:r>
              <a:rPr lang="ar-EG" sz="3200" b="1" i="1" baseline="30000" dirty="0">
                <a:solidFill>
                  <a:srgbClr val="2C4A99"/>
                </a:solidFill>
                <a:latin typeface="AdobeArabic-BoldItalic"/>
              </a:rPr>
              <a:t>كان سعيدا برحلته وعمله ورؤيته للوطن العربي الكبير</a:t>
            </a:r>
          </a:p>
        </p:txBody>
      </p:sp>
    </p:spTree>
    <p:custDataLst>
      <p:tags r:id="rId1"/>
    </p:custDataLst>
    <p:extLst>
      <p:ext uri="{BB962C8B-B14F-4D97-AF65-F5344CB8AC3E}">
        <p14:creationId xmlns:p14="http://schemas.microsoft.com/office/powerpoint/2010/main" val="1803799172"/>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ircle(in)">
                                      <p:cBhvr>
                                        <p:cTn id="14" dur="2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7" grpId="0"/>
      <p:bldP spid="9" grpId="0"/>
      <p:bldP spid="10" grpId="0"/>
      <p:bldP spid="11" grpId="0"/>
      <p:bldP spid="15"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1310</Words>
  <Application>Microsoft Office PowerPoint</Application>
  <PresentationFormat>عرض على الشاشة (4:3)</PresentationFormat>
  <Paragraphs>221</Paragraphs>
  <Slides>13</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13</vt:i4>
      </vt:variant>
    </vt:vector>
  </HeadingPairs>
  <TitlesOfParts>
    <vt:vector size="19" baseType="lpstr">
      <vt:lpstr>AdobeArabic-BoldItalic</vt:lpstr>
      <vt:lpstr>Arial</vt:lpstr>
      <vt:lpstr>Calibri</vt:lpstr>
      <vt:lpstr>Cambria</vt:lpstr>
      <vt:lpstr>Symbol</vt:lpstr>
      <vt:lpstr>1_نسق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Wld-Otiba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User</dc:creator>
  <cp:lastModifiedBy>حمود حاتم الناصر</cp:lastModifiedBy>
  <cp:revision>3</cp:revision>
  <dcterms:created xsi:type="dcterms:W3CDTF">2019-12-24T06:38:04Z</dcterms:created>
  <dcterms:modified xsi:type="dcterms:W3CDTF">2021-01-29T23:20:20Z</dcterms:modified>
</cp:coreProperties>
</file>