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490" r:id="rId3"/>
    <p:sldId id="483" r:id="rId4"/>
    <p:sldId id="538" r:id="rId5"/>
    <p:sldId id="335" r:id="rId6"/>
    <p:sldId id="552" r:id="rId7"/>
    <p:sldId id="553" r:id="rId8"/>
    <p:sldId id="554" r:id="rId9"/>
    <p:sldId id="555" r:id="rId10"/>
    <p:sldId id="556" r:id="rId11"/>
    <p:sldId id="534" r:id="rId12"/>
    <p:sldId id="557" r:id="rId13"/>
    <p:sldId id="558" r:id="rId14"/>
    <p:sldId id="559" r:id="rId15"/>
    <p:sldId id="560" r:id="rId16"/>
    <p:sldId id="269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2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28" y="126"/>
      </p:cViewPr>
      <p:guideLst>
        <p:guide orient="horz" pos="2160"/>
        <p:guide pos="3840"/>
        <p:guide orient="horz"/>
        <p:guide orient="horz" pos="2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8374735" cy="1265254"/>
            <a:chOff x="9198889" y="2670931"/>
            <a:chExt cx="8374735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1" y="2699540"/>
              <a:ext cx="56764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 الخلفاء الراشدين رضي الله عنهم وأخلاقهم وخلافتهم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D858072-31E4-4D29-B83B-73069B991AD2}"/>
              </a:ext>
            </a:extLst>
          </p:cNvPr>
          <p:cNvSpPr txBox="1"/>
          <p:nvPr/>
        </p:nvSpPr>
        <p:spPr>
          <a:xfrm>
            <a:off x="4632924" y="6370685"/>
            <a:ext cx="3756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شارك في جميع الغزوات عدا غزوة تبوك لأن النبي صلى الله عليه وسلم خلّفه في المدينة على أهله</a:t>
            </a:r>
            <a:endParaRPr lang="en-US" b="1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49040" y="1223026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503454" y="959592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77286" y="3154900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52706" y="1479930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15742" y="4876271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707496" y="4739294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56720" y="1495931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32754" y="3178101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88939" y="5524606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89715" y="2263701"/>
            <a:ext cx="2612571" cy="2612571"/>
            <a:chOff x="4789715" y="2122715"/>
            <a:chExt cx="2612571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5036094" y="2310492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5183414" y="3105833"/>
              <a:ext cx="2208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عليّ بن أبي طالب رضي الله عنه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4451581" y="241999"/>
            <a:ext cx="3216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ابن عم النبي صلى الله عليه وسلم وتربّى على يديه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027576" y="1384051"/>
            <a:ext cx="318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 أول من آمن من الصبيان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62376" y="2806899"/>
            <a:ext cx="2983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زوجه الرسول صلى الله عليه وسلم ابنته فاطمة رضي الله عنها </a:t>
            </a:r>
            <a:r>
              <a:rPr lang="ar-SY" b="1" dirty="0">
                <a:solidFill>
                  <a:schemeClr val="bg1"/>
                </a:solidFill>
              </a:rPr>
              <a:t>صلى الله عليه وسلم</a:t>
            </a:r>
            <a:r>
              <a:rPr lang="ar-SY" b="1" dirty="0"/>
              <a:t> </a:t>
            </a:r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820330" y="5081038"/>
            <a:ext cx="261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لازم الرسول صلى الله عليه وسلم طوال حياته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1219200" y="4505418"/>
            <a:ext cx="28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 كلّفه الرسول صلى الله عليه وسلم بكتابة العهود والمصالحات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-323349" y="2828277"/>
            <a:ext cx="381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 احد كتّاب الوحي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0" y="1504370"/>
            <a:ext cx="374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ناصر الرسول صلى الله عليه وسلم وآزره</a:t>
            </a:r>
            <a:endParaRPr lang="ar-SY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530737" y="30594"/>
            <a:ext cx="43075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b="1" dirty="0">
                <a:solidFill>
                  <a:schemeClr val="bg1"/>
                </a:solidFill>
              </a:rPr>
              <a:t>فضائل الخلفاء الراشدين رضي الله عنهم :</a:t>
            </a:r>
            <a:endParaRPr lang="ar-S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381500" y="1749760"/>
            <a:ext cx="385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خلافة أبي بكر  الصديق ( 11- 13 هـ ):</a:t>
            </a:r>
            <a:endParaRPr 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746601" y="2316760"/>
            <a:ext cx="7025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 كان اختيار الخلفاء الأربعة لفضلهم ومكانتهم عند رسول الله صلى الله عليه وسلم , فبعد وفاة رسول الله صلى الله عليه وسلم اجتمع بعض المسلمين في سقيفة بني ساعدة وانتخبوا أبو بكر الصديق خليفة للرسول صلى الله عليه وسلم وبايعوه , وفي اليوم التالي بايعه عامة المسلمين فخطب في الناس خطبة وضّح فيها نظامه في الحكم , فكان أول الخلفاء الراشدين وقد استمرت خلافته حتى سنة 13هـ .</a:t>
            </a:r>
          </a:p>
          <a:p>
            <a:pPr algn="r"/>
            <a:r>
              <a:rPr lang="ar-SY" b="1" dirty="0">
                <a:latin typeface="Century Gothic" panose="020B0502020202020204" pitchFamily="34" charset="0"/>
              </a:rPr>
              <a:t>وتوفي وعمره 63 سنة رضي الله عنه 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17141"/>
                <a:chOff x="4193103" y="1484950"/>
                <a:chExt cx="6145810" cy="81714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40426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الخلفاء الراشدين رضي الله عنهم وأخلاقهم وخلافتهم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43340" y="4818230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00488" y="3810586"/>
            <a:ext cx="1763485" cy="1763485"/>
            <a:chOff x="8787826" y="1151260"/>
            <a:chExt cx="1763485" cy="1763485"/>
          </a:xfrm>
        </p:grpSpPr>
        <p:sp>
          <p:nvSpPr>
            <p:cNvPr id="41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60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953000" y="4230206"/>
            <a:ext cx="383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خلافة عمر بن الخطاب ( 13 – 23 هـ ) :</a:t>
            </a:r>
          </a:p>
          <a:p>
            <a:pPr algn="r"/>
            <a:r>
              <a:rPr lang="ar-SY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endParaRPr 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880144" y="4696908"/>
            <a:ext cx="6121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أوصى أبو بكر الصديق رضي الله عنه بالخلافة من بعده لعمر بن الخطاب رضي الله عنه , بعد أن استشار كبار الصحابة رضوان الله عليهم فوافقوه على ذلك , وقد بايع الناس عمر بن الخطاب رضي الله عنه بعد وفاة أبي بكر الصديق , واستمرت خلافته حتى سنة 23 هـ واستشهد مطعوناً على يد أبي لؤلؤة المجوسي وعمره 63 سنة رضي الله عنه .</a:t>
            </a:r>
          </a:p>
          <a:p>
            <a:pPr algn="r"/>
            <a:r>
              <a:rPr lang="ar-SY" b="1" dirty="0">
                <a:latin typeface="Century Gothic" panose="020B0502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958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0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0" grpId="0"/>
          <p:bldP spid="6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مجموعة 66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68" name="مجموعة 67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79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9" name="مجموعة 68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74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575344" y="165530"/>
                <a:ext cx="5920956" cy="789002"/>
                <a:chOff x="4357695" y="1484950"/>
                <a:chExt cx="5920956" cy="789002"/>
              </a:xfrm>
            </p:grpSpPr>
            <p:sp>
              <p:nvSpPr>
                <p:cNvPr id="77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8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357695" y="1812287"/>
                  <a:ext cx="5920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الخلفاء الراشدين رضي الله عنهم وأخلاقهم وخلافتهم </a:t>
                  </a:r>
                </a:p>
              </p:txBody>
            </p:sp>
          </p:grpSp>
        </p:grpSp>
        <p:grpSp>
          <p:nvGrpSpPr>
            <p:cNvPr id="70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1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مجموعة 18"/>
          <p:cNvGrpSpPr/>
          <p:nvPr/>
        </p:nvGrpSpPr>
        <p:grpSpPr>
          <a:xfrm>
            <a:off x="2403241" y="1199640"/>
            <a:ext cx="2588653" cy="5553053"/>
            <a:chOff x="1870440" y="1151264"/>
            <a:chExt cx="2588653" cy="5553053"/>
          </a:xfrm>
        </p:grpSpPr>
        <p:sp>
          <p:nvSpPr>
            <p:cNvPr id="83" name="Circle: Hollow 22">
              <a:extLst>
                <a:ext uri="{FF2B5EF4-FFF2-40B4-BE49-F238E27FC236}">
                  <a16:creationId xmlns:a16="http://schemas.microsoft.com/office/drawing/2014/main" id="{01F5C569-4EEA-4C32-A2FD-EBEBF37828E2}"/>
                </a:ext>
              </a:extLst>
            </p:cNvPr>
            <p:cNvSpPr/>
            <p:nvPr/>
          </p:nvSpPr>
          <p:spPr>
            <a:xfrm>
              <a:off x="1870440" y="4115664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84" name="Group 23">
              <a:extLst>
                <a:ext uri="{FF2B5EF4-FFF2-40B4-BE49-F238E27FC236}">
                  <a16:creationId xmlns:a16="http://schemas.microsoft.com/office/drawing/2014/main" id="{4F4876E3-FA33-4954-A642-A146521F2627}"/>
                </a:ext>
              </a:extLst>
            </p:cNvPr>
            <p:cNvGrpSpPr/>
            <p:nvPr/>
          </p:nvGrpSpPr>
          <p:grpSpPr>
            <a:xfrm>
              <a:off x="2710550" y="3322095"/>
              <a:ext cx="1030310" cy="1076905"/>
              <a:chOff x="2356834" y="1022351"/>
              <a:chExt cx="1030310" cy="1076905"/>
            </a:xfrm>
          </p:grpSpPr>
          <p:sp>
            <p:nvSpPr>
              <p:cNvPr id="85" name="Freeform: Shape 24">
                <a:extLst>
                  <a:ext uri="{FF2B5EF4-FFF2-40B4-BE49-F238E27FC236}">
                    <a16:creationId xmlns:a16="http://schemas.microsoft.com/office/drawing/2014/main" id="{384DEDD7-45CF-40E9-88A5-3ECF2037E07B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Freeform: Shape 25">
                <a:extLst>
                  <a:ext uri="{FF2B5EF4-FFF2-40B4-BE49-F238E27FC236}">
                    <a16:creationId xmlns:a16="http://schemas.microsoft.com/office/drawing/2014/main" id="{7FA58C50-1BC2-4142-A1BA-790996B4F8E4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5" name="Freeform: Shape 38">
              <a:extLst>
                <a:ext uri="{FF2B5EF4-FFF2-40B4-BE49-F238E27FC236}">
                  <a16:creationId xmlns:a16="http://schemas.microsoft.com/office/drawing/2014/main" id="{5C4FCA14-A69D-45D8-A317-F8561B0624AC}"/>
                </a:ext>
              </a:extLst>
            </p:cNvPr>
            <p:cNvSpPr/>
            <p:nvPr/>
          </p:nvSpPr>
          <p:spPr>
            <a:xfrm flipH="1">
              <a:off x="3227378" y="1151264"/>
              <a:ext cx="45719" cy="2170831"/>
            </a:xfrm>
            <a:custGeom>
              <a:avLst/>
              <a:gdLst>
                <a:gd name="connsiteX0" fmla="*/ 0 w 27432"/>
                <a:gd name="connsiteY0" fmla="*/ 0 h 1511748"/>
                <a:gd name="connsiteX1" fmla="*/ 27432 w 27432"/>
                <a:gd name="connsiteY1" fmla="*/ 0 h 1511748"/>
                <a:gd name="connsiteX2" fmla="*/ 27432 w 27432"/>
                <a:gd name="connsiteY2" fmla="*/ 1511748 h 1511748"/>
                <a:gd name="connsiteX3" fmla="*/ 0 w 27432"/>
                <a:gd name="connsiteY3" fmla="*/ 1511748 h 151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1511748">
                  <a:moveTo>
                    <a:pt x="0" y="0"/>
                  </a:moveTo>
                  <a:lnTo>
                    <a:pt x="27432" y="0"/>
                  </a:lnTo>
                  <a:lnTo>
                    <a:pt x="27432" y="1511748"/>
                  </a:lnTo>
                  <a:lnTo>
                    <a:pt x="0" y="15117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8" name="Rectangle: Rounded Corners 42">
              <a:extLst>
                <a:ext uri="{FF2B5EF4-FFF2-40B4-BE49-F238E27FC236}">
                  <a16:creationId xmlns:a16="http://schemas.microsoft.com/office/drawing/2014/main" id="{D1CED7DB-1356-40B9-A4DC-C1378C2E9988}"/>
                </a:ext>
              </a:extLst>
            </p:cNvPr>
            <p:cNvSpPr/>
            <p:nvPr/>
          </p:nvSpPr>
          <p:spPr>
            <a:xfrm>
              <a:off x="2498048" y="5979882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02" name="TextBox 47">
              <a:extLst>
                <a:ext uri="{FF2B5EF4-FFF2-40B4-BE49-F238E27FC236}">
                  <a16:creationId xmlns:a16="http://schemas.microsoft.com/office/drawing/2014/main" id="{80ABF759-C292-4A7A-AB74-04BEB3951450}"/>
                </a:ext>
              </a:extLst>
            </p:cNvPr>
            <p:cNvSpPr txBox="1"/>
            <p:nvPr/>
          </p:nvSpPr>
          <p:spPr>
            <a:xfrm>
              <a:off x="2039584" y="4752897"/>
              <a:ext cx="21961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اختيار الرسول صلى الله عليه وسلم له للصلاة بالناس حين مرضه </a:t>
              </a:r>
              <a:endParaRPr lang="en-IN" sz="2000" b="1" dirty="0"/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5328719" y="1199640"/>
            <a:ext cx="2588653" cy="5569369"/>
            <a:chOff x="4790488" y="1151264"/>
            <a:chExt cx="2588653" cy="5569369"/>
          </a:xfrm>
        </p:grpSpPr>
        <p:sp>
          <p:nvSpPr>
            <p:cNvPr id="87" name="Circle: Hollow 26">
              <a:extLst>
                <a:ext uri="{FF2B5EF4-FFF2-40B4-BE49-F238E27FC236}">
                  <a16:creationId xmlns:a16="http://schemas.microsoft.com/office/drawing/2014/main" id="{72E5E446-954F-4CFC-9559-5457FB20B773}"/>
                </a:ext>
              </a:extLst>
            </p:cNvPr>
            <p:cNvSpPr/>
            <p:nvPr/>
          </p:nvSpPr>
          <p:spPr>
            <a:xfrm>
              <a:off x="4790488" y="4131980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88" name="Group 27">
              <a:extLst>
                <a:ext uri="{FF2B5EF4-FFF2-40B4-BE49-F238E27FC236}">
                  <a16:creationId xmlns:a16="http://schemas.microsoft.com/office/drawing/2014/main" id="{374B251B-255E-45BC-A545-6577C37F49B8}"/>
                </a:ext>
              </a:extLst>
            </p:cNvPr>
            <p:cNvGrpSpPr/>
            <p:nvPr/>
          </p:nvGrpSpPr>
          <p:grpSpPr>
            <a:xfrm>
              <a:off x="5608296" y="3338411"/>
              <a:ext cx="1030310" cy="1076905"/>
              <a:chOff x="2356834" y="1022351"/>
              <a:chExt cx="1030310" cy="1076905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22BB0601-9C82-41E0-862D-667097A64D88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6BAE14D9-3E17-49F0-ABAF-12F848B38CD9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Freeform: Shape 41">
              <a:extLst>
                <a:ext uri="{FF2B5EF4-FFF2-40B4-BE49-F238E27FC236}">
                  <a16:creationId xmlns:a16="http://schemas.microsoft.com/office/drawing/2014/main" id="{104399B4-5306-4096-BB9B-E2527F27B5D8}"/>
                </a:ext>
              </a:extLst>
            </p:cNvPr>
            <p:cNvSpPr/>
            <p:nvPr/>
          </p:nvSpPr>
          <p:spPr>
            <a:xfrm flipH="1">
              <a:off x="6083105" y="1151264"/>
              <a:ext cx="45719" cy="2193684"/>
            </a:xfrm>
            <a:custGeom>
              <a:avLst/>
              <a:gdLst>
                <a:gd name="connsiteX0" fmla="*/ 27432 w 27432"/>
                <a:gd name="connsiteY0" fmla="*/ 0 h 632489"/>
                <a:gd name="connsiteX1" fmla="*/ 0 w 27432"/>
                <a:gd name="connsiteY1" fmla="*/ 0 h 632489"/>
                <a:gd name="connsiteX2" fmla="*/ 0 w 27432"/>
                <a:gd name="connsiteY2" fmla="*/ 632489 h 632489"/>
                <a:gd name="connsiteX3" fmla="*/ 27432 w 27432"/>
                <a:gd name="connsiteY3" fmla="*/ 632489 h 63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632489">
                  <a:moveTo>
                    <a:pt x="27432" y="0"/>
                  </a:moveTo>
                  <a:lnTo>
                    <a:pt x="0" y="0"/>
                  </a:lnTo>
                  <a:lnTo>
                    <a:pt x="0" y="632489"/>
                  </a:lnTo>
                  <a:lnTo>
                    <a:pt x="27432" y="6324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9" name="Rectangle: Rounded Corners 43">
              <a:extLst>
                <a:ext uri="{FF2B5EF4-FFF2-40B4-BE49-F238E27FC236}">
                  <a16:creationId xmlns:a16="http://schemas.microsoft.com/office/drawing/2014/main" id="{23FFC84B-1834-4992-A3BD-AC2993F34F50}"/>
                </a:ext>
              </a:extLst>
            </p:cNvPr>
            <p:cNvSpPr/>
            <p:nvPr/>
          </p:nvSpPr>
          <p:spPr>
            <a:xfrm>
              <a:off x="5395794" y="5982942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04" name="TextBox 49">
              <a:extLst>
                <a:ext uri="{FF2B5EF4-FFF2-40B4-BE49-F238E27FC236}">
                  <a16:creationId xmlns:a16="http://schemas.microsoft.com/office/drawing/2014/main" id="{DA435646-92EF-45BC-8D60-C11106915012}"/>
                </a:ext>
              </a:extLst>
            </p:cNvPr>
            <p:cNvSpPr txBox="1"/>
            <p:nvPr/>
          </p:nvSpPr>
          <p:spPr>
            <a:xfrm>
              <a:off x="5092242" y="4903523"/>
              <a:ext cx="21334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أول من آمن من الرجال و أول أمير أرسل للحج </a:t>
              </a:r>
              <a:endParaRPr lang="en-IN" sz="2000" b="1" dirty="0"/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8277859" y="1236134"/>
            <a:ext cx="2588653" cy="5566285"/>
            <a:chOff x="7781200" y="1151264"/>
            <a:chExt cx="2588653" cy="5566285"/>
          </a:xfrm>
        </p:grpSpPr>
        <p:sp>
          <p:nvSpPr>
            <p:cNvPr id="91" name="Circle: Hollow 30">
              <a:extLst>
                <a:ext uri="{FF2B5EF4-FFF2-40B4-BE49-F238E27FC236}">
                  <a16:creationId xmlns:a16="http://schemas.microsoft.com/office/drawing/2014/main" id="{647A158F-E66E-4F2B-836D-01D28D64E430}"/>
                </a:ext>
              </a:extLst>
            </p:cNvPr>
            <p:cNvSpPr/>
            <p:nvPr/>
          </p:nvSpPr>
          <p:spPr>
            <a:xfrm>
              <a:off x="7781200" y="4128896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92" name="Group 31">
              <a:extLst>
                <a:ext uri="{FF2B5EF4-FFF2-40B4-BE49-F238E27FC236}">
                  <a16:creationId xmlns:a16="http://schemas.microsoft.com/office/drawing/2014/main" id="{0322B796-1C2F-474E-9FAE-3B110336D66B}"/>
                </a:ext>
              </a:extLst>
            </p:cNvPr>
            <p:cNvGrpSpPr/>
            <p:nvPr/>
          </p:nvGrpSpPr>
          <p:grpSpPr>
            <a:xfrm>
              <a:off x="8599008" y="3335327"/>
              <a:ext cx="1030310" cy="1076905"/>
              <a:chOff x="2356834" y="1022351"/>
              <a:chExt cx="1030310" cy="1076905"/>
            </a:xfrm>
          </p:grpSpPr>
          <p:sp>
            <p:nvSpPr>
              <p:cNvPr id="93" name="Freeform: Shape 32">
                <a:extLst>
                  <a:ext uri="{FF2B5EF4-FFF2-40B4-BE49-F238E27FC236}">
                    <a16:creationId xmlns:a16="http://schemas.microsoft.com/office/drawing/2014/main" id="{4E9EFA00-FC02-4084-8111-AB849892E4CF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Freeform: Shape 33">
                <a:extLst>
                  <a:ext uri="{FF2B5EF4-FFF2-40B4-BE49-F238E27FC236}">
                    <a16:creationId xmlns:a16="http://schemas.microsoft.com/office/drawing/2014/main" id="{D74E3744-0958-4E3D-8245-A5C2E2F2C83F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Freeform: Shape 39">
              <a:extLst>
                <a:ext uri="{FF2B5EF4-FFF2-40B4-BE49-F238E27FC236}">
                  <a16:creationId xmlns:a16="http://schemas.microsoft.com/office/drawing/2014/main" id="{C60A9F4A-9E80-471A-9607-B0BEF4374B4C}"/>
                </a:ext>
              </a:extLst>
            </p:cNvPr>
            <p:cNvSpPr/>
            <p:nvPr/>
          </p:nvSpPr>
          <p:spPr>
            <a:xfrm flipH="1">
              <a:off x="9084667" y="1151264"/>
              <a:ext cx="45719" cy="2220628"/>
            </a:xfrm>
            <a:custGeom>
              <a:avLst/>
              <a:gdLst>
                <a:gd name="connsiteX0" fmla="*/ 27432 w 27432"/>
                <a:gd name="connsiteY0" fmla="*/ 0 h 2542834"/>
                <a:gd name="connsiteX1" fmla="*/ 0 w 27432"/>
                <a:gd name="connsiteY1" fmla="*/ 0 h 2542834"/>
                <a:gd name="connsiteX2" fmla="*/ 0 w 27432"/>
                <a:gd name="connsiteY2" fmla="*/ 2542834 h 2542834"/>
                <a:gd name="connsiteX3" fmla="*/ 27432 w 27432"/>
                <a:gd name="connsiteY3" fmla="*/ 2542834 h 25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2542834">
                  <a:moveTo>
                    <a:pt x="27432" y="0"/>
                  </a:moveTo>
                  <a:lnTo>
                    <a:pt x="0" y="0"/>
                  </a:lnTo>
                  <a:lnTo>
                    <a:pt x="0" y="2542834"/>
                  </a:lnTo>
                  <a:lnTo>
                    <a:pt x="27432" y="25428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Rectangle: Rounded Corners 44">
              <a:extLst>
                <a:ext uri="{FF2B5EF4-FFF2-40B4-BE49-F238E27FC236}">
                  <a16:creationId xmlns:a16="http://schemas.microsoft.com/office/drawing/2014/main" id="{43C74C04-86AB-4C14-9607-36599BB0DE63}"/>
                </a:ext>
              </a:extLst>
            </p:cNvPr>
            <p:cNvSpPr/>
            <p:nvPr/>
          </p:nvSpPr>
          <p:spPr>
            <a:xfrm>
              <a:off x="8384443" y="6082519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06" name="TextBox 51">
              <a:extLst>
                <a:ext uri="{FF2B5EF4-FFF2-40B4-BE49-F238E27FC236}">
                  <a16:creationId xmlns:a16="http://schemas.microsoft.com/office/drawing/2014/main" id="{8B8A98F2-BAE8-4B05-9A98-F0612DED7FF6}"/>
                </a:ext>
              </a:extLst>
            </p:cNvPr>
            <p:cNvSpPr txBox="1"/>
            <p:nvPr/>
          </p:nvSpPr>
          <p:spPr>
            <a:xfrm>
              <a:off x="7781201" y="4698301"/>
              <a:ext cx="21920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 صاحب الرسول صلى الله عليه وسلم في الهجرة إلى المدينة </a:t>
              </a:r>
              <a:endParaRPr lang="en-IN" sz="2000" b="1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>
            <a:off x="338813" y="1735874"/>
            <a:ext cx="8930835" cy="1128959"/>
            <a:chOff x="338813" y="22303"/>
            <a:chExt cx="8284552" cy="1128959"/>
          </a:xfrm>
        </p:grpSpPr>
        <p:grpSp>
          <p:nvGrpSpPr>
            <p:cNvPr id="108" name="مجموعة 107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17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نشاط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grpSp>
          <p:nvGrpSpPr>
            <p:cNvPr id="109" name="مجموعة 108"/>
            <p:cNvGrpSpPr/>
            <p:nvPr/>
          </p:nvGrpSpPr>
          <p:grpSpPr>
            <a:xfrm>
              <a:off x="2195952" y="22303"/>
              <a:ext cx="6427413" cy="1128959"/>
              <a:chOff x="2195952" y="22303"/>
              <a:chExt cx="6427413" cy="1128959"/>
            </a:xfrm>
          </p:grpSpPr>
          <p:sp>
            <p:nvSpPr>
              <p:cNvPr id="114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5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sp>
            <p:nvSpPr>
              <p:cNvPr id="116" name="TextBox 54">
                <a:extLst>
                  <a:ext uri="{FF2B5EF4-FFF2-40B4-BE49-F238E27FC236}">
                    <a16:creationId xmlns:a16="http://schemas.microsoft.com/office/drawing/2014/main" id="{77083AD1-19E7-47DD-AD18-FA3E1ABEF6F5}"/>
                  </a:ext>
                </a:extLst>
              </p:cNvPr>
              <p:cNvSpPr txBox="1"/>
              <p:nvPr/>
            </p:nvSpPr>
            <p:spPr>
              <a:xfrm>
                <a:off x="2195952" y="564914"/>
                <a:ext cx="64274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dirty="0">
                    <a:latin typeface="Century Gothic" panose="020B0502020202020204" pitchFamily="34" charset="0"/>
                  </a:rPr>
                  <a:t>ما أسباب اختيار المسلمين أبا بكر الصديق رضي الله عنه لتولي الخلافة ؟ </a:t>
                </a:r>
              </a:p>
            </p:txBody>
          </p:sp>
        </p:grpSp>
        <p:grpSp>
          <p:nvGrpSpPr>
            <p:cNvPr id="110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111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مجموعة 66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68" name="مجموعة 67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79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9" name="مجموعة 68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74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66728" y="165530"/>
                <a:ext cx="5829572" cy="789002"/>
                <a:chOff x="4449079" y="1484950"/>
                <a:chExt cx="5829572" cy="789002"/>
              </a:xfrm>
            </p:grpSpPr>
            <p:sp>
              <p:nvSpPr>
                <p:cNvPr id="77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8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49079" y="1812287"/>
                  <a:ext cx="58295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الخلفاء الراشدين رضي الله عنهم وأخلاقهم وخلافتهم </a:t>
                  </a:r>
                </a:p>
              </p:txBody>
            </p:sp>
          </p:grpSp>
        </p:grpSp>
        <p:grpSp>
          <p:nvGrpSpPr>
            <p:cNvPr id="70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1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مجموعة 18"/>
          <p:cNvGrpSpPr/>
          <p:nvPr/>
        </p:nvGrpSpPr>
        <p:grpSpPr>
          <a:xfrm>
            <a:off x="2403241" y="1199640"/>
            <a:ext cx="2588653" cy="5553053"/>
            <a:chOff x="1870440" y="1151264"/>
            <a:chExt cx="2588653" cy="5553053"/>
          </a:xfrm>
        </p:grpSpPr>
        <p:sp>
          <p:nvSpPr>
            <p:cNvPr id="83" name="Circle: Hollow 22">
              <a:extLst>
                <a:ext uri="{FF2B5EF4-FFF2-40B4-BE49-F238E27FC236}">
                  <a16:creationId xmlns:a16="http://schemas.microsoft.com/office/drawing/2014/main" id="{01F5C569-4EEA-4C32-A2FD-EBEBF37828E2}"/>
                </a:ext>
              </a:extLst>
            </p:cNvPr>
            <p:cNvSpPr/>
            <p:nvPr/>
          </p:nvSpPr>
          <p:spPr>
            <a:xfrm>
              <a:off x="1870440" y="4115664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84" name="Group 23">
              <a:extLst>
                <a:ext uri="{FF2B5EF4-FFF2-40B4-BE49-F238E27FC236}">
                  <a16:creationId xmlns:a16="http://schemas.microsoft.com/office/drawing/2014/main" id="{4F4876E3-FA33-4954-A642-A146521F2627}"/>
                </a:ext>
              </a:extLst>
            </p:cNvPr>
            <p:cNvGrpSpPr/>
            <p:nvPr/>
          </p:nvGrpSpPr>
          <p:grpSpPr>
            <a:xfrm>
              <a:off x="2710550" y="3322095"/>
              <a:ext cx="1030310" cy="1076905"/>
              <a:chOff x="2356834" y="1022351"/>
              <a:chExt cx="1030310" cy="1076905"/>
            </a:xfrm>
          </p:grpSpPr>
          <p:sp>
            <p:nvSpPr>
              <p:cNvPr id="85" name="Freeform: Shape 24">
                <a:extLst>
                  <a:ext uri="{FF2B5EF4-FFF2-40B4-BE49-F238E27FC236}">
                    <a16:creationId xmlns:a16="http://schemas.microsoft.com/office/drawing/2014/main" id="{384DEDD7-45CF-40E9-88A5-3ECF2037E07B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Freeform: Shape 25">
                <a:extLst>
                  <a:ext uri="{FF2B5EF4-FFF2-40B4-BE49-F238E27FC236}">
                    <a16:creationId xmlns:a16="http://schemas.microsoft.com/office/drawing/2014/main" id="{7FA58C50-1BC2-4142-A1BA-790996B4F8E4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5" name="Freeform: Shape 38">
              <a:extLst>
                <a:ext uri="{FF2B5EF4-FFF2-40B4-BE49-F238E27FC236}">
                  <a16:creationId xmlns:a16="http://schemas.microsoft.com/office/drawing/2014/main" id="{5C4FCA14-A69D-45D8-A317-F8561B0624AC}"/>
                </a:ext>
              </a:extLst>
            </p:cNvPr>
            <p:cNvSpPr/>
            <p:nvPr/>
          </p:nvSpPr>
          <p:spPr>
            <a:xfrm flipH="1">
              <a:off x="3227378" y="1151264"/>
              <a:ext cx="45719" cy="2170831"/>
            </a:xfrm>
            <a:custGeom>
              <a:avLst/>
              <a:gdLst>
                <a:gd name="connsiteX0" fmla="*/ 0 w 27432"/>
                <a:gd name="connsiteY0" fmla="*/ 0 h 1511748"/>
                <a:gd name="connsiteX1" fmla="*/ 27432 w 27432"/>
                <a:gd name="connsiteY1" fmla="*/ 0 h 1511748"/>
                <a:gd name="connsiteX2" fmla="*/ 27432 w 27432"/>
                <a:gd name="connsiteY2" fmla="*/ 1511748 h 1511748"/>
                <a:gd name="connsiteX3" fmla="*/ 0 w 27432"/>
                <a:gd name="connsiteY3" fmla="*/ 1511748 h 151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1511748">
                  <a:moveTo>
                    <a:pt x="0" y="0"/>
                  </a:moveTo>
                  <a:lnTo>
                    <a:pt x="27432" y="0"/>
                  </a:lnTo>
                  <a:lnTo>
                    <a:pt x="27432" y="1511748"/>
                  </a:lnTo>
                  <a:lnTo>
                    <a:pt x="0" y="15117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8" name="Rectangle: Rounded Corners 42">
              <a:extLst>
                <a:ext uri="{FF2B5EF4-FFF2-40B4-BE49-F238E27FC236}">
                  <a16:creationId xmlns:a16="http://schemas.microsoft.com/office/drawing/2014/main" id="{D1CED7DB-1356-40B9-A4DC-C1378C2E9988}"/>
                </a:ext>
              </a:extLst>
            </p:cNvPr>
            <p:cNvSpPr/>
            <p:nvPr/>
          </p:nvSpPr>
          <p:spPr>
            <a:xfrm>
              <a:off x="2498048" y="5979882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02" name="TextBox 47">
              <a:extLst>
                <a:ext uri="{FF2B5EF4-FFF2-40B4-BE49-F238E27FC236}">
                  <a16:creationId xmlns:a16="http://schemas.microsoft.com/office/drawing/2014/main" id="{80ABF759-C292-4A7A-AB74-04BEB3951450}"/>
                </a:ext>
              </a:extLst>
            </p:cNvPr>
            <p:cNvSpPr txBox="1"/>
            <p:nvPr/>
          </p:nvSpPr>
          <p:spPr>
            <a:xfrm>
              <a:off x="2375392" y="4820635"/>
              <a:ext cx="17954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أعز الله به الإسلام وقوي به</a:t>
              </a:r>
              <a:endParaRPr lang="en-IN" sz="2000" b="1" dirty="0"/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5328719" y="1199640"/>
            <a:ext cx="2588653" cy="5569369"/>
            <a:chOff x="4790488" y="1151264"/>
            <a:chExt cx="2588653" cy="5569369"/>
          </a:xfrm>
        </p:grpSpPr>
        <p:sp>
          <p:nvSpPr>
            <p:cNvPr id="87" name="Circle: Hollow 26">
              <a:extLst>
                <a:ext uri="{FF2B5EF4-FFF2-40B4-BE49-F238E27FC236}">
                  <a16:creationId xmlns:a16="http://schemas.microsoft.com/office/drawing/2014/main" id="{72E5E446-954F-4CFC-9559-5457FB20B773}"/>
                </a:ext>
              </a:extLst>
            </p:cNvPr>
            <p:cNvSpPr/>
            <p:nvPr/>
          </p:nvSpPr>
          <p:spPr>
            <a:xfrm>
              <a:off x="4790488" y="4131980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88" name="Group 27">
              <a:extLst>
                <a:ext uri="{FF2B5EF4-FFF2-40B4-BE49-F238E27FC236}">
                  <a16:creationId xmlns:a16="http://schemas.microsoft.com/office/drawing/2014/main" id="{374B251B-255E-45BC-A545-6577C37F49B8}"/>
                </a:ext>
              </a:extLst>
            </p:cNvPr>
            <p:cNvGrpSpPr/>
            <p:nvPr/>
          </p:nvGrpSpPr>
          <p:grpSpPr>
            <a:xfrm>
              <a:off x="5608296" y="3338411"/>
              <a:ext cx="1030310" cy="1076905"/>
              <a:chOff x="2356834" y="1022351"/>
              <a:chExt cx="1030310" cy="1076905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22BB0601-9C82-41E0-862D-667097A64D88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6BAE14D9-3E17-49F0-ABAF-12F848B38CD9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Freeform: Shape 41">
              <a:extLst>
                <a:ext uri="{FF2B5EF4-FFF2-40B4-BE49-F238E27FC236}">
                  <a16:creationId xmlns:a16="http://schemas.microsoft.com/office/drawing/2014/main" id="{104399B4-5306-4096-BB9B-E2527F27B5D8}"/>
                </a:ext>
              </a:extLst>
            </p:cNvPr>
            <p:cNvSpPr/>
            <p:nvPr/>
          </p:nvSpPr>
          <p:spPr>
            <a:xfrm flipH="1">
              <a:off x="6083105" y="1151264"/>
              <a:ext cx="45719" cy="2193684"/>
            </a:xfrm>
            <a:custGeom>
              <a:avLst/>
              <a:gdLst>
                <a:gd name="connsiteX0" fmla="*/ 27432 w 27432"/>
                <a:gd name="connsiteY0" fmla="*/ 0 h 632489"/>
                <a:gd name="connsiteX1" fmla="*/ 0 w 27432"/>
                <a:gd name="connsiteY1" fmla="*/ 0 h 632489"/>
                <a:gd name="connsiteX2" fmla="*/ 0 w 27432"/>
                <a:gd name="connsiteY2" fmla="*/ 632489 h 632489"/>
                <a:gd name="connsiteX3" fmla="*/ 27432 w 27432"/>
                <a:gd name="connsiteY3" fmla="*/ 632489 h 63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632489">
                  <a:moveTo>
                    <a:pt x="27432" y="0"/>
                  </a:moveTo>
                  <a:lnTo>
                    <a:pt x="0" y="0"/>
                  </a:lnTo>
                  <a:lnTo>
                    <a:pt x="0" y="632489"/>
                  </a:lnTo>
                  <a:lnTo>
                    <a:pt x="27432" y="6324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9" name="Rectangle: Rounded Corners 43">
              <a:extLst>
                <a:ext uri="{FF2B5EF4-FFF2-40B4-BE49-F238E27FC236}">
                  <a16:creationId xmlns:a16="http://schemas.microsoft.com/office/drawing/2014/main" id="{23FFC84B-1834-4992-A3BD-AC2993F34F50}"/>
                </a:ext>
              </a:extLst>
            </p:cNvPr>
            <p:cNvSpPr/>
            <p:nvPr/>
          </p:nvSpPr>
          <p:spPr>
            <a:xfrm>
              <a:off x="5395794" y="5982942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04" name="TextBox 49">
              <a:extLst>
                <a:ext uri="{FF2B5EF4-FFF2-40B4-BE49-F238E27FC236}">
                  <a16:creationId xmlns:a16="http://schemas.microsoft.com/office/drawing/2014/main" id="{DA435646-92EF-45BC-8D60-C11106915012}"/>
                </a:ext>
              </a:extLst>
            </p:cNvPr>
            <p:cNvSpPr txBox="1"/>
            <p:nvPr/>
          </p:nvSpPr>
          <p:spPr>
            <a:xfrm>
              <a:off x="5092242" y="4512859"/>
              <a:ext cx="21334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من علماء الصحابة و زهادهم حيث سماه الرسول صلى الله عليه وسلم بالفاروق</a:t>
              </a:r>
              <a:endParaRPr lang="en-IN" sz="2000" b="1" dirty="0"/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8277859" y="1236134"/>
            <a:ext cx="2588653" cy="5566285"/>
            <a:chOff x="7781200" y="1151264"/>
            <a:chExt cx="2588653" cy="5566285"/>
          </a:xfrm>
        </p:grpSpPr>
        <p:sp>
          <p:nvSpPr>
            <p:cNvPr id="91" name="Circle: Hollow 30">
              <a:extLst>
                <a:ext uri="{FF2B5EF4-FFF2-40B4-BE49-F238E27FC236}">
                  <a16:creationId xmlns:a16="http://schemas.microsoft.com/office/drawing/2014/main" id="{647A158F-E66E-4F2B-836D-01D28D64E430}"/>
                </a:ext>
              </a:extLst>
            </p:cNvPr>
            <p:cNvSpPr/>
            <p:nvPr/>
          </p:nvSpPr>
          <p:spPr>
            <a:xfrm>
              <a:off x="7781200" y="4128896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92" name="Group 31">
              <a:extLst>
                <a:ext uri="{FF2B5EF4-FFF2-40B4-BE49-F238E27FC236}">
                  <a16:creationId xmlns:a16="http://schemas.microsoft.com/office/drawing/2014/main" id="{0322B796-1C2F-474E-9FAE-3B110336D66B}"/>
                </a:ext>
              </a:extLst>
            </p:cNvPr>
            <p:cNvGrpSpPr/>
            <p:nvPr/>
          </p:nvGrpSpPr>
          <p:grpSpPr>
            <a:xfrm>
              <a:off x="8599008" y="3335327"/>
              <a:ext cx="1030310" cy="1076905"/>
              <a:chOff x="2356834" y="1022351"/>
              <a:chExt cx="1030310" cy="1076905"/>
            </a:xfrm>
          </p:grpSpPr>
          <p:sp>
            <p:nvSpPr>
              <p:cNvPr id="93" name="Freeform: Shape 32">
                <a:extLst>
                  <a:ext uri="{FF2B5EF4-FFF2-40B4-BE49-F238E27FC236}">
                    <a16:creationId xmlns:a16="http://schemas.microsoft.com/office/drawing/2014/main" id="{4E9EFA00-FC02-4084-8111-AB849892E4CF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Freeform: Shape 33">
                <a:extLst>
                  <a:ext uri="{FF2B5EF4-FFF2-40B4-BE49-F238E27FC236}">
                    <a16:creationId xmlns:a16="http://schemas.microsoft.com/office/drawing/2014/main" id="{D74E3744-0958-4E3D-8245-A5C2E2F2C83F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Freeform: Shape 39">
              <a:extLst>
                <a:ext uri="{FF2B5EF4-FFF2-40B4-BE49-F238E27FC236}">
                  <a16:creationId xmlns:a16="http://schemas.microsoft.com/office/drawing/2014/main" id="{C60A9F4A-9E80-471A-9607-B0BEF4374B4C}"/>
                </a:ext>
              </a:extLst>
            </p:cNvPr>
            <p:cNvSpPr/>
            <p:nvPr/>
          </p:nvSpPr>
          <p:spPr>
            <a:xfrm flipH="1">
              <a:off x="9084667" y="1151264"/>
              <a:ext cx="45719" cy="2220628"/>
            </a:xfrm>
            <a:custGeom>
              <a:avLst/>
              <a:gdLst>
                <a:gd name="connsiteX0" fmla="*/ 27432 w 27432"/>
                <a:gd name="connsiteY0" fmla="*/ 0 h 2542834"/>
                <a:gd name="connsiteX1" fmla="*/ 0 w 27432"/>
                <a:gd name="connsiteY1" fmla="*/ 0 h 2542834"/>
                <a:gd name="connsiteX2" fmla="*/ 0 w 27432"/>
                <a:gd name="connsiteY2" fmla="*/ 2542834 h 2542834"/>
                <a:gd name="connsiteX3" fmla="*/ 27432 w 27432"/>
                <a:gd name="connsiteY3" fmla="*/ 2542834 h 25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2542834">
                  <a:moveTo>
                    <a:pt x="27432" y="0"/>
                  </a:moveTo>
                  <a:lnTo>
                    <a:pt x="0" y="0"/>
                  </a:lnTo>
                  <a:lnTo>
                    <a:pt x="0" y="2542834"/>
                  </a:lnTo>
                  <a:lnTo>
                    <a:pt x="27432" y="25428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Rectangle: Rounded Corners 44">
              <a:extLst>
                <a:ext uri="{FF2B5EF4-FFF2-40B4-BE49-F238E27FC236}">
                  <a16:creationId xmlns:a16="http://schemas.microsoft.com/office/drawing/2014/main" id="{43C74C04-86AB-4C14-9607-36599BB0DE63}"/>
                </a:ext>
              </a:extLst>
            </p:cNvPr>
            <p:cNvSpPr/>
            <p:nvPr/>
          </p:nvSpPr>
          <p:spPr>
            <a:xfrm>
              <a:off x="8384443" y="6082519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06" name="TextBox 51">
              <a:extLst>
                <a:ext uri="{FF2B5EF4-FFF2-40B4-BE49-F238E27FC236}">
                  <a16:creationId xmlns:a16="http://schemas.microsoft.com/office/drawing/2014/main" id="{8B8A98F2-BAE8-4B05-9A98-F0612DED7FF6}"/>
                </a:ext>
              </a:extLst>
            </p:cNvPr>
            <p:cNvSpPr txBox="1"/>
            <p:nvPr/>
          </p:nvSpPr>
          <p:spPr>
            <a:xfrm>
              <a:off x="8344460" y="4944523"/>
              <a:ext cx="17954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وصاية أبو بكر له بالخلافة</a:t>
              </a:r>
              <a:endParaRPr lang="en-IN" sz="2000" b="1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>
            <a:off x="338813" y="1735874"/>
            <a:ext cx="9329942" cy="1128960"/>
            <a:chOff x="338813" y="22303"/>
            <a:chExt cx="8654778" cy="1128960"/>
          </a:xfrm>
        </p:grpSpPr>
        <p:grpSp>
          <p:nvGrpSpPr>
            <p:cNvPr id="108" name="مجموعة 107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17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نشاط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</p:grpSp>
        <p:grpSp>
          <p:nvGrpSpPr>
            <p:cNvPr id="109" name="مجموعة 108"/>
            <p:cNvGrpSpPr/>
            <p:nvPr/>
          </p:nvGrpSpPr>
          <p:grpSpPr>
            <a:xfrm>
              <a:off x="2350491" y="22304"/>
              <a:ext cx="6643100" cy="1128959"/>
              <a:chOff x="2350491" y="22304"/>
              <a:chExt cx="6643100" cy="1128959"/>
            </a:xfrm>
          </p:grpSpPr>
          <p:sp>
            <p:nvSpPr>
              <p:cNvPr id="114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5062770" y="-2689975"/>
                <a:ext cx="1128959" cy="655351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5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sp>
            <p:nvSpPr>
              <p:cNvPr id="116" name="TextBox 54">
                <a:extLst>
                  <a:ext uri="{FF2B5EF4-FFF2-40B4-BE49-F238E27FC236}">
                    <a16:creationId xmlns:a16="http://schemas.microsoft.com/office/drawing/2014/main" id="{77083AD1-19E7-47DD-AD18-FA3E1ABEF6F5}"/>
                  </a:ext>
                </a:extLst>
              </p:cNvPr>
              <p:cNvSpPr txBox="1"/>
              <p:nvPr/>
            </p:nvSpPr>
            <p:spPr>
              <a:xfrm>
                <a:off x="2566178" y="402193"/>
                <a:ext cx="64274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dirty="0">
                    <a:latin typeface="Century Gothic" panose="020B0502020202020204" pitchFamily="34" charset="0"/>
                  </a:rPr>
                  <a:t>ما أسباب اختيار المسلمين عمر بن الخطاب رضي الله عنه لتولي الخلافة ؟ </a:t>
                </a:r>
              </a:p>
            </p:txBody>
          </p:sp>
        </p:grpSp>
        <p:grpSp>
          <p:nvGrpSpPr>
            <p:cNvPr id="110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111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512353" y="2787618"/>
            <a:ext cx="8588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بسبب أن عمر رضي الله عنه يتمتع بصفات تمييزه عن غيره فهو من كبار علماء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الصحابة و أزهدهم وتميز بقوته وشجاعته الكبيرة وعدله فكان اختياره بإجماع 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من كبار الصحابة رضي الله عنهم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092011" y="390674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1191081" y="1379603"/>
            <a:ext cx="10713803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2057" y="3449280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 لماذا أوصى أبو بكر الصديق رضي الله عنه بأن يتولى عمر بن الخطاب رضي الله عنه الخلافة من بعده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727447"/>
                <a:chOff x="5162561" y="1484950"/>
                <a:chExt cx="5116090" cy="72744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b="1" dirty="0">
                      <a:latin typeface="Century Gothic" panose="020B0502020202020204" pitchFamily="34" charset="0"/>
                    </a:rPr>
                    <a:t> الخلفاء الراشدين رضي الله عنهم وأخلاقهم وخلافتهم 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381500" y="1749760"/>
            <a:ext cx="385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خلافة عثمان بن عفان ( 23- 35هـ ):</a:t>
            </a:r>
            <a:endParaRPr 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746601" y="2316760"/>
            <a:ext cx="7025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حدد عمر بن الخطاب رضي الله عنه قبل وفاته ستة من الصحابة الكرام ليكون أحدهم خليفة بعده وهم : عثمان بن عفان , وعلي بن أبي طالب , والزبير بن العوام , وعبد الرحمن بن عوف , وطلحة بن عبيد الله , وسعد بن أبي وقاص رضي الله عنهم , واختير عثمان بن عفان رضي الله عنه خليفة للمسلمين واستمرت خلافته حتى سنة 35 هـ, واستشهد على يد فئة من الخوارج , وكان عمره 82 سنة رضي الله عنه .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17141"/>
                <a:chOff x="4193103" y="1484950"/>
                <a:chExt cx="6145810" cy="81714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40426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الخلفاء الراشدين رضي الله عنهم وأخلاقهم وخلافتهم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43340" y="4818230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00488" y="3810586"/>
            <a:ext cx="1763485" cy="1763485"/>
            <a:chOff x="8787826" y="1151260"/>
            <a:chExt cx="1763485" cy="1763485"/>
          </a:xfrm>
        </p:grpSpPr>
        <p:sp>
          <p:nvSpPr>
            <p:cNvPr id="41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60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953000" y="4230206"/>
            <a:ext cx="383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خلافة علي بن أبي طالب ( 35– 40هـ ) :</a:t>
            </a:r>
          </a:p>
          <a:p>
            <a:pPr algn="r"/>
            <a:r>
              <a:rPr lang="ar-SY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endParaRPr 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880144" y="4696908"/>
            <a:ext cx="6121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بعد استشهاد الخليفة عثمان بن عفان رضي الله عنه تشاور الصحابة بينهم , فاتفقوا على تولية علي بن أبي طالب رضي الله عنه الخلافة . واستمرت خلافته حتى سنة 40 هـ , واستشهد وهو يصلي الفجر على يد عبد الرحمن بن ملجم أحد الخوارج , وكان عمره 63 سنة رضي الله عنه .</a:t>
            </a:r>
          </a:p>
          <a:p>
            <a:pPr algn="r"/>
            <a:r>
              <a:rPr lang="ar-SY" b="1" dirty="0">
                <a:latin typeface="Century Gothic" panose="020B0502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42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0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0" grpId="0"/>
          <p:bldP spid="6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368800" y="1803212"/>
            <a:ext cx="436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الخلفاء الراشدين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586324" y="2508981"/>
            <a:ext cx="58363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 بعد وفاة </a:t>
            </a:r>
            <a:r>
              <a:rPr lang="ar-SY" sz="2000" dirty="0">
                <a:latin typeface="Century Gothic" panose="020B0502020202020204" pitchFamily="34" charset="0"/>
              </a:rPr>
              <a:t>نبينا</a:t>
            </a:r>
            <a:r>
              <a:rPr lang="ar-SY" dirty="0">
                <a:latin typeface="Century Gothic" panose="020B0502020202020204" pitchFamily="34" charset="0"/>
              </a:rPr>
              <a:t> محمد صلى الله عليه وسلم يوم الاثنين ( 12 ) من شهر ربيع الأول من السنة ( 11هـ ) انتقل اختار الصحابة من يرونه أهلاً لذلك , وقد تعاقب على حكم المسلمين أربعة من الصحابة , لقبوا بالخلفاء الراشدين , وساروا في حكمهم على سنّة الرسول صلى الله عليه وسلم أي على طريق الرّشد وهم 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92922" cy="1128959"/>
            <a:chOff x="338813" y="22303"/>
            <a:chExt cx="8292922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solidFill>
                    <a:schemeClr val="accent2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81244" cy="1128959"/>
              <a:chOff x="2350491" y="22303"/>
              <a:chExt cx="6281244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091041" y="165530"/>
                <a:ext cx="5540694" cy="795936"/>
                <a:chOff x="4873392" y="1484950"/>
                <a:chExt cx="5540694" cy="795936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873392" y="1819221"/>
                  <a:ext cx="55406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الخلفاء الراشدين رضي الله عنهم وأخلاقهم وخلافتهم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601540" y="3124534"/>
            <a:ext cx="2060390" cy="3738802"/>
            <a:chOff x="6188554" y="1424779"/>
            <a:chExt cx="3567804" cy="4019484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188555" y="1424779"/>
              <a:ext cx="3369876" cy="4019484"/>
              <a:chOff x="2577274" y="917773"/>
              <a:chExt cx="4301102" cy="5130222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577274" y="921435"/>
                <a:ext cx="4301102" cy="512656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577274" y="917773"/>
                <a:ext cx="4301102" cy="1188107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2433" y="2141109"/>
              <a:ext cx="2942117" cy="3251711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188554" y="1427648"/>
              <a:ext cx="3567804" cy="62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موضع قبر نبينا صلى الله عليه وسلم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9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861441" y="165530"/>
                <a:ext cx="5634859" cy="789002"/>
                <a:chOff x="4643792" y="1484950"/>
                <a:chExt cx="5634859" cy="78900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643792" y="1812287"/>
                  <a:ext cx="56348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الخلفاء الراشدين رضي الله عنهم وأخلاقهم وخلافتهم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4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41">
            <a:extLst>
              <a:ext uri="{FF2B5EF4-FFF2-40B4-BE49-F238E27FC236}">
                <a16:creationId xmlns:a16="http://schemas.microsoft.com/office/drawing/2014/main" id="{D0224907-A9E5-40E0-8137-29D55C155436}"/>
              </a:ext>
            </a:extLst>
          </p:cNvPr>
          <p:cNvGrpSpPr/>
          <p:nvPr/>
        </p:nvGrpSpPr>
        <p:grpSpPr>
          <a:xfrm>
            <a:off x="1091519" y="2728311"/>
            <a:ext cx="9277806" cy="2579807"/>
            <a:chOff x="1091519" y="2137466"/>
            <a:chExt cx="9277806" cy="2579807"/>
          </a:xfrm>
          <a:effectLst/>
        </p:grpSpPr>
        <p:sp>
          <p:nvSpPr>
            <p:cNvPr id="62" name="Isosceles Triangle 19">
              <a:extLst>
                <a:ext uri="{FF2B5EF4-FFF2-40B4-BE49-F238E27FC236}">
                  <a16:creationId xmlns:a16="http://schemas.microsoft.com/office/drawing/2014/main" id="{ABDFF7DE-3909-4DA7-8D08-806829F2B108}"/>
                </a:ext>
              </a:extLst>
            </p:cNvPr>
            <p:cNvSpPr/>
            <p:nvPr/>
          </p:nvSpPr>
          <p:spPr>
            <a:xfrm rot="5400000">
              <a:off x="9679757" y="2780107"/>
              <a:ext cx="118052" cy="1261084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>
                    <a:lumMod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14">
              <a:extLst>
                <a:ext uri="{FF2B5EF4-FFF2-40B4-BE49-F238E27FC236}">
                  <a16:creationId xmlns:a16="http://schemas.microsoft.com/office/drawing/2014/main" id="{3B441DB0-6D1D-4AEA-83D2-8A85691B7DD2}"/>
                </a:ext>
              </a:extLst>
            </p:cNvPr>
            <p:cNvSpPr/>
            <p:nvPr/>
          </p:nvSpPr>
          <p:spPr>
            <a:xfrm rot="18335724">
              <a:off x="1496800" y="2492412"/>
              <a:ext cx="565878" cy="1376439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4">
              <a:extLst>
                <a:ext uri="{FF2B5EF4-FFF2-40B4-BE49-F238E27FC236}">
                  <a16:creationId xmlns:a16="http://schemas.microsoft.com/office/drawing/2014/main" id="{AEE84396-0B61-404E-B843-C690FDF79788}"/>
                </a:ext>
              </a:extLst>
            </p:cNvPr>
            <p:cNvSpPr/>
            <p:nvPr/>
          </p:nvSpPr>
          <p:spPr>
            <a:xfrm>
              <a:off x="1500350" y="3318445"/>
              <a:ext cx="6400800" cy="18441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7">
              <a:extLst>
                <a:ext uri="{FF2B5EF4-FFF2-40B4-BE49-F238E27FC236}">
                  <a16:creationId xmlns:a16="http://schemas.microsoft.com/office/drawing/2014/main" id="{0E19EE43-525B-4165-BC2E-FA792208C221}"/>
                </a:ext>
              </a:extLst>
            </p:cNvPr>
            <p:cNvSpPr/>
            <p:nvPr/>
          </p:nvSpPr>
          <p:spPr>
            <a:xfrm rot="18955908">
              <a:off x="1468516" y="2137466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19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8">
              <a:extLst>
                <a:ext uri="{FF2B5EF4-FFF2-40B4-BE49-F238E27FC236}">
                  <a16:creationId xmlns:a16="http://schemas.microsoft.com/office/drawing/2014/main" id="{33786ED3-E4AF-48F7-B065-E11D15635B10}"/>
                </a:ext>
              </a:extLst>
            </p:cNvPr>
            <p:cNvSpPr/>
            <p:nvPr/>
          </p:nvSpPr>
          <p:spPr>
            <a:xfrm rot="2644092" flipV="1">
              <a:off x="1468517" y="2967409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3">
              <a:extLst>
                <a:ext uri="{FF2B5EF4-FFF2-40B4-BE49-F238E27FC236}">
                  <a16:creationId xmlns:a16="http://schemas.microsoft.com/office/drawing/2014/main" id="{2B163307-C6F7-44CB-9406-98BE9CE45E0C}"/>
                </a:ext>
              </a:extLst>
            </p:cNvPr>
            <p:cNvSpPr/>
            <p:nvPr/>
          </p:nvSpPr>
          <p:spPr>
            <a:xfrm flipV="1">
              <a:off x="1366303" y="3091834"/>
              <a:ext cx="1286372" cy="10071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2B2D8"/>
            </a:solidFill>
            <a:ln>
              <a:noFill/>
            </a:ln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6">
              <a:extLst>
                <a:ext uri="{FF2B5EF4-FFF2-40B4-BE49-F238E27FC236}">
                  <a16:creationId xmlns:a16="http://schemas.microsoft.com/office/drawing/2014/main" id="{BFB30248-EF96-4446-BB37-930B700ECD59}"/>
                </a:ext>
              </a:extLst>
            </p:cNvPr>
            <p:cNvSpPr/>
            <p:nvPr/>
          </p:nvSpPr>
          <p:spPr>
            <a:xfrm rot="16200000">
              <a:off x="7598683" y="32702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17">
              <a:extLst>
                <a:ext uri="{FF2B5EF4-FFF2-40B4-BE49-F238E27FC236}">
                  <a16:creationId xmlns:a16="http://schemas.microsoft.com/office/drawing/2014/main" id="{7CED3A4D-9292-40F9-8C84-76FE97AEBF25}"/>
                </a:ext>
              </a:extLst>
            </p:cNvPr>
            <p:cNvSpPr/>
            <p:nvPr/>
          </p:nvSpPr>
          <p:spPr>
            <a:xfrm>
              <a:off x="7978675" y="3171098"/>
              <a:ext cx="1075881" cy="479103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18">
              <a:extLst>
                <a:ext uri="{FF2B5EF4-FFF2-40B4-BE49-F238E27FC236}">
                  <a16:creationId xmlns:a16="http://schemas.microsoft.com/office/drawing/2014/main" id="{B049C6AE-BCFD-4B0C-9E41-712D0D02CFAB}"/>
                </a:ext>
              </a:extLst>
            </p:cNvPr>
            <p:cNvSpPr/>
            <p:nvPr/>
          </p:nvSpPr>
          <p:spPr>
            <a:xfrm rot="5400000" flipH="1">
              <a:off x="8955446" y="32624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32">
            <a:extLst>
              <a:ext uri="{FF2B5EF4-FFF2-40B4-BE49-F238E27FC236}">
                <a16:creationId xmlns:a16="http://schemas.microsoft.com/office/drawing/2014/main" id="{7F8989E1-3F32-455B-8DB4-1A0D19C22EAD}"/>
              </a:ext>
            </a:extLst>
          </p:cNvPr>
          <p:cNvGrpSpPr/>
          <p:nvPr/>
        </p:nvGrpSpPr>
        <p:grpSpPr>
          <a:xfrm>
            <a:off x="2963550" y="2476848"/>
            <a:ext cx="1075882" cy="1431682"/>
            <a:chOff x="4004558" y="1886003"/>
            <a:chExt cx="1075882" cy="1431682"/>
          </a:xfrm>
        </p:grpSpPr>
        <p:sp>
          <p:nvSpPr>
            <p:cNvPr id="72" name="Rectangle: Top Corners Rounded 1">
              <a:extLst>
                <a:ext uri="{FF2B5EF4-FFF2-40B4-BE49-F238E27FC236}">
                  <a16:creationId xmlns:a16="http://schemas.microsoft.com/office/drawing/2014/main" id="{506B784E-6683-41A8-8B6E-73A307C01DE3}"/>
                </a:ext>
              </a:extLst>
            </p:cNvPr>
            <p:cNvSpPr/>
            <p:nvPr/>
          </p:nvSpPr>
          <p:spPr>
            <a:xfrm>
              <a:off x="4004558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28">
              <a:extLst>
                <a:ext uri="{FF2B5EF4-FFF2-40B4-BE49-F238E27FC236}">
                  <a16:creationId xmlns:a16="http://schemas.microsoft.com/office/drawing/2014/main" id="{073F5166-0281-408B-9137-3386E23D700A}"/>
                </a:ext>
              </a:extLst>
            </p:cNvPr>
            <p:cNvSpPr txBox="1"/>
            <p:nvPr/>
          </p:nvSpPr>
          <p:spPr>
            <a:xfrm>
              <a:off x="4004558" y="2632883"/>
              <a:ext cx="1075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11- 13 هـ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34">
            <a:extLst>
              <a:ext uri="{FF2B5EF4-FFF2-40B4-BE49-F238E27FC236}">
                <a16:creationId xmlns:a16="http://schemas.microsoft.com/office/drawing/2014/main" id="{97277EF4-A4DD-4156-952E-BD5333697AED}"/>
              </a:ext>
            </a:extLst>
          </p:cNvPr>
          <p:cNvGrpSpPr/>
          <p:nvPr/>
        </p:nvGrpSpPr>
        <p:grpSpPr>
          <a:xfrm>
            <a:off x="5086530" y="2476848"/>
            <a:ext cx="1075882" cy="1431682"/>
            <a:chOff x="6127538" y="1886003"/>
            <a:chExt cx="1075882" cy="1431682"/>
          </a:xfrm>
        </p:grpSpPr>
        <p:sp>
          <p:nvSpPr>
            <p:cNvPr id="76" name="Rectangle: Top Corners Rounded 26">
              <a:extLst>
                <a:ext uri="{FF2B5EF4-FFF2-40B4-BE49-F238E27FC236}">
                  <a16:creationId xmlns:a16="http://schemas.microsoft.com/office/drawing/2014/main" id="{B9CCE4DC-8CD2-4E08-8640-368BC3A756F1}"/>
                </a:ext>
              </a:extLst>
            </p:cNvPr>
            <p:cNvSpPr/>
            <p:nvPr/>
          </p:nvSpPr>
          <p:spPr>
            <a:xfrm>
              <a:off x="6127539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29">
              <a:extLst>
                <a:ext uri="{FF2B5EF4-FFF2-40B4-BE49-F238E27FC236}">
                  <a16:creationId xmlns:a16="http://schemas.microsoft.com/office/drawing/2014/main" id="{B380A742-87A7-4AEF-A68F-A06F372B6517}"/>
                </a:ext>
              </a:extLst>
            </p:cNvPr>
            <p:cNvSpPr txBox="1"/>
            <p:nvPr/>
          </p:nvSpPr>
          <p:spPr>
            <a:xfrm>
              <a:off x="6127538" y="2658093"/>
              <a:ext cx="1075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23- 35 هـ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33">
            <a:extLst>
              <a:ext uri="{FF2B5EF4-FFF2-40B4-BE49-F238E27FC236}">
                <a16:creationId xmlns:a16="http://schemas.microsoft.com/office/drawing/2014/main" id="{8DE0D8EA-0C7C-4918-A17E-C7EA5D8C2904}"/>
              </a:ext>
            </a:extLst>
          </p:cNvPr>
          <p:cNvGrpSpPr/>
          <p:nvPr/>
        </p:nvGrpSpPr>
        <p:grpSpPr>
          <a:xfrm>
            <a:off x="4039431" y="4084773"/>
            <a:ext cx="1089626" cy="1435608"/>
            <a:chOff x="5080439" y="3493928"/>
            <a:chExt cx="1089626" cy="1435608"/>
          </a:xfrm>
        </p:grpSpPr>
        <p:sp>
          <p:nvSpPr>
            <p:cNvPr id="80" name="Rectangle: Top Corners Rounded 25">
              <a:extLst>
                <a:ext uri="{FF2B5EF4-FFF2-40B4-BE49-F238E27FC236}">
                  <a16:creationId xmlns:a16="http://schemas.microsoft.com/office/drawing/2014/main" id="{A39994B9-9524-462B-B1A9-C9B0930315D8}"/>
                </a:ext>
              </a:extLst>
            </p:cNvPr>
            <p:cNvSpPr/>
            <p:nvPr/>
          </p:nvSpPr>
          <p:spPr>
            <a:xfrm flipV="1">
              <a:off x="5080439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30">
              <a:extLst>
                <a:ext uri="{FF2B5EF4-FFF2-40B4-BE49-F238E27FC236}">
                  <a16:creationId xmlns:a16="http://schemas.microsoft.com/office/drawing/2014/main" id="{55111DD5-D17D-4D70-9A5D-EA485FF37E9B}"/>
                </a:ext>
              </a:extLst>
            </p:cNvPr>
            <p:cNvSpPr txBox="1"/>
            <p:nvPr/>
          </p:nvSpPr>
          <p:spPr>
            <a:xfrm>
              <a:off x="5094183" y="3835731"/>
              <a:ext cx="1075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13- 23 هـ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3" name="Group 35">
            <a:extLst>
              <a:ext uri="{FF2B5EF4-FFF2-40B4-BE49-F238E27FC236}">
                <a16:creationId xmlns:a16="http://schemas.microsoft.com/office/drawing/2014/main" id="{10D20E28-539C-4AB3-9A23-73AECA9FDE64}"/>
              </a:ext>
            </a:extLst>
          </p:cNvPr>
          <p:cNvGrpSpPr/>
          <p:nvPr/>
        </p:nvGrpSpPr>
        <p:grpSpPr>
          <a:xfrm>
            <a:off x="6162412" y="4084773"/>
            <a:ext cx="1090273" cy="1435608"/>
            <a:chOff x="7203420" y="3493928"/>
            <a:chExt cx="1090273" cy="1435608"/>
          </a:xfrm>
        </p:grpSpPr>
        <p:sp>
          <p:nvSpPr>
            <p:cNvPr id="84" name="Rectangle: Top Corners Rounded 27">
              <a:extLst>
                <a:ext uri="{FF2B5EF4-FFF2-40B4-BE49-F238E27FC236}">
                  <a16:creationId xmlns:a16="http://schemas.microsoft.com/office/drawing/2014/main" id="{6CA778D3-A9DA-4156-96C3-9D1F2C95EC6C}"/>
                </a:ext>
              </a:extLst>
            </p:cNvPr>
            <p:cNvSpPr/>
            <p:nvPr/>
          </p:nvSpPr>
          <p:spPr>
            <a:xfrm flipV="1">
              <a:off x="7203420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31">
              <a:extLst>
                <a:ext uri="{FF2B5EF4-FFF2-40B4-BE49-F238E27FC236}">
                  <a16:creationId xmlns:a16="http://schemas.microsoft.com/office/drawing/2014/main" id="{137C2306-55B0-4A56-9DEB-AA3C6232C228}"/>
                </a:ext>
              </a:extLst>
            </p:cNvPr>
            <p:cNvSpPr txBox="1"/>
            <p:nvPr/>
          </p:nvSpPr>
          <p:spPr>
            <a:xfrm>
              <a:off x="7217811" y="3835731"/>
              <a:ext cx="1075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35- 40هـ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7" name="TextBox 36">
            <a:extLst>
              <a:ext uri="{FF2B5EF4-FFF2-40B4-BE49-F238E27FC236}">
                <a16:creationId xmlns:a16="http://schemas.microsoft.com/office/drawing/2014/main" id="{C865C82F-35F9-4CCF-BFEC-1A68FEEB8AC6}"/>
              </a:ext>
            </a:extLst>
          </p:cNvPr>
          <p:cNvSpPr txBox="1"/>
          <p:nvPr/>
        </p:nvSpPr>
        <p:spPr>
          <a:xfrm>
            <a:off x="2043350" y="1423970"/>
            <a:ext cx="180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 أبو بكر الصديق رضي الله عنه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8" name="TextBox 37">
            <a:extLst>
              <a:ext uri="{FF2B5EF4-FFF2-40B4-BE49-F238E27FC236}">
                <a16:creationId xmlns:a16="http://schemas.microsoft.com/office/drawing/2014/main" id="{DCA47C01-424B-45AB-A788-C46CF6F64FD0}"/>
              </a:ext>
            </a:extLst>
          </p:cNvPr>
          <p:cNvSpPr txBox="1"/>
          <p:nvPr/>
        </p:nvSpPr>
        <p:spPr>
          <a:xfrm>
            <a:off x="4712695" y="1536573"/>
            <a:ext cx="182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dirty="0">
                <a:latin typeface="Century Gothic" panose="020B0502020202020204" pitchFamily="34" charset="0"/>
              </a:rPr>
              <a:t> </a:t>
            </a:r>
            <a:r>
              <a:rPr lang="ar-SY" sz="2400" b="1" dirty="0">
                <a:latin typeface="Century Gothic" panose="020B0502020202020204" pitchFamily="34" charset="0"/>
              </a:rPr>
              <a:t>عثمان بن عفّان رضي الله عنه</a:t>
            </a:r>
            <a:r>
              <a:rPr lang="ar-SY" sz="2400" dirty="0">
                <a:latin typeface="Century Gothic" panose="020B0502020202020204" pitchFamily="34" charset="0"/>
              </a:rPr>
              <a:t>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9" name="TextBox 38">
            <a:extLst>
              <a:ext uri="{FF2B5EF4-FFF2-40B4-BE49-F238E27FC236}">
                <a16:creationId xmlns:a16="http://schemas.microsoft.com/office/drawing/2014/main" id="{65F794A9-7A8A-4B94-9CFA-206855B37E54}"/>
              </a:ext>
            </a:extLst>
          </p:cNvPr>
          <p:cNvSpPr txBox="1"/>
          <p:nvPr/>
        </p:nvSpPr>
        <p:spPr>
          <a:xfrm>
            <a:off x="3379397" y="5590089"/>
            <a:ext cx="2251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عمر بن الخطاب رضي الله عنه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0" name="TextBox 39">
            <a:extLst>
              <a:ext uri="{FF2B5EF4-FFF2-40B4-BE49-F238E27FC236}">
                <a16:creationId xmlns:a16="http://schemas.microsoft.com/office/drawing/2014/main" id="{B3D0BA75-9033-44AF-B3A9-6522606C979D}"/>
              </a:ext>
            </a:extLst>
          </p:cNvPr>
          <p:cNvSpPr txBox="1"/>
          <p:nvPr/>
        </p:nvSpPr>
        <p:spPr>
          <a:xfrm>
            <a:off x="5853070" y="5590089"/>
            <a:ext cx="2224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علي بن أبي طالب رضي الله عنه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grpSp>
        <p:nvGrpSpPr>
          <p:cNvPr id="91" name="مجموعة 90"/>
          <p:cNvGrpSpPr/>
          <p:nvPr/>
        </p:nvGrpSpPr>
        <p:grpSpPr>
          <a:xfrm>
            <a:off x="6700352" y="1379603"/>
            <a:ext cx="5204532" cy="1193406"/>
            <a:chOff x="6813698" y="3294128"/>
            <a:chExt cx="5204532" cy="1193406"/>
          </a:xfrm>
        </p:grpSpPr>
        <p:sp>
          <p:nvSpPr>
            <p:cNvPr id="9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843790" y="2324775"/>
              <a:ext cx="1193403" cy="313211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9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9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6813698" y="3512654"/>
              <a:ext cx="2235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Century Gothic" panose="020B0502020202020204" pitchFamily="34" charset="0"/>
                </a:rPr>
                <a:t> الخلفاء الراشدين :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9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9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88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448212" y="2995760"/>
            <a:ext cx="8738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بسبب أن هؤلاء الخلفاء حكموا الأمة الإسلامية بنفس النهج و العدل الذي حكم فيه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رسول الله صلى الله عليه وسلم 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870714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 عاماً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154547" y="1379603"/>
            <a:ext cx="8750337" cy="1193405"/>
            <a:chOff x="3267893" y="3294128"/>
            <a:chExt cx="8750337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267893" y="3553939"/>
              <a:ext cx="586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 ما سبب تسمية الخلفاء الاربعة بالراشدين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395423" cy="1128959"/>
            <a:chOff x="338813" y="22303"/>
            <a:chExt cx="8395423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383745" cy="1128959"/>
              <a:chOff x="2350491" y="22303"/>
              <a:chExt cx="6383745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558238" y="165530"/>
                <a:ext cx="6175998" cy="781024"/>
                <a:chOff x="4340589" y="1484950"/>
                <a:chExt cx="6175998" cy="781024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340589" y="1804309"/>
                  <a:ext cx="61759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الخلفاء الراشدين رضي الله عنهم وأخلاقهم وخلافتهم 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كم كانت مدّة حكم الخلفاء الراشدين ؟</a:t>
              </a: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6D5EAD8-7D21-47DF-93A3-58585531ED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B3C59832-7A13-40BE-BAA2-B1306BA33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3B53DF8D-750D-4B81-80B9-987A2D90B3C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E5762DA9-68F7-460A-BDF7-E7734743785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C5B7261-F03A-499B-A98E-6B36A5D68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857827" y="3033221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علي بن أبي طالب رضي الله عنه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92181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يجتمعون في عبد مناف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2201963" y="1379603"/>
            <a:ext cx="9702921" cy="1193406"/>
            <a:chOff x="2315309" y="3294128"/>
            <a:chExt cx="9702921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750919" y="231902"/>
              <a:ext cx="1193403" cy="7317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2315309" y="3523362"/>
              <a:ext cx="67401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أقرب الخلفاء الراشدين نسباً من الرسول صلى الله عليه وسلم</a:t>
              </a:r>
            </a:p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 هو الخليفة : 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47937" cy="1128959"/>
            <a:chOff x="338813" y="22303"/>
            <a:chExt cx="8247937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236259" cy="1128959"/>
              <a:chOff x="2350491" y="22303"/>
              <a:chExt cx="6236259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181491" y="165530"/>
                <a:ext cx="5405259" cy="751527"/>
                <a:chOff x="4963842" y="1484950"/>
                <a:chExt cx="5405259" cy="75152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963842" y="1774812"/>
                  <a:ext cx="54052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الخلفاء الراشدين رضي الله عنهم وأخلاقهم وخلافتهم 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 يجتمع نسب عثمان بن عفان مع علي بن أبي طالب في :</a:t>
              </a: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D858072-31E4-4D29-B83B-73069B991AD2}"/>
              </a:ext>
            </a:extLst>
          </p:cNvPr>
          <p:cNvSpPr txBox="1"/>
          <p:nvPr/>
        </p:nvSpPr>
        <p:spPr>
          <a:xfrm>
            <a:off x="4632924" y="6370685"/>
            <a:ext cx="375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شهـد جميع الغزوات مع النبي ولازمه حتى وفاته صلى </a:t>
            </a:r>
            <a:r>
              <a:rPr lang="en-US" b="1" dirty="0"/>
              <a:t>.</a:t>
            </a:r>
            <a:r>
              <a:rPr lang="ar-SY" b="1" dirty="0"/>
              <a:t>الله عليه وسلم </a:t>
            </a:r>
            <a:endParaRPr lang="en-US" b="1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49040" y="1223026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503454" y="959592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77286" y="3154900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52706" y="1479930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15742" y="4876271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707496" y="4739294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56720" y="1495931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32754" y="3178101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88939" y="5524606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89715" y="2263701"/>
            <a:ext cx="2612571" cy="2612571"/>
            <a:chOff x="4789715" y="2122715"/>
            <a:chExt cx="2612571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5183414" y="3105833"/>
              <a:ext cx="2208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أبو بكر الصديق رضي الله عنه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4513221" y="291882"/>
            <a:ext cx="321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 كان ملازماً للرسول صلى الله عليه وسلم قبل النبوة وبعدها 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027576" y="1384051"/>
            <a:ext cx="318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أول أمير أرسل الى الحج 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59244" y="3062155"/>
            <a:ext cx="2875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أشار إليه القراّن الكريم الى منزلة أبي بكر الصديق في عدد من الاّيات .</a:t>
            </a:r>
            <a:endParaRPr 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260078" y="4921091"/>
            <a:ext cx="377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استخلفه الرسول صلى الله عليه وسلم للصلاة بالناس عندما اشتد به المرض 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0" y="4505418"/>
            <a:ext cx="405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تزوج الرسول صلى الله عليه وسلم ابنته عائشة رضي الله عنها 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-323349" y="2828277"/>
            <a:ext cx="381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صاحب الرسول صلى الله عليه وسلم في الهجرة الى المدينة المنورة 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795952" y="1250168"/>
            <a:ext cx="321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  .</a:t>
            </a:r>
            <a:r>
              <a:rPr lang="ar-SY" b="1" dirty="0"/>
              <a:t>كان أول من آمن من الرجال </a:t>
            </a:r>
            <a:endParaRPr lang="ar-SY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530737" y="30594"/>
            <a:ext cx="43075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b="1" dirty="0">
                <a:solidFill>
                  <a:schemeClr val="bg1"/>
                </a:solidFill>
              </a:rPr>
              <a:t>فضائل الخلفاء الراشدين رضي الله عنهم :</a:t>
            </a:r>
            <a:endParaRPr lang="ar-S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49040" y="1584106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503454" y="1320672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77286" y="3515980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52706" y="1841010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15742" y="5237351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707496" y="5100374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56720" y="1857011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32754" y="3539181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74425" y="5290730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89715" y="2624781"/>
            <a:ext cx="2612571" cy="2612571"/>
            <a:chOff x="4789715" y="2122715"/>
            <a:chExt cx="2612571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5183414" y="3105833"/>
              <a:ext cx="2208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عمر بن الخطاب رضي الله عنه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4071352" y="684000"/>
            <a:ext cx="321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أعزّ الله به الإسلام , وقوي به المسلمين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042090" y="1979007"/>
            <a:ext cx="318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أول من لقب بأمير المؤمنين.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73758" y="3657111"/>
            <a:ext cx="287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 أول من اتخذ التاريخ الهجري </a:t>
            </a:r>
            <a:endParaRPr 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625839" y="5528140"/>
            <a:ext cx="284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شهد جميع الغزوات  مع النبي صلى الله عليه وسلم </a:t>
            </a:r>
            <a:endParaRPr lang="en-US" b="1" dirty="0"/>
          </a:p>
          <a:p>
            <a:pPr algn="r"/>
            <a:r>
              <a:rPr lang="ar-SY" b="1" dirty="0"/>
              <a:t> </a:t>
            </a:r>
            <a:endParaRPr lang="en-US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0" y="4505418"/>
            <a:ext cx="405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تزوج الرسول صلى الله عليه وسلم ابنته حفصة رضي الله عنها 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201749" y="2840335"/>
            <a:ext cx="350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لقبه الرسول صلى الله عليه وسلم بالفاروق وكان يستشيره في كثير من الأمور 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795952" y="1250168"/>
            <a:ext cx="321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 كان من الملهمين , ويرى الرأي فينزل القرآن موافقاً لرأيه </a:t>
            </a:r>
            <a:endParaRPr lang="ar-SY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530737" y="30594"/>
            <a:ext cx="43075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b="1" dirty="0">
                <a:solidFill>
                  <a:schemeClr val="bg1"/>
                </a:solidFill>
              </a:rPr>
              <a:t>فضائل الخلفاء الراشدين رضي الله عنهم :</a:t>
            </a:r>
            <a:endParaRPr lang="ar-S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D858072-31E4-4D29-B83B-73069B991AD2}"/>
              </a:ext>
            </a:extLst>
          </p:cNvPr>
          <p:cNvSpPr txBox="1"/>
          <p:nvPr/>
        </p:nvSpPr>
        <p:spPr>
          <a:xfrm>
            <a:off x="4632924" y="6370685"/>
            <a:ext cx="3756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حضر جميع الغزوات عدا غزوة بدر لأن النبي صلى الله عليه وسلم أمره بأن يكون بجوار زوجته رقية التي كانت مريضة</a:t>
            </a:r>
            <a:endParaRPr lang="en-US" b="1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49040" y="1223026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503454" y="959592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77286" y="3154900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52706" y="1479930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15742" y="4876271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707496" y="4739294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56720" y="1495931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32754" y="3178101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88939" y="5524606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89715" y="2263701"/>
            <a:ext cx="2612571" cy="2612571"/>
            <a:chOff x="4789715" y="2122715"/>
            <a:chExt cx="2612571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5183414" y="3105833"/>
              <a:ext cx="2208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عثمان بن عفان رضي الله عنه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4487865" y="571279"/>
            <a:ext cx="321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صاحب الهجرتين ( الحبشة و المدينة 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027576" y="1384051"/>
            <a:ext cx="31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لازم الرسول صلى الله عليه وسلم طوال حياته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59244" y="3062155"/>
            <a:ext cx="287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تستحي منه الملائكة</a:t>
            </a:r>
            <a:endParaRPr 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260078" y="4921091"/>
            <a:ext cx="377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 أول من جمع الناس على قراءة واحدة للقرآن الكريم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0" y="4505418"/>
            <a:ext cx="4056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لقب بذي النورين لأن  الرسول صلى الله عليه وسلم زوجه ابنته رقية رضي الله عنها ولما توفيت زوجه أختها أم كلثوم رضي الله عنها 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-323349" y="2828277"/>
            <a:ext cx="381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 احد كتّاب الوحي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795952" y="1250168"/>
            <a:ext cx="321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سفير الرسول صلى الله عليه وسلم لدى قريش في صلح الحديبية</a:t>
            </a:r>
            <a:endParaRPr lang="ar-SY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530737" y="30594"/>
            <a:ext cx="43075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b="1" dirty="0">
                <a:solidFill>
                  <a:schemeClr val="bg1"/>
                </a:solidFill>
              </a:rPr>
              <a:t>فضائل الخلفاء الراشدين رضي الله عنهم :</a:t>
            </a:r>
            <a:endParaRPr lang="ar-S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1165</Words>
  <Application>Microsoft Office PowerPoint</Application>
  <PresentationFormat>شاشة عريضة</PresentationFormat>
  <Paragraphs>146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Cooper Black</vt:lpstr>
      <vt:lpstr>Helvetica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1399</cp:revision>
  <dcterms:created xsi:type="dcterms:W3CDTF">2020-11-11T11:02:52Z</dcterms:created>
  <dcterms:modified xsi:type="dcterms:W3CDTF">2021-01-23T13:47:50Z</dcterms:modified>
</cp:coreProperties>
</file>