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95" r:id="rId3"/>
    <p:sldId id="317" r:id="rId4"/>
    <p:sldId id="303" r:id="rId5"/>
    <p:sldId id="318" r:id="rId6"/>
    <p:sldId id="335" r:id="rId7"/>
    <p:sldId id="319" r:id="rId8"/>
    <p:sldId id="297" r:id="rId9"/>
    <p:sldId id="320" r:id="rId10"/>
    <p:sldId id="321" r:id="rId11"/>
    <p:sldId id="322" r:id="rId12"/>
    <p:sldId id="323" r:id="rId13"/>
    <p:sldId id="269" r:id="rId14"/>
    <p:sldId id="334" r:id="rId15"/>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3" autoAdjust="0"/>
    <p:restoredTop sz="94660"/>
  </p:normalViewPr>
  <p:slideViewPr>
    <p:cSldViewPr snapToGrid="0" showGuides="1">
      <p:cViewPr varScale="1">
        <p:scale>
          <a:sx n="57" d="100"/>
          <a:sy n="57" d="100"/>
        </p:scale>
        <p:origin x="72" y="14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9.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9.svg"/><Relationship Id="rId7" Type="http://schemas.openxmlformats.org/officeDocument/2006/relationships/image" Target="../media/image21.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11.svg"/><Relationship Id="rId5" Type="http://schemas.microsoft.com/office/2007/relationships/hdphoto" Target="../media/hdphoto1.wdp"/><Relationship Id="rId10" Type="http://schemas.openxmlformats.org/officeDocument/2006/relationships/image" Target="../media/image10.png"/><Relationship Id="rId4" Type="http://schemas.openxmlformats.org/officeDocument/2006/relationships/image" Target="../media/image19.png"/><Relationship Id="rId9"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897132" y="3141995"/>
              <a:ext cx="3175210" cy="523220"/>
            </a:xfrm>
            <a:prstGeom prst="rect">
              <a:avLst/>
            </a:prstGeom>
            <a:noFill/>
          </p:spPr>
          <p:txBody>
            <a:bodyPr wrap="square" rtlCol="0">
              <a:spAutoFit/>
            </a:bodyPr>
            <a:lstStyle/>
            <a:p>
              <a:pPr algn="ctr"/>
              <a:r>
                <a:rPr lang="ar-SA" sz="2800" dirty="0">
                  <a:latin typeface="Cooper Black" panose="0208090404030B020404" pitchFamily="18" charset="0"/>
                </a:rPr>
                <a:t>تركيبة السكان</a:t>
              </a:r>
              <a:endParaRPr lang="ar-SY" sz="2800" dirty="0">
                <a:latin typeface="Cooper Black" panose="0208090404030B020404" pitchFamily="18" charset="0"/>
              </a:endParaRP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896467" y="2888131"/>
            <a:ext cx="5084251"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نسبة الى ارتفاع أعداد هذه الفئة بين سكان المملكة العربية السعودية فهي الفئة الأكبر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3856105" y="5799982"/>
            <a:ext cx="5084251"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يدل على انخفاض نسبة كبار السن في المملكة العربية السعودية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1015663"/>
            </a:xfrm>
            <a:prstGeom prst="rect">
              <a:avLst/>
            </a:prstGeom>
            <a:noFill/>
          </p:spPr>
          <p:txBody>
            <a:bodyPr wrap="square" rtlCol="0">
              <a:spAutoFit/>
            </a:bodyPr>
            <a:lstStyle/>
            <a:p>
              <a:r>
                <a:rPr lang="ar-SY" sz="2000" b="1" dirty="0">
                  <a:latin typeface="Century Gothic" panose="020B0502020202020204" pitchFamily="34" charset="0"/>
                </a:rPr>
                <a:t>نشاط 2 </a:t>
              </a:r>
            </a:p>
            <a:p>
              <a:pPr algn="ctr"/>
              <a:r>
                <a:rPr lang="ar-SY" sz="4000" b="1" dirty="0">
                  <a:latin typeface="Century Gothic" panose="020B0502020202020204" pitchFamily="34" charset="0"/>
                </a:rPr>
                <a:t>علل</a:t>
              </a:r>
              <a:endParaRPr lang="en-US" sz="20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قاعدة الهرم(الفئة العمرية من صفر إلى 4 سنوات ) عريضة</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مجموعة 98"/>
          <p:cNvGrpSpPr/>
          <p:nvPr/>
        </p:nvGrpSpPr>
        <p:grpSpPr>
          <a:xfrm>
            <a:off x="3297734" y="3993292"/>
            <a:ext cx="8607149" cy="1193405"/>
            <a:chOff x="3411081" y="3294128"/>
            <a:chExt cx="8607149" cy="1193405"/>
          </a:xfrm>
        </p:grpSpPr>
        <p:sp>
          <p:nvSpPr>
            <p:cNvPr id="100"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36">
              <a:extLst>
                <a:ext uri="{FF2B5EF4-FFF2-40B4-BE49-F238E27FC236}">
                  <a16:creationId xmlns:a16="http://schemas.microsoft.com/office/drawing/2014/main" id="{93E7D62B-1455-4AFF-B195-F9AA155326E3}"/>
                </a:ext>
              </a:extLst>
            </p:cNvPr>
            <p:cNvSpPr txBox="1"/>
            <p:nvPr/>
          </p:nvSpPr>
          <p:spPr>
            <a:xfrm>
              <a:off x="10804718" y="3376557"/>
              <a:ext cx="839724" cy="707886"/>
            </a:xfrm>
            <a:prstGeom prst="rect">
              <a:avLst/>
            </a:prstGeom>
            <a:noFill/>
          </p:spPr>
          <p:txBody>
            <a:bodyPr wrap="square" rtlCol="0">
              <a:spAutoFit/>
            </a:bodyPr>
            <a:lstStyle/>
            <a:p>
              <a:r>
                <a:rPr lang="ar-SY" sz="4000" b="1" dirty="0">
                  <a:latin typeface="Century Gothic" panose="020B0502020202020204" pitchFamily="34" charset="0"/>
                </a:rPr>
                <a:t>علل</a:t>
              </a:r>
              <a:endParaRPr lang="en-US" sz="4000" b="1" dirty="0">
                <a:latin typeface="Century Gothic" panose="020B0502020202020204" pitchFamily="34" charset="0"/>
              </a:endParaRPr>
            </a:p>
          </p:txBody>
        </p:sp>
        <p:pic>
          <p:nvPicPr>
            <p:cNvPr id="103"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104"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النقص في قمة الهرم</a:t>
              </a:r>
              <a:endParaRPr lang="en-US" sz="2000" dirty="0">
                <a:latin typeface="Century Gothic" panose="020B0502020202020204" pitchFamily="34" charset="0"/>
              </a:endParaRPr>
            </a:p>
          </p:txBody>
        </p:sp>
        <p:grpSp>
          <p:nvGrpSpPr>
            <p:cNvPr id="105"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06"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99997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25" dur="1000" fill="hold"/>
                                            <p:tgtEl>
                                              <p:spTgt spid="43"/>
                                            </p:tgtEl>
                                            <p:attrNameLst>
                                              <p:attrName>ppt_x</p:attrName>
                                              <p:attrName>ppt_y</p:attrName>
                                            </p:attrNameLst>
                                          </p:cBhvr>
                                          <p:rCtr x="-23672" y="0"/>
                                        </p:animMotion>
                                      </p:childTnLst>
                                    </p:cTn>
                                  </p:par>
                                  <p:par>
                                    <p:cTn id="26" presetID="22" presetClass="entr" presetSubtype="2"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right)">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99"/>
                                            </p:tgtEl>
                                            <p:attrNameLst>
                                              <p:attrName>style.visibility</p:attrName>
                                            </p:attrNameLst>
                                          </p:cBhvr>
                                          <p:to>
                                            <p:strVal val="visible"/>
                                          </p:to>
                                        </p:set>
                                        <p:anim calcmode="lin" valueType="num">
                                          <p:cBhvr additive="base">
                                            <p:cTn id="33" dur="500" fill="hold"/>
                                            <p:tgtEl>
                                              <p:spTgt spid="99"/>
                                            </p:tgtEl>
                                            <p:attrNameLst>
                                              <p:attrName>ppt_x</p:attrName>
                                            </p:attrNameLst>
                                          </p:cBhvr>
                                          <p:tavLst>
                                            <p:tav tm="0">
                                              <p:val>
                                                <p:strVal val="1+#ppt_w/2"/>
                                              </p:val>
                                            </p:tav>
                                            <p:tav tm="100000">
                                              <p:val>
                                                <p:strVal val="#ppt_x"/>
                                              </p:val>
                                            </p:tav>
                                          </p:tavLst>
                                        </p:anim>
                                        <p:anim calcmode="lin" valueType="num">
                                          <p:cBhvr additive="base">
                                            <p:cTn id="34" dur="500" fill="hold"/>
                                            <p:tgtEl>
                                              <p:spTgt spid="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path" presetSubtype="0" fill="hold" nodeType="clickEffect">
                                      <p:stCondLst>
                                        <p:cond delay="0"/>
                                      </p:stCondLst>
                                      <p:childTnLst>
                                        <p:animMotion origin="layout" path="M -2.08333E-6 2.96296E-6 L -0.47344 2.96296E-6 " pathEditMode="relative" rAng="0" ptsTypes="AA">
                                          <p:cBhvr>
                                            <p:cTn id="25" dur="1000" fill="hold"/>
                                            <p:tgtEl>
                                              <p:spTgt spid="43"/>
                                            </p:tgtEl>
                                            <p:attrNameLst>
                                              <p:attrName>ppt_x</p:attrName>
                                              <p:attrName>ppt_y</p:attrName>
                                            </p:attrNameLst>
                                          </p:cBhvr>
                                          <p:rCtr x="-23672" y="0"/>
                                        </p:animMotion>
                                      </p:childTnLst>
                                    </p:cTn>
                                  </p:par>
                                  <p:par>
                                    <p:cTn id="26" presetID="22" presetClass="entr" presetSubtype="2"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right)">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99"/>
                                            </p:tgtEl>
                                            <p:attrNameLst>
                                              <p:attrName>style.visibility</p:attrName>
                                            </p:attrNameLst>
                                          </p:cBhvr>
                                          <p:to>
                                            <p:strVal val="visible"/>
                                          </p:to>
                                        </p:set>
                                        <p:anim calcmode="lin" valueType="num">
                                          <p:cBhvr additive="base">
                                            <p:cTn id="33" dur="500" fill="hold"/>
                                            <p:tgtEl>
                                              <p:spTgt spid="99"/>
                                            </p:tgtEl>
                                            <p:attrNameLst>
                                              <p:attrName>ppt_x</p:attrName>
                                            </p:attrNameLst>
                                          </p:cBhvr>
                                          <p:tavLst>
                                            <p:tav tm="0">
                                              <p:val>
                                                <p:strVal val="1+#ppt_w/2"/>
                                              </p:val>
                                            </p:tav>
                                            <p:tav tm="100000">
                                              <p:val>
                                                <p:strVal val="#ppt_x"/>
                                              </p:val>
                                            </p:tav>
                                          </p:tavLst>
                                        </p:anim>
                                        <p:anim calcmode="lin" valueType="num">
                                          <p:cBhvr additive="base">
                                            <p:cTn id="34" dur="500" fill="hold"/>
                                            <p:tgtEl>
                                              <p:spTgt spid="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Circle: Hollow 15">
            <a:extLst>
              <a:ext uri="{FF2B5EF4-FFF2-40B4-BE49-F238E27FC236}">
                <a16:creationId xmlns:a16="http://schemas.microsoft.com/office/drawing/2014/main" id="{70369790-1143-4956-8390-EFD1D1BA0871}"/>
              </a:ext>
            </a:extLst>
          </p:cNvPr>
          <p:cNvSpPr/>
          <p:nvPr/>
        </p:nvSpPr>
        <p:spPr>
          <a:xfrm>
            <a:off x="2709124" y="4750019"/>
            <a:ext cx="1828800" cy="1828800"/>
          </a:xfrm>
          <a:prstGeom prst="donut">
            <a:avLst>
              <a:gd name="adj" fmla="val 12344"/>
            </a:avLst>
          </a:prstGeom>
          <a:solidFill>
            <a:srgbClr val="7030A0"/>
          </a:solidFill>
          <a:ln>
            <a:solidFill>
              <a:srgbClr val="7030A0"/>
            </a:solidFill>
          </a:ln>
          <a:effectLst/>
          <a:scene3d>
            <a:camera prst="perspectiveContrastingLeftFacing">
              <a:rot lat="2670154" lon="13813610" rev="10937545"/>
            </a:camera>
            <a:lightRig rig="flat" dir="t"/>
          </a:scene3d>
          <a:sp3d prstMaterial="powder">
            <a:bevelT w="0" h="95250" prst="relaxedInset"/>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9" name="Circle: Hollow 14">
            <a:extLst>
              <a:ext uri="{FF2B5EF4-FFF2-40B4-BE49-F238E27FC236}">
                <a16:creationId xmlns:a16="http://schemas.microsoft.com/office/drawing/2014/main" id="{FF3DF636-F69E-47C5-B4DF-DD17C0EC1027}"/>
              </a:ext>
            </a:extLst>
          </p:cNvPr>
          <p:cNvSpPr/>
          <p:nvPr/>
        </p:nvSpPr>
        <p:spPr>
          <a:xfrm>
            <a:off x="2909209" y="3854263"/>
            <a:ext cx="2743200" cy="2743200"/>
          </a:xfrm>
          <a:prstGeom prst="donut">
            <a:avLst>
              <a:gd name="adj" fmla="val 12344"/>
            </a:avLst>
          </a:prstGeom>
          <a:solidFill>
            <a:srgbClr val="92D050"/>
          </a:solidFill>
          <a:ln>
            <a:solidFill>
              <a:srgbClr val="92D050"/>
            </a:solidFill>
          </a:ln>
          <a:scene3d>
            <a:camera prst="perspectiveContrastingLeftFacing">
              <a:rot lat="2670154" lon="13813610" rev="10937545"/>
            </a:camera>
            <a:lightRig rig="flat" dir="t"/>
          </a:scene3d>
          <a:sp3d prstMaterial="powder">
            <a:bevelT w="0" h="95250" prst="relaxedInset"/>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0" name="Circle: Hollow 11">
            <a:extLst>
              <a:ext uri="{FF2B5EF4-FFF2-40B4-BE49-F238E27FC236}">
                <a16:creationId xmlns:a16="http://schemas.microsoft.com/office/drawing/2014/main" id="{E4920F95-AD08-4223-9AA1-814E01F43FBD}"/>
              </a:ext>
            </a:extLst>
          </p:cNvPr>
          <p:cNvSpPr/>
          <p:nvPr/>
        </p:nvSpPr>
        <p:spPr>
          <a:xfrm>
            <a:off x="3351163" y="2713721"/>
            <a:ext cx="3657600" cy="3657600"/>
          </a:xfrm>
          <a:prstGeom prst="donut">
            <a:avLst>
              <a:gd name="adj" fmla="val 12344"/>
            </a:avLst>
          </a:prstGeom>
          <a:solidFill>
            <a:srgbClr val="00B0F0"/>
          </a:solidFill>
          <a:ln>
            <a:solidFill>
              <a:srgbClr val="00B0F0"/>
            </a:solidFill>
          </a:ln>
          <a:scene3d>
            <a:camera prst="perspectiveContrastingLeftFacing">
              <a:rot lat="2670154" lon="13813610" rev="10937545"/>
            </a:camera>
            <a:lightRig rig="flat" dir="t"/>
          </a:scene3d>
          <a:sp3d prstMaterial="powder">
            <a:bevelT w="0" h="95250" prst="relaxedInset"/>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1" name="Circle: Hollow 12">
            <a:extLst>
              <a:ext uri="{FF2B5EF4-FFF2-40B4-BE49-F238E27FC236}">
                <a16:creationId xmlns:a16="http://schemas.microsoft.com/office/drawing/2014/main" id="{E9BE9DD6-21ED-48B6-AD33-AC1DD8FA1AAA}"/>
              </a:ext>
            </a:extLst>
          </p:cNvPr>
          <p:cNvSpPr/>
          <p:nvPr/>
        </p:nvSpPr>
        <p:spPr>
          <a:xfrm>
            <a:off x="4576489" y="2740518"/>
            <a:ext cx="2743200" cy="2743200"/>
          </a:xfrm>
          <a:prstGeom prst="donut">
            <a:avLst>
              <a:gd name="adj" fmla="val 12344"/>
            </a:avLst>
          </a:prstGeom>
          <a:solidFill>
            <a:srgbClr val="FF0066"/>
          </a:solidFill>
          <a:ln>
            <a:solidFill>
              <a:srgbClr val="FF0066"/>
            </a:solidFill>
          </a:ln>
          <a:scene3d>
            <a:camera prst="perspectiveContrastingLeftFacing">
              <a:rot lat="2670154" lon="13813610" rev="10937545"/>
            </a:camera>
            <a:lightRig rig="flat" dir="t"/>
          </a:scene3d>
          <a:sp3d prstMaterial="powder">
            <a:bevelT w="0" h="95250" prst="relaxedInset"/>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 name="Circle: Hollow 13">
            <a:extLst>
              <a:ext uri="{FF2B5EF4-FFF2-40B4-BE49-F238E27FC236}">
                <a16:creationId xmlns:a16="http://schemas.microsoft.com/office/drawing/2014/main" id="{36183EBD-8E72-458C-BF2F-4B2075A0D34E}"/>
              </a:ext>
            </a:extLst>
          </p:cNvPr>
          <p:cNvSpPr/>
          <p:nvPr/>
        </p:nvSpPr>
        <p:spPr>
          <a:xfrm>
            <a:off x="5621917" y="2685379"/>
            <a:ext cx="1828800" cy="1828800"/>
          </a:xfrm>
          <a:prstGeom prst="donut">
            <a:avLst>
              <a:gd name="adj" fmla="val 12344"/>
            </a:avLst>
          </a:prstGeom>
          <a:solidFill>
            <a:srgbClr val="FFC000"/>
          </a:solidFill>
          <a:ln>
            <a:solidFill>
              <a:srgbClr val="FFC000"/>
            </a:solidFill>
          </a:ln>
          <a:scene3d>
            <a:camera prst="perspectiveContrastingLeftFacing">
              <a:rot lat="2670154" lon="13813610" rev="10937545"/>
            </a:camera>
            <a:lightRig rig="flat" dir="t"/>
          </a:scene3d>
          <a:sp3d prstMaterial="powder">
            <a:bevelT w="0" h="95250" prst="relaxedInset"/>
            <a:bevelB w="82550" h="1079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3" name="Oval 1">
            <a:extLst>
              <a:ext uri="{FF2B5EF4-FFF2-40B4-BE49-F238E27FC236}">
                <a16:creationId xmlns:a16="http://schemas.microsoft.com/office/drawing/2014/main" id="{51BBBF60-1CA6-4FD0-937A-928E97911D06}"/>
              </a:ext>
            </a:extLst>
          </p:cNvPr>
          <p:cNvSpPr/>
          <p:nvPr/>
        </p:nvSpPr>
        <p:spPr>
          <a:xfrm>
            <a:off x="3042983" y="6242807"/>
            <a:ext cx="4821707" cy="649798"/>
          </a:xfrm>
          <a:prstGeom prst="ellipse">
            <a:avLst/>
          </a:prstGeom>
          <a:gradFill flip="none" rotWithShape="1">
            <a:gsLst>
              <a:gs pos="4000">
                <a:schemeClr val="tx1">
                  <a:alpha val="0"/>
                </a:schemeClr>
              </a:gs>
              <a:gs pos="48640">
                <a:srgbClr val="000000">
                  <a:alpha val="21000"/>
                </a:srgbClr>
              </a:gs>
              <a:gs pos="100000">
                <a:schemeClr val="tx1">
                  <a:alpha val="0"/>
                </a:schemeClr>
              </a:gs>
            </a:gsLst>
            <a:path path="circle">
              <a:fillToRect l="100000" t="100000"/>
            </a:path>
            <a:tileRect r="-100000" b="-100000"/>
          </a:gradFill>
          <a:ln>
            <a:noFill/>
          </a:ln>
          <a:effectLst>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4" name="Group 5">
            <a:extLst>
              <a:ext uri="{FF2B5EF4-FFF2-40B4-BE49-F238E27FC236}">
                <a16:creationId xmlns:a16="http://schemas.microsoft.com/office/drawing/2014/main" id="{4C7AAE19-F477-4636-A16E-370E595B12C0}"/>
              </a:ext>
            </a:extLst>
          </p:cNvPr>
          <p:cNvGrpSpPr/>
          <p:nvPr/>
        </p:nvGrpSpPr>
        <p:grpSpPr>
          <a:xfrm>
            <a:off x="1928400" y="4414008"/>
            <a:ext cx="6046997" cy="2052321"/>
            <a:chOff x="2737493" y="3054016"/>
            <a:chExt cx="6046997" cy="2052321"/>
          </a:xfrm>
        </p:grpSpPr>
        <p:sp>
          <p:nvSpPr>
            <p:cNvPr id="115" name="Freeform: Shape 24">
              <a:extLst>
                <a:ext uri="{FF2B5EF4-FFF2-40B4-BE49-F238E27FC236}">
                  <a16:creationId xmlns:a16="http://schemas.microsoft.com/office/drawing/2014/main" id="{05D7CAA1-1031-4A33-BF1F-B83E246F03E7}"/>
                </a:ext>
              </a:extLst>
            </p:cNvPr>
            <p:cNvSpPr/>
            <p:nvPr/>
          </p:nvSpPr>
          <p:spPr>
            <a:xfrm rot="19493013">
              <a:off x="2737493" y="3054016"/>
              <a:ext cx="6046997" cy="427985"/>
            </a:xfrm>
            <a:custGeom>
              <a:avLst/>
              <a:gdLst>
                <a:gd name="connsiteX0" fmla="*/ 899428 w 6046997"/>
                <a:gd name="connsiteY0" fmla="*/ 194277 h 427985"/>
                <a:gd name="connsiteX1" fmla="*/ 899047 w 6046997"/>
                <a:gd name="connsiteY1" fmla="*/ 233708 h 427985"/>
                <a:gd name="connsiteX2" fmla="*/ 0 w 6046997"/>
                <a:gd name="connsiteY2" fmla="*/ 233708 h 427985"/>
                <a:gd name="connsiteX3" fmla="*/ 0 w 6046997"/>
                <a:gd name="connsiteY3" fmla="*/ 194277 h 427985"/>
                <a:gd name="connsiteX4" fmla="*/ 1445704 w 6046997"/>
                <a:gd name="connsiteY4" fmla="*/ 194277 h 427985"/>
                <a:gd name="connsiteX5" fmla="*/ 1444665 w 6046997"/>
                <a:gd name="connsiteY5" fmla="*/ 233708 h 427985"/>
                <a:gd name="connsiteX6" fmla="*/ 1168489 w 6046997"/>
                <a:gd name="connsiteY6" fmla="*/ 233708 h 427985"/>
                <a:gd name="connsiteX7" fmla="*/ 1168870 w 6046997"/>
                <a:gd name="connsiteY7" fmla="*/ 194277 h 427985"/>
                <a:gd name="connsiteX8" fmla="*/ 2309145 w 6046997"/>
                <a:gd name="connsiteY8" fmla="*/ 194277 h 427985"/>
                <a:gd name="connsiteX9" fmla="*/ 2308706 w 6046997"/>
                <a:gd name="connsiteY9" fmla="*/ 233708 h 427985"/>
                <a:gd name="connsiteX10" fmla="*/ 1781996 w 6046997"/>
                <a:gd name="connsiteY10" fmla="*/ 233708 h 427985"/>
                <a:gd name="connsiteX11" fmla="*/ 1783036 w 6046997"/>
                <a:gd name="connsiteY11" fmla="*/ 194277 h 427985"/>
                <a:gd name="connsiteX12" fmla="*/ 3439000 w 6046997"/>
                <a:gd name="connsiteY12" fmla="*/ 194277 h 427985"/>
                <a:gd name="connsiteX13" fmla="*/ 3438089 w 6046997"/>
                <a:gd name="connsiteY13" fmla="*/ 233708 h 427985"/>
                <a:gd name="connsiteX14" fmla="*/ 2718478 w 6046997"/>
                <a:gd name="connsiteY14" fmla="*/ 233708 h 427985"/>
                <a:gd name="connsiteX15" fmla="*/ 2718918 w 6046997"/>
                <a:gd name="connsiteY15" fmla="*/ 194277 h 427985"/>
                <a:gd name="connsiteX16" fmla="*/ 4476428 w 6046997"/>
                <a:gd name="connsiteY16" fmla="*/ 194277 h 427985"/>
                <a:gd name="connsiteX17" fmla="*/ 4478621 w 6046997"/>
                <a:gd name="connsiteY17" fmla="*/ 233708 h 427985"/>
                <a:gd name="connsiteX18" fmla="*/ 3790520 w 6046997"/>
                <a:gd name="connsiteY18" fmla="*/ 233708 h 427985"/>
                <a:gd name="connsiteX19" fmla="*/ 3791432 w 6046997"/>
                <a:gd name="connsiteY19" fmla="*/ 194277 h 427985"/>
                <a:gd name="connsiteX20" fmla="*/ 5756404 w 6046997"/>
                <a:gd name="connsiteY20" fmla="*/ 0 h 427985"/>
                <a:gd name="connsiteX21" fmla="*/ 6046997 w 6046997"/>
                <a:gd name="connsiteY21" fmla="*/ 213993 h 427985"/>
                <a:gd name="connsiteX22" fmla="*/ 5756404 w 6046997"/>
                <a:gd name="connsiteY22" fmla="*/ 427985 h 427985"/>
                <a:gd name="connsiteX23" fmla="*/ 5756404 w 6046997"/>
                <a:gd name="connsiteY23" fmla="*/ 233708 h 427985"/>
                <a:gd name="connsiteX24" fmla="*/ 4748766 w 6046997"/>
                <a:gd name="connsiteY24" fmla="*/ 233708 h 427985"/>
                <a:gd name="connsiteX25" fmla="*/ 4746573 w 6046997"/>
                <a:gd name="connsiteY25" fmla="*/ 194277 h 427985"/>
                <a:gd name="connsiteX26" fmla="*/ 5756404 w 6046997"/>
                <a:gd name="connsiteY26" fmla="*/ 194277 h 427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46997" h="427985">
                  <a:moveTo>
                    <a:pt x="899428" y="194277"/>
                  </a:moveTo>
                  <a:lnTo>
                    <a:pt x="899047" y="233708"/>
                  </a:lnTo>
                  <a:lnTo>
                    <a:pt x="0" y="233708"/>
                  </a:lnTo>
                  <a:lnTo>
                    <a:pt x="0" y="194277"/>
                  </a:lnTo>
                  <a:close/>
                  <a:moveTo>
                    <a:pt x="1445704" y="194277"/>
                  </a:moveTo>
                  <a:lnTo>
                    <a:pt x="1444665" y="233708"/>
                  </a:lnTo>
                  <a:lnTo>
                    <a:pt x="1168489" y="233708"/>
                  </a:lnTo>
                  <a:lnTo>
                    <a:pt x="1168870" y="194277"/>
                  </a:lnTo>
                  <a:close/>
                  <a:moveTo>
                    <a:pt x="2309145" y="194277"/>
                  </a:moveTo>
                  <a:lnTo>
                    <a:pt x="2308706" y="233708"/>
                  </a:lnTo>
                  <a:lnTo>
                    <a:pt x="1781996" y="233708"/>
                  </a:lnTo>
                  <a:lnTo>
                    <a:pt x="1783036" y="194277"/>
                  </a:lnTo>
                  <a:close/>
                  <a:moveTo>
                    <a:pt x="3439000" y="194277"/>
                  </a:moveTo>
                  <a:lnTo>
                    <a:pt x="3438089" y="233708"/>
                  </a:lnTo>
                  <a:lnTo>
                    <a:pt x="2718478" y="233708"/>
                  </a:lnTo>
                  <a:lnTo>
                    <a:pt x="2718918" y="194277"/>
                  </a:lnTo>
                  <a:close/>
                  <a:moveTo>
                    <a:pt x="4476428" y="194277"/>
                  </a:moveTo>
                  <a:lnTo>
                    <a:pt x="4478621" y="233708"/>
                  </a:lnTo>
                  <a:lnTo>
                    <a:pt x="3790520" y="233708"/>
                  </a:lnTo>
                  <a:lnTo>
                    <a:pt x="3791432" y="194277"/>
                  </a:lnTo>
                  <a:close/>
                  <a:moveTo>
                    <a:pt x="5756404" y="0"/>
                  </a:moveTo>
                  <a:lnTo>
                    <a:pt x="6046997" y="213993"/>
                  </a:lnTo>
                  <a:lnTo>
                    <a:pt x="5756404" y="427985"/>
                  </a:lnTo>
                  <a:lnTo>
                    <a:pt x="5756404" y="233708"/>
                  </a:lnTo>
                  <a:lnTo>
                    <a:pt x="4748766" y="233708"/>
                  </a:lnTo>
                  <a:lnTo>
                    <a:pt x="4746573" y="194277"/>
                  </a:lnTo>
                  <a:lnTo>
                    <a:pt x="5756404" y="194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6" name="Isosceles Triangle 4">
              <a:extLst>
                <a:ext uri="{FF2B5EF4-FFF2-40B4-BE49-F238E27FC236}">
                  <a16:creationId xmlns:a16="http://schemas.microsoft.com/office/drawing/2014/main" id="{5F9028D4-2AF9-41C1-82C2-472D81C88963}"/>
                </a:ext>
              </a:extLst>
            </p:cNvPr>
            <p:cNvSpPr/>
            <p:nvPr/>
          </p:nvSpPr>
          <p:spPr>
            <a:xfrm rot="3319559">
              <a:off x="3247860" y="4705285"/>
              <a:ext cx="513347" cy="28875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17" name="Group 7">
            <a:extLst>
              <a:ext uri="{FF2B5EF4-FFF2-40B4-BE49-F238E27FC236}">
                <a16:creationId xmlns:a16="http://schemas.microsoft.com/office/drawing/2014/main" id="{6FC441B5-E530-4D35-9824-06DA29567F95}"/>
              </a:ext>
            </a:extLst>
          </p:cNvPr>
          <p:cNvGrpSpPr/>
          <p:nvPr/>
        </p:nvGrpSpPr>
        <p:grpSpPr>
          <a:xfrm>
            <a:off x="612522" y="4575111"/>
            <a:ext cx="2104837" cy="1082332"/>
            <a:chOff x="1421615" y="3215119"/>
            <a:chExt cx="2104837" cy="1082332"/>
          </a:xfrm>
        </p:grpSpPr>
        <p:sp>
          <p:nvSpPr>
            <p:cNvPr id="118" name="TextBox 27">
              <a:extLst>
                <a:ext uri="{FF2B5EF4-FFF2-40B4-BE49-F238E27FC236}">
                  <a16:creationId xmlns:a16="http://schemas.microsoft.com/office/drawing/2014/main" id="{846E1A19-9A6A-439E-8DC9-C819BA346013}"/>
                </a:ext>
              </a:extLst>
            </p:cNvPr>
            <p:cNvSpPr txBox="1"/>
            <p:nvPr/>
          </p:nvSpPr>
          <p:spPr>
            <a:xfrm>
              <a:off x="2308315" y="3601060"/>
              <a:ext cx="33855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660066"/>
                  </a:solidFill>
                  <a:effectLst/>
                  <a:uLnTx/>
                  <a:uFillTx/>
                  <a:latin typeface="Oswald" panose="02000503000000000000" pitchFamily="2" charset="0"/>
                  <a:ea typeface="+mn-ea"/>
                  <a:cs typeface="+mn-cs"/>
                </a:rPr>
                <a:t>1</a:t>
              </a:r>
            </a:p>
          </p:txBody>
        </p:sp>
        <p:sp>
          <p:nvSpPr>
            <p:cNvPr id="119" name="TextBox 28">
              <a:extLst>
                <a:ext uri="{FF2B5EF4-FFF2-40B4-BE49-F238E27FC236}">
                  <a16:creationId xmlns:a16="http://schemas.microsoft.com/office/drawing/2014/main" id="{21E34309-DD6C-4314-A99B-AB3ADA8FAB97}"/>
                </a:ext>
              </a:extLst>
            </p:cNvPr>
            <p:cNvSpPr txBox="1"/>
            <p:nvPr/>
          </p:nvSpPr>
          <p:spPr>
            <a:xfrm>
              <a:off x="1421615" y="3928119"/>
              <a:ext cx="2104837" cy="369332"/>
            </a:xfrm>
            <a:prstGeom prst="rect">
              <a:avLst/>
            </a:prstGeom>
            <a:noFill/>
          </p:spPr>
          <p:txBody>
            <a:bodyPr wrap="square" rtlCol="0">
              <a:spAutoFit/>
            </a:bodyPr>
            <a:lstStyle/>
            <a:p>
              <a:pPr lvl="0" algn="ctr">
                <a:defRPr/>
              </a:pPr>
              <a:r>
                <a:rPr lang="ar-SY" dirty="0">
                  <a:latin typeface="Oswald" panose="02000503000000000000" pitchFamily="2" charset="0"/>
                </a:rPr>
                <a:t>نِسَب الذكور</a:t>
              </a:r>
              <a:endParaRPr kumimoji="0" lang="en-US" b="0" i="0" u="none" strike="noStrike" kern="1200" cap="none" spc="0" normalizeH="0" baseline="0" noProof="0" dirty="0">
                <a:ln>
                  <a:noFill/>
                </a:ln>
                <a:effectLst/>
                <a:uLnTx/>
                <a:uFillTx/>
                <a:latin typeface="Oswald" panose="02000503000000000000" pitchFamily="2" charset="0"/>
              </a:endParaRPr>
            </a:p>
          </p:txBody>
        </p:sp>
        <p:pic>
          <p:nvPicPr>
            <p:cNvPr id="120" name="Picture 29">
              <a:extLst>
                <a:ext uri="{FF2B5EF4-FFF2-40B4-BE49-F238E27FC236}">
                  <a16:creationId xmlns:a16="http://schemas.microsoft.com/office/drawing/2014/main" id="{89FA43A1-C0B6-4A54-9EB4-26AD19E3B14E}"/>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1000"/>
                      </a14:imgEffect>
                    </a14:imgLayer>
                  </a14:imgProps>
                </a:ext>
                <a:ext uri="{28A0092B-C50C-407E-A947-70E740481C1C}">
                  <a14:useLocalDpi xmlns:a14="http://schemas.microsoft.com/office/drawing/2010/main" val="0"/>
                </a:ext>
              </a:extLst>
            </a:blip>
            <a:srcRect b="18604"/>
            <a:stretch/>
          </p:blipFill>
          <p:spPr>
            <a:xfrm>
              <a:off x="2192364" y="3215119"/>
              <a:ext cx="497670" cy="405084"/>
            </a:xfrm>
            <a:prstGeom prst="rect">
              <a:avLst/>
            </a:prstGeom>
          </p:spPr>
        </p:pic>
      </p:grpSp>
      <p:grpSp>
        <p:nvGrpSpPr>
          <p:cNvPr id="121" name="Group 8">
            <a:extLst>
              <a:ext uri="{FF2B5EF4-FFF2-40B4-BE49-F238E27FC236}">
                <a16:creationId xmlns:a16="http://schemas.microsoft.com/office/drawing/2014/main" id="{3FA99AFF-8E3E-41B0-A4BF-A1B09BEF234A}"/>
              </a:ext>
            </a:extLst>
          </p:cNvPr>
          <p:cNvGrpSpPr/>
          <p:nvPr/>
        </p:nvGrpSpPr>
        <p:grpSpPr>
          <a:xfrm>
            <a:off x="1312955" y="3229998"/>
            <a:ext cx="2104837" cy="1224071"/>
            <a:chOff x="2122048" y="1696427"/>
            <a:chExt cx="2104837" cy="1224071"/>
          </a:xfrm>
        </p:grpSpPr>
        <p:sp>
          <p:nvSpPr>
            <p:cNvPr id="122" name="TextBox 30">
              <a:extLst>
                <a:ext uri="{FF2B5EF4-FFF2-40B4-BE49-F238E27FC236}">
                  <a16:creationId xmlns:a16="http://schemas.microsoft.com/office/drawing/2014/main" id="{6EE36E00-7AC8-4682-8F45-3F4E3091A970}"/>
                </a:ext>
              </a:extLst>
            </p:cNvPr>
            <p:cNvSpPr txBox="1"/>
            <p:nvPr/>
          </p:nvSpPr>
          <p:spPr>
            <a:xfrm>
              <a:off x="3005189" y="2219646"/>
              <a:ext cx="338554"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92D050"/>
                  </a:solidFill>
                  <a:effectLst/>
                  <a:uLnTx/>
                  <a:uFillTx/>
                  <a:latin typeface="Oswald" panose="02000503000000000000" pitchFamily="2" charset="0"/>
                  <a:ea typeface="+mn-ea"/>
                  <a:cs typeface="+mn-cs"/>
                </a:rPr>
                <a:t>2</a:t>
              </a:r>
            </a:p>
          </p:txBody>
        </p:sp>
        <p:sp>
          <p:nvSpPr>
            <p:cNvPr id="123" name="TextBox 31">
              <a:extLst>
                <a:ext uri="{FF2B5EF4-FFF2-40B4-BE49-F238E27FC236}">
                  <a16:creationId xmlns:a16="http://schemas.microsoft.com/office/drawing/2014/main" id="{8DDC2B7A-F7BC-40AC-B306-2976E0B8F561}"/>
                </a:ext>
              </a:extLst>
            </p:cNvPr>
            <p:cNvSpPr txBox="1"/>
            <p:nvPr/>
          </p:nvSpPr>
          <p:spPr>
            <a:xfrm>
              <a:off x="2122048" y="2551166"/>
              <a:ext cx="2104837" cy="369332"/>
            </a:xfrm>
            <a:prstGeom prst="rect">
              <a:avLst/>
            </a:prstGeom>
            <a:noFill/>
          </p:spPr>
          <p:txBody>
            <a:bodyPr wrap="square" rtlCol="0">
              <a:spAutoFit/>
            </a:bodyPr>
            <a:lstStyle/>
            <a:p>
              <a:pPr lvl="0" algn="ctr">
                <a:defRPr/>
              </a:pPr>
              <a:r>
                <a:rPr lang="ar-SY" dirty="0">
                  <a:latin typeface="Oswald" panose="02000503000000000000" pitchFamily="2" charset="0"/>
                </a:rPr>
                <a:t>نِسَب الإناث</a:t>
              </a:r>
              <a:endParaRPr kumimoji="0" lang="en-US" b="0" i="0" u="none" strike="noStrike" kern="1200" cap="none" spc="0" normalizeH="0" baseline="0" noProof="0" dirty="0">
                <a:ln>
                  <a:noFill/>
                </a:ln>
                <a:effectLst/>
                <a:uLnTx/>
                <a:uFillTx/>
                <a:latin typeface="Oswald" panose="02000503000000000000" pitchFamily="2" charset="0"/>
              </a:endParaRPr>
            </a:p>
          </p:txBody>
        </p:sp>
        <p:pic>
          <p:nvPicPr>
            <p:cNvPr id="124" name="Picture 32">
              <a:extLst>
                <a:ext uri="{FF2B5EF4-FFF2-40B4-BE49-F238E27FC236}">
                  <a16:creationId xmlns:a16="http://schemas.microsoft.com/office/drawing/2014/main" id="{B1769E50-DF2A-489D-9774-46980BE73AF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4461"/>
            <a:stretch/>
          </p:blipFill>
          <p:spPr>
            <a:xfrm>
              <a:off x="2933933" y="1696427"/>
              <a:ext cx="611678" cy="523220"/>
            </a:xfrm>
            <a:prstGeom prst="rect">
              <a:avLst/>
            </a:prstGeom>
          </p:spPr>
        </p:pic>
      </p:grpSp>
      <p:grpSp>
        <p:nvGrpSpPr>
          <p:cNvPr id="125" name="Group 9">
            <a:extLst>
              <a:ext uri="{FF2B5EF4-FFF2-40B4-BE49-F238E27FC236}">
                <a16:creationId xmlns:a16="http://schemas.microsoft.com/office/drawing/2014/main" id="{0523D2BF-E175-416A-A82E-EC114297AF91}"/>
              </a:ext>
            </a:extLst>
          </p:cNvPr>
          <p:cNvGrpSpPr/>
          <p:nvPr/>
        </p:nvGrpSpPr>
        <p:grpSpPr>
          <a:xfrm>
            <a:off x="2079681" y="1832878"/>
            <a:ext cx="2049693" cy="1397120"/>
            <a:chOff x="2888774" y="472886"/>
            <a:chExt cx="2049693" cy="1397120"/>
          </a:xfrm>
        </p:grpSpPr>
        <p:sp>
          <p:nvSpPr>
            <p:cNvPr id="126" name="TextBox 33">
              <a:extLst>
                <a:ext uri="{FF2B5EF4-FFF2-40B4-BE49-F238E27FC236}">
                  <a16:creationId xmlns:a16="http://schemas.microsoft.com/office/drawing/2014/main" id="{85863308-9D8D-46C5-A9B0-069FF76148B1}"/>
                </a:ext>
              </a:extLst>
            </p:cNvPr>
            <p:cNvSpPr txBox="1"/>
            <p:nvPr/>
          </p:nvSpPr>
          <p:spPr>
            <a:xfrm>
              <a:off x="3679831" y="927142"/>
              <a:ext cx="33855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B0F0"/>
                  </a:solidFill>
                  <a:effectLst/>
                  <a:uLnTx/>
                  <a:uFillTx/>
                  <a:latin typeface="Oswald" panose="02000503000000000000" pitchFamily="2" charset="0"/>
                  <a:ea typeface="+mn-ea"/>
                  <a:cs typeface="+mn-cs"/>
                </a:rPr>
                <a:t>3</a:t>
              </a:r>
            </a:p>
          </p:txBody>
        </p:sp>
        <p:sp>
          <p:nvSpPr>
            <p:cNvPr id="127" name="TextBox 34">
              <a:extLst>
                <a:ext uri="{FF2B5EF4-FFF2-40B4-BE49-F238E27FC236}">
                  <a16:creationId xmlns:a16="http://schemas.microsoft.com/office/drawing/2014/main" id="{C244E23D-8B00-4D98-A905-12A2FEAC797F}"/>
                </a:ext>
              </a:extLst>
            </p:cNvPr>
            <p:cNvSpPr txBox="1"/>
            <p:nvPr/>
          </p:nvSpPr>
          <p:spPr>
            <a:xfrm>
              <a:off x="2888774" y="1223675"/>
              <a:ext cx="2049693" cy="646331"/>
            </a:xfrm>
            <a:prstGeom prst="rect">
              <a:avLst/>
            </a:prstGeom>
            <a:noFill/>
          </p:spPr>
          <p:txBody>
            <a:bodyPr wrap="square" rtlCol="0">
              <a:spAutoFit/>
            </a:bodyPr>
            <a:lstStyle/>
            <a:p>
              <a:pPr lvl="0" algn="ctr">
                <a:defRPr/>
              </a:pPr>
              <a:r>
                <a:rPr lang="ar-SY" dirty="0">
                  <a:latin typeface="Oswald" panose="02000503000000000000" pitchFamily="2" charset="0"/>
                </a:rPr>
                <a:t>نِسَب أعمار السكان وأعداد كل فئة عمرية</a:t>
              </a:r>
              <a:endParaRPr kumimoji="0" lang="en-US" b="0" i="0" u="none" strike="noStrike" kern="1200" cap="none" spc="0" normalizeH="0" baseline="0" noProof="0" dirty="0">
                <a:ln>
                  <a:noFill/>
                </a:ln>
                <a:effectLst/>
                <a:uLnTx/>
                <a:uFillTx/>
                <a:latin typeface="Oswald" panose="02000503000000000000" pitchFamily="2" charset="0"/>
              </a:endParaRPr>
            </a:p>
          </p:txBody>
        </p:sp>
        <p:pic>
          <p:nvPicPr>
            <p:cNvPr id="128" name="Picture 35">
              <a:extLst>
                <a:ext uri="{FF2B5EF4-FFF2-40B4-BE49-F238E27FC236}">
                  <a16:creationId xmlns:a16="http://schemas.microsoft.com/office/drawing/2014/main" id="{E9367E95-7BD2-4D5D-82F1-34EC31CABDC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5300" t="2200" r="10273" b="14011"/>
            <a:stretch/>
          </p:blipFill>
          <p:spPr>
            <a:xfrm>
              <a:off x="3673438" y="472886"/>
              <a:ext cx="396265" cy="446107"/>
            </a:xfrm>
            <a:prstGeom prst="rect">
              <a:avLst/>
            </a:prstGeom>
          </p:spPr>
        </p:pic>
      </p:grpSp>
      <p:grpSp>
        <p:nvGrpSpPr>
          <p:cNvPr id="129" name="Group 42">
            <a:extLst>
              <a:ext uri="{FF2B5EF4-FFF2-40B4-BE49-F238E27FC236}">
                <a16:creationId xmlns:a16="http://schemas.microsoft.com/office/drawing/2014/main" id="{7166C87C-9066-4A5F-94AB-368028D84A07}"/>
              </a:ext>
            </a:extLst>
          </p:cNvPr>
          <p:cNvGrpSpPr/>
          <p:nvPr/>
        </p:nvGrpSpPr>
        <p:grpSpPr>
          <a:xfrm>
            <a:off x="6329477" y="5036723"/>
            <a:ext cx="2242480" cy="1080684"/>
            <a:chOff x="7138570" y="3676731"/>
            <a:chExt cx="2242480" cy="1080684"/>
          </a:xfrm>
        </p:grpSpPr>
        <p:sp>
          <p:nvSpPr>
            <p:cNvPr id="130" name="TextBox 36">
              <a:extLst>
                <a:ext uri="{FF2B5EF4-FFF2-40B4-BE49-F238E27FC236}">
                  <a16:creationId xmlns:a16="http://schemas.microsoft.com/office/drawing/2014/main" id="{E29078DB-A605-466A-9C46-B3A7574F8270}"/>
                </a:ext>
              </a:extLst>
            </p:cNvPr>
            <p:cNvSpPr txBox="1"/>
            <p:nvPr/>
          </p:nvSpPr>
          <p:spPr>
            <a:xfrm>
              <a:off x="8031191" y="3996501"/>
              <a:ext cx="33855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66"/>
                  </a:solidFill>
                  <a:effectLst/>
                  <a:uLnTx/>
                  <a:uFillTx/>
                  <a:latin typeface="Oswald" panose="02000503000000000000" pitchFamily="2" charset="0"/>
                  <a:ea typeface="+mn-ea"/>
                  <a:cs typeface="+mn-cs"/>
                </a:rPr>
                <a:t>4</a:t>
              </a:r>
            </a:p>
          </p:txBody>
        </p:sp>
        <p:sp>
          <p:nvSpPr>
            <p:cNvPr id="131" name="TextBox 37">
              <a:extLst>
                <a:ext uri="{FF2B5EF4-FFF2-40B4-BE49-F238E27FC236}">
                  <a16:creationId xmlns:a16="http://schemas.microsoft.com/office/drawing/2014/main" id="{8EE34C97-56A3-404A-BF97-18B5E0FC1412}"/>
                </a:ext>
              </a:extLst>
            </p:cNvPr>
            <p:cNvSpPr txBox="1"/>
            <p:nvPr/>
          </p:nvSpPr>
          <p:spPr>
            <a:xfrm>
              <a:off x="7138570" y="4388083"/>
              <a:ext cx="2242480" cy="369332"/>
            </a:xfrm>
            <a:prstGeom prst="rect">
              <a:avLst/>
            </a:prstGeom>
            <a:noFill/>
          </p:spPr>
          <p:txBody>
            <a:bodyPr wrap="square" rtlCol="0">
              <a:spAutoFit/>
            </a:bodyPr>
            <a:lstStyle/>
            <a:p>
              <a:pPr lvl="0" algn="ctr">
                <a:defRPr/>
              </a:pPr>
              <a:r>
                <a:rPr lang="ar-SY" dirty="0">
                  <a:solidFill>
                    <a:prstClr val="white">
                      <a:lumMod val="50000"/>
                    </a:prstClr>
                  </a:solidFill>
                  <a:latin typeface="Oswald" panose="02000503000000000000" pitchFamily="2" charset="0"/>
                </a:rPr>
                <a:t>نِسَب الفئة العمرية المنتجة</a:t>
              </a:r>
              <a:endParaRPr kumimoji="0" lang="en-US" b="0" i="0" u="none" strike="noStrike" kern="1200" cap="none" spc="0" normalizeH="0" baseline="0" noProof="0" dirty="0">
                <a:ln>
                  <a:noFill/>
                </a:ln>
                <a:solidFill>
                  <a:prstClr val="white">
                    <a:lumMod val="50000"/>
                  </a:prstClr>
                </a:solidFill>
                <a:effectLst/>
                <a:uLnTx/>
                <a:uFillTx/>
                <a:latin typeface="Oswald" panose="02000503000000000000" pitchFamily="2" charset="0"/>
              </a:endParaRPr>
            </a:p>
          </p:txBody>
        </p:sp>
        <p:pic>
          <p:nvPicPr>
            <p:cNvPr id="132" name="Picture 38">
              <a:extLst>
                <a:ext uri="{FF2B5EF4-FFF2-40B4-BE49-F238E27FC236}">
                  <a16:creationId xmlns:a16="http://schemas.microsoft.com/office/drawing/2014/main" id="{2EDEEAD9-4D3D-4076-85E0-B7FE8B288544}"/>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14051"/>
            <a:stretch/>
          </p:blipFill>
          <p:spPr>
            <a:xfrm>
              <a:off x="8031191" y="3676731"/>
              <a:ext cx="526158" cy="452226"/>
            </a:xfrm>
            <a:prstGeom prst="rect">
              <a:avLst/>
            </a:prstGeom>
          </p:spPr>
        </p:pic>
      </p:grpSp>
      <p:grpSp>
        <p:nvGrpSpPr>
          <p:cNvPr id="133" name="Group 43">
            <a:extLst>
              <a:ext uri="{FF2B5EF4-FFF2-40B4-BE49-F238E27FC236}">
                <a16:creationId xmlns:a16="http://schemas.microsoft.com/office/drawing/2014/main" id="{71A6A1E0-C396-4D13-A058-D7D37BF14DCC}"/>
              </a:ext>
            </a:extLst>
          </p:cNvPr>
          <p:cNvGrpSpPr/>
          <p:nvPr/>
        </p:nvGrpSpPr>
        <p:grpSpPr>
          <a:xfrm>
            <a:off x="7279782" y="2862227"/>
            <a:ext cx="2594336" cy="2348086"/>
            <a:chOff x="8088875" y="2454739"/>
            <a:chExt cx="2594336" cy="2348086"/>
          </a:xfrm>
        </p:grpSpPr>
        <p:sp>
          <p:nvSpPr>
            <p:cNvPr id="134" name="TextBox 39">
              <a:extLst>
                <a:ext uri="{FF2B5EF4-FFF2-40B4-BE49-F238E27FC236}">
                  <a16:creationId xmlns:a16="http://schemas.microsoft.com/office/drawing/2014/main" id="{DFC2E5E8-C8DE-435C-B821-4E3FADD86FF2}"/>
                </a:ext>
              </a:extLst>
            </p:cNvPr>
            <p:cNvSpPr txBox="1"/>
            <p:nvPr/>
          </p:nvSpPr>
          <p:spPr>
            <a:xfrm>
              <a:off x="9312213" y="2652539"/>
              <a:ext cx="33855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C000"/>
                  </a:solidFill>
                  <a:effectLst/>
                  <a:uLnTx/>
                  <a:uFillTx/>
                  <a:latin typeface="Oswald" panose="02000503000000000000" pitchFamily="2" charset="0"/>
                  <a:ea typeface="+mn-ea"/>
                  <a:cs typeface="+mn-cs"/>
                </a:rPr>
                <a:t>5</a:t>
              </a:r>
            </a:p>
          </p:txBody>
        </p:sp>
        <p:sp>
          <p:nvSpPr>
            <p:cNvPr id="135" name="TextBox 40">
              <a:extLst>
                <a:ext uri="{FF2B5EF4-FFF2-40B4-BE49-F238E27FC236}">
                  <a16:creationId xmlns:a16="http://schemas.microsoft.com/office/drawing/2014/main" id="{16BE4FC9-DFC3-44CD-A6FD-325EDF75D52A}"/>
                </a:ext>
              </a:extLst>
            </p:cNvPr>
            <p:cNvSpPr txBox="1"/>
            <p:nvPr/>
          </p:nvSpPr>
          <p:spPr>
            <a:xfrm>
              <a:off x="8088875" y="3048499"/>
              <a:ext cx="2594336" cy="1754326"/>
            </a:xfrm>
            <a:prstGeom prst="rect">
              <a:avLst/>
            </a:prstGeom>
            <a:noFill/>
          </p:spPr>
          <p:txBody>
            <a:bodyPr wrap="square" rtlCol="0">
              <a:spAutoFit/>
            </a:bodyPr>
            <a:lstStyle/>
            <a:p>
              <a:pPr lvl="0" algn="ctr">
                <a:defRPr/>
              </a:pPr>
              <a:r>
                <a:rPr lang="ar-SY" dirty="0">
                  <a:latin typeface="Oswald" panose="02000503000000000000" pitchFamily="2" charset="0"/>
                </a:rPr>
                <a:t>معرفة هل المجتمع فَتِيّ أو هَرِم؟ إذ إن الهَرَم ذا القاعدة العريضة والجوانب المنحدرة</a:t>
              </a:r>
            </a:p>
            <a:p>
              <a:pPr lvl="0" algn="ctr">
                <a:defRPr/>
              </a:pPr>
              <a:r>
                <a:rPr lang="ar-SY" dirty="0">
                  <a:latin typeface="Oswald" panose="02000503000000000000" pitchFamily="2" charset="0"/>
                </a:rPr>
                <a:t>والقمة المدبَّبة يدل على أن المجتمع فَتِيّ، والعكس يدل على شيخوخة المجتمع.</a:t>
              </a:r>
              <a:endParaRPr kumimoji="0" lang="en-US" b="0" i="0" u="none" strike="noStrike" kern="1200" cap="none" spc="0" normalizeH="0" baseline="0" noProof="0" dirty="0">
                <a:ln>
                  <a:noFill/>
                </a:ln>
                <a:effectLst/>
                <a:uLnTx/>
                <a:uFillTx/>
                <a:latin typeface="Oswald" panose="02000503000000000000" pitchFamily="2" charset="0"/>
              </a:endParaRPr>
            </a:p>
          </p:txBody>
        </p:sp>
        <p:pic>
          <p:nvPicPr>
            <p:cNvPr id="136" name="Picture 41">
              <a:extLst>
                <a:ext uri="{FF2B5EF4-FFF2-40B4-BE49-F238E27FC236}">
                  <a16:creationId xmlns:a16="http://schemas.microsoft.com/office/drawing/2014/main" id="{6073B127-0EA6-4CDE-8D08-ACABFC786E6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9841" t="4156" r="8465" b="17656"/>
            <a:stretch/>
          </p:blipFill>
          <p:spPr>
            <a:xfrm>
              <a:off x="9341959" y="2454739"/>
              <a:ext cx="308809" cy="295554"/>
            </a:xfrm>
            <a:prstGeom prst="rect">
              <a:avLst/>
            </a:prstGeom>
          </p:spPr>
        </p:pic>
      </p:grpSp>
      <p:grpSp>
        <p:nvGrpSpPr>
          <p:cNvPr id="137" name="مجموعة 136"/>
          <p:cNvGrpSpPr/>
          <p:nvPr/>
        </p:nvGrpSpPr>
        <p:grpSpPr>
          <a:xfrm>
            <a:off x="6096000" y="1379603"/>
            <a:ext cx="5808884" cy="1193406"/>
            <a:chOff x="6209346" y="3294128"/>
            <a:chExt cx="5808884" cy="1193406"/>
          </a:xfrm>
        </p:grpSpPr>
        <p:sp>
          <p:nvSpPr>
            <p:cNvPr id="138"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Top Corners Rounded 16">
              <a:extLst>
                <a:ext uri="{FF2B5EF4-FFF2-40B4-BE49-F238E27FC236}">
                  <a16:creationId xmlns:a16="http://schemas.microsoft.com/office/drawing/2014/main" id="{863C240A-B417-46DD-B05E-E0B3A922C38A}"/>
                </a:ext>
              </a:extLst>
            </p:cNvPr>
            <p:cNvSpPr/>
            <p:nvPr/>
          </p:nvSpPr>
          <p:spPr>
            <a:xfrm rot="5400000">
              <a:off x="7511246" y="1992231"/>
              <a:ext cx="1193403" cy="3797204"/>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36">
              <a:extLst>
                <a:ext uri="{FF2B5EF4-FFF2-40B4-BE49-F238E27FC236}">
                  <a16:creationId xmlns:a16="http://schemas.microsoft.com/office/drawing/2014/main" id="{93E7D62B-1455-4AFF-B195-F9AA155326E3}"/>
                </a:ext>
              </a:extLst>
            </p:cNvPr>
            <p:cNvSpPr txBox="1"/>
            <p:nvPr/>
          </p:nvSpPr>
          <p:spPr>
            <a:xfrm>
              <a:off x="10918064" y="3555328"/>
              <a:ext cx="839724" cy="646331"/>
            </a:xfrm>
            <a:prstGeom prst="rect">
              <a:avLst/>
            </a:prstGeom>
            <a:noFill/>
          </p:spPr>
          <p:txBody>
            <a:bodyPr wrap="square" rtlCol="0">
              <a:spAutoFit/>
            </a:bodyPr>
            <a:lstStyle/>
            <a:p>
              <a:pPr algn="ctr"/>
              <a:r>
                <a:rPr lang="ar-SY" sz="3600" b="1" dirty="0">
                  <a:latin typeface="Century Gothic" panose="020B0502020202020204" pitchFamily="34" charset="0"/>
                </a:rPr>
                <a:t>1</a:t>
              </a:r>
            </a:p>
          </p:txBody>
        </p:sp>
        <p:pic>
          <p:nvPicPr>
            <p:cNvPr id="141" name="Graphic 10" descr="Marketing">
              <a:extLst>
                <a:ext uri="{FF2B5EF4-FFF2-40B4-BE49-F238E27FC236}">
                  <a16:creationId xmlns:a16="http://schemas.microsoft.com/office/drawing/2014/main" id="{D4556F2B-2510-47EB-BADC-D28A80042CD3}"/>
                </a:ext>
              </a:extLst>
            </p:cNvPr>
            <p:cNvPicPr>
              <a:picLocks/>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8957163" y="3625531"/>
              <a:ext cx="640080" cy="640080"/>
            </a:xfrm>
            <a:prstGeom prst="rect">
              <a:avLst/>
            </a:prstGeom>
          </p:spPr>
        </p:pic>
        <p:sp>
          <p:nvSpPr>
            <p:cNvPr id="142" name="TextBox 47">
              <a:extLst>
                <a:ext uri="{FF2B5EF4-FFF2-40B4-BE49-F238E27FC236}">
                  <a16:creationId xmlns:a16="http://schemas.microsoft.com/office/drawing/2014/main" id="{ED665529-B0D7-41B7-B7D6-AC371B427BAB}"/>
                </a:ext>
              </a:extLst>
            </p:cNvPr>
            <p:cNvSpPr txBox="1"/>
            <p:nvPr/>
          </p:nvSpPr>
          <p:spPr>
            <a:xfrm>
              <a:off x="6209346" y="3591627"/>
              <a:ext cx="2840067" cy="523220"/>
            </a:xfrm>
            <a:prstGeom prst="rect">
              <a:avLst/>
            </a:prstGeom>
            <a:noFill/>
          </p:spPr>
          <p:txBody>
            <a:bodyPr wrap="square" rtlCol="0">
              <a:spAutoFit/>
            </a:bodyPr>
            <a:lstStyle/>
            <a:p>
              <a:pPr algn="r"/>
              <a:r>
                <a:rPr lang="ar-SY" sz="2800" dirty="0">
                  <a:latin typeface="Century Gothic" panose="020B0502020202020204" pitchFamily="34" charset="0"/>
                </a:rPr>
                <a:t>فوائد الهرم السكاني</a:t>
              </a:r>
              <a:endParaRPr lang="en-US" sz="2800" dirty="0">
                <a:latin typeface="Century Gothic" panose="020B0502020202020204" pitchFamily="34" charset="0"/>
              </a:endParaRPr>
            </a:p>
          </p:txBody>
        </p:sp>
        <p:grpSp>
          <p:nvGrpSpPr>
            <p:cNvPr id="143"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44"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8"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4449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0"/>
                                        </p:tgtEl>
                                        <p:attrNameLst>
                                          <p:attrName>style.visibility</p:attrName>
                                        </p:attrNameLst>
                                      </p:cBhvr>
                                      <p:to>
                                        <p:strVal val="visible"/>
                                      </p:to>
                                    </p:set>
                                    <p:anim calcmode="lin" valueType="num">
                                      <p:cBhvr>
                                        <p:cTn id="13" dur="500" fill="hold"/>
                                        <p:tgtEl>
                                          <p:spTgt spid="70"/>
                                        </p:tgtEl>
                                        <p:attrNameLst>
                                          <p:attrName>ppt_w</p:attrName>
                                        </p:attrNameLst>
                                      </p:cBhvr>
                                      <p:tavLst>
                                        <p:tav tm="0">
                                          <p:val>
                                            <p:fltVal val="0"/>
                                          </p:val>
                                        </p:tav>
                                        <p:tav tm="100000">
                                          <p:val>
                                            <p:strVal val="#ppt_w"/>
                                          </p:val>
                                        </p:tav>
                                      </p:tavLst>
                                    </p:anim>
                                    <p:anim calcmode="lin" valueType="num">
                                      <p:cBhvr>
                                        <p:cTn id="14" dur="500" fill="hold"/>
                                        <p:tgtEl>
                                          <p:spTgt spid="70"/>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117"/>
                                        </p:tgtEl>
                                        <p:attrNameLst>
                                          <p:attrName>style.visibility</p:attrName>
                                        </p:attrNameLst>
                                      </p:cBhvr>
                                      <p:to>
                                        <p:strVal val="visible"/>
                                      </p:to>
                                    </p:set>
                                  </p:childTnLst>
                                </p:cTn>
                              </p:par>
                            </p:childTnLst>
                          </p:cTn>
                        </p:par>
                        <p:par>
                          <p:cTn id="18" fill="hold">
                            <p:stCondLst>
                              <p:cond delay="500"/>
                            </p:stCondLst>
                            <p:childTnLst>
                              <p:par>
                                <p:cTn id="19" presetID="23" presetClass="entr" presetSubtype="16" fill="hold" grpId="0" nodeType="afterEffect">
                                  <p:stCondLst>
                                    <p:cond delay="0"/>
                                  </p:stCondLst>
                                  <p:childTnLst>
                                    <p:set>
                                      <p:cBhvr>
                                        <p:cTn id="20" dur="1" fill="hold">
                                          <p:stCondLst>
                                            <p:cond delay="0"/>
                                          </p:stCondLst>
                                        </p:cTn>
                                        <p:tgtEl>
                                          <p:spTgt spid="109"/>
                                        </p:tgtEl>
                                        <p:attrNameLst>
                                          <p:attrName>style.visibility</p:attrName>
                                        </p:attrNameLst>
                                      </p:cBhvr>
                                      <p:to>
                                        <p:strVal val="visible"/>
                                      </p:to>
                                    </p:set>
                                    <p:anim calcmode="lin" valueType="num">
                                      <p:cBhvr>
                                        <p:cTn id="21" dur="500" fill="hold"/>
                                        <p:tgtEl>
                                          <p:spTgt spid="109"/>
                                        </p:tgtEl>
                                        <p:attrNameLst>
                                          <p:attrName>ppt_w</p:attrName>
                                        </p:attrNameLst>
                                      </p:cBhvr>
                                      <p:tavLst>
                                        <p:tav tm="0">
                                          <p:val>
                                            <p:fltVal val="0"/>
                                          </p:val>
                                        </p:tav>
                                        <p:tav tm="100000">
                                          <p:val>
                                            <p:strVal val="#ppt_w"/>
                                          </p:val>
                                        </p:tav>
                                      </p:tavLst>
                                    </p:anim>
                                    <p:anim calcmode="lin" valueType="num">
                                      <p:cBhvr>
                                        <p:cTn id="22" dur="500" fill="hold"/>
                                        <p:tgtEl>
                                          <p:spTgt spid="109"/>
                                        </p:tgtEl>
                                        <p:attrNameLst>
                                          <p:attrName>ppt_h</p:attrName>
                                        </p:attrNameLst>
                                      </p:cBhvr>
                                      <p:tavLst>
                                        <p:tav tm="0">
                                          <p:val>
                                            <p:fltVal val="0"/>
                                          </p:val>
                                        </p:tav>
                                        <p:tav tm="100000">
                                          <p:val>
                                            <p:strVal val="#ppt_h"/>
                                          </p:val>
                                        </p:tav>
                                      </p:tavLst>
                                    </p:anim>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121"/>
                                        </p:tgtEl>
                                        <p:attrNameLst>
                                          <p:attrName>style.visibility</p:attrName>
                                        </p:attrNameLst>
                                      </p:cBhvr>
                                      <p:to>
                                        <p:strVal val="visible"/>
                                      </p:to>
                                    </p:set>
                                    <p:animEffect transition="in" filter="fade">
                                      <p:cBhvr>
                                        <p:cTn id="26" dur="500"/>
                                        <p:tgtEl>
                                          <p:spTgt spid="121"/>
                                        </p:tgtEl>
                                      </p:cBhvr>
                                    </p:animEffect>
                                  </p:childTnLst>
                                </p:cTn>
                              </p:par>
                            </p:childTnLst>
                          </p:cTn>
                        </p:par>
                        <p:par>
                          <p:cTn id="27" fill="hold">
                            <p:stCondLst>
                              <p:cond delay="1500"/>
                            </p:stCondLst>
                            <p:childTnLst>
                              <p:par>
                                <p:cTn id="28" presetID="23" presetClass="entr" presetSubtype="16" fill="hold" grpId="0" nodeType="afterEffect">
                                  <p:stCondLst>
                                    <p:cond delay="0"/>
                                  </p:stCondLst>
                                  <p:childTnLst>
                                    <p:set>
                                      <p:cBhvr>
                                        <p:cTn id="29" dur="1" fill="hold">
                                          <p:stCondLst>
                                            <p:cond delay="0"/>
                                          </p:stCondLst>
                                        </p:cTn>
                                        <p:tgtEl>
                                          <p:spTgt spid="110"/>
                                        </p:tgtEl>
                                        <p:attrNameLst>
                                          <p:attrName>style.visibility</p:attrName>
                                        </p:attrNameLst>
                                      </p:cBhvr>
                                      <p:to>
                                        <p:strVal val="visible"/>
                                      </p:to>
                                    </p:set>
                                    <p:anim calcmode="lin" valueType="num">
                                      <p:cBhvr>
                                        <p:cTn id="30" dur="500" fill="hold"/>
                                        <p:tgtEl>
                                          <p:spTgt spid="110"/>
                                        </p:tgtEl>
                                        <p:attrNameLst>
                                          <p:attrName>ppt_w</p:attrName>
                                        </p:attrNameLst>
                                      </p:cBhvr>
                                      <p:tavLst>
                                        <p:tav tm="0">
                                          <p:val>
                                            <p:fltVal val="0"/>
                                          </p:val>
                                        </p:tav>
                                        <p:tav tm="100000">
                                          <p:val>
                                            <p:strVal val="#ppt_w"/>
                                          </p:val>
                                        </p:tav>
                                      </p:tavLst>
                                    </p:anim>
                                    <p:anim calcmode="lin" valueType="num">
                                      <p:cBhvr>
                                        <p:cTn id="31" dur="500" fill="hold"/>
                                        <p:tgtEl>
                                          <p:spTgt spid="110"/>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125"/>
                                        </p:tgtEl>
                                        <p:attrNameLst>
                                          <p:attrName>style.visibility</p:attrName>
                                        </p:attrNameLst>
                                      </p:cBhvr>
                                      <p:to>
                                        <p:strVal val="visible"/>
                                      </p:to>
                                    </p:set>
                                    <p:animEffect transition="in" filter="fade">
                                      <p:cBhvr>
                                        <p:cTn id="35" dur="500"/>
                                        <p:tgtEl>
                                          <p:spTgt spid="125"/>
                                        </p:tgtEl>
                                      </p:cBhvr>
                                    </p:animEffect>
                                  </p:childTnLst>
                                </p:cTn>
                              </p:par>
                            </p:childTnLst>
                          </p:cTn>
                        </p:par>
                        <p:par>
                          <p:cTn id="36" fill="hold">
                            <p:stCondLst>
                              <p:cond delay="2500"/>
                            </p:stCondLst>
                            <p:childTnLst>
                              <p:par>
                                <p:cTn id="37" presetID="23" presetClass="entr" presetSubtype="16" fill="hold" grpId="0" nodeType="afterEffect">
                                  <p:stCondLst>
                                    <p:cond delay="0"/>
                                  </p:stCondLst>
                                  <p:childTnLst>
                                    <p:set>
                                      <p:cBhvr>
                                        <p:cTn id="38" dur="1" fill="hold">
                                          <p:stCondLst>
                                            <p:cond delay="0"/>
                                          </p:stCondLst>
                                        </p:cTn>
                                        <p:tgtEl>
                                          <p:spTgt spid="111"/>
                                        </p:tgtEl>
                                        <p:attrNameLst>
                                          <p:attrName>style.visibility</p:attrName>
                                        </p:attrNameLst>
                                      </p:cBhvr>
                                      <p:to>
                                        <p:strVal val="visible"/>
                                      </p:to>
                                    </p:set>
                                    <p:anim calcmode="lin" valueType="num">
                                      <p:cBhvr>
                                        <p:cTn id="39" dur="500" fill="hold"/>
                                        <p:tgtEl>
                                          <p:spTgt spid="111"/>
                                        </p:tgtEl>
                                        <p:attrNameLst>
                                          <p:attrName>ppt_w</p:attrName>
                                        </p:attrNameLst>
                                      </p:cBhvr>
                                      <p:tavLst>
                                        <p:tav tm="0">
                                          <p:val>
                                            <p:fltVal val="0"/>
                                          </p:val>
                                        </p:tav>
                                        <p:tav tm="100000">
                                          <p:val>
                                            <p:strVal val="#ppt_w"/>
                                          </p:val>
                                        </p:tav>
                                      </p:tavLst>
                                    </p:anim>
                                    <p:anim calcmode="lin" valueType="num">
                                      <p:cBhvr>
                                        <p:cTn id="40" dur="500" fill="hold"/>
                                        <p:tgtEl>
                                          <p:spTgt spid="111"/>
                                        </p:tgtEl>
                                        <p:attrNameLst>
                                          <p:attrName>ppt_h</p:attrName>
                                        </p:attrNameLst>
                                      </p:cBhvr>
                                      <p:tavLst>
                                        <p:tav tm="0">
                                          <p:val>
                                            <p:fltVal val="0"/>
                                          </p:val>
                                        </p:tav>
                                        <p:tav tm="100000">
                                          <p:val>
                                            <p:strVal val="#ppt_h"/>
                                          </p:val>
                                        </p:tav>
                                      </p:tavLst>
                                    </p:anim>
                                  </p:childTnLst>
                                </p:cTn>
                              </p:par>
                            </p:childTnLst>
                          </p:cTn>
                        </p:par>
                        <p:par>
                          <p:cTn id="41" fill="hold">
                            <p:stCondLst>
                              <p:cond delay="3000"/>
                            </p:stCondLst>
                            <p:childTnLst>
                              <p:par>
                                <p:cTn id="42" presetID="10" presetClass="entr" presetSubtype="0" fill="hold" nodeType="afterEffect">
                                  <p:stCondLst>
                                    <p:cond delay="0"/>
                                  </p:stCondLst>
                                  <p:childTnLst>
                                    <p:set>
                                      <p:cBhvr>
                                        <p:cTn id="43" dur="1" fill="hold">
                                          <p:stCondLst>
                                            <p:cond delay="0"/>
                                          </p:stCondLst>
                                        </p:cTn>
                                        <p:tgtEl>
                                          <p:spTgt spid="129"/>
                                        </p:tgtEl>
                                        <p:attrNameLst>
                                          <p:attrName>style.visibility</p:attrName>
                                        </p:attrNameLst>
                                      </p:cBhvr>
                                      <p:to>
                                        <p:strVal val="visible"/>
                                      </p:to>
                                    </p:set>
                                    <p:animEffect transition="in" filter="fade">
                                      <p:cBhvr>
                                        <p:cTn id="44" dur="500"/>
                                        <p:tgtEl>
                                          <p:spTgt spid="129"/>
                                        </p:tgtEl>
                                      </p:cBhvr>
                                    </p:animEffect>
                                  </p:childTnLst>
                                </p:cTn>
                              </p:par>
                            </p:childTnLst>
                          </p:cTn>
                        </p:par>
                        <p:par>
                          <p:cTn id="45" fill="hold">
                            <p:stCondLst>
                              <p:cond delay="3500"/>
                            </p:stCondLst>
                            <p:childTnLst>
                              <p:par>
                                <p:cTn id="46" presetID="23" presetClass="entr" presetSubtype="16" fill="hold" grpId="0" nodeType="afterEffect">
                                  <p:stCondLst>
                                    <p:cond delay="0"/>
                                  </p:stCondLst>
                                  <p:childTnLst>
                                    <p:set>
                                      <p:cBhvr>
                                        <p:cTn id="47" dur="1" fill="hold">
                                          <p:stCondLst>
                                            <p:cond delay="0"/>
                                          </p:stCondLst>
                                        </p:cTn>
                                        <p:tgtEl>
                                          <p:spTgt spid="112"/>
                                        </p:tgtEl>
                                        <p:attrNameLst>
                                          <p:attrName>style.visibility</p:attrName>
                                        </p:attrNameLst>
                                      </p:cBhvr>
                                      <p:to>
                                        <p:strVal val="visible"/>
                                      </p:to>
                                    </p:set>
                                    <p:anim calcmode="lin" valueType="num">
                                      <p:cBhvr>
                                        <p:cTn id="48" dur="500" fill="hold"/>
                                        <p:tgtEl>
                                          <p:spTgt spid="112"/>
                                        </p:tgtEl>
                                        <p:attrNameLst>
                                          <p:attrName>ppt_w</p:attrName>
                                        </p:attrNameLst>
                                      </p:cBhvr>
                                      <p:tavLst>
                                        <p:tav tm="0">
                                          <p:val>
                                            <p:fltVal val="0"/>
                                          </p:val>
                                        </p:tav>
                                        <p:tav tm="100000">
                                          <p:val>
                                            <p:strVal val="#ppt_w"/>
                                          </p:val>
                                        </p:tav>
                                      </p:tavLst>
                                    </p:anim>
                                    <p:anim calcmode="lin" valueType="num">
                                      <p:cBhvr>
                                        <p:cTn id="49" dur="500" fill="hold"/>
                                        <p:tgtEl>
                                          <p:spTgt spid="112"/>
                                        </p:tgtEl>
                                        <p:attrNameLst>
                                          <p:attrName>ppt_h</p:attrName>
                                        </p:attrNameLst>
                                      </p:cBhvr>
                                      <p:tavLst>
                                        <p:tav tm="0">
                                          <p:val>
                                            <p:fltVal val="0"/>
                                          </p:val>
                                        </p:tav>
                                        <p:tav tm="100000">
                                          <p:val>
                                            <p:strVal val="#ppt_h"/>
                                          </p:val>
                                        </p:tav>
                                      </p:tavLst>
                                    </p:anim>
                                  </p:childTnLst>
                                </p:cTn>
                              </p:par>
                            </p:childTnLst>
                          </p:cTn>
                        </p:par>
                        <p:par>
                          <p:cTn id="50" fill="hold">
                            <p:stCondLst>
                              <p:cond delay="4000"/>
                            </p:stCondLst>
                            <p:childTnLst>
                              <p:par>
                                <p:cTn id="51" presetID="10" presetClass="entr" presetSubtype="0" fill="hold" nodeType="afterEffect">
                                  <p:stCondLst>
                                    <p:cond delay="0"/>
                                  </p:stCondLst>
                                  <p:childTnLst>
                                    <p:set>
                                      <p:cBhvr>
                                        <p:cTn id="52" dur="1" fill="hold">
                                          <p:stCondLst>
                                            <p:cond delay="0"/>
                                          </p:stCondLst>
                                        </p:cTn>
                                        <p:tgtEl>
                                          <p:spTgt spid="133"/>
                                        </p:tgtEl>
                                        <p:attrNameLst>
                                          <p:attrName>style.visibility</p:attrName>
                                        </p:attrNameLst>
                                      </p:cBhvr>
                                      <p:to>
                                        <p:strVal val="visible"/>
                                      </p:to>
                                    </p:set>
                                    <p:animEffect transition="in" filter="fade">
                                      <p:cBhvr>
                                        <p:cTn id="53" dur="500"/>
                                        <p:tgtEl>
                                          <p:spTgt spid="133"/>
                                        </p:tgtEl>
                                      </p:cBhvr>
                                    </p:animEffect>
                                  </p:childTnLst>
                                </p:cTn>
                              </p:par>
                            </p:childTnLst>
                          </p:cTn>
                        </p:par>
                        <p:par>
                          <p:cTn id="54" fill="hold">
                            <p:stCondLst>
                              <p:cond delay="4500"/>
                            </p:stCondLst>
                            <p:childTnLst>
                              <p:par>
                                <p:cTn id="55" presetID="10" presetClass="entr" presetSubtype="0" fill="hold" grpId="0" nodeType="afterEffect">
                                  <p:stCondLst>
                                    <p:cond delay="0"/>
                                  </p:stCondLst>
                                  <p:childTnLst>
                                    <p:set>
                                      <p:cBhvr>
                                        <p:cTn id="56" dur="1" fill="hold">
                                          <p:stCondLst>
                                            <p:cond delay="0"/>
                                          </p:stCondLst>
                                        </p:cTn>
                                        <p:tgtEl>
                                          <p:spTgt spid="113"/>
                                        </p:tgtEl>
                                        <p:attrNameLst>
                                          <p:attrName>style.visibility</p:attrName>
                                        </p:attrNameLst>
                                      </p:cBhvr>
                                      <p:to>
                                        <p:strVal val="visible"/>
                                      </p:to>
                                    </p:set>
                                    <p:animEffect transition="in" filter="fade">
                                      <p:cBhvr>
                                        <p:cTn id="57" dur="500"/>
                                        <p:tgtEl>
                                          <p:spTgt spid="113"/>
                                        </p:tgtEl>
                                      </p:cBhvr>
                                    </p:animEffect>
                                  </p:childTnLst>
                                </p:cTn>
                              </p:par>
                            </p:childTnLst>
                          </p:cTn>
                        </p:par>
                        <p:par>
                          <p:cTn id="58" fill="hold">
                            <p:stCondLst>
                              <p:cond delay="5000"/>
                            </p:stCondLst>
                            <p:childTnLst>
                              <p:par>
                                <p:cTn id="59" presetID="1" presetClass="entr" presetSubtype="0" fill="hold" nodeType="afterEffect">
                                  <p:stCondLst>
                                    <p:cond delay="0"/>
                                  </p:stCondLst>
                                  <p:childTnLst>
                                    <p:set>
                                      <p:cBhvr>
                                        <p:cTn id="60" dur="1" fill="hold">
                                          <p:stCondLst>
                                            <p:cond delay="0"/>
                                          </p:stCondLst>
                                        </p:cTn>
                                        <p:tgtEl>
                                          <p:spTgt spid="1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nodeType="clickEffect">
                                  <p:stCondLst>
                                    <p:cond delay="0"/>
                                  </p:stCondLst>
                                  <p:childTnLst>
                                    <p:set>
                                      <p:cBhvr>
                                        <p:cTn id="64" dur="1" fill="hold">
                                          <p:stCondLst>
                                            <p:cond delay="0"/>
                                          </p:stCondLst>
                                        </p:cTn>
                                        <p:tgtEl>
                                          <p:spTgt spid="137"/>
                                        </p:tgtEl>
                                        <p:attrNameLst>
                                          <p:attrName>style.visibility</p:attrName>
                                        </p:attrNameLst>
                                      </p:cBhvr>
                                      <p:to>
                                        <p:strVal val="visible"/>
                                      </p:to>
                                    </p:set>
                                    <p:anim calcmode="lin" valueType="num">
                                      <p:cBhvr additive="base">
                                        <p:cTn id="65" dur="500" fill="hold"/>
                                        <p:tgtEl>
                                          <p:spTgt spid="137"/>
                                        </p:tgtEl>
                                        <p:attrNameLst>
                                          <p:attrName>ppt_x</p:attrName>
                                        </p:attrNameLst>
                                      </p:cBhvr>
                                      <p:tavLst>
                                        <p:tav tm="0">
                                          <p:val>
                                            <p:strVal val="1+#ppt_w/2"/>
                                          </p:val>
                                        </p:tav>
                                        <p:tav tm="100000">
                                          <p:val>
                                            <p:strVal val="#ppt_x"/>
                                          </p:val>
                                        </p:tav>
                                      </p:tavLst>
                                    </p:anim>
                                    <p:anim calcmode="lin" valueType="num">
                                      <p:cBhvr additive="base">
                                        <p:cTn id="66" dur="500" fill="hold"/>
                                        <p:tgtEl>
                                          <p:spTgt spid="1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09" grpId="0" animBg="1"/>
      <p:bldP spid="110" grpId="0" animBg="1"/>
      <p:bldP spid="111" grpId="0" animBg="1"/>
      <p:bldP spid="112" grpId="0" animBg="1"/>
      <p:bldP spid="1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707886"/>
            </a:xfrm>
            <a:prstGeom prst="rect">
              <a:avLst/>
            </a:prstGeom>
            <a:noFill/>
          </p:spPr>
          <p:txBody>
            <a:bodyPr wrap="square" rtlCol="0">
              <a:spAutoFit/>
            </a:bodyPr>
            <a:lstStyle/>
            <a:p>
              <a:r>
                <a:rPr lang="ar-SY" sz="2000" b="1" dirty="0">
                  <a:latin typeface="Century Gothic" panose="020B0502020202020204" pitchFamily="34" charset="0"/>
                </a:rPr>
                <a:t>نشاط 2 </a:t>
              </a:r>
            </a:p>
            <a:p>
              <a:pPr algn="ctr"/>
              <a:endParaRPr lang="en-US" sz="20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يكتب الطلبة أسماء المناطق الإدارية على الخريطة</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26">
            <a:extLst>
              <a:ext uri="{FF2B5EF4-FFF2-40B4-BE49-F238E27FC236}">
                <a16:creationId xmlns:a16="http://schemas.microsoft.com/office/drawing/2014/main" id="{2AC1D5D3-5F91-471B-8D64-41C3AFEB8EA0}"/>
              </a:ext>
            </a:extLst>
          </p:cNvPr>
          <p:cNvGrpSpPr/>
          <p:nvPr/>
        </p:nvGrpSpPr>
        <p:grpSpPr>
          <a:xfrm>
            <a:off x="947240" y="2660036"/>
            <a:ext cx="6161094" cy="4019286"/>
            <a:chOff x="7749849" y="1427649"/>
            <a:chExt cx="1941904" cy="2902950"/>
          </a:xfrm>
        </p:grpSpPr>
        <p:grpSp>
          <p:nvGrpSpPr>
            <p:cNvPr id="109" name="Group 17">
              <a:extLst>
                <a:ext uri="{FF2B5EF4-FFF2-40B4-BE49-F238E27FC236}">
                  <a16:creationId xmlns:a16="http://schemas.microsoft.com/office/drawing/2014/main" id="{53137BCD-AB69-43BC-ACDF-D10660BCA645}"/>
                </a:ext>
              </a:extLst>
            </p:cNvPr>
            <p:cNvGrpSpPr/>
            <p:nvPr/>
          </p:nvGrpSpPr>
          <p:grpSpPr>
            <a:xfrm>
              <a:off x="7749849" y="1427649"/>
              <a:ext cx="1890340" cy="2902950"/>
              <a:chOff x="4570017" y="921436"/>
              <a:chExt cx="2412715" cy="3705146"/>
            </a:xfrm>
            <a:effectLst>
              <a:reflection blurRad="6350" stA="51000" endPos="14000" dir="5400000" sy="-100000" algn="bl" rotWithShape="0"/>
            </a:effectLst>
          </p:grpSpPr>
          <p:sp>
            <p:nvSpPr>
              <p:cNvPr id="112" name="Rectangle 18">
                <a:extLst>
                  <a:ext uri="{FF2B5EF4-FFF2-40B4-BE49-F238E27FC236}">
                    <a16:creationId xmlns:a16="http://schemas.microsoft.com/office/drawing/2014/main" id="{FCBD6FA9-07F9-4D1E-8F2A-B5AA8C77D81F}"/>
                  </a:ext>
                </a:extLst>
              </p:cNvPr>
              <p:cNvSpPr/>
              <p:nvPr/>
            </p:nvSpPr>
            <p:spPr>
              <a:xfrm>
                <a:off x="4570377" y="921436"/>
                <a:ext cx="2412355"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9">
                <a:extLst>
                  <a:ext uri="{FF2B5EF4-FFF2-40B4-BE49-F238E27FC236}">
                    <a16:creationId xmlns:a16="http://schemas.microsoft.com/office/drawing/2014/main" id="{41D7193C-94B5-4C66-A4CF-3DB8A9019A8E}"/>
                  </a:ext>
                </a:extLst>
              </p:cNvPr>
              <p:cNvSpPr/>
              <p:nvPr/>
            </p:nvSpPr>
            <p:spPr>
              <a:xfrm flipV="1">
                <a:off x="4570017" y="921436"/>
                <a:ext cx="2412715" cy="1109111"/>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0" name="Picture 12">
              <a:extLst>
                <a:ext uri="{FF2B5EF4-FFF2-40B4-BE49-F238E27FC236}">
                  <a16:creationId xmlns:a16="http://schemas.microsoft.com/office/drawing/2014/main" id="{039FBA9A-A698-4B3C-979A-FA7C649AAE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0932" y="2134470"/>
              <a:ext cx="1628455" cy="2079768"/>
            </a:xfrm>
            <a:prstGeom prst="rect">
              <a:avLst/>
            </a:prstGeom>
          </p:spPr>
        </p:pic>
        <p:sp>
          <p:nvSpPr>
            <p:cNvPr id="111" name="TextBox 21">
              <a:extLst>
                <a:ext uri="{FF2B5EF4-FFF2-40B4-BE49-F238E27FC236}">
                  <a16:creationId xmlns:a16="http://schemas.microsoft.com/office/drawing/2014/main" id="{3FFEC7E5-9AAA-420D-9D59-9AD5230E6B3C}"/>
                </a:ext>
              </a:extLst>
            </p:cNvPr>
            <p:cNvSpPr txBox="1"/>
            <p:nvPr/>
          </p:nvSpPr>
          <p:spPr>
            <a:xfrm>
              <a:off x="7774857" y="1427649"/>
              <a:ext cx="1916896" cy="377461"/>
            </a:xfrm>
            <a:prstGeom prst="rect">
              <a:avLst/>
            </a:prstGeom>
            <a:noFill/>
          </p:spPr>
          <p:txBody>
            <a:bodyPr wrap="square" rtlCol="0">
              <a:spAutoFit/>
            </a:bodyPr>
            <a:lstStyle/>
            <a:p>
              <a:pPr algn="ctr"/>
              <a:endParaRPr lang="ar-SY" sz="2000" b="1" dirty="0">
                <a:solidFill>
                  <a:schemeClr val="bg1"/>
                </a:solidFill>
                <a:latin typeface="Helvetica" panose="020B0604020202020204" pitchFamily="34" charset="0"/>
              </a:endParaRPr>
            </a:p>
          </p:txBody>
        </p:sp>
      </p:grpSp>
      <p:sp>
        <p:nvSpPr>
          <p:cNvPr id="2" name="مستطيل 1"/>
          <p:cNvSpPr/>
          <p:nvPr/>
        </p:nvSpPr>
        <p:spPr>
          <a:xfrm>
            <a:off x="3117934" y="3680713"/>
            <a:ext cx="1130438" cy="307777"/>
          </a:xfrm>
          <a:prstGeom prst="rect">
            <a:avLst/>
          </a:prstGeom>
        </p:spPr>
        <p:txBody>
          <a:bodyPr wrap="none">
            <a:spAutoFit/>
          </a:bodyPr>
          <a:lstStyle/>
          <a:p>
            <a:r>
              <a:rPr lang="ar-SY" sz="1400" b="1" dirty="0">
                <a:solidFill>
                  <a:srgbClr val="FF0000"/>
                </a:solidFill>
              </a:rPr>
              <a:t>الحدود الشمالية </a:t>
            </a:r>
          </a:p>
        </p:txBody>
      </p:sp>
      <p:sp>
        <p:nvSpPr>
          <p:cNvPr id="52" name="مستطيل 51"/>
          <p:cNvSpPr/>
          <p:nvPr/>
        </p:nvSpPr>
        <p:spPr>
          <a:xfrm>
            <a:off x="1694718" y="3679224"/>
            <a:ext cx="627095" cy="307777"/>
          </a:xfrm>
          <a:prstGeom prst="rect">
            <a:avLst/>
          </a:prstGeom>
        </p:spPr>
        <p:txBody>
          <a:bodyPr wrap="none">
            <a:spAutoFit/>
          </a:bodyPr>
          <a:lstStyle/>
          <a:p>
            <a:r>
              <a:rPr lang="ar-SY" sz="1400" b="1" dirty="0">
                <a:solidFill>
                  <a:srgbClr val="FF0000"/>
                </a:solidFill>
              </a:rPr>
              <a:t>الجوف </a:t>
            </a:r>
          </a:p>
        </p:txBody>
      </p:sp>
      <p:sp>
        <p:nvSpPr>
          <p:cNvPr id="53" name="مستطيل 52"/>
          <p:cNvSpPr/>
          <p:nvPr/>
        </p:nvSpPr>
        <p:spPr>
          <a:xfrm>
            <a:off x="1355518" y="4017779"/>
            <a:ext cx="505267" cy="307777"/>
          </a:xfrm>
          <a:prstGeom prst="rect">
            <a:avLst/>
          </a:prstGeom>
        </p:spPr>
        <p:txBody>
          <a:bodyPr wrap="none">
            <a:spAutoFit/>
          </a:bodyPr>
          <a:lstStyle/>
          <a:p>
            <a:r>
              <a:rPr lang="ar-SY" sz="1400" b="1" dirty="0">
                <a:solidFill>
                  <a:srgbClr val="FF0000"/>
                </a:solidFill>
              </a:rPr>
              <a:t>تبوك </a:t>
            </a:r>
          </a:p>
        </p:txBody>
      </p:sp>
      <p:sp>
        <p:nvSpPr>
          <p:cNvPr id="54" name="مستطيل 53"/>
          <p:cNvSpPr/>
          <p:nvPr/>
        </p:nvSpPr>
        <p:spPr>
          <a:xfrm>
            <a:off x="2410752" y="4048557"/>
            <a:ext cx="505267" cy="307777"/>
          </a:xfrm>
          <a:prstGeom prst="rect">
            <a:avLst/>
          </a:prstGeom>
        </p:spPr>
        <p:txBody>
          <a:bodyPr wrap="none">
            <a:spAutoFit/>
          </a:bodyPr>
          <a:lstStyle/>
          <a:p>
            <a:r>
              <a:rPr lang="ar-SY" sz="1400" b="1" dirty="0">
                <a:solidFill>
                  <a:srgbClr val="FF0000"/>
                </a:solidFill>
              </a:rPr>
              <a:t>حائل </a:t>
            </a:r>
          </a:p>
        </p:txBody>
      </p:sp>
      <p:sp>
        <p:nvSpPr>
          <p:cNvPr id="55" name="مستطيل 54"/>
          <p:cNvSpPr/>
          <p:nvPr/>
        </p:nvSpPr>
        <p:spPr>
          <a:xfrm>
            <a:off x="3158447" y="4356334"/>
            <a:ext cx="622286" cy="307777"/>
          </a:xfrm>
          <a:prstGeom prst="rect">
            <a:avLst/>
          </a:prstGeom>
        </p:spPr>
        <p:txBody>
          <a:bodyPr wrap="none">
            <a:spAutoFit/>
          </a:bodyPr>
          <a:lstStyle/>
          <a:p>
            <a:r>
              <a:rPr lang="ar-SY" sz="1400" b="1" dirty="0">
                <a:solidFill>
                  <a:srgbClr val="FF0000"/>
                </a:solidFill>
              </a:rPr>
              <a:t>القصيم </a:t>
            </a:r>
          </a:p>
        </p:txBody>
      </p:sp>
      <p:sp>
        <p:nvSpPr>
          <p:cNvPr id="56" name="مستطيل 55"/>
          <p:cNvSpPr/>
          <p:nvPr/>
        </p:nvSpPr>
        <p:spPr>
          <a:xfrm>
            <a:off x="1630228" y="4553021"/>
            <a:ext cx="1090363" cy="307777"/>
          </a:xfrm>
          <a:prstGeom prst="rect">
            <a:avLst/>
          </a:prstGeom>
        </p:spPr>
        <p:txBody>
          <a:bodyPr wrap="none">
            <a:spAutoFit/>
          </a:bodyPr>
          <a:lstStyle/>
          <a:p>
            <a:r>
              <a:rPr lang="ar-SY" sz="1400" b="1" dirty="0">
                <a:solidFill>
                  <a:srgbClr val="FF0000"/>
                </a:solidFill>
              </a:rPr>
              <a:t>المدينة المنورة </a:t>
            </a:r>
          </a:p>
        </p:txBody>
      </p:sp>
      <p:sp>
        <p:nvSpPr>
          <p:cNvPr id="57" name="مستطيل 56"/>
          <p:cNvSpPr/>
          <p:nvPr/>
        </p:nvSpPr>
        <p:spPr>
          <a:xfrm>
            <a:off x="1586324" y="4944581"/>
            <a:ext cx="883575" cy="307777"/>
          </a:xfrm>
          <a:prstGeom prst="rect">
            <a:avLst/>
          </a:prstGeom>
        </p:spPr>
        <p:txBody>
          <a:bodyPr wrap="none">
            <a:spAutoFit/>
          </a:bodyPr>
          <a:lstStyle/>
          <a:p>
            <a:r>
              <a:rPr lang="ar-SY" sz="1400" b="1" dirty="0">
                <a:solidFill>
                  <a:srgbClr val="FF0000"/>
                </a:solidFill>
              </a:rPr>
              <a:t>مكة المكرمة</a:t>
            </a:r>
          </a:p>
        </p:txBody>
      </p:sp>
      <p:sp>
        <p:nvSpPr>
          <p:cNvPr id="58" name="مستطيل 57"/>
          <p:cNvSpPr/>
          <p:nvPr/>
        </p:nvSpPr>
        <p:spPr>
          <a:xfrm>
            <a:off x="1795530" y="5404757"/>
            <a:ext cx="572593" cy="307777"/>
          </a:xfrm>
          <a:prstGeom prst="rect">
            <a:avLst/>
          </a:prstGeom>
        </p:spPr>
        <p:txBody>
          <a:bodyPr wrap="none">
            <a:spAutoFit/>
          </a:bodyPr>
          <a:lstStyle/>
          <a:p>
            <a:r>
              <a:rPr lang="ar-SY" sz="1400" b="1" dirty="0">
                <a:solidFill>
                  <a:srgbClr val="FF0000"/>
                </a:solidFill>
              </a:rPr>
              <a:t>الباحة </a:t>
            </a:r>
          </a:p>
        </p:txBody>
      </p:sp>
      <p:sp>
        <p:nvSpPr>
          <p:cNvPr id="59" name="مستطيل 58"/>
          <p:cNvSpPr/>
          <p:nvPr/>
        </p:nvSpPr>
        <p:spPr>
          <a:xfrm>
            <a:off x="3020254" y="5252358"/>
            <a:ext cx="566181" cy="307777"/>
          </a:xfrm>
          <a:prstGeom prst="rect">
            <a:avLst/>
          </a:prstGeom>
        </p:spPr>
        <p:txBody>
          <a:bodyPr wrap="none">
            <a:spAutoFit/>
          </a:bodyPr>
          <a:lstStyle/>
          <a:p>
            <a:r>
              <a:rPr lang="ar-SY" sz="1400" b="1" dirty="0">
                <a:solidFill>
                  <a:srgbClr val="FF0000"/>
                </a:solidFill>
              </a:rPr>
              <a:t>عسير </a:t>
            </a:r>
          </a:p>
        </p:txBody>
      </p:sp>
      <p:sp>
        <p:nvSpPr>
          <p:cNvPr id="60" name="مستطيل 59"/>
          <p:cNvSpPr/>
          <p:nvPr/>
        </p:nvSpPr>
        <p:spPr>
          <a:xfrm>
            <a:off x="2133272" y="5900059"/>
            <a:ext cx="590226" cy="307777"/>
          </a:xfrm>
          <a:prstGeom prst="rect">
            <a:avLst/>
          </a:prstGeom>
        </p:spPr>
        <p:txBody>
          <a:bodyPr wrap="none">
            <a:spAutoFit/>
          </a:bodyPr>
          <a:lstStyle/>
          <a:p>
            <a:r>
              <a:rPr lang="ar-SY" sz="1400" b="1" dirty="0">
                <a:solidFill>
                  <a:srgbClr val="FF0000"/>
                </a:solidFill>
              </a:rPr>
              <a:t>جازان </a:t>
            </a:r>
          </a:p>
        </p:txBody>
      </p:sp>
      <p:sp>
        <p:nvSpPr>
          <p:cNvPr id="62" name="مستطيل 61"/>
          <p:cNvSpPr/>
          <p:nvPr/>
        </p:nvSpPr>
        <p:spPr>
          <a:xfrm>
            <a:off x="4197076" y="4924551"/>
            <a:ext cx="1154483" cy="307777"/>
          </a:xfrm>
          <a:prstGeom prst="rect">
            <a:avLst/>
          </a:prstGeom>
        </p:spPr>
        <p:txBody>
          <a:bodyPr wrap="none">
            <a:spAutoFit/>
          </a:bodyPr>
          <a:lstStyle/>
          <a:p>
            <a:r>
              <a:rPr lang="ar-SY" sz="1400" b="1" dirty="0">
                <a:solidFill>
                  <a:srgbClr val="FF0000"/>
                </a:solidFill>
              </a:rPr>
              <a:t>المنطقة الشرقية </a:t>
            </a:r>
          </a:p>
        </p:txBody>
      </p:sp>
      <p:sp>
        <p:nvSpPr>
          <p:cNvPr id="63" name="مستطيل 62"/>
          <p:cNvSpPr/>
          <p:nvPr/>
        </p:nvSpPr>
        <p:spPr>
          <a:xfrm>
            <a:off x="3675367" y="5712534"/>
            <a:ext cx="542136" cy="307777"/>
          </a:xfrm>
          <a:prstGeom prst="rect">
            <a:avLst/>
          </a:prstGeom>
        </p:spPr>
        <p:txBody>
          <a:bodyPr wrap="none">
            <a:spAutoFit/>
          </a:bodyPr>
          <a:lstStyle/>
          <a:p>
            <a:r>
              <a:rPr lang="ar-SY" sz="1400" b="1" dirty="0">
                <a:solidFill>
                  <a:srgbClr val="FF0000"/>
                </a:solidFill>
              </a:rPr>
              <a:t>نجران</a:t>
            </a:r>
          </a:p>
        </p:txBody>
      </p:sp>
      <p:sp>
        <p:nvSpPr>
          <p:cNvPr id="64" name="مستطيل 63"/>
          <p:cNvSpPr/>
          <p:nvPr/>
        </p:nvSpPr>
        <p:spPr>
          <a:xfrm>
            <a:off x="3450134" y="4924550"/>
            <a:ext cx="678391" cy="307777"/>
          </a:xfrm>
          <a:prstGeom prst="rect">
            <a:avLst/>
          </a:prstGeom>
        </p:spPr>
        <p:txBody>
          <a:bodyPr wrap="none">
            <a:spAutoFit/>
          </a:bodyPr>
          <a:lstStyle/>
          <a:p>
            <a:r>
              <a:rPr lang="ar-SY" sz="1400" b="1" dirty="0">
                <a:solidFill>
                  <a:srgbClr val="FF0000"/>
                </a:solidFill>
              </a:rPr>
              <a:t>الرياض </a:t>
            </a:r>
          </a:p>
        </p:txBody>
      </p:sp>
    </p:spTree>
    <p:extLst>
      <p:ext uri="{BB962C8B-B14F-4D97-AF65-F5344CB8AC3E}">
        <p14:creationId xmlns:p14="http://schemas.microsoft.com/office/powerpoint/2010/main" val="90640744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accel="38000" fill="hold" nodeType="clickEffect" p14:presetBounceEnd="53000">
                                      <p:stCondLst>
                                        <p:cond delay="0"/>
                                      </p:stCondLst>
                                      <p:childTnLst>
                                        <p:set>
                                          <p:cBhvr>
                                            <p:cTn id="18" dur="1" fill="hold">
                                              <p:stCondLst>
                                                <p:cond delay="0"/>
                                              </p:stCondLst>
                                            </p:cTn>
                                            <p:tgtEl>
                                              <p:spTgt spid="70"/>
                                            </p:tgtEl>
                                            <p:attrNameLst>
                                              <p:attrName>style.visibility</p:attrName>
                                            </p:attrNameLst>
                                          </p:cBhvr>
                                          <p:to>
                                            <p:strVal val="visible"/>
                                          </p:to>
                                        </p:set>
                                        <p:anim calcmode="lin" valueType="num" p14:bounceEnd="53000">
                                          <p:cBhvr additive="base">
                                            <p:cTn id="19" dur="1000" fill="hold"/>
                                            <p:tgtEl>
                                              <p:spTgt spid="70"/>
                                            </p:tgtEl>
                                            <p:attrNameLst>
                                              <p:attrName>ppt_x</p:attrName>
                                            </p:attrNameLst>
                                          </p:cBhvr>
                                          <p:tavLst>
                                            <p:tav tm="0">
                                              <p:val>
                                                <p:strVal val="#ppt_x"/>
                                              </p:val>
                                            </p:tav>
                                            <p:tav tm="100000">
                                              <p:val>
                                                <p:strVal val="#ppt_x"/>
                                              </p:val>
                                            </p:tav>
                                          </p:tavLst>
                                        </p:anim>
                                        <p:anim calcmode="lin" valueType="num" p14:bounceEnd="53000">
                                          <p:cBhvr additive="base">
                                            <p:cTn id="20" dur="1000" fill="hold"/>
                                            <p:tgtEl>
                                              <p:spTgt spid="7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500" fill="hold"/>
                                            <p:tgtEl>
                                              <p:spTgt spid="52"/>
                                            </p:tgtEl>
                                            <p:attrNameLst>
                                              <p:attrName>ppt_x</p:attrName>
                                            </p:attrNameLst>
                                          </p:cBhvr>
                                          <p:tavLst>
                                            <p:tav tm="0">
                                              <p:val>
                                                <p:strVal val="#ppt_x"/>
                                              </p:val>
                                            </p:tav>
                                            <p:tav tm="100000">
                                              <p:val>
                                                <p:strVal val="#ppt_x"/>
                                              </p:val>
                                            </p:tav>
                                          </p:tavLst>
                                        </p:anim>
                                        <p:anim calcmode="lin" valueType="num">
                                          <p:cBhvr additive="base">
                                            <p:cTn id="30" dur="500" fill="hold"/>
                                            <p:tgtEl>
                                              <p:spTgt spid="5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500" fill="hold"/>
                                            <p:tgtEl>
                                              <p:spTgt spid="55"/>
                                            </p:tgtEl>
                                            <p:attrNameLst>
                                              <p:attrName>ppt_x</p:attrName>
                                            </p:attrNameLst>
                                          </p:cBhvr>
                                          <p:tavLst>
                                            <p:tav tm="0">
                                              <p:val>
                                                <p:strVal val="#ppt_x"/>
                                              </p:val>
                                            </p:tav>
                                            <p:tav tm="100000">
                                              <p:val>
                                                <p:strVal val="#ppt_x"/>
                                              </p:val>
                                            </p:tav>
                                          </p:tavLst>
                                        </p:anim>
                                        <p:anim calcmode="lin" valueType="num">
                                          <p:cBhvr additive="base">
                                            <p:cTn id="42" dur="500" fill="hold"/>
                                            <p:tgtEl>
                                              <p:spTgt spid="5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ppt_x"/>
                                              </p:val>
                                            </p:tav>
                                            <p:tav tm="100000">
                                              <p:val>
                                                <p:strVal val="#ppt_x"/>
                                              </p:val>
                                            </p:tav>
                                          </p:tavLst>
                                        </p:anim>
                                        <p:anim calcmode="lin" valueType="num">
                                          <p:cBhvr additive="base">
                                            <p:cTn id="46" dur="500" fill="hold"/>
                                            <p:tgtEl>
                                              <p:spTgt spid="5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ppt_x"/>
                                              </p:val>
                                            </p:tav>
                                            <p:tav tm="100000">
                                              <p:val>
                                                <p:strVal val="#ppt_x"/>
                                              </p:val>
                                            </p:tav>
                                          </p:tavLst>
                                        </p:anim>
                                        <p:anim calcmode="lin" valueType="num">
                                          <p:cBhvr additive="base">
                                            <p:cTn id="50" dur="500" fill="hold"/>
                                            <p:tgtEl>
                                              <p:spTgt spid="5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additive="base">
                                            <p:cTn id="53" dur="500" fill="hold"/>
                                            <p:tgtEl>
                                              <p:spTgt spid="58"/>
                                            </p:tgtEl>
                                            <p:attrNameLst>
                                              <p:attrName>ppt_x</p:attrName>
                                            </p:attrNameLst>
                                          </p:cBhvr>
                                          <p:tavLst>
                                            <p:tav tm="0">
                                              <p:val>
                                                <p:strVal val="#ppt_x"/>
                                              </p:val>
                                            </p:tav>
                                            <p:tav tm="100000">
                                              <p:val>
                                                <p:strVal val="#ppt_x"/>
                                              </p:val>
                                            </p:tav>
                                          </p:tavLst>
                                        </p:anim>
                                        <p:anim calcmode="lin" valueType="num">
                                          <p:cBhvr additive="base">
                                            <p:cTn id="54" dur="500" fill="hold"/>
                                            <p:tgtEl>
                                              <p:spTgt spid="5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anim calcmode="lin" valueType="num">
                                          <p:cBhvr additive="base">
                                            <p:cTn id="57" dur="500" fill="hold"/>
                                            <p:tgtEl>
                                              <p:spTgt spid="59"/>
                                            </p:tgtEl>
                                            <p:attrNameLst>
                                              <p:attrName>ppt_x</p:attrName>
                                            </p:attrNameLst>
                                          </p:cBhvr>
                                          <p:tavLst>
                                            <p:tav tm="0">
                                              <p:val>
                                                <p:strVal val="#ppt_x"/>
                                              </p:val>
                                            </p:tav>
                                            <p:tav tm="100000">
                                              <p:val>
                                                <p:strVal val="#ppt_x"/>
                                              </p:val>
                                            </p:tav>
                                          </p:tavLst>
                                        </p:anim>
                                        <p:anim calcmode="lin" valueType="num">
                                          <p:cBhvr additive="base">
                                            <p:cTn id="58" dur="500" fill="hold"/>
                                            <p:tgtEl>
                                              <p:spTgt spid="5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500" fill="hold"/>
                                            <p:tgtEl>
                                              <p:spTgt spid="60"/>
                                            </p:tgtEl>
                                            <p:attrNameLst>
                                              <p:attrName>ppt_x</p:attrName>
                                            </p:attrNameLst>
                                          </p:cBhvr>
                                          <p:tavLst>
                                            <p:tav tm="0">
                                              <p:val>
                                                <p:strVal val="#ppt_x"/>
                                              </p:val>
                                            </p:tav>
                                            <p:tav tm="100000">
                                              <p:val>
                                                <p:strVal val="#ppt_x"/>
                                              </p:val>
                                            </p:tav>
                                          </p:tavLst>
                                        </p:anim>
                                        <p:anim calcmode="lin" valueType="num">
                                          <p:cBhvr additive="base">
                                            <p:cTn id="62" dur="500" fill="hold"/>
                                            <p:tgtEl>
                                              <p:spTgt spid="6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additive="base">
                                            <p:cTn id="65" dur="500" fill="hold"/>
                                            <p:tgtEl>
                                              <p:spTgt spid="62"/>
                                            </p:tgtEl>
                                            <p:attrNameLst>
                                              <p:attrName>ppt_x</p:attrName>
                                            </p:attrNameLst>
                                          </p:cBhvr>
                                          <p:tavLst>
                                            <p:tav tm="0">
                                              <p:val>
                                                <p:strVal val="#ppt_x"/>
                                              </p:val>
                                            </p:tav>
                                            <p:tav tm="100000">
                                              <p:val>
                                                <p:strVal val="#ppt_x"/>
                                              </p:val>
                                            </p:tav>
                                          </p:tavLst>
                                        </p:anim>
                                        <p:anim calcmode="lin" valueType="num">
                                          <p:cBhvr additive="base">
                                            <p:cTn id="66" dur="500" fill="hold"/>
                                            <p:tgtEl>
                                              <p:spTgt spid="6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additive="base">
                                            <p:cTn id="69" dur="500" fill="hold"/>
                                            <p:tgtEl>
                                              <p:spTgt spid="63"/>
                                            </p:tgtEl>
                                            <p:attrNameLst>
                                              <p:attrName>ppt_x</p:attrName>
                                            </p:attrNameLst>
                                          </p:cBhvr>
                                          <p:tavLst>
                                            <p:tav tm="0">
                                              <p:val>
                                                <p:strVal val="#ppt_x"/>
                                              </p:val>
                                            </p:tav>
                                            <p:tav tm="100000">
                                              <p:val>
                                                <p:strVal val="#ppt_x"/>
                                              </p:val>
                                            </p:tav>
                                          </p:tavLst>
                                        </p:anim>
                                        <p:anim calcmode="lin" valueType="num">
                                          <p:cBhvr additive="base">
                                            <p:cTn id="70" dur="500" fill="hold"/>
                                            <p:tgtEl>
                                              <p:spTgt spid="6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 calcmode="lin" valueType="num">
                                          <p:cBhvr additive="base">
                                            <p:cTn id="73" dur="500" fill="hold"/>
                                            <p:tgtEl>
                                              <p:spTgt spid="64"/>
                                            </p:tgtEl>
                                            <p:attrNameLst>
                                              <p:attrName>ppt_x</p:attrName>
                                            </p:attrNameLst>
                                          </p:cBhvr>
                                          <p:tavLst>
                                            <p:tav tm="0">
                                              <p:val>
                                                <p:strVal val="#ppt_x"/>
                                              </p:val>
                                            </p:tav>
                                            <p:tav tm="100000">
                                              <p:val>
                                                <p:strVal val="#ppt_x"/>
                                              </p:val>
                                            </p:tav>
                                          </p:tavLst>
                                        </p:anim>
                                        <p:anim calcmode="lin" valueType="num">
                                          <p:cBhvr additive="base">
                                            <p:cTn id="7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2" grpId="0"/>
          <p:bldP spid="53" grpId="0"/>
          <p:bldP spid="54" grpId="0"/>
          <p:bldP spid="55" grpId="0"/>
          <p:bldP spid="56" grpId="0"/>
          <p:bldP spid="57" grpId="0"/>
          <p:bldP spid="58" grpId="0"/>
          <p:bldP spid="59" grpId="0"/>
          <p:bldP spid="60" grpId="0"/>
          <p:bldP spid="62" grpId="0"/>
          <p:bldP spid="63" grpId="0"/>
          <p:bldP spid="6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accel="38000" fill="hold" nodeType="clickEffect">
                                      <p:stCondLst>
                                        <p:cond delay="0"/>
                                      </p:stCondLst>
                                      <p:childTnLst>
                                        <p:set>
                                          <p:cBhvr>
                                            <p:cTn id="18" dur="1" fill="hold">
                                              <p:stCondLst>
                                                <p:cond delay="0"/>
                                              </p:stCondLst>
                                            </p:cTn>
                                            <p:tgtEl>
                                              <p:spTgt spid="70"/>
                                            </p:tgtEl>
                                            <p:attrNameLst>
                                              <p:attrName>style.visibility</p:attrName>
                                            </p:attrNameLst>
                                          </p:cBhvr>
                                          <p:to>
                                            <p:strVal val="visible"/>
                                          </p:to>
                                        </p:set>
                                        <p:anim calcmode="lin" valueType="num">
                                          <p:cBhvr additive="base">
                                            <p:cTn id="19" dur="1000" fill="hold"/>
                                            <p:tgtEl>
                                              <p:spTgt spid="70"/>
                                            </p:tgtEl>
                                            <p:attrNameLst>
                                              <p:attrName>ppt_x</p:attrName>
                                            </p:attrNameLst>
                                          </p:cBhvr>
                                          <p:tavLst>
                                            <p:tav tm="0">
                                              <p:val>
                                                <p:strVal val="#ppt_x"/>
                                              </p:val>
                                            </p:tav>
                                            <p:tav tm="100000">
                                              <p:val>
                                                <p:strVal val="#ppt_x"/>
                                              </p:val>
                                            </p:tav>
                                          </p:tavLst>
                                        </p:anim>
                                        <p:anim calcmode="lin" valueType="num">
                                          <p:cBhvr additive="base">
                                            <p:cTn id="20" dur="1000" fill="hold"/>
                                            <p:tgtEl>
                                              <p:spTgt spid="7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500" fill="hold"/>
                                            <p:tgtEl>
                                              <p:spTgt spid="52"/>
                                            </p:tgtEl>
                                            <p:attrNameLst>
                                              <p:attrName>ppt_x</p:attrName>
                                            </p:attrNameLst>
                                          </p:cBhvr>
                                          <p:tavLst>
                                            <p:tav tm="0">
                                              <p:val>
                                                <p:strVal val="#ppt_x"/>
                                              </p:val>
                                            </p:tav>
                                            <p:tav tm="100000">
                                              <p:val>
                                                <p:strVal val="#ppt_x"/>
                                              </p:val>
                                            </p:tav>
                                          </p:tavLst>
                                        </p:anim>
                                        <p:anim calcmode="lin" valueType="num">
                                          <p:cBhvr additive="base">
                                            <p:cTn id="30" dur="500" fill="hold"/>
                                            <p:tgtEl>
                                              <p:spTgt spid="5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500" fill="hold"/>
                                            <p:tgtEl>
                                              <p:spTgt spid="55"/>
                                            </p:tgtEl>
                                            <p:attrNameLst>
                                              <p:attrName>ppt_x</p:attrName>
                                            </p:attrNameLst>
                                          </p:cBhvr>
                                          <p:tavLst>
                                            <p:tav tm="0">
                                              <p:val>
                                                <p:strVal val="#ppt_x"/>
                                              </p:val>
                                            </p:tav>
                                            <p:tav tm="100000">
                                              <p:val>
                                                <p:strVal val="#ppt_x"/>
                                              </p:val>
                                            </p:tav>
                                          </p:tavLst>
                                        </p:anim>
                                        <p:anim calcmode="lin" valueType="num">
                                          <p:cBhvr additive="base">
                                            <p:cTn id="42" dur="500" fill="hold"/>
                                            <p:tgtEl>
                                              <p:spTgt spid="5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ppt_x"/>
                                              </p:val>
                                            </p:tav>
                                            <p:tav tm="100000">
                                              <p:val>
                                                <p:strVal val="#ppt_x"/>
                                              </p:val>
                                            </p:tav>
                                          </p:tavLst>
                                        </p:anim>
                                        <p:anim calcmode="lin" valueType="num">
                                          <p:cBhvr additive="base">
                                            <p:cTn id="46" dur="500" fill="hold"/>
                                            <p:tgtEl>
                                              <p:spTgt spid="5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ppt_x"/>
                                              </p:val>
                                            </p:tav>
                                            <p:tav tm="100000">
                                              <p:val>
                                                <p:strVal val="#ppt_x"/>
                                              </p:val>
                                            </p:tav>
                                          </p:tavLst>
                                        </p:anim>
                                        <p:anim calcmode="lin" valueType="num">
                                          <p:cBhvr additive="base">
                                            <p:cTn id="50" dur="500" fill="hold"/>
                                            <p:tgtEl>
                                              <p:spTgt spid="5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additive="base">
                                            <p:cTn id="53" dur="500" fill="hold"/>
                                            <p:tgtEl>
                                              <p:spTgt spid="58"/>
                                            </p:tgtEl>
                                            <p:attrNameLst>
                                              <p:attrName>ppt_x</p:attrName>
                                            </p:attrNameLst>
                                          </p:cBhvr>
                                          <p:tavLst>
                                            <p:tav tm="0">
                                              <p:val>
                                                <p:strVal val="#ppt_x"/>
                                              </p:val>
                                            </p:tav>
                                            <p:tav tm="100000">
                                              <p:val>
                                                <p:strVal val="#ppt_x"/>
                                              </p:val>
                                            </p:tav>
                                          </p:tavLst>
                                        </p:anim>
                                        <p:anim calcmode="lin" valueType="num">
                                          <p:cBhvr additive="base">
                                            <p:cTn id="54" dur="500" fill="hold"/>
                                            <p:tgtEl>
                                              <p:spTgt spid="5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anim calcmode="lin" valueType="num">
                                          <p:cBhvr additive="base">
                                            <p:cTn id="57" dur="500" fill="hold"/>
                                            <p:tgtEl>
                                              <p:spTgt spid="59"/>
                                            </p:tgtEl>
                                            <p:attrNameLst>
                                              <p:attrName>ppt_x</p:attrName>
                                            </p:attrNameLst>
                                          </p:cBhvr>
                                          <p:tavLst>
                                            <p:tav tm="0">
                                              <p:val>
                                                <p:strVal val="#ppt_x"/>
                                              </p:val>
                                            </p:tav>
                                            <p:tav tm="100000">
                                              <p:val>
                                                <p:strVal val="#ppt_x"/>
                                              </p:val>
                                            </p:tav>
                                          </p:tavLst>
                                        </p:anim>
                                        <p:anim calcmode="lin" valueType="num">
                                          <p:cBhvr additive="base">
                                            <p:cTn id="58" dur="500" fill="hold"/>
                                            <p:tgtEl>
                                              <p:spTgt spid="5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500" fill="hold"/>
                                            <p:tgtEl>
                                              <p:spTgt spid="60"/>
                                            </p:tgtEl>
                                            <p:attrNameLst>
                                              <p:attrName>ppt_x</p:attrName>
                                            </p:attrNameLst>
                                          </p:cBhvr>
                                          <p:tavLst>
                                            <p:tav tm="0">
                                              <p:val>
                                                <p:strVal val="#ppt_x"/>
                                              </p:val>
                                            </p:tav>
                                            <p:tav tm="100000">
                                              <p:val>
                                                <p:strVal val="#ppt_x"/>
                                              </p:val>
                                            </p:tav>
                                          </p:tavLst>
                                        </p:anim>
                                        <p:anim calcmode="lin" valueType="num">
                                          <p:cBhvr additive="base">
                                            <p:cTn id="62" dur="500" fill="hold"/>
                                            <p:tgtEl>
                                              <p:spTgt spid="6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additive="base">
                                            <p:cTn id="65" dur="500" fill="hold"/>
                                            <p:tgtEl>
                                              <p:spTgt spid="62"/>
                                            </p:tgtEl>
                                            <p:attrNameLst>
                                              <p:attrName>ppt_x</p:attrName>
                                            </p:attrNameLst>
                                          </p:cBhvr>
                                          <p:tavLst>
                                            <p:tav tm="0">
                                              <p:val>
                                                <p:strVal val="#ppt_x"/>
                                              </p:val>
                                            </p:tav>
                                            <p:tav tm="100000">
                                              <p:val>
                                                <p:strVal val="#ppt_x"/>
                                              </p:val>
                                            </p:tav>
                                          </p:tavLst>
                                        </p:anim>
                                        <p:anim calcmode="lin" valueType="num">
                                          <p:cBhvr additive="base">
                                            <p:cTn id="66" dur="500" fill="hold"/>
                                            <p:tgtEl>
                                              <p:spTgt spid="6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additive="base">
                                            <p:cTn id="69" dur="500" fill="hold"/>
                                            <p:tgtEl>
                                              <p:spTgt spid="63"/>
                                            </p:tgtEl>
                                            <p:attrNameLst>
                                              <p:attrName>ppt_x</p:attrName>
                                            </p:attrNameLst>
                                          </p:cBhvr>
                                          <p:tavLst>
                                            <p:tav tm="0">
                                              <p:val>
                                                <p:strVal val="#ppt_x"/>
                                              </p:val>
                                            </p:tav>
                                            <p:tav tm="100000">
                                              <p:val>
                                                <p:strVal val="#ppt_x"/>
                                              </p:val>
                                            </p:tav>
                                          </p:tavLst>
                                        </p:anim>
                                        <p:anim calcmode="lin" valueType="num">
                                          <p:cBhvr additive="base">
                                            <p:cTn id="70" dur="500" fill="hold"/>
                                            <p:tgtEl>
                                              <p:spTgt spid="6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 calcmode="lin" valueType="num">
                                          <p:cBhvr additive="base">
                                            <p:cTn id="73" dur="500" fill="hold"/>
                                            <p:tgtEl>
                                              <p:spTgt spid="64"/>
                                            </p:tgtEl>
                                            <p:attrNameLst>
                                              <p:attrName>ppt_x</p:attrName>
                                            </p:attrNameLst>
                                          </p:cBhvr>
                                          <p:tavLst>
                                            <p:tav tm="0">
                                              <p:val>
                                                <p:strVal val="#ppt_x"/>
                                              </p:val>
                                            </p:tav>
                                            <p:tav tm="100000">
                                              <p:val>
                                                <p:strVal val="#ppt_x"/>
                                              </p:val>
                                            </p:tav>
                                          </p:tavLst>
                                        </p:anim>
                                        <p:anim calcmode="lin" valueType="num">
                                          <p:cBhvr additive="base">
                                            <p:cTn id="7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2" grpId="0"/>
          <p:bldP spid="53" grpId="0"/>
          <p:bldP spid="54" grpId="0"/>
          <p:bldP spid="55" grpId="0"/>
          <p:bldP spid="56" grpId="0"/>
          <p:bldP spid="57" grpId="0"/>
          <p:bldP spid="58" grpId="0"/>
          <p:bldP spid="59" grpId="0"/>
          <p:bldP spid="60" grpId="0"/>
          <p:bldP spid="62" grpId="0"/>
          <p:bldP spid="63" grpId="0"/>
          <p:bldP spid="64"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1">
            <a:extLst>
              <a:ext uri="{FF2B5EF4-FFF2-40B4-BE49-F238E27FC236}">
                <a16:creationId xmlns:a16="http://schemas.microsoft.com/office/drawing/2014/main" id="{F4B92814-232C-4124-B708-AF52D74C33E1}"/>
              </a:ext>
            </a:extLst>
          </p:cNvPr>
          <p:cNvSpPr txBox="1">
            <a:spLocks/>
          </p:cNvSpPr>
          <p:nvPr/>
        </p:nvSpPr>
        <p:spPr>
          <a:xfrm>
            <a:off x="598239" y="3001110"/>
            <a:ext cx="1099552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5400" b="1" dirty="0">
                <a:solidFill>
                  <a:srgbClr val="FF0000"/>
                </a:solidFill>
              </a:rPr>
              <a:t>جميع الحقوق محفوظة لموقع حلول اون لاين يحق لك الاستخدام والتعديل عليها كما تشاء</a:t>
            </a:r>
            <a:br>
              <a:rPr lang="ar-SA" sz="5400" b="1" dirty="0">
                <a:solidFill>
                  <a:srgbClr val="FF0000"/>
                </a:solidFill>
              </a:rPr>
            </a:br>
            <a:r>
              <a:rPr lang="ar-SA" sz="5400" b="1" dirty="0">
                <a:solidFill>
                  <a:srgbClr val="FF0000"/>
                </a:solidFill>
              </a:rPr>
              <a:t>لكن </a:t>
            </a:r>
            <a:r>
              <a:rPr lang="ar-SA" sz="9600" b="1" dirty="0"/>
              <a:t>يحرم بيعها </a:t>
            </a:r>
            <a:br>
              <a:rPr lang="ar-SA" sz="5400" b="1" dirty="0"/>
            </a:br>
            <a:r>
              <a:rPr lang="ar-SA" sz="5400" b="1" dirty="0">
                <a:solidFill>
                  <a:srgbClr val="FF0000"/>
                </a:solidFill>
              </a:rPr>
              <a:t>او نشرها في المواقع الاخرى</a:t>
            </a:r>
            <a:endParaRPr lang="en-US" sz="5400" b="1" dirty="0">
              <a:solidFill>
                <a:srgbClr val="FF0000"/>
              </a:solidFill>
            </a:endParaRPr>
          </a:p>
        </p:txBody>
      </p:sp>
      <p:sp>
        <p:nvSpPr>
          <p:cNvPr id="3" name="مستطيل 2">
            <a:extLst>
              <a:ext uri="{FF2B5EF4-FFF2-40B4-BE49-F238E27FC236}">
                <a16:creationId xmlns:a16="http://schemas.microsoft.com/office/drawing/2014/main" id="{B4623A0D-06DD-497D-94B4-F1E3206566F8}"/>
              </a:ext>
            </a:extLst>
          </p:cNvPr>
          <p:cNvSpPr/>
          <p:nvPr/>
        </p:nvSpPr>
        <p:spPr>
          <a:xfrm>
            <a:off x="4521200" y="620837"/>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صورة 3" descr="صورة تحتوي على نص, قصاصة فنية&#10;&#10;تم إنشاء الوصف تلقائياً">
            <a:extLst>
              <a:ext uri="{FF2B5EF4-FFF2-40B4-BE49-F238E27FC236}">
                <a16:creationId xmlns:a16="http://schemas.microsoft.com/office/drawing/2014/main" id="{B637965E-FF72-4EC6-8E47-0B373DB25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9972" y="652533"/>
            <a:ext cx="2932055" cy="795588"/>
          </a:xfrm>
          <a:prstGeom prst="rect">
            <a:avLst/>
          </a:prstGeom>
        </p:spPr>
      </p:pic>
    </p:spTree>
    <p:extLst>
      <p:ext uri="{BB962C8B-B14F-4D97-AF65-F5344CB8AC3E}">
        <p14:creationId xmlns:p14="http://schemas.microsoft.com/office/powerpoint/2010/main" val="310698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7A28C4-DC2A-40B3-B132-98BC2F21256D}"/>
              </a:ext>
            </a:extLst>
          </p:cNvPr>
          <p:cNvGrpSpPr/>
          <p:nvPr/>
        </p:nvGrpSpPr>
        <p:grpSpPr>
          <a:xfrm>
            <a:off x="9248193" y="4953979"/>
            <a:ext cx="1905007" cy="1905007"/>
            <a:chOff x="8787826" y="4827446"/>
            <a:chExt cx="1905007" cy="1905007"/>
          </a:xfrm>
        </p:grpSpPr>
        <p:sp>
          <p:nvSpPr>
            <p:cNvPr id="8" name="Frame 7">
              <a:extLst>
                <a:ext uri="{FF2B5EF4-FFF2-40B4-BE49-F238E27FC236}">
                  <a16:creationId xmlns:a16="http://schemas.microsoft.com/office/drawing/2014/main" id="{F851CAA9-6228-46D3-985A-8E5A1F31969B}"/>
                </a:ext>
              </a:extLst>
            </p:cNvPr>
            <p:cNvSpPr/>
            <p:nvPr/>
          </p:nvSpPr>
          <p:spPr>
            <a:xfrm>
              <a:off x="8787826" y="4827446"/>
              <a:ext cx="1905007" cy="1905007"/>
            </a:xfrm>
            <a:prstGeom prst="frame">
              <a:avLst>
                <a:gd name="adj1" fmla="val 14797"/>
              </a:avLst>
            </a:prstGeom>
            <a:solidFill>
              <a:srgbClr val="9900CC"/>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A2BB633-214C-4EBC-8362-58E50A6CD731}"/>
                </a:ext>
              </a:extLst>
            </p:cNvPr>
            <p:cNvSpPr/>
            <p:nvPr/>
          </p:nvSpPr>
          <p:spPr>
            <a:xfrm>
              <a:off x="9410132" y="5143435"/>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Head with gears">
              <a:extLst>
                <a:ext uri="{FF2B5EF4-FFF2-40B4-BE49-F238E27FC236}">
                  <a16:creationId xmlns:a16="http://schemas.microsoft.com/office/drawing/2014/main" id="{C41D6AEB-8DBB-4066-9D01-C2AD8FD6B4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961" y="5412625"/>
              <a:ext cx="640080" cy="640080"/>
            </a:xfrm>
            <a:prstGeom prst="rect">
              <a:avLst/>
            </a:prstGeom>
            <a:scene3d>
              <a:camera prst="isometricOffAxis2Left"/>
              <a:lightRig rig="threePt" dir="t"/>
            </a:scene3d>
          </p:spPr>
        </p:pic>
      </p:grpSp>
      <p:sp>
        <p:nvSpPr>
          <p:cNvPr id="18" name="TextBox 17">
            <a:extLst>
              <a:ext uri="{FF2B5EF4-FFF2-40B4-BE49-F238E27FC236}">
                <a16:creationId xmlns:a16="http://schemas.microsoft.com/office/drawing/2014/main" id="{1CCA3FD4-4C1C-4525-AE8F-FE90ABF7E611}"/>
              </a:ext>
            </a:extLst>
          </p:cNvPr>
          <p:cNvSpPr txBox="1"/>
          <p:nvPr/>
        </p:nvSpPr>
        <p:spPr>
          <a:xfrm>
            <a:off x="5947632" y="1929745"/>
            <a:ext cx="3300561"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التركيب السُّكّاني:</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1216780" y="2041648"/>
            <a:ext cx="5709223" cy="707886"/>
          </a:xfrm>
          <a:prstGeom prst="rect">
            <a:avLst/>
          </a:prstGeom>
          <a:noFill/>
        </p:spPr>
        <p:txBody>
          <a:bodyPr wrap="square" rtlCol="0">
            <a:spAutoFit/>
          </a:bodyPr>
          <a:lstStyle/>
          <a:p>
            <a:pPr algn="r"/>
            <a:r>
              <a:rPr lang="ar-SY" sz="2000" dirty="0">
                <a:latin typeface="Century Gothic" panose="020B0502020202020204" pitchFamily="34" charset="0"/>
              </a:rPr>
              <a:t>جعل الله للإنسان مراحل عمرية مختلفة، هي: الطفولة، ثم الشباب، ثم الشيخوخة. وجعل لكل مرحلة خصائصَها</a:t>
            </a:r>
          </a:p>
        </p:txBody>
      </p:sp>
      <p:sp>
        <p:nvSpPr>
          <p:cNvPr id="20" name="TextBox 19">
            <a:extLst>
              <a:ext uri="{FF2B5EF4-FFF2-40B4-BE49-F238E27FC236}">
                <a16:creationId xmlns:a16="http://schemas.microsoft.com/office/drawing/2014/main" id="{C72BD120-1237-412F-B5C8-FD3E5C55624C}"/>
              </a:ext>
            </a:extLst>
          </p:cNvPr>
          <p:cNvSpPr txBox="1"/>
          <p:nvPr/>
        </p:nvSpPr>
        <p:spPr>
          <a:xfrm>
            <a:off x="6907055" y="3673683"/>
            <a:ext cx="2133602" cy="369332"/>
          </a:xfrm>
          <a:prstGeom prst="rect">
            <a:avLst/>
          </a:prstGeom>
          <a:noFill/>
        </p:spPr>
        <p:txBody>
          <a:bodyPr wrap="square" rtlCol="0">
            <a:spAutoFit/>
          </a:bodyPr>
          <a:lstStyle/>
          <a:p>
            <a:pPr algn="r"/>
            <a:r>
              <a:rPr lang="ar-SY" b="1" dirty="0">
                <a:solidFill>
                  <a:srgbClr val="33CCFF"/>
                </a:solidFill>
                <a:latin typeface="Century Gothic" panose="020B0502020202020204" pitchFamily="34" charset="0"/>
              </a:rPr>
              <a:t>التركيب السُّكّاني:</a:t>
            </a:r>
            <a:endParaRPr lang="en-US" b="1" dirty="0">
              <a:solidFill>
                <a:srgbClr val="33CCFF"/>
              </a:solidFill>
              <a:latin typeface="Century Gothic" panose="020B0502020202020204" pitchFamily="34" charset="0"/>
            </a:endParaRPr>
          </a:p>
        </p:txBody>
      </p:sp>
      <p:sp>
        <p:nvSpPr>
          <p:cNvPr id="21" name="TextBox 20">
            <a:extLst>
              <a:ext uri="{FF2B5EF4-FFF2-40B4-BE49-F238E27FC236}">
                <a16:creationId xmlns:a16="http://schemas.microsoft.com/office/drawing/2014/main" id="{C45B251C-D149-4081-842A-8B8570BBE91C}"/>
              </a:ext>
            </a:extLst>
          </p:cNvPr>
          <p:cNvSpPr txBox="1"/>
          <p:nvPr/>
        </p:nvSpPr>
        <p:spPr>
          <a:xfrm>
            <a:off x="1205419" y="3706110"/>
            <a:ext cx="5617646" cy="1015663"/>
          </a:xfrm>
          <a:prstGeom prst="rect">
            <a:avLst/>
          </a:prstGeom>
          <a:noFill/>
        </p:spPr>
        <p:txBody>
          <a:bodyPr wrap="square" rtlCol="0">
            <a:spAutoFit/>
          </a:bodyPr>
          <a:lstStyle/>
          <a:p>
            <a:pPr algn="r"/>
            <a:r>
              <a:rPr lang="ar-SY" sz="2000" dirty="0">
                <a:latin typeface="Century Gothic" panose="020B0502020202020204" pitchFamily="34" charset="0"/>
              </a:rPr>
              <a:t>قال تعالى : (( هو الذي خلقكم من تراب ثم من نطفة ثم من علقة ثم يخرجكم طفلا ثم لتبلغوا أشدكم ثم لتكونوا شيوخا ومنكم من يتوفى من قبل و لتبلغوا أجلا غي مسمى و لعلكم تعقلون ))</a:t>
            </a:r>
            <a:endParaRPr lang="en-US" sz="2000" dirty="0">
              <a:latin typeface="Century Gothic" panose="020B0502020202020204" pitchFamily="34" charset="0"/>
            </a:endParaRPr>
          </a:p>
        </p:txBody>
      </p:sp>
      <p:sp>
        <p:nvSpPr>
          <p:cNvPr id="22" name="TextBox 21">
            <a:extLst>
              <a:ext uri="{FF2B5EF4-FFF2-40B4-BE49-F238E27FC236}">
                <a16:creationId xmlns:a16="http://schemas.microsoft.com/office/drawing/2014/main" id="{CB20D5B9-EF7F-4084-B913-E7D025B8A8C7}"/>
              </a:ext>
            </a:extLst>
          </p:cNvPr>
          <p:cNvSpPr txBox="1"/>
          <p:nvPr/>
        </p:nvSpPr>
        <p:spPr>
          <a:xfrm>
            <a:off x="6823065" y="5257496"/>
            <a:ext cx="2133602" cy="369332"/>
          </a:xfrm>
          <a:prstGeom prst="rect">
            <a:avLst/>
          </a:prstGeom>
          <a:noFill/>
        </p:spPr>
        <p:txBody>
          <a:bodyPr wrap="square" rtlCol="0">
            <a:spAutoFit/>
          </a:bodyPr>
          <a:lstStyle/>
          <a:p>
            <a:pPr algn="r"/>
            <a:r>
              <a:rPr lang="ar-SY" b="1" dirty="0">
                <a:solidFill>
                  <a:srgbClr val="9900CC"/>
                </a:solidFill>
                <a:latin typeface="Century Gothic" panose="020B0502020202020204" pitchFamily="34" charset="0"/>
              </a:rPr>
              <a:t>التركيب السُّكّاني:</a:t>
            </a:r>
            <a:endParaRPr lang="en-US" b="1" dirty="0">
              <a:solidFill>
                <a:srgbClr val="9900CC"/>
              </a:solidFill>
              <a:latin typeface="Century Gothic" panose="020B0502020202020204" pitchFamily="34" charset="0"/>
            </a:endParaRPr>
          </a:p>
        </p:txBody>
      </p:sp>
      <p:sp>
        <p:nvSpPr>
          <p:cNvPr id="23" name="TextBox 22">
            <a:extLst>
              <a:ext uri="{FF2B5EF4-FFF2-40B4-BE49-F238E27FC236}">
                <a16:creationId xmlns:a16="http://schemas.microsoft.com/office/drawing/2014/main" id="{BBF4782B-4378-4155-940C-C191C8766443}"/>
              </a:ext>
            </a:extLst>
          </p:cNvPr>
          <p:cNvSpPr txBox="1"/>
          <p:nvPr/>
        </p:nvSpPr>
        <p:spPr>
          <a:xfrm>
            <a:off x="970712" y="5352694"/>
            <a:ext cx="5936343" cy="707886"/>
          </a:xfrm>
          <a:prstGeom prst="rect">
            <a:avLst/>
          </a:prstGeom>
          <a:noFill/>
        </p:spPr>
        <p:txBody>
          <a:bodyPr wrap="square" rtlCol="0">
            <a:spAutoFit/>
          </a:bodyPr>
          <a:lstStyle/>
          <a:p>
            <a:pPr algn="r"/>
            <a:r>
              <a:rPr lang="ar-SY" sz="2000" dirty="0">
                <a:latin typeface="Century Gothic" panose="020B0502020202020204" pitchFamily="34" charset="0"/>
              </a:rPr>
              <a:t>تعد دراسة التركيب السُّكّاني مفتاحاً لمعرفة خصائص المجتمع، ولفهم كثير من المشكلات الاقتصادية والاجتماعية</a:t>
            </a:r>
            <a:endParaRPr lang="en-US" sz="2000"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991045" y="2285437"/>
            <a:ext cx="1965623"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991045" y="4002187"/>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6D044F-F777-428C-AB36-2C7378A58283}"/>
              </a:ext>
            </a:extLst>
          </p:cNvPr>
          <p:cNvCxnSpPr>
            <a:cxnSpLocks/>
          </p:cNvCxnSpPr>
          <p:nvPr/>
        </p:nvCxnSpPr>
        <p:spPr>
          <a:xfrm flipH="1">
            <a:off x="6991045" y="5627589"/>
            <a:ext cx="1812654" cy="0"/>
          </a:xfrm>
          <a:prstGeom prst="straightConnector1">
            <a:avLst/>
          </a:prstGeom>
          <a:ln>
            <a:solidFill>
              <a:srgbClr val="9900CC"/>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8878082" y="2976607"/>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9248193" y="1277793"/>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177669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2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52000">
                                          <p:cBhvr additive="base">
                                            <p:cTn id="19"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52000">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14:bounceEnd="52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ppt_x</p:attrName>
                                            </p:attrNameLst>
                                          </p:cBhvr>
                                          <p:tavLst>
                                            <p:tav tm="0">
                                              <p:val>
                                                <p:strVal val="#ppt_x+#ppt_w/2"/>
                                              </p:val>
                                            </p:tav>
                                            <p:tav tm="100000">
                                              <p:val>
                                                <p:strVal val="#ppt_x"/>
                                              </p:val>
                                            </p:tav>
                                          </p:tavLst>
                                        </p:anim>
                                        <p:anim calcmode="lin" valueType="num">
                                          <p:cBhvr>
                                            <p:cTn id="50" dur="500" fill="hold"/>
                                            <p:tgtEl>
                                              <p:spTgt spid="20"/>
                                            </p:tgtEl>
                                            <p:attrNameLst>
                                              <p:attrName>ppt_y</p:attrName>
                                            </p:attrNameLst>
                                          </p:cBhvr>
                                          <p:tavLst>
                                            <p:tav tm="0">
                                              <p:val>
                                                <p:strVal val="#ppt_y"/>
                                              </p:val>
                                            </p:tav>
                                            <p:tav tm="100000">
                                              <p:val>
                                                <p:strVal val="#ppt_y"/>
                                              </p:val>
                                            </p:tav>
                                          </p:tavLst>
                                        </p:anim>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9" name="مجموعة 38"/>
          <p:cNvGrpSpPr/>
          <p:nvPr/>
        </p:nvGrpSpPr>
        <p:grpSpPr>
          <a:xfrm>
            <a:off x="338813" y="1490552"/>
            <a:ext cx="8201466" cy="1128959"/>
            <a:chOff x="338813" y="22303"/>
            <a:chExt cx="8201466" cy="1128959"/>
          </a:xfrm>
        </p:grpSpPr>
        <p:grpSp>
          <p:nvGrpSpPr>
            <p:cNvPr id="40" name="مجموعة 39"/>
            <p:cNvGrpSpPr/>
            <p:nvPr/>
          </p:nvGrpSpPr>
          <p:grpSpPr>
            <a:xfrm>
              <a:off x="338813" y="22303"/>
              <a:ext cx="1704537" cy="1128957"/>
              <a:chOff x="338813" y="22303"/>
              <a:chExt cx="1704537" cy="1128957"/>
            </a:xfrm>
          </p:grpSpPr>
          <p:sp>
            <p:nvSpPr>
              <p:cNvPr id="65"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41" name="مجموعة 40"/>
            <p:cNvGrpSpPr/>
            <p:nvPr/>
          </p:nvGrpSpPr>
          <p:grpSpPr>
            <a:xfrm>
              <a:off x="2350491" y="22303"/>
              <a:ext cx="6189788" cy="1128959"/>
              <a:chOff x="2350491" y="22303"/>
              <a:chExt cx="6189788" cy="1128959"/>
            </a:xfrm>
          </p:grpSpPr>
          <p:sp>
            <p:nvSpPr>
              <p:cNvPr id="62"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64" name="TextBox 54">
                <a:extLst>
                  <a:ext uri="{FF2B5EF4-FFF2-40B4-BE49-F238E27FC236}">
                    <a16:creationId xmlns:a16="http://schemas.microsoft.com/office/drawing/2014/main" id="{77083AD1-19E7-47DD-AD18-FA3E1ABEF6F5}"/>
                  </a:ext>
                </a:extLst>
              </p:cNvPr>
              <p:cNvSpPr txBox="1"/>
              <p:nvPr/>
            </p:nvSpPr>
            <p:spPr>
              <a:xfrm>
                <a:off x="3380210" y="84303"/>
                <a:ext cx="5116090" cy="584775"/>
              </a:xfrm>
              <a:prstGeom prst="rect">
                <a:avLst/>
              </a:prstGeom>
              <a:noFill/>
            </p:spPr>
            <p:txBody>
              <a:bodyPr wrap="square" rtlCol="0">
                <a:spAutoFit/>
              </a:bodyPr>
              <a:lstStyle/>
              <a:p>
                <a:pPr algn="r"/>
                <a:r>
                  <a:rPr lang="ar-SY" sz="3200" dirty="0">
                    <a:latin typeface="Century Gothic" panose="020B0502020202020204" pitchFamily="34" charset="0"/>
                  </a:rPr>
                  <a:t>أقسام التراكيب السُّكّانية :</a:t>
                </a:r>
              </a:p>
            </p:txBody>
          </p:sp>
        </p:grpSp>
        <p:grpSp>
          <p:nvGrpSpPr>
            <p:cNvPr id="42"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59"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7" name="Rectangle 4">
            <a:extLst>
              <a:ext uri="{FF2B5EF4-FFF2-40B4-BE49-F238E27FC236}">
                <a16:creationId xmlns:a16="http://schemas.microsoft.com/office/drawing/2014/main" id="{53A4D272-4D2B-4890-B13F-527A33FDCC57}"/>
              </a:ext>
            </a:extLst>
          </p:cNvPr>
          <p:cNvSpPr/>
          <p:nvPr/>
        </p:nvSpPr>
        <p:spPr>
          <a:xfrm flipH="1">
            <a:off x="11657650" y="1230671"/>
            <a:ext cx="247234" cy="5627329"/>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مجموعة 67"/>
          <p:cNvGrpSpPr/>
          <p:nvPr/>
        </p:nvGrpSpPr>
        <p:grpSpPr>
          <a:xfrm>
            <a:off x="6095999" y="3294128"/>
            <a:ext cx="5922231" cy="1193405"/>
            <a:chOff x="6095999" y="3294128"/>
            <a:chExt cx="5922231" cy="1193405"/>
          </a:xfrm>
        </p:grpSpPr>
        <p:sp>
          <p:nvSpPr>
            <p:cNvPr id="69"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Top Corners Rounded 16">
              <a:extLst>
                <a:ext uri="{FF2B5EF4-FFF2-40B4-BE49-F238E27FC236}">
                  <a16:creationId xmlns:a16="http://schemas.microsoft.com/office/drawing/2014/main" id="{863C240A-B417-46DD-B05E-E0B3A922C38A}"/>
                </a:ext>
              </a:extLst>
            </p:cNvPr>
            <p:cNvSpPr/>
            <p:nvPr/>
          </p:nvSpPr>
          <p:spPr>
            <a:xfrm rot="5400000">
              <a:off x="7521698" y="2002678"/>
              <a:ext cx="1193403" cy="3776306"/>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1</a:t>
              </a:r>
            </a:p>
          </p:txBody>
        </p:sp>
        <p:pic>
          <p:nvPicPr>
            <p:cNvPr id="72"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73" name="TextBox 47">
              <a:extLst>
                <a:ext uri="{FF2B5EF4-FFF2-40B4-BE49-F238E27FC236}">
                  <a16:creationId xmlns:a16="http://schemas.microsoft.com/office/drawing/2014/main" id="{ED665529-B0D7-41B7-B7D6-AC371B427BAB}"/>
                </a:ext>
              </a:extLst>
            </p:cNvPr>
            <p:cNvSpPr txBox="1"/>
            <p:nvPr/>
          </p:nvSpPr>
          <p:spPr>
            <a:xfrm>
              <a:off x="6095999" y="3591628"/>
              <a:ext cx="2953413" cy="646331"/>
            </a:xfrm>
            <a:prstGeom prst="rect">
              <a:avLst/>
            </a:prstGeom>
            <a:noFill/>
          </p:spPr>
          <p:txBody>
            <a:bodyPr wrap="square" rtlCol="0">
              <a:spAutoFit/>
            </a:bodyPr>
            <a:lstStyle/>
            <a:p>
              <a:pPr algn="r"/>
              <a:r>
                <a:rPr lang="ar-SY" sz="3600" dirty="0">
                  <a:latin typeface="Century Gothic" panose="020B0502020202020204" pitchFamily="34" charset="0"/>
                </a:rPr>
                <a:t>التركيب العمري</a:t>
              </a:r>
              <a:endParaRPr lang="en-US" sz="3600" dirty="0">
                <a:latin typeface="Century Gothic" panose="020B0502020202020204" pitchFamily="34" charset="0"/>
              </a:endParaRPr>
            </a:p>
          </p:txBody>
        </p:sp>
        <p:grpSp>
          <p:nvGrpSpPr>
            <p:cNvPr id="74"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5"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8" name="مجموعة 77"/>
          <p:cNvGrpSpPr/>
          <p:nvPr/>
        </p:nvGrpSpPr>
        <p:grpSpPr>
          <a:xfrm>
            <a:off x="6095999" y="4851581"/>
            <a:ext cx="5935439" cy="1193405"/>
            <a:chOff x="6082791" y="3294128"/>
            <a:chExt cx="5935439" cy="1193405"/>
          </a:xfrm>
        </p:grpSpPr>
        <p:sp>
          <p:nvSpPr>
            <p:cNvPr id="79"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Top Corners Rounded 16">
              <a:extLst>
                <a:ext uri="{FF2B5EF4-FFF2-40B4-BE49-F238E27FC236}">
                  <a16:creationId xmlns:a16="http://schemas.microsoft.com/office/drawing/2014/main" id="{863C240A-B417-46DD-B05E-E0B3A922C38A}"/>
                </a:ext>
              </a:extLst>
            </p:cNvPr>
            <p:cNvSpPr/>
            <p:nvPr/>
          </p:nvSpPr>
          <p:spPr>
            <a:xfrm rot="5400000">
              <a:off x="7515093" y="1996073"/>
              <a:ext cx="1193403" cy="3789515"/>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36">
              <a:extLst>
                <a:ext uri="{FF2B5EF4-FFF2-40B4-BE49-F238E27FC236}">
                  <a16:creationId xmlns:a16="http://schemas.microsoft.com/office/drawing/2014/main" id="{93E7D62B-1455-4AFF-B195-F9AA155326E3}"/>
                </a:ext>
              </a:extLst>
            </p:cNvPr>
            <p:cNvSpPr txBox="1"/>
            <p:nvPr/>
          </p:nvSpPr>
          <p:spPr>
            <a:xfrm>
              <a:off x="10804718" y="3376557"/>
              <a:ext cx="839724" cy="769441"/>
            </a:xfrm>
            <a:prstGeom prst="rect">
              <a:avLst/>
            </a:prstGeom>
            <a:noFill/>
          </p:spPr>
          <p:txBody>
            <a:bodyPr wrap="square" rtlCol="0">
              <a:spAutoFit/>
            </a:bodyPr>
            <a:lstStyle/>
            <a:p>
              <a:r>
                <a:rPr lang="en-US" sz="4400" b="1" dirty="0">
                  <a:latin typeface="Century Gothic" panose="020B0502020202020204" pitchFamily="34" charset="0"/>
                </a:rPr>
                <a:t>2</a:t>
              </a:r>
            </a:p>
          </p:txBody>
        </p:sp>
        <p:pic>
          <p:nvPicPr>
            <p:cNvPr id="82" name="Graphic 10" descr="Marketing">
              <a:extLst>
                <a:ext uri="{FF2B5EF4-FFF2-40B4-BE49-F238E27FC236}">
                  <a16:creationId xmlns:a16="http://schemas.microsoft.com/office/drawing/2014/main" id="{D4556F2B-2510-47EB-BADC-D28A80042CD3}"/>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957163" y="3625531"/>
              <a:ext cx="640080" cy="640080"/>
            </a:xfrm>
            <a:prstGeom prst="rect">
              <a:avLst/>
            </a:prstGeom>
          </p:spPr>
        </p:pic>
        <p:sp>
          <p:nvSpPr>
            <p:cNvPr id="83" name="TextBox 47">
              <a:extLst>
                <a:ext uri="{FF2B5EF4-FFF2-40B4-BE49-F238E27FC236}">
                  <a16:creationId xmlns:a16="http://schemas.microsoft.com/office/drawing/2014/main" id="{ED665529-B0D7-41B7-B7D6-AC371B427BAB}"/>
                </a:ext>
              </a:extLst>
            </p:cNvPr>
            <p:cNvSpPr txBox="1"/>
            <p:nvPr/>
          </p:nvSpPr>
          <p:spPr>
            <a:xfrm>
              <a:off x="6082791" y="3471369"/>
              <a:ext cx="2953414" cy="646331"/>
            </a:xfrm>
            <a:prstGeom prst="rect">
              <a:avLst/>
            </a:prstGeom>
            <a:noFill/>
          </p:spPr>
          <p:txBody>
            <a:bodyPr wrap="square" rtlCol="0">
              <a:spAutoFit/>
            </a:bodyPr>
            <a:lstStyle/>
            <a:p>
              <a:pPr algn="r"/>
              <a:r>
                <a:rPr lang="ar-SY" sz="3600" dirty="0">
                  <a:latin typeface="Century Gothic" panose="020B0502020202020204" pitchFamily="34" charset="0"/>
                </a:rPr>
                <a:t>التركيب النوعي</a:t>
              </a:r>
              <a:endParaRPr lang="en-US" sz="3600" dirty="0">
                <a:latin typeface="Century Gothic" panose="020B0502020202020204" pitchFamily="34" charset="0"/>
              </a:endParaRPr>
            </a:p>
          </p:txBody>
        </p:sp>
        <p:grpSp>
          <p:nvGrpSpPr>
            <p:cNvPr id="84"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85"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8"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oup 26">
            <a:extLst>
              <a:ext uri="{FF2B5EF4-FFF2-40B4-BE49-F238E27FC236}">
                <a16:creationId xmlns:a16="http://schemas.microsoft.com/office/drawing/2014/main" id="{2AC1D5D3-5F91-471B-8D64-41C3AFEB8EA0}"/>
              </a:ext>
            </a:extLst>
          </p:cNvPr>
          <p:cNvGrpSpPr/>
          <p:nvPr/>
        </p:nvGrpSpPr>
        <p:grpSpPr>
          <a:xfrm>
            <a:off x="1707713" y="2864834"/>
            <a:ext cx="3245209" cy="3903015"/>
            <a:chOff x="7749851" y="1424779"/>
            <a:chExt cx="2416078" cy="2905820"/>
          </a:xfrm>
        </p:grpSpPr>
        <p:grpSp>
          <p:nvGrpSpPr>
            <p:cNvPr id="90" name="Group 17">
              <a:extLst>
                <a:ext uri="{FF2B5EF4-FFF2-40B4-BE49-F238E27FC236}">
                  <a16:creationId xmlns:a16="http://schemas.microsoft.com/office/drawing/2014/main" id="{53137BCD-AB69-43BC-ACDF-D10660BCA645}"/>
                </a:ext>
              </a:extLst>
            </p:cNvPr>
            <p:cNvGrpSpPr/>
            <p:nvPr/>
          </p:nvGrpSpPr>
          <p:grpSpPr>
            <a:xfrm>
              <a:off x="7749851" y="1424779"/>
              <a:ext cx="2358969" cy="2905820"/>
              <a:chOff x="4570017" y="917773"/>
              <a:chExt cx="3010843" cy="3708809"/>
            </a:xfrm>
            <a:effectLst>
              <a:reflection blurRad="6350" stA="51000" endPos="14000" dir="5400000" sy="-100000" algn="bl" rotWithShape="0"/>
            </a:effectLst>
          </p:grpSpPr>
          <p:sp>
            <p:nvSpPr>
              <p:cNvPr id="93" name="Rectangle 18">
                <a:extLst>
                  <a:ext uri="{FF2B5EF4-FFF2-40B4-BE49-F238E27FC236}">
                    <a16:creationId xmlns:a16="http://schemas.microsoft.com/office/drawing/2014/main" id="{FCBD6FA9-07F9-4D1E-8F2A-B5AA8C77D81F}"/>
                  </a:ext>
                </a:extLst>
              </p:cNvPr>
              <p:cNvSpPr/>
              <p:nvPr/>
            </p:nvSpPr>
            <p:spPr>
              <a:xfrm>
                <a:off x="4570375" y="921436"/>
                <a:ext cx="3010485"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19">
                <a:extLst>
                  <a:ext uri="{FF2B5EF4-FFF2-40B4-BE49-F238E27FC236}">
                    <a16:creationId xmlns:a16="http://schemas.microsoft.com/office/drawing/2014/main" id="{41D7193C-94B5-4C66-A4CF-3DB8A9019A8E}"/>
                  </a:ext>
                </a:extLst>
              </p:cNvPr>
              <p:cNvSpPr/>
              <p:nvPr/>
            </p:nvSpPr>
            <p:spPr>
              <a:xfrm flipV="1">
                <a:off x="4570017" y="917773"/>
                <a:ext cx="3010486"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1" name="Picture 12">
              <a:extLst>
                <a:ext uri="{FF2B5EF4-FFF2-40B4-BE49-F238E27FC236}">
                  <a16:creationId xmlns:a16="http://schemas.microsoft.com/office/drawing/2014/main" id="{039FBA9A-A698-4B3C-979A-FA7C649AAEA7}"/>
                </a:ext>
              </a:extLst>
            </p:cNvPr>
            <p:cNvPicPr>
              <a:picLocks noChangeAspect="1"/>
            </p:cNvPicPr>
            <p:nvPr/>
          </p:nvPicPr>
          <p:blipFill rotWithShape="1">
            <a:blip r:embed="rId6">
              <a:extLst>
                <a:ext uri="{28A0092B-C50C-407E-A947-70E740481C1C}">
                  <a14:useLocalDpi xmlns:a14="http://schemas.microsoft.com/office/drawing/2010/main" val="0"/>
                </a:ext>
              </a:extLst>
            </a:blip>
            <a:srcRect l="9628" t="5820" r="10302" b="17906"/>
            <a:stretch/>
          </p:blipFill>
          <p:spPr>
            <a:xfrm>
              <a:off x="7999735" y="2632889"/>
              <a:ext cx="1768701" cy="1636997"/>
            </a:xfrm>
            <a:prstGeom prst="rect">
              <a:avLst/>
            </a:prstGeom>
          </p:spPr>
        </p:pic>
        <p:sp>
          <p:nvSpPr>
            <p:cNvPr id="92" name="TextBox 21">
              <a:extLst>
                <a:ext uri="{FF2B5EF4-FFF2-40B4-BE49-F238E27FC236}">
                  <a16:creationId xmlns:a16="http://schemas.microsoft.com/office/drawing/2014/main" id="{3FFEC7E5-9AAA-420D-9D59-9AD5230E6B3C}"/>
                </a:ext>
              </a:extLst>
            </p:cNvPr>
            <p:cNvSpPr txBox="1"/>
            <p:nvPr/>
          </p:nvSpPr>
          <p:spPr>
            <a:xfrm>
              <a:off x="7824150" y="1556513"/>
              <a:ext cx="2341779" cy="756168"/>
            </a:xfrm>
            <a:prstGeom prst="rect">
              <a:avLst/>
            </a:prstGeom>
            <a:noFill/>
          </p:spPr>
          <p:txBody>
            <a:bodyPr wrap="none" rtlCol="0">
              <a:spAutoFit/>
            </a:bodyPr>
            <a:lstStyle/>
            <a:p>
              <a:pPr algn="ctr"/>
              <a:r>
                <a:rPr lang="ar-SY" sz="2000" b="1" dirty="0">
                  <a:solidFill>
                    <a:schemeClr val="bg1"/>
                  </a:solidFill>
                  <a:latin typeface="Helvetica" panose="020B0604020202020204" pitchFamily="34" charset="0"/>
                </a:rPr>
                <a:t>نسبة الذكور والإناث من السعوديين </a:t>
              </a:r>
            </a:p>
            <a:p>
              <a:pPr algn="ctr"/>
              <a:r>
                <a:rPr lang="ar-SY" sz="2000" b="1" dirty="0">
                  <a:solidFill>
                    <a:schemeClr val="bg1"/>
                  </a:solidFill>
                  <a:latin typeface="Helvetica" panose="020B0604020202020204" pitchFamily="34" charset="0"/>
                </a:rPr>
                <a:t>بحسب تقديرات عام 1439ه</a:t>
              </a:r>
              <a:endParaRPr lang="en-US" sz="2000" b="1" dirty="0">
                <a:solidFill>
                  <a:schemeClr val="bg1"/>
                </a:solidFill>
                <a:latin typeface="Helvetica" panose="020B0604020202020204" pitchFamily="34" charset="0"/>
              </a:endParaRPr>
            </a:p>
            <a:p>
              <a:pPr algn="ctr"/>
              <a:endParaRPr lang="ar-SY" sz="2000" b="1" dirty="0">
                <a:solidFill>
                  <a:schemeClr val="bg1"/>
                </a:solidFill>
                <a:latin typeface="Helvetica" panose="020B0604020202020204" pitchFamily="34" charset="0"/>
              </a:endParaRPr>
            </a:p>
          </p:txBody>
        </p:sp>
      </p:grpSp>
    </p:spTree>
    <p:extLst>
      <p:ext uri="{BB962C8B-B14F-4D97-AF65-F5344CB8AC3E}">
        <p14:creationId xmlns:p14="http://schemas.microsoft.com/office/powerpoint/2010/main" val="33910302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0-#ppt_w/2"/>
                                              </p:val>
                                            </p:tav>
                                            <p:tav tm="100000">
                                              <p:val>
                                                <p:strVal val="#ppt_x"/>
                                              </p:val>
                                            </p:tav>
                                          </p:tavLst>
                                        </p:anim>
                                        <p:anim calcmode="lin" valueType="num">
                                          <p:cBhvr additive="base">
                                            <p:cTn id="14"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8"/>
                                            </p:tgtEl>
                                            <p:attrNameLst>
                                              <p:attrName>style.visibility</p:attrName>
                                            </p:attrNameLst>
                                          </p:cBhvr>
                                          <p:to>
                                            <p:strVal val="visible"/>
                                          </p:to>
                                        </p:set>
                                        <p:anim calcmode="lin" valueType="num">
                                          <p:cBhvr additive="base">
                                            <p:cTn id="19" dur="500" fill="hold"/>
                                            <p:tgtEl>
                                              <p:spTgt spid="68"/>
                                            </p:tgtEl>
                                            <p:attrNameLst>
                                              <p:attrName>ppt_x</p:attrName>
                                            </p:attrNameLst>
                                          </p:cBhvr>
                                          <p:tavLst>
                                            <p:tav tm="0">
                                              <p:val>
                                                <p:strVal val="1+#ppt_w/2"/>
                                              </p:val>
                                            </p:tav>
                                            <p:tav tm="100000">
                                              <p:val>
                                                <p:strVal val="#ppt_x"/>
                                              </p:val>
                                            </p:tav>
                                          </p:tavLst>
                                        </p:anim>
                                        <p:anim calcmode="lin" valueType="num">
                                          <p:cBhvr additive="base">
                                            <p:cTn id="20"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8"/>
                                            </p:tgtEl>
                                            <p:attrNameLst>
                                              <p:attrName>style.visibility</p:attrName>
                                            </p:attrNameLst>
                                          </p:cBhvr>
                                          <p:to>
                                            <p:strVal val="visible"/>
                                          </p:to>
                                        </p:set>
                                        <p:anim calcmode="lin" valueType="num">
                                          <p:cBhvr additive="base">
                                            <p:cTn id="25" dur="500" fill="hold"/>
                                            <p:tgtEl>
                                              <p:spTgt spid="78"/>
                                            </p:tgtEl>
                                            <p:attrNameLst>
                                              <p:attrName>ppt_x</p:attrName>
                                            </p:attrNameLst>
                                          </p:cBhvr>
                                          <p:tavLst>
                                            <p:tav tm="0">
                                              <p:val>
                                                <p:strVal val="1+#ppt_w/2"/>
                                              </p:val>
                                            </p:tav>
                                            <p:tav tm="100000">
                                              <p:val>
                                                <p:strVal val="#ppt_x"/>
                                              </p:val>
                                            </p:tav>
                                          </p:tavLst>
                                        </p:anim>
                                        <p:anim calcmode="lin" valueType="num">
                                          <p:cBhvr additive="base">
                                            <p:cTn id="26"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accel="38000" fill="hold" nodeType="clickEffect" p14:presetBounceEnd="53000">
                                      <p:stCondLst>
                                        <p:cond delay="0"/>
                                      </p:stCondLst>
                                      <p:childTnLst>
                                        <p:set>
                                          <p:cBhvr>
                                            <p:cTn id="30" dur="1" fill="hold">
                                              <p:stCondLst>
                                                <p:cond delay="0"/>
                                              </p:stCondLst>
                                            </p:cTn>
                                            <p:tgtEl>
                                              <p:spTgt spid="89"/>
                                            </p:tgtEl>
                                            <p:attrNameLst>
                                              <p:attrName>style.visibility</p:attrName>
                                            </p:attrNameLst>
                                          </p:cBhvr>
                                          <p:to>
                                            <p:strVal val="visible"/>
                                          </p:to>
                                        </p:set>
                                        <p:anim calcmode="lin" valueType="num" p14:bounceEnd="53000">
                                          <p:cBhvr additive="base">
                                            <p:cTn id="31" dur="1000" fill="hold"/>
                                            <p:tgtEl>
                                              <p:spTgt spid="89"/>
                                            </p:tgtEl>
                                            <p:attrNameLst>
                                              <p:attrName>ppt_x</p:attrName>
                                            </p:attrNameLst>
                                          </p:cBhvr>
                                          <p:tavLst>
                                            <p:tav tm="0">
                                              <p:val>
                                                <p:strVal val="#ppt_x"/>
                                              </p:val>
                                            </p:tav>
                                            <p:tav tm="100000">
                                              <p:val>
                                                <p:strVal val="#ppt_x"/>
                                              </p:val>
                                            </p:tav>
                                          </p:tavLst>
                                        </p:anim>
                                        <p:anim calcmode="lin" valueType="num" p14:bounceEnd="53000">
                                          <p:cBhvr additive="base">
                                            <p:cTn id="32" dur="1000" fill="hold"/>
                                            <p:tgtEl>
                                              <p:spTgt spid="8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0-#ppt_w/2"/>
                                              </p:val>
                                            </p:tav>
                                            <p:tav tm="100000">
                                              <p:val>
                                                <p:strVal val="#ppt_x"/>
                                              </p:val>
                                            </p:tav>
                                          </p:tavLst>
                                        </p:anim>
                                        <p:anim calcmode="lin" valueType="num">
                                          <p:cBhvr additive="base">
                                            <p:cTn id="14"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8"/>
                                            </p:tgtEl>
                                            <p:attrNameLst>
                                              <p:attrName>style.visibility</p:attrName>
                                            </p:attrNameLst>
                                          </p:cBhvr>
                                          <p:to>
                                            <p:strVal val="visible"/>
                                          </p:to>
                                        </p:set>
                                        <p:anim calcmode="lin" valueType="num">
                                          <p:cBhvr additive="base">
                                            <p:cTn id="19" dur="500" fill="hold"/>
                                            <p:tgtEl>
                                              <p:spTgt spid="68"/>
                                            </p:tgtEl>
                                            <p:attrNameLst>
                                              <p:attrName>ppt_x</p:attrName>
                                            </p:attrNameLst>
                                          </p:cBhvr>
                                          <p:tavLst>
                                            <p:tav tm="0">
                                              <p:val>
                                                <p:strVal val="1+#ppt_w/2"/>
                                              </p:val>
                                            </p:tav>
                                            <p:tav tm="100000">
                                              <p:val>
                                                <p:strVal val="#ppt_x"/>
                                              </p:val>
                                            </p:tav>
                                          </p:tavLst>
                                        </p:anim>
                                        <p:anim calcmode="lin" valueType="num">
                                          <p:cBhvr additive="base">
                                            <p:cTn id="20"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8"/>
                                            </p:tgtEl>
                                            <p:attrNameLst>
                                              <p:attrName>style.visibility</p:attrName>
                                            </p:attrNameLst>
                                          </p:cBhvr>
                                          <p:to>
                                            <p:strVal val="visible"/>
                                          </p:to>
                                        </p:set>
                                        <p:anim calcmode="lin" valueType="num">
                                          <p:cBhvr additive="base">
                                            <p:cTn id="25" dur="500" fill="hold"/>
                                            <p:tgtEl>
                                              <p:spTgt spid="78"/>
                                            </p:tgtEl>
                                            <p:attrNameLst>
                                              <p:attrName>ppt_x</p:attrName>
                                            </p:attrNameLst>
                                          </p:cBhvr>
                                          <p:tavLst>
                                            <p:tav tm="0">
                                              <p:val>
                                                <p:strVal val="1+#ppt_w/2"/>
                                              </p:val>
                                            </p:tav>
                                            <p:tav tm="100000">
                                              <p:val>
                                                <p:strVal val="#ppt_x"/>
                                              </p:val>
                                            </p:tav>
                                          </p:tavLst>
                                        </p:anim>
                                        <p:anim calcmode="lin" valueType="num">
                                          <p:cBhvr additive="base">
                                            <p:cTn id="26"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accel="38000" fill="hold" nodeType="clickEffect">
                                      <p:stCondLst>
                                        <p:cond delay="0"/>
                                      </p:stCondLst>
                                      <p:childTnLst>
                                        <p:set>
                                          <p:cBhvr>
                                            <p:cTn id="30" dur="1" fill="hold">
                                              <p:stCondLst>
                                                <p:cond delay="0"/>
                                              </p:stCondLst>
                                            </p:cTn>
                                            <p:tgtEl>
                                              <p:spTgt spid="89"/>
                                            </p:tgtEl>
                                            <p:attrNameLst>
                                              <p:attrName>style.visibility</p:attrName>
                                            </p:attrNameLst>
                                          </p:cBhvr>
                                          <p:to>
                                            <p:strVal val="visible"/>
                                          </p:to>
                                        </p:set>
                                        <p:anim calcmode="lin" valueType="num">
                                          <p:cBhvr additive="base">
                                            <p:cTn id="31" dur="1000" fill="hold"/>
                                            <p:tgtEl>
                                              <p:spTgt spid="89"/>
                                            </p:tgtEl>
                                            <p:attrNameLst>
                                              <p:attrName>ppt_x</p:attrName>
                                            </p:attrNameLst>
                                          </p:cBhvr>
                                          <p:tavLst>
                                            <p:tav tm="0">
                                              <p:val>
                                                <p:strVal val="#ppt_x"/>
                                              </p:val>
                                            </p:tav>
                                            <p:tav tm="100000">
                                              <p:val>
                                                <p:strVal val="#ppt_x"/>
                                              </p:val>
                                            </p:tav>
                                          </p:tavLst>
                                        </p:anim>
                                        <p:anim calcmode="lin" valueType="num">
                                          <p:cBhvr additive="base">
                                            <p:cTn id="32" dur="1000" fill="hold"/>
                                            <p:tgtEl>
                                              <p:spTgt spid="8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09E2D8F-F462-403F-AFFC-7002E3F623A9}"/>
              </a:ext>
            </a:extLst>
          </p:cNvPr>
          <p:cNvSpPr/>
          <p:nvPr/>
        </p:nvSpPr>
        <p:spPr>
          <a:xfrm>
            <a:off x="1289330" y="1524345"/>
            <a:ext cx="2224578" cy="1086079"/>
          </a:xfrm>
          <a:custGeom>
            <a:avLst/>
            <a:gdLst>
              <a:gd name="connsiteX0" fmla="*/ 1112289 w 2224578"/>
              <a:gd name="connsiteY0" fmla="*/ 0 h 1086079"/>
              <a:gd name="connsiteX1" fmla="*/ 2220222 w 2224578"/>
              <a:gd name="connsiteY1" fmla="*/ 999816 h 1086079"/>
              <a:gd name="connsiteX2" fmla="*/ 2224578 w 2224578"/>
              <a:gd name="connsiteY2" fmla="*/ 1086079 h 1086079"/>
              <a:gd name="connsiteX3" fmla="*/ 2135907 w 2224578"/>
              <a:gd name="connsiteY3" fmla="*/ 1086079 h 1086079"/>
              <a:gd name="connsiteX4" fmla="*/ 2132009 w 2224578"/>
              <a:gd name="connsiteY4" fmla="*/ 1008882 h 1086079"/>
              <a:gd name="connsiteX5" fmla="*/ 1112289 w 2224578"/>
              <a:gd name="connsiteY5" fmla="*/ 88671 h 1086079"/>
              <a:gd name="connsiteX6" fmla="*/ 92569 w 2224578"/>
              <a:gd name="connsiteY6" fmla="*/ 1008882 h 1086079"/>
              <a:gd name="connsiteX7" fmla="*/ 88671 w 2224578"/>
              <a:gd name="connsiteY7" fmla="*/ 1086079 h 1086079"/>
              <a:gd name="connsiteX8" fmla="*/ 0 w 2224578"/>
              <a:gd name="connsiteY8" fmla="*/ 1086079 h 1086079"/>
              <a:gd name="connsiteX9" fmla="*/ 4356 w 2224578"/>
              <a:gd name="connsiteY9" fmla="*/ 999816 h 1086079"/>
              <a:gd name="connsiteX10" fmla="*/ 1112289 w 2224578"/>
              <a:gd name="connsiteY10" fmla="*/ 0 h 108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4578" h="1086079">
                <a:moveTo>
                  <a:pt x="1112289" y="0"/>
                </a:moveTo>
                <a:cubicBezTo>
                  <a:pt x="1688917" y="0"/>
                  <a:pt x="2163191" y="438234"/>
                  <a:pt x="2220222" y="999816"/>
                </a:cubicBezTo>
                <a:lnTo>
                  <a:pt x="2224578" y="1086079"/>
                </a:lnTo>
                <a:lnTo>
                  <a:pt x="2135907" y="1086079"/>
                </a:lnTo>
                <a:lnTo>
                  <a:pt x="2132009" y="1008882"/>
                </a:lnTo>
                <a:cubicBezTo>
                  <a:pt x="2079518" y="492014"/>
                  <a:pt x="1643006" y="88671"/>
                  <a:pt x="1112289" y="88671"/>
                </a:cubicBezTo>
                <a:cubicBezTo>
                  <a:pt x="581572" y="88671"/>
                  <a:pt x="145060" y="492014"/>
                  <a:pt x="92569" y="1008882"/>
                </a:cubicBezTo>
                <a:lnTo>
                  <a:pt x="88671" y="1086079"/>
                </a:lnTo>
                <a:lnTo>
                  <a:pt x="0" y="1086079"/>
                </a:lnTo>
                <a:lnTo>
                  <a:pt x="4356" y="999816"/>
                </a:lnTo>
                <a:cubicBezTo>
                  <a:pt x="61388" y="438234"/>
                  <a:pt x="535661" y="0"/>
                  <a:pt x="1112289" y="0"/>
                </a:cubicBez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2" name="Group 51">
            <a:extLst>
              <a:ext uri="{FF2B5EF4-FFF2-40B4-BE49-F238E27FC236}">
                <a16:creationId xmlns:a16="http://schemas.microsoft.com/office/drawing/2014/main" id="{A57A7B7F-5C2C-4131-9213-8E68830836A5}"/>
              </a:ext>
            </a:extLst>
          </p:cNvPr>
          <p:cNvGrpSpPr/>
          <p:nvPr/>
        </p:nvGrpSpPr>
        <p:grpSpPr>
          <a:xfrm>
            <a:off x="139259" y="1998436"/>
            <a:ext cx="1378902" cy="1146628"/>
            <a:chOff x="139259" y="2855686"/>
            <a:chExt cx="1378902" cy="1146628"/>
          </a:xfrm>
        </p:grpSpPr>
        <p:sp>
          <p:nvSpPr>
            <p:cNvPr id="17" name="Arrow: Chevron 16">
              <a:extLst>
                <a:ext uri="{FF2B5EF4-FFF2-40B4-BE49-F238E27FC236}">
                  <a16:creationId xmlns:a16="http://schemas.microsoft.com/office/drawing/2014/main" id="{CCB9F5F2-D834-476C-8325-DBFC9403ADE9}"/>
                </a:ext>
              </a:extLst>
            </p:cNvPr>
            <p:cNvSpPr/>
            <p:nvPr/>
          </p:nvSpPr>
          <p:spPr>
            <a:xfrm>
              <a:off x="903177" y="3076640"/>
              <a:ext cx="389856" cy="690201"/>
            </a:xfrm>
            <a:prstGeom prst="chevron">
              <a:avLst>
                <a:gd name="adj" fmla="val 70169"/>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1" name="Group 50">
              <a:extLst>
                <a:ext uri="{FF2B5EF4-FFF2-40B4-BE49-F238E27FC236}">
                  <a16:creationId xmlns:a16="http://schemas.microsoft.com/office/drawing/2014/main" id="{3548D1DE-90B7-4962-BF0B-92E55C357541}"/>
                </a:ext>
              </a:extLst>
            </p:cNvPr>
            <p:cNvGrpSpPr/>
            <p:nvPr/>
          </p:nvGrpSpPr>
          <p:grpSpPr>
            <a:xfrm>
              <a:off x="139259" y="2855686"/>
              <a:ext cx="1378902" cy="1146628"/>
              <a:chOff x="139259" y="2855686"/>
              <a:chExt cx="1378902" cy="1146628"/>
            </a:xfrm>
          </p:grpSpPr>
          <p:sp>
            <p:nvSpPr>
              <p:cNvPr id="14" name="Rectangle 13">
                <a:extLst>
                  <a:ext uri="{FF2B5EF4-FFF2-40B4-BE49-F238E27FC236}">
                    <a16:creationId xmlns:a16="http://schemas.microsoft.com/office/drawing/2014/main" id="{B5EED84B-12C3-410C-BF76-421DD7786047}"/>
                  </a:ext>
                </a:extLst>
              </p:cNvPr>
              <p:cNvSpPr/>
              <p:nvPr/>
            </p:nvSpPr>
            <p:spPr>
              <a:xfrm>
                <a:off x="226713" y="3338285"/>
                <a:ext cx="1161820" cy="188686"/>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Chevron 14">
                <a:extLst>
                  <a:ext uri="{FF2B5EF4-FFF2-40B4-BE49-F238E27FC236}">
                    <a16:creationId xmlns:a16="http://schemas.microsoft.com/office/drawing/2014/main" id="{B1F02234-5130-4104-B7A3-0B2EB6BE4C7E}"/>
                  </a:ext>
                </a:extLst>
              </p:cNvPr>
              <p:cNvSpPr/>
              <p:nvPr/>
            </p:nvSpPr>
            <p:spPr>
              <a:xfrm>
                <a:off x="139259" y="2855686"/>
                <a:ext cx="647666" cy="1146628"/>
              </a:xfrm>
              <a:prstGeom prst="chevron">
                <a:avLst>
                  <a:gd name="adj" fmla="val 70169"/>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A8B3A800-8ED0-4F0D-AD40-9E2C478C2C0F}"/>
                  </a:ext>
                </a:extLst>
              </p:cNvPr>
              <p:cNvSpPr/>
              <p:nvPr/>
            </p:nvSpPr>
            <p:spPr>
              <a:xfrm>
                <a:off x="542849" y="2956995"/>
                <a:ext cx="548002" cy="970182"/>
              </a:xfrm>
              <a:prstGeom prst="chevron">
                <a:avLst>
                  <a:gd name="adj" fmla="val 70169"/>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1" name="Group 40">
                <a:extLst>
                  <a:ext uri="{FF2B5EF4-FFF2-40B4-BE49-F238E27FC236}">
                    <a16:creationId xmlns:a16="http://schemas.microsoft.com/office/drawing/2014/main" id="{F441CBE2-6DDB-4737-90F7-C21A8BD2B93B}"/>
                  </a:ext>
                </a:extLst>
              </p:cNvPr>
              <p:cNvGrpSpPr/>
              <p:nvPr/>
            </p:nvGrpSpPr>
            <p:grpSpPr>
              <a:xfrm>
                <a:off x="1204299" y="3285155"/>
                <a:ext cx="313862" cy="313862"/>
                <a:chOff x="2462841" y="592405"/>
                <a:chExt cx="1506714" cy="1506714"/>
              </a:xfrm>
            </p:grpSpPr>
            <p:sp>
              <p:nvSpPr>
                <p:cNvPr id="39" name="Circle: Hollow 38">
                  <a:extLst>
                    <a:ext uri="{FF2B5EF4-FFF2-40B4-BE49-F238E27FC236}">
                      <a16:creationId xmlns:a16="http://schemas.microsoft.com/office/drawing/2014/main" id="{188F0087-B83A-4BD0-88FC-15D163258B0C}"/>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Oval 39">
                  <a:extLst>
                    <a:ext uri="{FF2B5EF4-FFF2-40B4-BE49-F238E27FC236}">
                      <a16:creationId xmlns:a16="http://schemas.microsoft.com/office/drawing/2014/main" id="{CA8D3915-A2D5-4CC3-BA16-9C9DB50685AC}"/>
                    </a:ext>
                  </a:extLst>
                </p:cNvPr>
                <p:cNvSpPr/>
                <p:nvPr/>
              </p:nvSpPr>
              <p:spPr>
                <a:xfrm>
                  <a:off x="2730611" y="869553"/>
                  <a:ext cx="971173" cy="97117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0" name="مجموعة 19"/>
          <p:cNvGrpSpPr/>
          <p:nvPr/>
        </p:nvGrpSpPr>
        <p:grpSpPr>
          <a:xfrm>
            <a:off x="10048854" y="1113776"/>
            <a:ext cx="2143146" cy="5744224"/>
            <a:chOff x="7607721" y="-50856"/>
            <a:chExt cx="4584281" cy="12287142"/>
          </a:xfrm>
        </p:grpSpPr>
        <p:sp>
          <p:nvSpPr>
            <p:cNvPr id="4" name="Rectangle 3">
              <a:extLst>
                <a:ext uri="{FF2B5EF4-FFF2-40B4-BE49-F238E27FC236}">
                  <a16:creationId xmlns:a16="http://schemas.microsoft.com/office/drawing/2014/main" id="{725C2E4F-2E3C-4096-BB26-72EC7412DA21}"/>
                </a:ext>
              </a:extLst>
            </p:cNvPr>
            <p:cNvSpPr/>
            <p:nvPr/>
          </p:nvSpPr>
          <p:spPr>
            <a:xfrm>
              <a:off x="7607721" y="-14516"/>
              <a:ext cx="4584281" cy="12250802"/>
            </a:xfrm>
            <a:custGeom>
              <a:avLst/>
              <a:gdLst>
                <a:gd name="connsiteX0" fmla="*/ 0 w 3497943"/>
                <a:gd name="connsiteY0" fmla="*/ 0 h 6858000"/>
                <a:gd name="connsiteX1" fmla="*/ 3497943 w 3497943"/>
                <a:gd name="connsiteY1" fmla="*/ 0 h 6858000"/>
                <a:gd name="connsiteX2" fmla="*/ 3497943 w 3497943"/>
                <a:gd name="connsiteY2" fmla="*/ 6858000 h 6858000"/>
                <a:gd name="connsiteX3" fmla="*/ 0 w 3497943"/>
                <a:gd name="connsiteY3" fmla="*/ 6858000 h 6858000"/>
                <a:gd name="connsiteX4" fmla="*/ 0 w 3497943"/>
                <a:gd name="connsiteY4" fmla="*/ 0 h 6858000"/>
                <a:gd name="connsiteX0" fmla="*/ 1625600 w 3497943"/>
                <a:gd name="connsiteY0" fmla="*/ 0 h 6872515"/>
                <a:gd name="connsiteX1" fmla="*/ 3497943 w 3497943"/>
                <a:gd name="connsiteY1" fmla="*/ 14515 h 6872515"/>
                <a:gd name="connsiteX2" fmla="*/ 3497943 w 3497943"/>
                <a:gd name="connsiteY2" fmla="*/ 6872515 h 6872515"/>
                <a:gd name="connsiteX3" fmla="*/ 0 w 3497943"/>
                <a:gd name="connsiteY3" fmla="*/ 6872515 h 6872515"/>
                <a:gd name="connsiteX4" fmla="*/ 1625600 w 3497943"/>
                <a:gd name="connsiteY4" fmla="*/ 0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97943" h="6872515">
                  <a:moveTo>
                    <a:pt x="1625600" y="0"/>
                  </a:moveTo>
                  <a:lnTo>
                    <a:pt x="3497943" y="14515"/>
                  </a:lnTo>
                  <a:lnTo>
                    <a:pt x="3497943" y="6872515"/>
                  </a:lnTo>
                  <a:lnTo>
                    <a:pt x="0" y="6872515"/>
                  </a:lnTo>
                  <a:lnTo>
                    <a:pt x="162560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748E8B0-AEB5-4BDF-A3C0-C3C3CB2A5B76}"/>
                </a:ext>
              </a:extLst>
            </p:cNvPr>
            <p:cNvSpPr/>
            <p:nvPr/>
          </p:nvSpPr>
          <p:spPr>
            <a:xfrm rot="675823">
              <a:off x="7690957" y="-50856"/>
              <a:ext cx="3604288" cy="6985884"/>
            </a:xfrm>
            <a:prstGeom prst="ellipse">
              <a:avLst/>
            </a:prstGeom>
            <a:solidFill>
              <a:schemeClr val="bg1"/>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3C60069-B1AF-4164-B1D0-D80D1DFB18AC}"/>
                </a:ext>
              </a:extLst>
            </p:cNvPr>
            <p:cNvSpPr/>
            <p:nvPr/>
          </p:nvSpPr>
          <p:spPr>
            <a:xfrm rot="675823">
              <a:off x="7684149" y="11907"/>
              <a:ext cx="3526021" cy="6834186"/>
            </a:xfrm>
            <a:prstGeom prst="ellipse">
              <a:avLst/>
            </a:prstGeom>
            <a:solidFill>
              <a:srgbClr val="FF0000"/>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FB1B7F1-5F6F-4342-98C3-6BA7457763CC}"/>
                </a:ext>
              </a:extLst>
            </p:cNvPr>
            <p:cNvSpPr/>
            <p:nvPr/>
          </p:nvSpPr>
          <p:spPr>
            <a:xfrm rot="675823">
              <a:off x="8093955" y="806201"/>
              <a:ext cx="2706408" cy="5245599"/>
            </a:xfrm>
            <a:prstGeom prst="ellipse">
              <a:avLst/>
            </a:prstGeom>
            <a:solidFill>
              <a:schemeClr val="bg1"/>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63EFA601-ADAA-45F6-922E-D9657862EDB4}"/>
                </a:ext>
              </a:extLst>
            </p:cNvPr>
            <p:cNvSpPr/>
            <p:nvPr/>
          </p:nvSpPr>
          <p:spPr>
            <a:xfrm rot="19514964">
              <a:off x="8030117" y="3795612"/>
              <a:ext cx="1666640" cy="114875"/>
            </a:xfrm>
            <a:prstGeom prst="ellipse">
              <a:avLst/>
            </a:prstGeom>
            <a:gradFill flip="none" rotWithShape="1">
              <a:gsLst>
                <a:gs pos="100000">
                  <a:schemeClr val="accent1">
                    <a:lumMod val="5000"/>
                    <a:lumOff val="95000"/>
                    <a:alpha val="0"/>
                  </a:schemeClr>
                </a:gs>
                <a:gs pos="0">
                  <a:schemeClr val="tx1">
                    <a:alpha val="3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327CD1B-39C3-4E72-9767-31E032AF7BE4}"/>
                </a:ext>
              </a:extLst>
            </p:cNvPr>
            <p:cNvSpPr/>
            <p:nvPr/>
          </p:nvSpPr>
          <p:spPr>
            <a:xfrm rot="675823">
              <a:off x="8574400" y="1737408"/>
              <a:ext cx="1745516" cy="3383184"/>
            </a:xfrm>
            <a:prstGeom prst="ellipse">
              <a:avLst/>
            </a:prstGeom>
            <a:solidFill>
              <a:srgbClr val="FF0000"/>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ADA2A42-2482-43CD-88D6-E4BBD5F09C28}"/>
                </a:ext>
              </a:extLst>
            </p:cNvPr>
            <p:cNvSpPr/>
            <p:nvPr/>
          </p:nvSpPr>
          <p:spPr>
            <a:xfrm rot="675823">
              <a:off x="9046069" y="2651605"/>
              <a:ext cx="802175" cy="1554787"/>
            </a:xfrm>
            <a:prstGeom prst="ellipse">
              <a:avLst/>
            </a:prstGeom>
            <a:solidFill>
              <a:schemeClr val="bg1"/>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0483D9-BCF5-4133-897B-4796B5703832}"/>
                </a:ext>
              </a:extLst>
            </p:cNvPr>
            <p:cNvSpPr/>
            <p:nvPr/>
          </p:nvSpPr>
          <p:spPr>
            <a:xfrm rot="675823">
              <a:off x="9264073" y="3074144"/>
              <a:ext cx="366165" cy="709707"/>
            </a:xfrm>
            <a:prstGeom prst="ellipse">
              <a:avLst/>
            </a:prstGeom>
            <a:solidFill>
              <a:srgbClr val="FF0000"/>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Arrow: Right 17">
            <a:extLst>
              <a:ext uri="{FF2B5EF4-FFF2-40B4-BE49-F238E27FC236}">
                <a16:creationId xmlns:a16="http://schemas.microsoft.com/office/drawing/2014/main" id="{A9D95CC1-E6E4-4BEC-B55D-6706EEAA0066}"/>
              </a:ext>
            </a:extLst>
          </p:cNvPr>
          <p:cNvSpPr/>
          <p:nvPr/>
        </p:nvSpPr>
        <p:spPr>
          <a:xfrm>
            <a:off x="7700622" y="2114547"/>
            <a:ext cx="1732075" cy="899885"/>
          </a:xfrm>
          <a:prstGeom prst="rightArrow">
            <a:avLst>
              <a:gd name="adj1" fmla="val 24193"/>
              <a:gd name="adj2" fmla="val 50000"/>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DDF67B1-FB66-4922-A1F4-5C275254F2B1}"/>
              </a:ext>
            </a:extLst>
          </p:cNvPr>
          <p:cNvSpPr/>
          <p:nvPr/>
        </p:nvSpPr>
        <p:spPr>
          <a:xfrm flipV="1">
            <a:off x="3425711" y="2565893"/>
            <a:ext cx="2224578" cy="1086079"/>
          </a:xfrm>
          <a:custGeom>
            <a:avLst/>
            <a:gdLst>
              <a:gd name="connsiteX0" fmla="*/ 1112289 w 2224578"/>
              <a:gd name="connsiteY0" fmla="*/ 0 h 1086079"/>
              <a:gd name="connsiteX1" fmla="*/ 2220222 w 2224578"/>
              <a:gd name="connsiteY1" fmla="*/ 999816 h 1086079"/>
              <a:gd name="connsiteX2" fmla="*/ 2224578 w 2224578"/>
              <a:gd name="connsiteY2" fmla="*/ 1086079 h 1086079"/>
              <a:gd name="connsiteX3" fmla="*/ 2135907 w 2224578"/>
              <a:gd name="connsiteY3" fmla="*/ 1086079 h 1086079"/>
              <a:gd name="connsiteX4" fmla="*/ 2132009 w 2224578"/>
              <a:gd name="connsiteY4" fmla="*/ 1008882 h 1086079"/>
              <a:gd name="connsiteX5" fmla="*/ 1112289 w 2224578"/>
              <a:gd name="connsiteY5" fmla="*/ 88671 h 1086079"/>
              <a:gd name="connsiteX6" fmla="*/ 92569 w 2224578"/>
              <a:gd name="connsiteY6" fmla="*/ 1008882 h 1086079"/>
              <a:gd name="connsiteX7" fmla="*/ 88671 w 2224578"/>
              <a:gd name="connsiteY7" fmla="*/ 1086079 h 1086079"/>
              <a:gd name="connsiteX8" fmla="*/ 0 w 2224578"/>
              <a:gd name="connsiteY8" fmla="*/ 1086079 h 1086079"/>
              <a:gd name="connsiteX9" fmla="*/ 4356 w 2224578"/>
              <a:gd name="connsiteY9" fmla="*/ 999816 h 1086079"/>
              <a:gd name="connsiteX10" fmla="*/ 1112289 w 2224578"/>
              <a:gd name="connsiteY10" fmla="*/ 0 h 108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4578" h="1086079">
                <a:moveTo>
                  <a:pt x="1112289" y="0"/>
                </a:moveTo>
                <a:cubicBezTo>
                  <a:pt x="1688917" y="0"/>
                  <a:pt x="2163191" y="438234"/>
                  <a:pt x="2220222" y="999816"/>
                </a:cubicBezTo>
                <a:lnTo>
                  <a:pt x="2224578" y="1086079"/>
                </a:lnTo>
                <a:lnTo>
                  <a:pt x="2135907" y="1086079"/>
                </a:lnTo>
                <a:lnTo>
                  <a:pt x="2132009" y="1008882"/>
                </a:lnTo>
                <a:cubicBezTo>
                  <a:pt x="2079518" y="492014"/>
                  <a:pt x="1643006" y="88671"/>
                  <a:pt x="1112289" y="88671"/>
                </a:cubicBezTo>
                <a:cubicBezTo>
                  <a:pt x="581572" y="88671"/>
                  <a:pt x="145060" y="492014"/>
                  <a:pt x="92569" y="1008882"/>
                </a:cubicBezTo>
                <a:lnTo>
                  <a:pt x="88671" y="1086079"/>
                </a:lnTo>
                <a:lnTo>
                  <a:pt x="0" y="1086079"/>
                </a:lnTo>
                <a:lnTo>
                  <a:pt x="4356" y="999816"/>
                </a:lnTo>
                <a:cubicBezTo>
                  <a:pt x="61388" y="438234"/>
                  <a:pt x="535661" y="0"/>
                  <a:pt x="1112289" y="0"/>
                </a:cubicBez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Freeform: Shape 22">
            <a:extLst>
              <a:ext uri="{FF2B5EF4-FFF2-40B4-BE49-F238E27FC236}">
                <a16:creationId xmlns:a16="http://schemas.microsoft.com/office/drawing/2014/main" id="{2E1C5243-C8EA-4AB3-A981-8B1C556F6D4F}"/>
              </a:ext>
            </a:extLst>
          </p:cNvPr>
          <p:cNvSpPr/>
          <p:nvPr/>
        </p:nvSpPr>
        <p:spPr>
          <a:xfrm>
            <a:off x="5564241" y="1484155"/>
            <a:ext cx="2224578" cy="1086079"/>
          </a:xfrm>
          <a:custGeom>
            <a:avLst/>
            <a:gdLst>
              <a:gd name="connsiteX0" fmla="*/ 1112289 w 2224578"/>
              <a:gd name="connsiteY0" fmla="*/ 0 h 1086079"/>
              <a:gd name="connsiteX1" fmla="*/ 2220222 w 2224578"/>
              <a:gd name="connsiteY1" fmla="*/ 999816 h 1086079"/>
              <a:gd name="connsiteX2" fmla="*/ 2224578 w 2224578"/>
              <a:gd name="connsiteY2" fmla="*/ 1086079 h 1086079"/>
              <a:gd name="connsiteX3" fmla="*/ 2135907 w 2224578"/>
              <a:gd name="connsiteY3" fmla="*/ 1086079 h 1086079"/>
              <a:gd name="connsiteX4" fmla="*/ 2132009 w 2224578"/>
              <a:gd name="connsiteY4" fmla="*/ 1008882 h 1086079"/>
              <a:gd name="connsiteX5" fmla="*/ 1112289 w 2224578"/>
              <a:gd name="connsiteY5" fmla="*/ 88671 h 1086079"/>
              <a:gd name="connsiteX6" fmla="*/ 92569 w 2224578"/>
              <a:gd name="connsiteY6" fmla="*/ 1008882 h 1086079"/>
              <a:gd name="connsiteX7" fmla="*/ 88671 w 2224578"/>
              <a:gd name="connsiteY7" fmla="*/ 1086079 h 1086079"/>
              <a:gd name="connsiteX8" fmla="*/ 0 w 2224578"/>
              <a:gd name="connsiteY8" fmla="*/ 1086079 h 1086079"/>
              <a:gd name="connsiteX9" fmla="*/ 4356 w 2224578"/>
              <a:gd name="connsiteY9" fmla="*/ 999816 h 1086079"/>
              <a:gd name="connsiteX10" fmla="*/ 1112289 w 2224578"/>
              <a:gd name="connsiteY10" fmla="*/ 0 h 108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4578" h="1086079">
                <a:moveTo>
                  <a:pt x="1112289" y="0"/>
                </a:moveTo>
                <a:cubicBezTo>
                  <a:pt x="1688917" y="0"/>
                  <a:pt x="2163191" y="438234"/>
                  <a:pt x="2220222" y="999816"/>
                </a:cubicBezTo>
                <a:lnTo>
                  <a:pt x="2224578" y="1086079"/>
                </a:lnTo>
                <a:lnTo>
                  <a:pt x="2135907" y="1086079"/>
                </a:lnTo>
                <a:lnTo>
                  <a:pt x="2132009" y="1008882"/>
                </a:lnTo>
                <a:cubicBezTo>
                  <a:pt x="2079518" y="492014"/>
                  <a:pt x="1643006" y="88671"/>
                  <a:pt x="1112289" y="88671"/>
                </a:cubicBezTo>
                <a:cubicBezTo>
                  <a:pt x="581572" y="88671"/>
                  <a:pt x="145060" y="492014"/>
                  <a:pt x="92569" y="1008882"/>
                </a:cubicBezTo>
                <a:lnTo>
                  <a:pt x="88671" y="1086079"/>
                </a:lnTo>
                <a:lnTo>
                  <a:pt x="0" y="1086079"/>
                </a:lnTo>
                <a:lnTo>
                  <a:pt x="4356" y="999816"/>
                </a:lnTo>
                <a:cubicBezTo>
                  <a:pt x="61388" y="438234"/>
                  <a:pt x="535661" y="0"/>
                  <a:pt x="1112289" y="0"/>
                </a:cubicBez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3" name="Group 52">
            <a:extLst>
              <a:ext uri="{FF2B5EF4-FFF2-40B4-BE49-F238E27FC236}">
                <a16:creationId xmlns:a16="http://schemas.microsoft.com/office/drawing/2014/main" id="{818B01DF-F512-46F5-BC4B-E683313B23BF}"/>
              </a:ext>
            </a:extLst>
          </p:cNvPr>
          <p:cNvGrpSpPr/>
          <p:nvPr/>
        </p:nvGrpSpPr>
        <p:grpSpPr>
          <a:xfrm>
            <a:off x="1636176" y="1836070"/>
            <a:ext cx="1497532" cy="1497532"/>
            <a:chOff x="1636176" y="2693320"/>
            <a:chExt cx="1497532" cy="1497532"/>
          </a:xfrm>
        </p:grpSpPr>
        <p:sp>
          <p:nvSpPr>
            <p:cNvPr id="11" name="Oval 10">
              <a:extLst>
                <a:ext uri="{FF2B5EF4-FFF2-40B4-BE49-F238E27FC236}">
                  <a16:creationId xmlns:a16="http://schemas.microsoft.com/office/drawing/2014/main" id="{BEE0F8DC-972C-4E66-AEEF-CD5B46BD1479}"/>
                </a:ext>
              </a:extLst>
            </p:cNvPr>
            <p:cNvSpPr/>
            <p:nvPr/>
          </p:nvSpPr>
          <p:spPr>
            <a:xfrm>
              <a:off x="1636176" y="2693320"/>
              <a:ext cx="1497532" cy="1497532"/>
            </a:xfrm>
            <a:prstGeom prst="ellipse">
              <a:avLst/>
            </a:prstGeom>
            <a:solidFill>
              <a:schemeClr val="bg1">
                <a:lumMod val="85000"/>
              </a:schemeClr>
            </a:solidFill>
            <a:ln>
              <a:noFill/>
            </a:ln>
            <a:effectLst>
              <a:outerShdw blurRad="177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A close up of a logo&#10;&#10;Description automatically generated">
              <a:extLst>
                <a:ext uri="{FF2B5EF4-FFF2-40B4-BE49-F238E27FC236}">
                  <a16:creationId xmlns:a16="http://schemas.microsoft.com/office/drawing/2014/main" id="{B06E3850-567C-40FF-9A90-A1BECE3BEE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346" t="3640" r="7696" b="19223"/>
            <a:stretch/>
          </p:blipFill>
          <p:spPr>
            <a:xfrm>
              <a:off x="2001631" y="3099119"/>
              <a:ext cx="811846" cy="737109"/>
            </a:xfrm>
            <a:prstGeom prst="rect">
              <a:avLst/>
            </a:prstGeom>
          </p:spPr>
        </p:pic>
        <p:sp>
          <p:nvSpPr>
            <p:cNvPr id="27" name="TextBox 26">
              <a:extLst>
                <a:ext uri="{FF2B5EF4-FFF2-40B4-BE49-F238E27FC236}">
                  <a16:creationId xmlns:a16="http://schemas.microsoft.com/office/drawing/2014/main" id="{AE627849-2D05-4FB5-BFA3-F8007625B17F}"/>
                </a:ext>
              </a:extLst>
            </p:cNvPr>
            <p:cNvSpPr txBox="1"/>
            <p:nvPr/>
          </p:nvSpPr>
          <p:spPr>
            <a:xfrm rot="20594918">
              <a:off x="1844871" y="2914153"/>
              <a:ext cx="1068997" cy="461665"/>
            </a:xfrm>
            <a:prstGeom prst="rect">
              <a:avLst/>
            </a:prstGeom>
            <a:noFill/>
          </p:spPr>
          <p:txBody>
            <a:bodyPr wrap="square" rtlCol="0">
              <a:prstTxWarp prst="textArchUp">
                <a:avLst>
                  <a:gd name="adj" fmla="val 10368347"/>
                </a:avLst>
              </a:prstTxWarp>
              <a:spAutoFit/>
            </a:bodyPr>
            <a:lstStyle/>
            <a:p>
              <a:r>
                <a:rPr lang="ar-SY" sz="2000" dirty="0">
                  <a:solidFill>
                    <a:srgbClr val="FF9900"/>
                  </a:solidFill>
                </a:rPr>
                <a:t>1</a:t>
              </a:r>
              <a:endParaRPr lang="en-US" sz="2000" dirty="0">
                <a:solidFill>
                  <a:srgbClr val="FF9900"/>
                </a:solidFill>
              </a:endParaRPr>
            </a:p>
          </p:txBody>
        </p:sp>
      </p:grpSp>
      <p:grpSp>
        <p:nvGrpSpPr>
          <p:cNvPr id="54" name="Group 53">
            <a:extLst>
              <a:ext uri="{FF2B5EF4-FFF2-40B4-BE49-F238E27FC236}">
                <a16:creationId xmlns:a16="http://schemas.microsoft.com/office/drawing/2014/main" id="{170F3F59-55F5-4FC6-A4BA-FA33DD8CEB10}"/>
              </a:ext>
            </a:extLst>
          </p:cNvPr>
          <p:cNvGrpSpPr/>
          <p:nvPr/>
        </p:nvGrpSpPr>
        <p:grpSpPr>
          <a:xfrm>
            <a:off x="3753820" y="1815725"/>
            <a:ext cx="1497532" cy="1497532"/>
            <a:chOff x="3753820" y="2672975"/>
            <a:chExt cx="1497532" cy="1497532"/>
          </a:xfrm>
        </p:grpSpPr>
        <p:sp>
          <p:nvSpPr>
            <p:cNvPr id="12" name="Oval 11">
              <a:extLst>
                <a:ext uri="{FF2B5EF4-FFF2-40B4-BE49-F238E27FC236}">
                  <a16:creationId xmlns:a16="http://schemas.microsoft.com/office/drawing/2014/main" id="{A6A36080-D38E-44C8-B7D7-41B5B8646640}"/>
                </a:ext>
              </a:extLst>
            </p:cNvPr>
            <p:cNvSpPr/>
            <p:nvPr/>
          </p:nvSpPr>
          <p:spPr>
            <a:xfrm>
              <a:off x="3753820" y="2672975"/>
              <a:ext cx="1497532" cy="1497532"/>
            </a:xfrm>
            <a:prstGeom prst="ellipse">
              <a:avLst/>
            </a:prstGeom>
            <a:solidFill>
              <a:schemeClr val="bg1">
                <a:lumMod val="85000"/>
              </a:schemeClr>
            </a:solidFill>
            <a:ln>
              <a:noFill/>
            </a:ln>
            <a:effectLst>
              <a:outerShdw blurRad="177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0D6BD9DB-268A-486B-BFA4-1F3354E3E6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14" t="3639" r="8734" b="16111"/>
            <a:stretch/>
          </p:blipFill>
          <p:spPr>
            <a:xfrm>
              <a:off x="4222057" y="3099119"/>
              <a:ext cx="684971" cy="671564"/>
            </a:xfrm>
            <a:prstGeom prst="rect">
              <a:avLst/>
            </a:prstGeom>
          </p:spPr>
        </p:pic>
        <p:sp>
          <p:nvSpPr>
            <p:cNvPr id="28" name="TextBox 27">
              <a:extLst>
                <a:ext uri="{FF2B5EF4-FFF2-40B4-BE49-F238E27FC236}">
                  <a16:creationId xmlns:a16="http://schemas.microsoft.com/office/drawing/2014/main" id="{7ECB044F-C1CE-4ABC-A6A0-D535E2647EC1}"/>
                </a:ext>
              </a:extLst>
            </p:cNvPr>
            <p:cNvSpPr txBox="1"/>
            <p:nvPr/>
          </p:nvSpPr>
          <p:spPr>
            <a:xfrm rot="20594918">
              <a:off x="3990986" y="2868287"/>
              <a:ext cx="1068997" cy="461665"/>
            </a:xfrm>
            <a:prstGeom prst="rect">
              <a:avLst/>
            </a:prstGeom>
            <a:noFill/>
          </p:spPr>
          <p:txBody>
            <a:bodyPr wrap="square" rtlCol="0">
              <a:prstTxWarp prst="textArchUp">
                <a:avLst>
                  <a:gd name="adj" fmla="val 10368347"/>
                </a:avLst>
              </a:prstTxWarp>
              <a:spAutoFit/>
            </a:bodyPr>
            <a:lstStyle/>
            <a:p>
              <a:r>
                <a:rPr lang="ar-SY" sz="2000" dirty="0">
                  <a:solidFill>
                    <a:srgbClr val="00B050"/>
                  </a:solidFill>
                </a:rPr>
                <a:t>1</a:t>
              </a:r>
            </a:p>
          </p:txBody>
        </p:sp>
      </p:grpSp>
      <p:grpSp>
        <p:nvGrpSpPr>
          <p:cNvPr id="55" name="Group 54">
            <a:extLst>
              <a:ext uri="{FF2B5EF4-FFF2-40B4-BE49-F238E27FC236}">
                <a16:creationId xmlns:a16="http://schemas.microsoft.com/office/drawing/2014/main" id="{82095094-C5AF-42B3-9355-D38615BA4D13}"/>
              </a:ext>
            </a:extLst>
          </p:cNvPr>
          <p:cNvGrpSpPr/>
          <p:nvPr/>
        </p:nvGrpSpPr>
        <p:grpSpPr>
          <a:xfrm>
            <a:off x="5899018" y="1808466"/>
            <a:ext cx="1497532" cy="1497532"/>
            <a:chOff x="5899018" y="2665716"/>
            <a:chExt cx="1497532" cy="1497532"/>
          </a:xfrm>
        </p:grpSpPr>
        <p:sp>
          <p:nvSpPr>
            <p:cNvPr id="13" name="Oval 12">
              <a:extLst>
                <a:ext uri="{FF2B5EF4-FFF2-40B4-BE49-F238E27FC236}">
                  <a16:creationId xmlns:a16="http://schemas.microsoft.com/office/drawing/2014/main" id="{9F758A0B-8144-4B33-B7F4-C1C84B7BDE85}"/>
                </a:ext>
              </a:extLst>
            </p:cNvPr>
            <p:cNvSpPr/>
            <p:nvPr/>
          </p:nvSpPr>
          <p:spPr>
            <a:xfrm>
              <a:off x="5899018" y="2665716"/>
              <a:ext cx="1497532" cy="1497532"/>
            </a:xfrm>
            <a:prstGeom prst="ellipse">
              <a:avLst/>
            </a:prstGeom>
            <a:solidFill>
              <a:schemeClr val="bg1">
                <a:lumMod val="85000"/>
              </a:schemeClr>
            </a:solidFill>
            <a:ln>
              <a:noFill/>
            </a:ln>
            <a:effectLst>
              <a:outerShdw blurRad="177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A close up of a logo&#10;&#10;Description automatically generated">
              <a:extLst>
                <a:ext uri="{FF2B5EF4-FFF2-40B4-BE49-F238E27FC236}">
                  <a16:creationId xmlns:a16="http://schemas.microsoft.com/office/drawing/2014/main" id="{D75C1518-5C37-4050-A577-FF250728700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2224" t="5796" r="11408" b="19224"/>
            <a:stretch/>
          </p:blipFill>
          <p:spPr>
            <a:xfrm>
              <a:off x="6300148" y="3031600"/>
              <a:ext cx="794715" cy="780278"/>
            </a:xfrm>
            <a:prstGeom prst="rect">
              <a:avLst/>
            </a:prstGeom>
          </p:spPr>
        </p:pic>
        <p:sp>
          <p:nvSpPr>
            <p:cNvPr id="29" name="TextBox 28">
              <a:extLst>
                <a:ext uri="{FF2B5EF4-FFF2-40B4-BE49-F238E27FC236}">
                  <a16:creationId xmlns:a16="http://schemas.microsoft.com/office/drawing/2014/main" id="{BF1C2D0D-0A51-48B7-B44C-F07171B5E679}"/>
                </a:ext>
              </a:extLst>
            </p:cNvPr>
            <p:cNvSpPr txBox="1"/>
            <p:nvPr/>
          </p:nvSpPr>
          <p:spPr>
            <a:xfrm rot="20594918">
              <a:off x="6137101" y="2822421"/>
              <a:ext cx="1068997" cy="461665"/>
            </a:xfrm>
            <a:prstGeom prst="rect">
              <a:avLst/>
            </a:prstGeom>
            <a:noFill/>
          </p:spPr>
          <p:txBody>
            <a:bodyPr wrap="square" rtlCol="0">
              <a:prstTxWarp prst="textArchUp">
                <a:avLst>
                  <a:gd name="adj" fmla="val 10368347"/>
                </a:avLst>
              </a:prstTxWarp>
              <a:spAutoFit/>
            </a:bodyPr>
            <a:lstStyle/>
            <a:p>
              <a:r>
                <a:rPr lang="ar-SY" sz="2000" dirty="0">
                  <a:solidFill>
                    <a:srgbClr val="002060"/>
                  </a:solidFill>
                </a:rPr>
                <a:t>1</a:t>
              </a:r>
            </a:p>
          </p:txBody>
        </p:sp>
      </p:grpSp>
      <p:grpSp>
        <p:nvGrpSpPr>
          <p:cNvPr id="32" name="Group 31">
            <a:extLst>
              <a:ext uri="{FF2B5EF4-FFF2-40B4-BE49-F238E27FC236}">
                <a16:creationId xmlns:a16="http://schemas.microsoft.com/office/drawing/2014/main" id="{60F5548D-E0BB-46BF-9432-8DFB70874BB7}"/>
              </a:ext>
            </a:extLst>
          </p:cNvPr>
          <p:cNvGrpSpPr/>
          <p:nvPr/>
        </p:nvGrpSpPr>
        <p:grpSpPr>
          <a:xfrm>
            <a:off x="542849" y="3803792"/>
            <a:ext cx="2616170" cy="1283479"/>
            <a:chOff x="-2069911" y="4553280"/>
            <a:chExt cx="5115199" cy="1283479"/>
          </a:xfrm>
        </p:grpSpPr>
        <p:sp>
          <p:nvSpPr>
            <p:cNvPr id="30" name="TextBox 29">
              <a:extLst>
                <a:ext uri="{FF2B5EF4-FFF2-40B4-BE49-F238E27FC236}">
                  <a16:creationId xmlns:a16="http://schemas.microsoft.com/office/drawing/2014/main" id="{01FD6B51-55FE-4414-A8CF-4A491AD50068}"/>
                </a:ext>
              </a:extLst>
            </p:cNvPr>
            <p:cNvSpPr txBox="1"/>
            <p:nvPr/>
          </p:nvSpPr>
          <p:spPr>
            <a:xfrm>
              <a:off x="-302223" y="4553280"/>
              <a:ext cx="3303659" cy="400110"/>
            </a:xfrm>
            <a:prstGeom prst="rect">
              <a:avLst/>
            </a:prstGeom>
            <a:noFill/>
          </p:spPr>
          <p:txBody>
            <a:bodyPr wrap="square" rtlCol="0">
              <a:spAutoFit/>
            </a:bodyPr>
            <a:lstStyle/>
            <a:p>
              <a:pPr algn="ctr"/>
              <a:r>
                <a:rPr lang="ar-SY" sz="2000" b="1" dirty="0"/>
                <a:t>التركيب العمري</a:t>
              </a:r>
              <a:endParaRPr lang="en-US" sz="2000" b="1" dirty="0"/>
            </a:p>
          </p:txBody>
        </p:sp>
        <p:sp>
          <p:nvSpPr>
            <p:cNvPr id="31" name="TextBox 30">
              <a:extLst>
                <a:ext uri="{FF2B5EF4-FFF2-40B4-BE49-F238E27FC236}">
                  <a16:creationId xmlns:a16="http://schemas.microsoft.com/office/drawing/2014/main" id="{638B58F9-9B84-4227-95D6-6D1D2C890314}"/>
                </a:ext>
              </a:extLst>
            </p:cNvPr>
            <p:cNvSpPr txBox="1"/>
            <p:nvPr/>
          </p:nvSpPr>
          <p:spPr>
            <a:xfrm>
              <a:off x="-2069911" y="4913429"/>
              <a:ext cx="5115199" cy="923330"/>
            </a:xfrm>
            <a:prstGeom prst="rect">
              <a:avLst/>
            </a:prstGeom>
            <a:noFill/>
          </p:spPr>
          <p:txBody>
            <a:bodyPr wrap="square" rtlCol="0">
              <a:spAutoFit/>
            </a:bodyPr>
            <a:lstStyle/>
            <a:p>
              <a:pPr algn="r"/>
              <a:r>
                <a:rPr lang="ar-SY" dirty="0"/>
                <a:t>ويُقْصَد به تقسيم السُّكّان إلى فئات وفق أعمارهم، وبيان نسبة كل فئة عُمْرية إلى إجمالي عدد السكان</a:t>
              </a:r>
              <a:endParaRPr lang="en-US" dirty="0"/>
            </a:p>
          </p:txBody>
        </p:sp>
      </p:grpSp>
      <p:grpSp>
        <p:nvGrpSpPr>
          <p:cNvPr id="33" name="Group 32">
            <a:extLst>
              <a:ext uri="{FF2B5EF4-FFF2-40B4-BE49-F238E27FC236}">
                <a16:creationId xmlns:a16="http://schemas.microsoft.com/office/drawing/2014/main" id="{C8E4C0D0-E06F-4AE3-B551-B7388F775A18}"/>
              </a:ext>
            </a:extLst>
          </p:cNvPr>
          <p:cNvGrpSpPr/>
          <p:nvPr/>
        </p:nvGrpSpPr>
        <p:grpSpPr>
          <a:xfrm>
            <a:off x="2887868" y="3820981"/>
            <a:ext cx="3179558" cy="1757125"/>
            <a:chOff x="818395" y="4422758"/>
            <a:chExt cx="2675319" cy="1757125"/>
          </a:xfrm>
        </p:grpSpPr>
        <p:sp>
          <p:nvSpPr>
            <p:cNvPr id="34" name="TextBox 33">
              <a:extLst>
                <a:ext uri="{FF2B5EF4-FFF2-40B4-BE49-F238E27FC236}">
                  <a16:creationId xmlns:a16="http://schemas.microsoft.com/office/drawing/2014/main" id="{2C2C177D-81EF-4F5A-9D93-60828CB5CB48}"/>
                </a:ext>
              </a:extLst>
            </p:cNvPr>
            <p:cNvSpPr txBox="1"/>
            <p:nvPr/>
          </p:nvSpPr>
          <p:spPr>
            <a:xfrm>
              <a:off x="1645067" y="4422758"/>
              <a:ext cx="1745175" cy="400110"/>
            </a:xfrm>
            <a:prstGeom prst="rect">
              <a:avLst/>
            </a:prstGeom>
            <a:noFill/>
          </p:spPr>
          <p:txBody>
            <a:bodyPr wrap="square" rtlCol="0">
              <a:spAutoFit/>
            </a:bodyPr>
            <a:lstStyle/>
            <a:p>
              <a:pPr algn="ctr"/>
              <a:r>
                <a:rPr lang="ar-SY" sz="2000" b="1" dirty="0"/>
                <a:t>التركيب العمري</a:t>
              </a:r>
              <a:endParaRPr lang="en-US" sz="2000" b="1" dirty="0"/>
            </a:p>
          </p:txBody>
        </p:sp>
        <p:sp>
          <p:nvSpPr>
            <p:cNvPr id="35" name="TextBox 34">
              <a:extLst>
                <a:ext uri="{FF2B5EF4-FFF2-40B4-BE49-F238E27FC236}">
                  <a16:creationId xmlns:a16="http://schemas.microsoft.com/office/drawing/2014/main" id="{35AF8B52-83D7-4F12-B47D-7B4CE2191092}"/>
                </a:ext>
              </a:extLst>
            </p:cNvPr>
            <p:cNvSpPr txBox="1"/>
            <p:nvPr/>
          </p:nvSpPr>
          <p:spPr>
            <a:xfrm>
              <a:off x="818395" y="4702555"/>
              <a:ext cx="2675319" cy="1477328"/>
            </a:xfrm>
            <a:prstGeom prst="rect">
              <a:avLst/>
            </a:prstGeom>
            <a:noFill/>
          </p:spPr>
          <p:txBody>
            <a:bodyPr wrap="square" rtlCol="0">
              <a:spAutoFit/>
            </a:bodyPr>
            <a:lstStyle/>
            <a:p>
              <a:pPr algn="r"/>
              <a:r>
                <a:rPr lang="ar-SY" dirty="0"/>
                <a:t>يحظى التركيب العمري بأهمية خاصة لدى المخطِّطين ومتخذي القرار؛ لكونه يعطي صورة واضحة عن فئات أعمار السكان، وتحديد نوع الخدمات المقدمة للفئات العمرية المختلفة</a:t>
              </a:r>
              <a:endParaRPr lang="en-US" dirty="0"/>
            </a:p>
          </p:txBody>
        </p:sp>
      </p:grpSp>
      <p:grpSp>
        <p:nvGrpSpPr>
          <p:cNvPr id="36" name="Group 35">
            <a:extLst>
              <a:ext uri="{FF2B5EF4-FFF2-40B4-BE49-F238E27FC236}">
                <a16:creationId xmlns:a16="http://schemas.microsoft.com/office/drawing/2014/main" id="{C54BF0FD-4DD2-42AC-A46B-7D225B540F8C}"/>
              </a:ext>
            </a:extLst>
          </p:cNvPr>
          <p:cNvGrpSpPr/>
          <p:nvPr/>
        </p:nvGrpSpPr>
        <p:grpSpPr>
          <a:xfrm>
            <a:off x="6093252" y="3813377"/>
            <a:ext cx="2779878" cy="1538395"/>
            <a:chOff x="1615451" y="4335799"/>
            <a:chExt cx="2779878" cy="1538395"/>
          </a:xfrm>
        </p:grpSpPr>
        <p:sp>
          <p:nvSpPr>
            <p:cNvPr id="37" name="TextBox 36">
              <a:extLst>
                <a:ext uri="{FF2B5EF4-FFF2-40B4-BE49-F238E27FC236}">
                  <a16:creationId xmlns:a16="http://schemas.microsoft.com/office/drawing/2014/main" id="{D02E46FF-556A-4347-8001-592579E12B4C}"/>
                </a:ext>
              </a:extLst>
            </p:cNvPr>
            <p:cNvSpPr txBox="1"/>
            <p:nvPr/>
          </p:nvSpPr>
          <p:spPr>
            <a:xfrm>
              <a:off x="1933812" y="4335799"/>
              <a:ext cx="1745175" cy="400110"/>
            </a:xfrm>
            <a:prstGeom prst="rect">
              <a:avLst/>
            </a:prstGeom>
            <a:noFill/>
          </p:spPr>
          <p:txBody>
            <a:bodyPr wrap="square" rtlCol="0">
              <a:spAutoFit/>
            </a:bodyPr>
            <a:lstStyle/>
            <a:p>
              <a:pPr algn="ctr"/>
              <a:r>
                <a:rPr lang="ar-SY" sz="2000" b="1" dirty="0"/>
                <a:t>التركيب العمري</a:t>
              </a:r>
              <a:endParaRPr lang="en-US" sz="2000" b="1" dirty="0"/>
            </a:p>
          </p:txBody>
        </p:sp>
        <p:sp>
          <p:nvSpPr>
            <p:cNvPr id="38" name="TextBox 37">
              <a:extLst>
                <a:ext uri="{FF2B5EF4-FFF2-40B4-BE49-F238E27FC236}">
                  <a16:creationId xmlns:a16="http://schemas.microsoft.com/office/drawing/2014/main" id="{66CD09A7-8881-49D4-B820-E8CC1161123C}"/>
                </a:ext>
              </a:extLst>
            </p:cNvPr>
            <p:cNvSpPr txBox="1"/>
            <p:nvPr/>
          </p:nvSpPr>
          <p:spPr>
            <a:xfrm>
              <a:off x="1615451" y="4673865"/>
              <a:ext cx="2779878" cy="1200329"/>
            </a:xfrm>
            <a:prstGeom prst="rect">
              <a:avLst/>
            </a:prstGeom>
            <a:noFill/>
          </p:spPr>
          <p:txBody>
            <a:bodyPr wrap="square" rtlCol="0">
              <a:spAutoFit/>
            </a:bodyPr>
            <a:lstStyle/>
            <a:p>
              <a:pPr algn="r"/>
              <a:r>
                <a:rPr lang="ar-SY" dirty="0"/>
                <a:t>يحظى التركيب العمري بأهمية خاصة لأنه يساعد على معرفة الفئة العمرية المنتجة التي يعتَمد عليها في رعاية بقية الفئات والعناية بهم</a:t>
              </a:r>
              <a:endParaRPr lang="en-US" dirty="0"/>
            </a:p>
          </p:txBody>
        </p:sp>
      </p:grpSp>
      <p:grpSp>
        <p:nvGrpSpPr>
          <p:cNvPr id="42" name="Group 41">
            <a:extLst>
              <a:ext uri="{FF2B5EF4-FFF2-40B4-BE49-F238E27FC236}">
                <a16:creationId xmlns:a16="http://schemas.microsoft.com/office/drawing/2014/main" id="{571CB148-2B48-4D8F-A4DA-1BAB4E692E8B}"/>
              </a:ext>
            </a:extLst>
          </p:cNvPr>
          <p:cNvGrpSpPr/>
          <p:nvPr/>
        </p:nvGrpSpPr>
        <p:grpSpPr>
          <a:xfrm>
            <a:off x="3330634" y="2407558"/>
            <a:ext cx="313862" cy="313862"/>
            <a:chOff x="2462841" y="592405"/>
            <a:chExt cx="1506714" cy="1506714"/>
          </a:xfrm>
        </p:grpSpPr>
        <p:sp>
          <p:nvSpPr>
            <p:cNvPr id="43" name="Circle: Hollow 42">
              <a:extLst>
                <a:ext uri="{FF2B5EF4-FFF2-40B4-BE49-F238E27FC236}">
                  <a16:creationId xmlns:a16="http://schemas.microsoft.com/office/drawing/2014/main" id="{3A6A7681-AA2D-41D9-B59C-32E635C03C3A}"/>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Oval 43">
              <a:extLst>
                <a:ext uri="{FF2B5EF4-FFF2-40B4-BE49-F238E27FC236}">
                  <a16:creationId xmlns:a16="http://schemas.microsoft.com/office/drawing/2014/main" id="{2DC55FE2-8F65-4CC9-AD06-EE53CE8F0BD0}"/>
                </a:ext>
              </a:extLst>
            </p:cNvPr>
            <p:cNvSpPr/>
            <p:nvPr/>
          </p:nvSpPr>
          <p:spPr>
            <a:xfrm>
              <a:off x="2730611" y="869553"/>
              <a:ext cx="971173" cy="97117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CFB7B0D-3273-4111-8447-9F0998612829}"/>
              </a:ext>
            </a:extLst>
          </p:cNvPr>
          <p:cNvGrpSpPr/>
          <p:nvPr/>
        </p:nvGrpSpPr>
        <p:grpSpPr>
          <a:xfrm>
            <a:off x="5456969" y="2387211"/>
            <a:ext cx="313862" cy="313862"/>
            <a:chOff x="2462841" y="592405"/>
            <a:chExt cx="1506714" cy="1506714"/>
          </a:xfrm>
        </p:grpSpPr>
        <p:sp>
          <p:nvSpPr>
            <p:cNvPr id="46" name="Circle: Hollow 45">
              <a:extLst>
                <a:ext uri="{FF2B5EF4-FFF2-40B4-BE49-F238E27FC236}">
                  <a16:creationId xmlns:a16="http://schemas.microsoft.com/office/drawing/2014/main" id="{DF5DDDA3-CAE8-4F85-9C2E-6519725663E3}"/>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Oval 46">
              <a:extLst>
                <a:ext uri="{FF2B5EF4-FFF2-40B4-BE49-F238E27FC236}">
                  <a16:creationId xmlns:a16="http://schemas.microsoft.com/office/drawing/2014/main" id="{AD5CB5E1-448A-4BCD-8389-436E3F839FB6}"/>
                </a:ext>
              </a:extLst>
            </p:cNvPr>
            <p:cNvSpPr/>
            <p:nvPr/>
          </p:nvSpPr>
          <p:spPr>
            <a:xfrm>
              <a:off x="2730611" y="869553"/>
              <a:ext cx="971173" cy="97117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84861C6C-74E6-4E6E-9700-DCE9F2D15C53}"/>
              </a:ext>
            </a:extLst>
          </p:cNvPr>
          <p:cNvGrpSpPr/>
          <p:nvPr/>
        </p:nvGrpSpPr>
        <p:grpSpPr>
          <a:xfrm>
            <a:off x="7583304" y="2366864"/>
            <a:ext cx="313862" cy="313862"/>
            <a:chOff x="2462841" y="592405"/>
            <a:chExt cx="1506714" cy="1506714"/>
          </a:xfrm>
        </p:grpSpPr>
        <p:sp>
          <p:nvSpPr>
            <p:cNvPr id="49" name="Circle: Hollow 48">
              <a:extLst>
                <a:ext uri="{FF2B5EF4-FFF2-40B4-BE49-F238E27FC236}">
                  <a16:creationId xmlns:a16="http://schemas.microsoft.com/office/drawing/2014/main" id="{E11649EC-B7B3-4F6E-AE17-E2921C90C0F4}"/>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Oval 49">
              <a:extLst>
                <a:ext uri="{FF2B5EF4-FFF2-40B4-BE49-F238E27FC236}">
                  <a16:creationId xmlns:a16="http://schemas.microsoft.com/office/drawing/2014/main" id="{34BAA1E1-DC0B-4457-8D66-C960460EDF6A}"/>
                </a:ext>
              </a:extLst>
            </p:cNvPr>
            <p:cNvSpPr/>
            <p:nvPr/>
          </p:nvSpPr>
          <p:spPr>
            <a:xfrm>
              <a:off x="2730611" y="869553"/>
              <a:ext cx="971173" cy="971173"/>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مجموعة 66"/>
          <p:cNvGrpSpPr/>
          <p:nvPr/>
        </p:nvGrpSpPr>
        <p:grpSpPr>
          <a:xfrm>
            <a:off x="338813" y="22303"/>
            <a:ext cx="8201466" cy="1128959"/>
            <a:chOff x="338813" y="22303"/>
            <a:chExt cx="8201466" cy="1128959"/>
          </a:xfrm>
        </p:grpSpPr>
        <p:grpSp>
          <p:nvGrpSpPr>
            <p:cNvPr id="68" name="مجموعة 67"/>
            <p:cNvGrpSpPr/>
            <p:nvPr/>
          </p:nvGrpSpPr>
          <p:grpSpPr>
            <a:xfrm>
              <a:off x="338813" y="22303"/>
              <a:ext cx="1704537" cy="1128957"/>
              <a:chOff x="338813" y="22303"/>
              <a:chExt cx="1704537" cy="1128957"/>
            </a:xfrm>
          </p:grpSpPr>
          <p:sp>
            <p:nvSpPr>
              <p:cNvPr id="7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69" name="مجموعة 68"/>
            <p:cNvGrpSpPr/>
            <p:nvPr/>
          </p:nvGrpSpPr>
          <p:grpSpPr>
            <a:xfrm>
              <a:off x="2350491" y="22303"/>
              <a:ext cx="6189788" cy="1128959"/>
              <a:chOff x="2350491" y="22303"/>
              <a:chExt cx="6189788" cy="1128959"/>
            </a:xfrm>
          </p:grpSpPr>
          <p:sp>
            <p:nvSpPr>
              <p:cNvPr id="7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Graphic 2" descr="Thought bubble">
                <a:extLst>
                  <a:ext uri="{FF2B5EF4-FFF2-40B4-BE49-F238E27FC236}">
                    <a16:creationId xmlns:a16="http://schemas.microsoft.com/office/drawing/2014/main" id="{1BC5C56D-BC9C-4A5D-9ACC-9B354DB22762}"/>
                  </a:ext>
                </a:extLst>
              </p:cNvPr>
              <p:cNvPicPr>
                <a:picLocks/>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2771001" y="356747"/>
                <a:ext cx="640080" cy="640080"/>
              </a:xfrm>
              <a:prstGeom prst="rect">
                <a:avLst/>
              </a:prstGeom>
            </p:spPr>
          </p:pic>
          <p:grpSp>
            <p:nvGrpSpPr>
              <p:cNvPr id="76"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77"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78"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توزيع السُّكّان – العوامل المؤثرة :</a:t>
                  </a:r>
                </a:p>
              </p:txBody>
            </p:sp>
          </p:grpSp>
        </p:grpSp>
        <p:grpSp>
          <p:nvGrpSpPr>
            <p:cNvPr id="7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7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853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wipe(left)">
                                      <p:cBhvr>
                                        <p:cTn id="13" dur="500"/>
                                        <p:tgtEl>
                                          <p:spTgt spid="52"/>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animEffect transition="in" filter="fade">
                                      <p:cBhvr>
                                        <p:cTn id="33" dur="500"/>
                                        <p:tgtEl>
                                          <p:spTgt spid="42"/>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up)">
                                      <p:cBhvr>
                                        <p:cTn id="47" dur="500"/>
                                        <p:tgtEl>
                                          <p:spTgt spid="33"/>
                                        </p:tgtEl>
                                      </p:cBhvr>
                                    </p:animEffect>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500" fill="hold"/>
                                        <p:tgtEl>
                                          <p:spTgt spid="45"/>
                                        </p:tgtEl>
                                        <p:attrNameLst>
                                          <p:attrName>ppt_w</p:attrName>
                                        </p:attrNameLst>
                                      </p:cBhvr>
                                      <p:tavLst>
                                        <p:tav tm="0">
                                          <p:val>
                                            <p:fltVal val="0"/>
                                          </p:val>
                                        </p:tav>
                                        <p:tav tm="100000">
                                          <p:val>
                                            <p:strVal val="#ppt_w"/>
                                          </p:val>
                                        </p:tav>
                                      </p:tavLst>
                                    </p:anim>
                                    <p:anim calcmode="lin" valueType="num">
                                      <p:cBhvr>
                                        <p:cTn id="52" dur="500" fill="hold"/>
                                        <p:tgtEl>
                                          <p:spTgt spid="45"/>
                                        </p:tgtEl>
                                        <p:attrNameLst>
                                          <p:attrName>ppt_h</p:attrName>
                                        </p:attrNameLst>
                                      </p:cBhvr>
                                      <p:tavLst>
                                        <p:tav tm="0">
                                          <p:val>
                                            <p:fltVal val="0"/>
                                          </p:val>
                                        </p:tav>
                                        <p:tav tm="100000">
                                          <p:val>
                                            <p:strVal val="#ppt_h"/>
                                          </p:val>
                                        </p:tav>
                                      </p:tavLst>
                                    </p:anim>
                                    <p:animEffect transition="in" filter="fade">
                                      <p:cBhvr>
                                        <p:cTn id="53" dur="500"/>
                                        <p:tgtEl>
                                          <p:spTgt spid="4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p:cTn id="61" dur="500" fill="hold"/>
                                        <p:tgtEl>
                                          <p:spTgt spid="48"/>
                                        </p:tgtEl>
                                        <p:attrNameLst>
                                          <p:attrName>ppt_w</p:attrName>
                                        </p:attrNameLst>
                                      </p:cBhvr>
                                      <p:tavLst>
                                        <p:tav tm="0">
                                          <p:val>
                                            <p:fltVal val="0"/>
                                          </p:val>
                                        </p:tav>
                                        <p:tav tm="100000">
                                          <p:val>
                                            <p:strVal val="#ppt_w"/>
                                          </p:val>
                                        </p:tav>
                                      </p:tavLst>
                                    </p:anim>
                                    <p:anim calcmode="lin" valueType="num">
                                      <p:cBhvr>
                                        <p:cTn id="62" dur="500" fill="hold"/>
                                        <p:tgtEl>
                                          <p:spTgt spid="48"/>
                                        </p:tgtEl>
                                        <p:attrNameLst>
                                          <p:attrName>ppt_h</p:attrName>
                                        </p:attrNameLst>
                                      </p:cBhvr>
                                      <p:tavLst>
                                        <p:tav tm="0">
                                          <p:val>
                                            <p:fltVal val="0"/>
                                          </p:val>
                                        </p:tav>
                                        <p:tav tm="100000">
                                          <p:val>
                                            <p:strVal val="#ppt_h"/>
                                          </p:val>
                                        </p:tav>
                                      </p:tavLst>
                                    </p:anim>
                                    <p:animEffect transition="in" filter="fade">
                                      <p:cBhvr>
                                        <p:cTn id="63" dur="500"/>
                                        <p:tgtEl>
                                          <p:spTgt spid="48"/>
                                        </p:tgtEl>
                                      </p:cBhvr>
                                    </p:animEffect>
                                  </p:childTnLst>
                                </p:cTn>
                              </p:par>
                            </p:childTnLst>
                          </p:cTn>
                        </p:par>
                        <p:par>
                          <p:cTn id="64" fill="hold">
                            <p:stCondLst>
                              <p:cond delay="5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childTnLst>
                          </p:cTn>
                        </p:par>
                        <p:par>
                          <p:cTn id="70" fill="hold">
                            <p:stCondLst>
                              <p:cond delay="6000"/>
                            </p:stCondLst>
                            <p:childTnLst>
                              <p:par>
                                <p:cTn id="71" presetID="22" presetClass="entr" presetSubtype="1"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childTnLst>
                          </p:cTn>
                        </p:par>
                        <p:par>
                          <p:cTn id="74" fill="hold">
                            <p:stCondLst>
                              <p:cond delay="6500"/>
                            </p:stCondLst>
                            <p:childTnLst>
                              <p:par>
                                <p:cTn id="75" presetID="22" presetClass="entr" presetSubtype="8"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left)">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مجموعة 66"/>
          <p:cNvGrpSpPr/>
          <p:nvPr/>
        </p:nvGrpSpPr>
        <p:grpSpPr>
          <a:xfrm>
            <a:off x="338813" y="22303"/>
            <a:ext cx="8201466" cy="1128959"/>
            <a:chOff x="338813" y="22303"/>
            <a:chExt cx="8201466" cy="1128959"/>
          </a:xfrm>
        </p:grpSpPr>
        <p:grpSp>
          <p:nvGrpSpPr>
            <p:cNvPr id="68" name="مجموعة 67"/>
            <p:cNvGrpSpPr/>
            <p:nvPr/>
          </p:nvGrpSpPr>
          <p:grpSpPr>
            <a:xfrm>
              <a:off x="338813" y="22303"/>
              <a:ext cx="1704537" cy="1128957"/>
              <a:chOff x="338813" y="22303"/>
              <a:chExt cx="1704537" cy="1128957"/>
            </a:xfrm>
          </p:grpSpPr>
          <p:sp>
            <p:nvSpPr>
              <p:cNvPr id="7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69" name="مجموعة 68"/>
            <p:cNvGrpSpPr/>
            <p:nvPr/>
          </p:nvGrpSpPr>
          <p:grpSpPr>
            <a:xfrm>
              <a:off x="2350491" y="22303"/>
              <a:ext cx="6189788" cy="1128959"/>
              <a:chOff x="2350491" y="22303"/>
              <a:chExt cx="6189788" cy="1128959"/>
            </a:xfrm>
          </p:grpSpPr>
          <p:sp>
            <p:nvSpPr>
              <p:cNvPr id="7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76"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77"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 </a:t>
                  </a:r>
                  <a:endParaRPr lang="en-US" b="1" dirty="0">
                    <a:latin typeface="Century Gothic" panose="020B0502020202020204" pitchFamily="34" charset="0"/>
                  </a:endParaRPr>
                </a:p>
              </p:txBody>
            </p:sp>
            <p:sp>
              <p:nvSpPr>
                <p:cNvPr id="78"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 </a:t>
                  </a:r>
                </a:p>
              </p:txBody>
            </p:sp>
          </p:grpSp>
        </p:grpSp>
        <p:grpSp>
          <p:nvGrpSpPr>
            <p:cNvPr id="7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7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مجموعة 18"/>
          <p:cNvGrpSpPr/>
          <p:nvPr/>
        </p:nvGrpSpPr>
        <p:grpSpPr>
          <a:xfrm>
            <a:off x="1870440" y="1151264"/>
            <a:ext cx="2588653" cy="5553053"/>
            <a:chOff x="1870440" y="1151264"/>
            <a:chExt cx="2588653" cy="5553053"/>
          </a:xfrm>
        </p:grpSpPr>
        <p:sp>
          <p:nvSpPr>
            <p:cNvPr id="83" name="Circle: Hollow 22">
              <a:extLst>
                <a:ext uri="{FF2B5EF4-FFF2-40B4-BE49-F238E27FC236}">
                  <a16:creationId xmlns:a16="http://schemas.microsoft.com/office/drawing/2014/main" id="{01F5C569-4EEA-4C32-A2FD-EBEBF37828E2}"/>
                </a:ext>
              </a:extLst>
            </p:cNvPr>
            <p:cNvSpPr/>
            <p:nvPr/>
          </p:nvSpPr>
          <p:spPr>
            <a:xfrm>
              <a:off x="1870440" y="4115664"/>
              <a:ext cx="2588653" cy="2588653"/>
            </a:xfrm>
            <a:prstGeom prst="donut">
              <a:avLst>
                <a:gd name="adj" fmla="val 470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84" name="Group 23">
              <a:extLst>
                <a:ext uri="{FF2B5EF4-FFF2-40B4-BE49-F238E27FC236}">
                  <a16:creationId xmlns:a16="http://schemas.microsoft.com/office/drawing/2014/main" id="{4F4876E3-FA33-4954-A642-A146521F2627}"/>
                </a:ext>
              </a:extLst>
            </p:cNvPr>
            <p:cNvGrpSpPr/>
            <p:nvPr/>
          </p:nvGrpSpPr>
          <p:grpSpPr>
            <a:xfrm>
              <a:off x="2710550" y="3322095"/>
              <a:ext cx="1030310" cy="1076905"/>
              <a:chOff x="2356834" y="1022351"/>
              <a:chExt cx="1030310" cy="1076905"/>
            </a:xfrm>
          </p:grpSpPr>
          <p:sp>
            <p:nvSpPr>
              <p:cNvPr id="85" name="Freeform: Shape 24">
                <a:extLst>
                  <a:ext uri="{FF2B5EF4-FFF2-40B4-BE49-F238E27FC236}">
                    <a16:creationId xmlns:a16="http://schemas.microsoft.com/office/drawing/2014/main" id="{384DEDD7-45CF-40E9-88A5-3ECF2037E07B}"/>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6" name="Freeform: Shape 25">
                <a:extLst>
                  <a:ext uri="{FF2B5EF4-FFF2-40B4-BE49-F238E27FC236}">
                    <a16:creationId xmlns:a16="http://schemas.microsoft.com/office/drawing/2014/main" id="{7FA58C50-1BC2-4142-A1BA-790996B4F8E4}"/>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5" name="Freeform: Shape 38">
              <a:extLst>
                <a:ext uri="{FF2B5EF4-FFF2-40B4-BE49-F238E27FC236}">
                  <a16:creationId xmlns:a16="http://schemas.microsoft.com/office/drawing/2014/main" id="{5C4FCA14-A69D-45D8-A317-F8561B0624AC}"/>
                </a:ext>
              </a:extLst>
            </p:cNvPr>
            <p:cNvSpPr/>
            <p:nvPr/>
          </p:nvSpPr>
          <p:spPr>
            <a:xfrm flipH="1">
              <a:off x="3227378" y="1151264"/>
              <a:ext cx="45719" cy="2170831"/>
            </a:xfrm>
            <a:custGeom>
              <a:avLst/>
              <a:gdLst>
                <a:gd name="connsiteX0" fmla="*/ 0 w 27432"/>
                <a:gd name="connsiteY0" fmla="*/ 0 h 1511748"/>
                <a:gd name="connsiteX1" fmla="*/ 27432 w 27432"/>
                <a:gd name="connsiteY1" fmla="*/ 0 h 1511748"/>
                <a:gd name="connsiteX2" fmla="*/ 27432 w 27432"/>
                <a:gd name="connsiteY2" fmla="*/ 1511748 h 1511748"/>
                <a:gd name="connsiteX3" fmla="*/ 0 w 27432"/>
                <a:gd name="connsiteY3" fmla="*/ 1511748 h 1511748"/>
              </a:gdLst>
              <a:ahLst/>
              <a:cxnLst>
                <a:cxn ang="0">
                  <a:pos x="connsiteX0" y="connsiteY0"/>
                </a:cxn>
                <a:cxn ang="0">
                  <a:pos x="connsiteX1" y="connsiteY1"/>
                </a:cxn>
                <a:cxn ang="0">
                  <a:pos x="connsiteX2" y="connsiteY2"/>
                </a:cxn>
                <a:cxn ang="0">
                  <a:pos x="connsiteX3" y="connsiteY3"/>
                </a:cxn>
              </a:cxnLst>
              <a:rect l="l" t="t" r="r" b="b"/>
              <a:pathLst>
                <a:path w="27432" h="1511748">
                  <a:moveTo>
                    <a:pt x="0" y="0"/>
                  </a:moveTo>
                  <a:lnTo>
                    <a:pt x="27432" y="0"/>
                  </a:lnTo>
                  <a:lnTo>
                    <a:pt x="27432" y="1511748"/>
                  </a:lnTo>
                  <a:lnTo>
                    <a:pt x="0" y="151174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98" name="Rectangle: Rounded Corners 42">
              <a:extLst>
                <a:ext uri="{FF2B5EF4-FFF2-40B4-BE49-F238E27FC236}">
                  <a16:creationId xmlns:a16="http://schemas.microsoft.com/office/drawing/2014/main" id="{D1CED7DB-1356-40B9-A4DC-C1378C2E9988}"/>
                </a:ext>
              </a:extLst>
            </p:cNvPr>
            <p:cNvSpPr/>
            <p:nvPr/>
          </p:nvSpPr>
          <p:spPr>
            <a:xfrm>
              <a:off x="2498048" y="5979882"/>
              <a:ext cx="1455313" cy="3026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02" name="TextBox 47">
              <a:extLst>
                <a:ext uri="{FF2B5EF4-FFF2-40B4-BE49-F238E27FC236}">
                  <a16:creationId xmlns:a16="http://schemas.microsoft.com/office/drawing/2014/main" id="{80ABF759-C292-4A7A-AB74-04BEB3951450}"/>
                </a:ext>
              </a:extLst>
            </p:cNvPr>
            <p:cNvSpPr txBox="1"/>
            <p:nvPr/>
          </p:nvSpPr>
          <p:spPr>
            <a:xfrm>
              <a:off x="2375392" y="4503963"/>
              <a:ext cx="1795409" cy="1569660"/>
            </a:xfrm>
            <a:prstGeom prst="rect">
              <a:avLst/>
            </a:prstGeom>
            <a:noFill/>
          </p:spPr>
          <p:txBody>
            <a:bodyPr wrap="square" rtlCol="0">
              <a:spAutoFit/>
            </a:bodyPr>
            <a:lstStyle/>
            <a:p>
              <a:pPr algn="ctr"/>
              <a:r>
                <a:rPr lang="ar-SY" sz="2400" b="1" dirty="0"/>
                <a:t>كبار السن: الشيوخ</a:t>
              </a:r>
            </a:p>
            <a:p>
              <a:pPr algn="ctr"/>
              <a:r>
                <a:rPr lang="ar-SY" sz="2400" b="1" dirty="0"/>
                <a:t>(من 65 سنة فأكبر)</a:t>
              </a:r>
              <a:endParaRPr lang="en-IN" sz="2400" b="1" dirty="0"/>
            </a:p>
          </p:txBody>
        </p:sp>
      </p:grpSp>
      <p:grpSp>
        <p:nvGrpSpPr>
          <p:cNvPr id="5" name="مجموعة 4"/>
          <p:cNvGrpSpPr/>
          <p:nvPr/>
        </p:nvGrpSpPr>
        <p:grpSpPr>
          <a:xfrm>
            <a:off x="4790488" y="1151264"/>
            <a:ext cx="2588653" cy="5569369"/>
            <a:chOff x="4790488" y="1151264"/>
            <a:chExt cx="2588653" cy="5569369"/>
          </a:xfrm>
        </p:grpSpPr>
        <p:sp>
          <p:nvSpPr>
            <p:cNvPr id="87" name="Circle: Hollow 26">
              <a:extLst>
                <a:ext uri="{FF2B5EF4-FFF2-40B4-BE49-F238E27FC236}">
                  <a16:creationId xmlns:a16="http://schemas.microsoft.com/office/drawing/2014/main" id="{72E5E446-954F-4CFC-9559-5457FB20B773}"/>
                </a:ext>
              </a:extLst>
            </p:cNvPr>
            <p:cNvSpPr/>
            <p:nvPr/>
          </p:nvSpPr>
          <p:spPr>
            <a:xfrm>
              <a:off x="4790488" y="4131980"/>
              <a:ext cx="2588653" cy="2588653"/>
            </a:xfrm>
            <a:prstGeom prst="donut">
              <a:avLst>
                <a:gd name="adj" fmla="val 4709"/>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88" name="Group 27">
              <a:extLst>
                <a:ext uri="{FF2B5EF4-FFF2-40B4-BE49-F238E27FC236}">
                  <a16:creationId xmlns:a16="http://schemas.microsoft.com/office/drawing/2014/main" id="{374B251B-255E-45BC-A545-6577C37F49B8}"/>
                </a:ext>
              </a:extLst>
            </p:cNvPr>
            <p:cNvGrpSpPr/>
            <p:nvPr/>
          </p:nvGrpSpPr>
          <p:grpSpPr>
            <a:xfrm>
              <a:off x="5608296" y="3338411"/>
              <a:ext cx="1030310" cy="1076905"/>
              <a:chOff x="2356834" y="1022351"/>
              <a:chExt cx="1030310" cy="1076905"/>
            </a:xfrm>
          </p:grpSpPr>
          <p:sp>
            <p:nvSpPr>
              <p:cNvPr id="89" name="Freeform: Shape 28">
                <a:extLst>
                  <a:ext uri="{FF2B5EF4-FFF2-40B4-BE49-F238E27FC236}">
                    <a16:creationId xmlns:a16="http://schemas.microsoft.com/office/drawing/2014/main" id="{22BB0601-9C82-41E0-862D-667097A64D88}"/>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0" name="Freeform: Shape 29">
                <a:extLst>
                  <a:ext uri="{FF2B5EF4-FFF2-40B4-BE49-F238E27FC236}">
                    <a16:creationId xmlns:a16="http://schemas.microsoft.com/office/drawing/2014/main" id="{6BAE14D9-3E17-49F0-ABAF-12F848B38CD9}"/>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7" name="Freeform: Shape 41">
              <a:extLst>
                <a:ext uri="{FF2B5EF4-FFF2-40B4-BE49-F238E27FC236}">
                  <a16:creationId xmlns:a16="http://schemas.microsoft.com/office/drawing/2014/main" id="{104399B4-5306-4096-BB9B-E2527F27B5D8}"/>
                </a:ext>
              </a:extLst>
            </p:cNvPr>
            <p:cNvSpPr/>
            <p:nvPr/>
          </p:nvSpPr>
          <p:spPr>
            <a:xfrm flipH="1">
              <a:off x="6083105" y="1151264"/>
              <a:ext cx="45719" cy="2193684"/>
            </a:xfrm>
            <a:custGeom>
              <a:avLst/>
              <a:gdLst>
                <a:gd name="connsiteX0" fmla="*/ 27432 w 27432"/>
                <a:gd name="connsiteY0" fmla="*/ 0 h 632489"/>
                <a:gd name="connsiteX1" fmla="*/ 0 w 27432"/>
                <a:gd name="connsiteY1" fmla="*/ 0 h 632489"/>
                <a:gd name="connsiteX2" fmla="*/ 0 w 27432"/>
                <a:gd name="connsiteY2" fmla="*/ 632489 h 632489"/>
                <a:gd name="connsiteX3" fmla="*/ 27432 w 27432"/>
                <a:gd name="connsiteY3" fmla="*/ 632489 h 632489"/>
              </a:gdLst>
              <a:ahLst/>
              <a:cxnLst>
                <a:cxn ang="0">
                  <a:pos x="connsiteX0" y="connsiteY0"/>
                </a:cxn>
                <a:cxn ang="0">
                  <a:pos x="connsiteX1" y="connsiteY1"/>
                </a:cxn>
                <a:cxn ang="0">
                  <a:pos x="connsiteX2" y="connsiteY2"/>
                </a:cxn>
                <a:cxn ang="0">
                  <a:pos x="connsiteX3" y="connsiteY3"/>
                </a:cxn>
              </a:cxnLst>
              <a:rect l="l" t="t" r="r" b="b"/>
              <a:pathLst>
                <a:path w="27432" h="632489">
                  <a:moveTo>
                    <a:pt x="27432" y="0"/>
                  </a:moveTo>
                  <a:lnTo>
                    <a:pt x="0" y="0"/>
                  </a:lnTo>
                  <a:lnTo>
                    <a:pt x="0" y="632489"/>
                  </a:lnTo>
                  <a:lnTo>
                    <a:pt x="27432" y="63248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99" name="Rectangle: Rounded Corners 43">
              <a:extLst>
                <a:ext uri="{FF2B5EF4-FFF2-40B4-BE49-F238E27FC236}">
                  <a16:creationId xmlns:a16="http://schemas.microsoft.com/office/drawing/2014/main" id="{23FFC84B-1834-4992-A3BD-AC2993F34F50}"/>
                </a:ext>
              </a:extLst>
            </p:cNvPr>
            <p:cNvSpPr/>
            <p:nvPr/>
          </p:nvSpPr>
          <p:spPr>
            <a:xfrm>
              <a:off x="5395794" y="5982942"/>
              <a:ext cx="1455313" cy="30265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4" name="TextBox 49">
              <a:extLst>
                <a:ext uri="{FF2B5EF4-FFF2-40B4-BE49-F238E27FC236}">
                  <a16:creationId xmlns:a16="http://schemas.microsoft.com/office/drawing/2014/main" id="{DA435646-92EF-45BC-8D60-C11106915012}"/>
                </a:ext>
              </a:extLst>
            </p:cNvPr>
            <p:cNvSpPr txBox="1"/>
            <p:nvPr/>
          </p:nvSpPr>
          <p:spPr>
            <a:xfrm>
              <a:off x="5092242" y="4512859"/>
              <a:ext cx="2133481" cy="1569660"/>
            </a:xfrm>
            <a:prstGeom prst="rect">
              <a:avLst/>
            </a:prstGeom>
            <a:noFill/>
          </p:spPr>
          <p:txBody>
            <a:bodyPr wrap="square" rtlCol="0">
              <a:spAutoFit/>
            </a:bodyPr>
            <a:lstStyle/>
            <a:p>
              <a:pPr algn="ctr"/>
              <a:r>
                <a:rPr lang="ar-SY" sz="2400" b="1" dirty="0"/>
                <a:t>متوسطو السن : الشباب و البالغون من عمر </a:t>
              </a:r>
            </a:p>
            <a:p>
              <a:pPr algn="ctr"/>
              <a:r>
                <a:rPr lang="ar-SY" sz="2400" b="1" dirty="0"/>
                <a:t>( 15-64 )سنة </a:t>
              </a:r>
              <a:endParaRPr lang="en-IN" sz="2400" b="1" dirty="0"/>
            </a:p>
          </p:txBody>
        </p:sp>
      </p:grpSp>
      <p:grpSp>
        <p:nvGrpSpPr>
          <p:cNvPr id="2" name="مجموعة 1"/>
          <p:cNvGrpSpPr/>
          <p:nvPr/>
        </p:nvGrpSpPr>
        <p:grpSpPr>
          <a:xfrm>
            <a:off x="7781200" y="1151264"/>
            <a:ext cx="2588653" cy="5566285"/>
            <a:chOff x="7781200" y="1151264"/>
            <a:chExt cx="2588653" cy="5566285"/>
          </a:xfrm>
        </p:grpSpPr>
        <p:sp>
          <p:nvSpPr>
            <p:cNvPr id="91" name="Circle: Hollow 30">
              <a:extLst>
                <a:ext uri="{FF2B5EF4-FFF2-40B4-BE49-F238E27FC236}">
                  <a16:creationId xmlns:a16="http://schemas.microsoft.com/office/drawing/2014/main" id="{647A158F-E66E-4F2B-836D-01D28D64E430}"/>
                </a:ext>
              </a:extLst>
            </p:cNvPr>
            <p:cNvSpPr/>
            <p:nvPr/>
          </p:nvSpPr>
          <p:spPr>
            <a:xfrm>
              <a:off x="7781200" y="4128896"/>
              <a:ext cx="2588653" cy="2588653"/>
            </a:xfrm>
            <a:prstGeom prst="donut">
              <a:avLst>
                <a:gd name="adj" fmla="val 470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92" name="Group 31">
              <a:extLst>
                <a:ext uri="{FF2B5EF4-FFF2-40B4-BE49-F238E27FC236}">
                  <a16:creationId xmlns:a16="http://schemas.microsoft.com/office/drawing/2014/main" id="{0322B796-1C2F-474E-9FAE-3B110336D66B}"/>
                </a:ext>
              </a:extLst>
            </p:cNvPr>
            <p:cNvGrpSpPr/>
            <p:nvPr/>
          </p:nvGrpSpPr>
          <p:grpSpPr>
            <a:xfrm>
              <a:off x="8599008" y="3335327"/>
              <a:ext cx="1030310" cy="1076905"/>
              <a:chOff x="2356834" y="1022351"/>
              <a:chExt cx="1030310" cy="1076905"/>
            </a:xfrm>
          </p:grpSpPr>
          <p:sp>
            <p:nvSpPr>
              <p:cNvPr id="93" name="Freeform: Shape 32">
                <a:extLst>
                  <a:ext uri="{FF2B5EF4-FFF2-40B4-BE49-F238E27FC236}">
                    <a16:creationId xmlns:a16="http://schemas.microsoft.com/office/drawing/2014/main" id="{4E9EFA00-FC02-4084-8111-AB849892E4CF}"/>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4" name="Freeform: Shape 33">
                <a:extLst>
                  <a:ext uri="{FF2B5EF4-FFF2-40B4-BE49-F238E27FC236}">
                    <a16:creationId xmlns:a16="http://schemas.microsoft.com/office/drawing/2014/main" id="{D74E3744-0958-4E3D-8245-A5C2E2F2C83F}"/>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6" name="Freeform: Shape 39">
              <a:extLst>
                <a:ext uri="{FF2B5EF4-FFF2-40B4-BE49-F238E27FC236}">
                  <a16:creationId xmlns:a16="http://schemas.microsoft.com/office/drawing/2014/main" id="{C60A9F4A-9E80-471A-9607-B0BEF4374B4C}"/>
                </a:ext>
              </a:extLst>
            </p:cNvPr>
            <p:cNvSpPr/>
            <p:nvPr/>
          </p:nvSpPr>
          <p:spPr>
            <a:xfrm flipH="1">
              <a:off x="9084667" y="1151264"/>
              <a:ext cx="45719" cy="2220628"/>
            </a:xfrm>
            <a:custGeom>
              <a:avLst/>
              <a:gdLst>
                <a:gd name="connsiteX0" fmla="*/ 27432 w 27432"/>
                <a:gd name="connsiteY0" fmla="*/ 0 h 2542834"/>
                <a:gd name="connsiteX1" fmla="*/ 0 w 27432"/>
                <a:gd name="connsiteY1" fmla="*/ 0 h 2542834"/>
                <a:gd name="connsiteX2" fmla="*/ 0 w 27432"/>
                <a:gd name="connsiteY2" fmla="*/ 2542834 h 2542834"/>
                <a:gd name="connsiteX3" fmla="*/ 27432 w 27432"/>
                <a:gd name="connsiteY3" fmla="*/ 2542834 h 2542834"/>
              </a:gdLst>
              <a:ahLst/>
              <a:cxnLst>
                <a:cxn ang="0">
                  <a:pos x="connsiteX0" y="connsiteY0"/>
                </a:cxn>
                <a:cxn ang="0">
                  <a:pos x="connsiteX1" y="connsiteY1"/>
                </a:cxn>
                <a:cxn ang="0">
                  <a:pos x="connsiteX2" y="connsiteY2"/>
                </a:cxn>
                <a:cxn ang="0">
                  <a:pos x="connsiteX3" y="connsiteY3"/>
                </a:cxn>
              </a:cxnLst>
              <a:rect l="l" t="t" r="r" b="b"/>
              <a:pathLst>
                <a:path w="27432" h="2542834">
                  <a:moveTo>
                    <a:pt x="27432" y="0"/>
                  </a:moveTo>
                  <a:lnTo>
                    <a:pt x="0" y="0"/>
                  </a:lnTo>
                  <a:lnTo>
                    <a:pt x="0" y="2542834"/>
                  </a:lnTo>
                  <a:lnTo>
                    <a:pt x="27432" y="25428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Rectangle: Rounded Corners 44">
              <a:extLst>
                <a:ext uri="{FF2B5EF4-FFF2-40B4-BE49-F238E27FC236}">
                  <a16:creationId xmlns:a16="http://schemas.microsoft.com/office/drawing/2014/main" id="{43C74C04-86AB-4C14-9607-36599BB0DE63}"/>
                </a:ext>
              </a:extLst>
            </p:cNvPr>
            <p:cNvSpPr/>
            <p:nvPr/>
          </p:nvSpPr>
          <p:spPr>
            <a:xfrm>
              <a:off x="8384443" y="6082519"/>
              <a:ext cx="1455313" cy="302658"/>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06" name="TextBox 51">
              <a:extLst>
                <a:ext uri="{FF2B5EF4-FFF2-40B4-BE49-F238E27FC236}">
                  <a16:creationId xmlns:a16="http://schemas.microsoft.com/office/drawing/2014/main" id="{8B8A98F2-BAE8-4B05-9A98-F0612DED7FF6}"/>
                </a:ext>
              </a:extLst>
            </p:cNvPr>
            <p:cNvSpPr txBox="1"/>
            <p:nvPr/>
          </p:nvSpPr>
          <p:spPr>
            <a:xfrm>
              <a:off x="8232681" y="4512859"/>
              <a:ext cx="1795409" cy="1569660"/>
            </a:xfrm>
            <a:prstGeom prst="rect">
              <a:avLst/>
            </a:prstGeom>
            <a:noFill/>
          </p:spPr>
          <p:txBody>
            <a:bodyPr wrap="square" rtlCol="0">
              <a:spAutoFit/>
            </a:bodyPr>
            <a:lstStyle/>
            <a:p>
              <a:pPr algn="ctr"/>
              <a:r>
                <a:rPr lang="ar-SY" sz="2400" b="1" dirty="0"/>
                <a:t>صغار السن: الأطفال</a:t>
              </a:r>
            </a:p>
            <a:p>
              <a:pPr algn="ctr"/>
              <a:r>
                <a:rPr lang="ar-SY" sz="2400" b="1" dirty="0"/>
                <a:t>(أقل من 15 سنة)</a:t>
              </a:r>
              <a:endParaRPr lang="en-IN" sz="2400" b="1" dirty="0"/>
            </a:p>
          </p:txBody>
        </p:sp>
      </p:grpSp>
      <p:grpSp>
        <p:nvGrpSpPr>
          <p:cNvPr id="107" name="مجموعة 106"/>
          <p:cNvGrpSpPr/>
          <p:nvPr/>
        </p:nvGrpSpPr>
        <p:grpSpPr>
          <a:xfrm>
            <a:off x="338813" y="1735874"/>
            <a:ext cx="8201466" cy="1128959"/>
            <a:chOff x="338813" y="22303"/>
            <a:chExt cx="8201466" cy="1128959"/>
          </a:xfrm>
        </p:grpSpPr>
        <p:grpSp>
          <p:nvGrpSpPr>
            <p:cNvPr id="108" name="مجموعة 107"/>
            <p:cNvGrpSpPr/>
            <p:nvPr/>
          </p:nvGrpSpPr>
          <p:grpSpPr>
            <a:xfrm>
              <a:off x="338813" y="22303"/>
              <a:ext cx="1704537" cy="1128957"/>
              <a:chOff x="338813" y="22303"/>
              <a:chExt cx="1704537" cy="1128957"/>
            </a:xfrm>
          </p:grpSpPr>
          <p:sp>
            <p:nvSpPr>
              <p:cNvPr id="117"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109" name="مجموعة 108"/>
            <p:cNvGrpSpPr/>
            <p:nvPr/>
          </p:nvGrpSpPr>
          <p:grpSpPr>
            <a:xfrm>
              <a:off x="2350491" y="22303"/>
              <a:ext cx="6189788" cy="1128959"/>
              <a:chOff x="2350491" y="22303"/>
              <a:chExt cx="6189788" cy="1128959"/>
            </a:xfrm>
          </p:grpSpPr>
          <p:sp>
            <p:nvSpPr>
              <p:cNvPr id="11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5"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16" name="TextBox 54">
                <a:extLst>
                  <a:ext uri="{FF2B5EF4-FFF2-40B4-BE49-F238E27FC236}">
                    <a16:creationId xmlns:a16="http://schemas.microsoft.com/office/drawing/2014/main" id="{77083AD1-19E7-47DD-AD18-FA3E1ABEF6F5}"/>
                  </a:ext>
                </a:extLst>
              </p:cNvPr>
              <p:cNvSpPr txBox="1"/>
              <p:nvPr/>
            </p:nvSpPr>
            <p:spPr>
              <a:xfrm>
                <a:off x="3380210" y="84303"/>
                <a:ext cx="5116090" cy="584775"/>
              </a:xfrm>
              <a:prstGeom prst="rect">
                <a:avLst/>
              </a:prstGeom>
              <a:noFill/>
            </p:spPr>
            <p:txBody>
              <a:bodyPr wrap="square" rtlCol="0">
                <a:spAutoFit/>
              </a:bodyPr>
              <a:lstStyle/>
              <a:p>
                <a:pPr algn="r"/>
                <a:r>
                  <a:rPr lang="ar-SY" sz="3200" dirty="0">
                    <a:latin typeface="Century Gothic" panose="020B0502020202020204" pitchFamily="34" charset="0"/>
                  </a:rPr>
                  <a:t>فئات العمر الرئيسة:</a:t>
                </a:r>
              </a:p>
            </p:txBody>
          </p:sp>
        </p:grpSp>
        <p:grpSp>
          <p:nvGrpSpPr>
            <p:cNvPr id="11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1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814072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fill="hold"/>
                                            <p:tgtEl>
                                              <p:spTgt spid="107"/>
                                            </p:tgtEl>
                                            <p:attrNameLst>
                                              <p:attrName>ppt_x</p:attrName>
                                            </p:attrNameLst>
                                          </p:cBhvr>
                                          <p:tavLst>
                                            <p:tav tm="0">
                                              <p:val>
                                                <p:strVal val="0-#ppt_w/2"/>
                                              </p:val>
                                            </p:tav>
                                            <p:tav tm="100000">
                                              <p:val>
                                                <p:strVal val="#ppt_x"/>
                                              </p:val>
                                            </p:tav>
                                          </p:tavLst>
                                        </p:anim>
                                        <p:anim calcmode="lin" valueType="num">
                                          <p:cBhvr additive="base">
                                            <p:cTn id="1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48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48000">
                                          <p:cBhvr additive="base">
                                            <p:cTn id="19" dur="500" fill="hold"/>
                                            <p:tgtEl>
                                              <p:spTgt spid="2"/>
                                            </p:tgtEl>
                                            <p:attrNameLst>
                                              <p:attrName>ppt_x</p:attrName>
                                            </p:attrNameLst>
                                          </p:cBhvr>
                                          <p:tavLst>
                                            <p:tav tm="0">
                                              <p:val>
                                                <p:strVal val="#ppt_x"/>
                                              </p:val>
                                            </p:tav>
                                            <p:tav tm="100000">
                                              <p:val>
                                                <p:strVal val="#ppt_x"/>
                                              </p:val>
                                            </p:tav>
                                          </p:tavLst>
                                        </p:anim>
                                        <p:anim calcmode="lin" valueType="num" p14:bounceEnd="48000">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48000">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14:bounceEnd="48000">
                                          <p:cBhvr additive="base">
                                            <p:cTn id="25" dur="500" fill="hold"/>
                                            <p:tgtEl>
                                              <p:spTgt spid="5"/>
                                            </p:tgtEl>
                                            <p:attrNameLst>
                                              <p:attrName>ppt_x</p:attrName>
                                            </p:attrNameLst>
                                          </p:cBhvr>
                                          <p:tavLst>
                                            <p:tav tm="0">
                                              <p:val>
                                                <p:strVal val="#ppt_x"/>
                                              </p:val>
                                            </p:tav>
                                            <p:tav tm="100000">
                                              <p:val>
                                                <p:strVal val="#ppt_x"/>
                                              </p:val>
                                            </p:tav>
                                          </p:tavLst>
                                        </p:anim>
                                        <p:anim calcmode="lin" valueType="num" p14:bounceEnd="48000">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14:presetBounceEnd="48000">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14:bounceEnd="48000">
                                          <p:cBhvr additive="base">
                                            <p:cTn id="31" dur="500" fill="hold"/>
                                            <p:tgtEl>
                                              <p:spTgt spid="19"/>
                                            </p:tgtEl>
                                            <p:attrNameLst>
                                              <p:attrName>ppt_x</p:attrName>
                                            </p:attrNameLst>
                                          </p:cBhvr>
                                          <p:tavLst>
                                            <p:tav tm="0">
                                              <p:val>
                                                <p:strVal val="#ppt_x"/>
                                              </p:val>
                                            </p:tav>
                                            <p:tav tm="100000">
                                              <p:val>
                                                <p:strVal val="#ppt_x"/>
                                              </p:val>
                                            </p:tav>
                                          </p:tavLst>
                                        </p:anim>
                                        <p:anim calcmode="lin" valueType="num" p14:bounceEnd="48000">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fill="hold"/>
                                            <p:tgtEl>
                                              <p:spTgt spid="107"/>
                                            </p:tgtEl>
                                            <p:attrNameLst>
                                              <p:attrName>ppt_x</p:attrName>
                                            </p:attrNameLst>
                                          </p:cBhvr>
                                          <p:tavLst>
                                            <p:tav tm="0">
                                              <p:val>
                                                <p:strVal val="0-#ppt_w/2"/>
                                              </p:val>
                                            </p:tav>
                                            <p:tav tm="100000">
                                              <p:val>
                                                <p:strVal val="#ppt_x"/>
                                              </p:val>
                                            </p:tav>
                                          </p:tavLst>
                                        </p:anim>
                                        <p:anim calcmode="lin" valueType="num">
                                          <p:cBhvr additive="base">
                                            <p:cTn id="1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صورة تحتوي على نص&#10;&#10;تم إنشاء الوصف تلقائياً">
            <a:extLst>
              <a:ext uri="{FF2B5EF4-FFF2-40B4-BE49-F238E27FC236}">
                <a16:creationId xmlns:a16="http://schemas.microsoft.com/office/drawing/2014/main" id="{78C89443-501A-45F0-8C9A-A907104571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676" y="1326777"/>
            <a:ext cx="10118953" cy="5414963"/>
          </a:xfrm>
        </p:spPr>
      </p:pic>
      <p:sp>
        <p:nvSpPr>
          <p:cNvPr id="6" name="عنوان 1">
            <a:extLst>
              <a:ext uri="{FF2B5EF4-FFF2-40B4-BE49-F238E27FC236}">
                <a16:creationId xmlns:a16="http://schemas.microsoft.com/office/drawing/2014/main" id="{3B4624C5-3D51-4B81-BFD5-9D4BB29DEE6A}"/>
              </a:ext>
            </a:extLst>
          </p:cNvPr>
          <p:cNvSpPr txBox="1">
            <a:spLocks/>
          </p:cNvSpPr>
          <p:nvPr/>
        </p:nvSpPr>
        <p:spPr>
          <a:xfrm>
            <a:off x="4912363" y="1214"/>
            <a:ext cx="714726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7200" b="1" dirty="0"/>
              <a:t>تجدنا  في جوجل</a:t>
            </a:r>
            <a:endParaRPr lang="en-US" sz="7200" b="1" dirty="0"/>
          </a:p>
        </p:txBody>
      </p:sp>
      <p:grpSp>
        <p:nvGrpSpPr>
          <p:cNvPr id="2" name="مجموعة 1">
            <a:extLst>
              <a:ext uri="{FF2B5EF4-FFF2-40B4-BE49-F238E27FC236}">
                <a16:creationId xmlns:a16="http://schemas.microsoft.com/office/drawing/2014/main" id="{39FD50A2-38F7-4395-81AF-DD99793CB3DB}"/>
              </a:ext>
            </a:extLst>
          </p:cNvPr>
          <p:cNvGrpSpPr/>
          <p:nvPr/>
        </p:nvGrpSpPr>
        <p:grpSpPr>
          <a:xfrm>
            <a:off x="1940676" y="391708"/>
            <a:ext cx="3149600" cy="858981"/>
            <a:chOff x="3491684" y="207150"/>
            <a:chExt cx="3149600" cy="858981"/>
          </a:xfrm>
        </p:grpSpPr>
        <p:sp>
          <p:nvSpPr>
            <p:cNvPr id="4" name="مستطيل 3">
              <a:extLst>
                <a:ext uri="{FF2B5EF4-FFF2-40B4-BE49-F238E27FC236}">
                  <a16:creationId xmlns:a16="http://schemas.microsoft.com/office/drawing/2014/main" id="{9091E8F4-D2A9-4FE8-89B1-96C0D0B8E53B}"/>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صورة 2" descr="صورة تحتوي على نص, قصاصة فنية&#10;&#10;تم إنشاء الوصف تلقائياً">
              <a:extLst>
                <a:ext uri="{FF2B5EF4-FFF2-40B4-BE49-F238E27FC236}">
                  <a16:creationId xmlns:a16="http://schemas.microsoft.com/office/drawing/2014/main" id="{9A69CCEA-85C2-4E55-A8CC-F4E7691A3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6" y="238846"/>
              <a:ext cx="2932055" cy="795588"/>
            </a:xfrm>
            <a:prstGeom prst="rect">
              <a:avLst/>
            </a:prstGeom>
          </p:spPr>
        </p:pic>
      </p:grpSp>
    </p:spTree>
    <p:extLst>
      <p:ext uri="{BB962C8B-B14F-4D97-AF65-F5344CB8AC3E}">
        <p14:creationId xmlns:p14="http://schemas.microsoft.com/office/powerpoint/2010/main" val="1890714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09E2D8F-F462-403F-AFFC-7002E3F623A9}"/>
              </a:ext>
            </a:extLst>
          </p:cNvPr>
          <p:cNvSpPr/>
          <p:nvPr/>
        </p:nvSpPr>
        <p:spPr>
          <a:xfrm>
            <a:off x="1289330" y="1524345"/>
            <a:ext cx="2224578" cy="1086079"/>
          </a:xfrm>
          <a:custGeom>
            <a:avLst/>
            <a:gdLst>
              <a:gd name="connsiteX0" fmla="*/ 1112289 w 2224578"/>
              <a:gd name="connsiteY0" fmla="*/ 0 h 1086079"/>
              <a:gd name="connsiteX1" fmla="*/ 2220222 w 2224578"/>
              <a:gd name="connsiteY1" fmla="*/ 999816 h 1086079"/>
              <a:gd name="connsiteX2" fmla="*/ 2224578 w 2224578"/>
              <a:gd name="connsiteY2" fmla="*/ 1086079 h 1086079"/>
              <a:gd name="connsiteX3" fmla="*/ 2135907 w 2224578"/>
              <a:gd name="connsiteY3" fmla="*/ 1086079 h 1086079"/>
              <a:gd name="connsiteX4" fmla="*/ 2132009 w 2224578"/>
              <a:gd name="connsiteY4" fmla="*/ 1008882 h 1086079"/>
              <a:gd name="connsiteX5" fmla="*/ 1112289 w 2224578"/>
              <a:gd name="connsiteY5" fmla="*/ 88671 h 1086079"/>
              <a:gd name="connsiteX6" fmla="*/ 92569 w 2224578"/>
              <a:gd name="connsiteY6" fmla="*/ 1008882 h 1086079"/>
              <a:gd name="connsiteX7" fmla="*/ 88671 w 2224578"/>
              <a:gd name="connsiteY7" fmla="*/ 1086079 h 1086079"/>
              <a:gd name="connsiteX8" fmla="*/ 0 w 2224578"/>
              <a:gd name="connsiteY8" fmla="*/ 1086079 h 1086079"/>
              <a:gd name="connsiteX9" fmla="*/ 4356 w 2224578"/>
              <a:gd name="connsiteY9" fmla="*/ 999816 h 1086079"/>
              <a:gd name="connsiteX10" fmla="*/ 1112289 w 2224578"/>
              <a:gd name="connsiteY10" fmla="*/ 0 h 108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4578" h="1086079">
                <a:moveTo>
                  <a:pt x="1112289" y="0"/>
                </a:moveTo>
                <a:cubicBezTo>
                  <a:pt x="1688917" y="0"/>
                  <a:pt x="2163191" y="438234"/>
                  <a:pt x="2220222" y="999816"/>
                </a:cubicBezTo>
                <a:lnTo>
                  <a:pt x="2224578" y="1086079"/>
                </a:lnTo>
                <a:lnTo>
                  <a:pt x="2135907" y="1086079"/>
                </a:lnTo>
                <a:lnTo>
                  <a:pt x="2132009" y="1008882"/>
                </a:lnTo>
                <a:cubicBezTo>
                  <a:pt x="2079518" y="492014"/>
                  <a:pt x="1643006" y="88671"/>
                  <a:pt x="1112289" y="88671"/>
                </a:cubicBezTo>
                <a:cubicBezTo>
                  <a:pt x="581572" y="88671"/>
                  <a:pt x="145060" y="492014"/>
                  <a:pt x="92569" y="1008882"/>
                </a:cubicBezTo>
                <a:lnTo>
                  <a:pt x="88671" y="1086079"/>
                </a:lnTo>
                <a:lnTo>
                  <a:pt x="0" y="1086079"/>
                </a:lnTo>
                <a:lnTo>
                  <a:pt x="4356" y="999816"/>
                </a:lnTo>
                <a:cubicBezTo>
                  <a:pt x="61388" y="438234"/>
                  <a:pt x="535661" y="0"/>
                  <a:pt x="1112289" y="0"/>
                </a:cubicBez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2" name="Group 51">
            <a:extLst>
              <a:ext uri="{FF2B5EF4-FFF2-40B4-BE49-F238E27FC236}">
                <a16:creationId xmlns:a16="http://schemas.microsoft.com/office/drawing/2014/main" id="{A57A7B7F-5C2C-4131-9213-8E68830836A5}"/>
              </a:ext>
            </a:extLst>
          </p:cNvPr>
          <p:cNvGrpSpPr/>
          <p:nvPr/>
        </p:nvGrpSpPr>
        <p:grpSpPr>
          <a:xfrm>
            <a:off x="139259" y="1998436"/>
            <a:ext cx="1378902" cy="1146628"/>
            <a:chOff x="139259" y="2855686"/>
            <a:chExt cx="1378902" cy="1146628"/>
          </a:xfrm>
        </p:grpSpPr>
        <p:sp>
          <p:nvSpPr>
            <p:cNvPr id="17" name="Arrow: Chevron 16">
              <a:extLst>
                <a:ext uri="{FF2B5EF4-FFF2-40B4-BE49-F238E27FC236}">
                  <a16:creationId xmlns:a16="http://schemas.microsoft.com/office/drawing/2014/main" id="{CCB9F5F2-D834-476C-8325-DBFC9403ADE9}"/>
                </a:ext>
              </a:extLst>
            </p:cNvPr>
            <p:cNvSpPr/>
            <p:nvPr/>
          </p:nvSpPr>
          <p:spPr>
            <a:xfrm>
              <a:off x="903177" y="3076640"/>
              <a:ext cx="389856" cy="690201"/>
            </a:xfrm>
            <a:prstGeom prst="chevron">
              <a:avLst>
                <a:gd name="adj" fmla="val 70169"/>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1" name="Group 50">
              <a:extLst>
                <a:ext uri="{FF2B5EF4-FFF2-40B4-BE49-F238E27FC236}">
                  <a16:creationId xmlns:a16="http://schemas.microsoft.com/office/drawing/2014/main" id="{3548D1DE-90B7-4962-BF0B-92E55C357541}"/>
                </a:ext>
              </a:extLst>
            </p:cNvPr>
            <p:cNvGrpSpPr/>
            <p:nvPr/>
          </p:nvGrpSpPr>
          <p:grpSpPr>
            <a:xfrm>
              <a:off x="139259" y="2855686"/>
              <a:ext cx="1378902" cy="1146628"/>
              <a:chOff x="139259" y="2855686"/>
              <a:chExt cx="1378902" cy="1146628"/>
            </a:xfrm>
          </p:grpSpPr>
          <p:sp>
            <p:nvSpPr>
              <p:cNvPr id="14" name="Rectangle 13">
                <a:extLst>
                  <a:ext uri="{FF2B5EF4-FFF2-40B4-BE49-F238E27FC236}">
                    <a16:creationId xmlns:a16="http://schemas.microsoft.com/office/drawing/2014/main" id="{B5EED84B-12C3-410C-BF76-421DD7786047}"/>
                  </a:ext>
                </a:extLst>
              </p:cNvPr>
              <p:cNvSpPr/>
              <p:nvPr/>
            </p:nvSpPr>
            <p:spPr>
              <a:xfrm>
                <a:off x="226713" y="3338285"/>
                <a:ext cx="1161820" cy="188686"/>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Chevron 14">
                <a:extLst>
                  <a:ext uri="{FF2B5EF4-FFF2-40B4-BE49-F238E27FC236}">
                    <a16:creationId xmlns:a16="http://schemas.microsoft.com/office/drawing/2014/main" id="{B1F02234-5130-4104-B7A3-0B2EB6BE4C7E}"/>
                  </a:ext>
                </a:extLst>
              </p:cNvPr>
              <p:cNvSpPr/>
              <p:nvPr/>
            </p:nvSpPr>
            <p:spPr>
              <a:xfrm>
                <a:off x="139259" y="2855686"/>
                <a:ext cx="647666" cy="1146628"/>
              </a:xfrm>
              <a:prstGeom prst="chevron">
                <a:avLst>
                  <a:gd name="adj" fmla="val 70169"/>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A8B3A800-8ED0-4F0D-AD40-9E2C478C2C0F}"/>
                  </a:ext>
                </a:extLst>
              </p:cNvPr>
              <p:cNvSpPr/>
              <p:nvPr/>
            </p:nvSpPr>
            <p:spPr>
              <a:xfrm>
                <a:off x="542849" y="2956995"/>
                <a:ext cx="548002" cy="970182"/>
              </a:xfrm>
              <a:prstGeom prst="chevron">
                <a:avLst>
                  <a:gd name="adj" fmla="val 70169"/>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1" name="Group 40">
                <a:extLst>
                  <a:ext uri="{FF2B5EF4-FFF2-40B4-BE49-F238E27FC236}">
                    <a16:creationId xmlns:a16="http://schemas.microsoft.com/office/drawing/2014/main" id="{F441CBE2-6DDB-4737-90F7-C21A8BD2B93B}"/>
                  </a:ext>
                </a:extLst>
              </p:cNvPr>
              <p:cNvGrpSpPr/>
              <p:nvPr/>
            </p:nvGrpSpPr>
            <p:grpSpPr>
              <a:xfrm>
                <a:off x="1204299" y="3285155"/>
                <a:ext cx="313862" cy="313862"/>
                <a:chOff x="2462841" y="592405"/>
                <a:chExt cx="1506714" cy="1506714"/>
              </a:xfrm>
            </p:grpSpPr>
            <p:sp>
              <p:nvSpPr>
                <p:cNvPr id="39" name="Circle: Hollow 38">
                  <a:extLst>
                    <a:ext uri="{FF2B5EF4-FFF2-40B4-BE49-F238E27FC236}">
                      <a16:creationId xmlns:a16="http://schemas.microsoft.com/office/drawing/2014/main" id="{188F0087-B83A-4BD0-88FC-15D163258B0C}"/>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Oval 39">
                  <a:extLst>
                    <a:ext uri="{FF2B5EF4-FFF2-40B4-BE49-F238E27FC236}">
                      <a16:creationId xmlns:a16="http://schemas.microsoft.com/office/drawing/2014/main" id="{CA8D3915-A2D5-4CC3-BA16-9C9DB50685AC}"/>
                    </a:ext>
                  </a:extLst>
                </p:cNvPr>
                <p:cNvSpPr/>
                <p:nvPr/>
              </p:nvSpPr>
              <p:spPr>
                <a:xfrm>
                  <a:off x="2730611" y="869553"/>
                  <a:ext cx="971173" cy="97117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0" name="مجموعة 19"/>
          <p:cNvGrpSpPr/>
          <p:nvPr/>
        </p:nvGrpSpPr>
        <p:grpSpPr>
          <a:xfrm>
            <a:off x="10048854" y="1113776"/>
            <a:ext cx="2143146" cy="5744224"/>
            <a:chOff x="7607721" y="-50856"/>
            <a:chExt cx="4584281" cy="12287142"/>
          </a:xfrm>
        </p:grpSpPr>
        <p:sp>
          <p:nvSpPr>
            <p:cNvPr id="4" name="Rectangle 3">
              <a:extLst>
                <a:ext uri="{FF2B5EF4-FFF2-40B4-BE49-F238E27FC236}">
                  <a16:creationId xmlns:a16="http://schemas.microsoft.com/office/drawing/2014/main" id="{725C2E4F-2E3C-4096-BB26-72EC7412DA21}"/>
                </a:ext>
              </a:extLst>
            </p:cNvPr>
            <p:cNvSpPr/>
            <p:nvPr/>
          </p:nvSpPr>
          <p:spPr>
            <a:xfrm>
              <a:off x="7607721" y="-14516"/>
              <a:ext cx="4584281" cy="12250802"/>
            </a:xfrm>
            <a:custGeom>
              <a:avLst/>
              <a:gdLst>
                <a:gd name="connsiteX0" fmla="*/ 0 w 3497943"/>
                <a:gd name="connsiteY0" fmla="*/ 0 h 6858000"/>
                <a:gd name="connsiteX1" fmla="*/ 3497943 w 3497943"/>
                <a:gd name="connsiteY1" fmla="*/ 0 h 6858000"/>
                <a:gd name="connsiteX2" fmla="*/ 3497943 w 3497943"/>
                <a:gd name="connsiteY2" fmla="*/ 6858000 h 6858000"/>
                <a:gd name="connsiteX3" fmla="*/ 0 w 3497943"/>
                <a:gd name="connsiteY3" fmla="*/ 6858000 h 6858000"/>
                <a:gd name="connsiteX4" fmla="*/ 0 w 3497943"/>
                <a:gd name="connsiteY4" fmla="*/ 0 h 6858000"/>
                <a:gd name="connsiteX0" fmla="*/ 1625600 w 3497943"/>
                <a:gd name="connsiteY0" fmla="*/ 0 h 6872515"/>
                <a:gd name="connsiteX1" fmla="*/ 3497943 w 3497943"/>
                <a:gd name="connsiteY1" fmla="*/ 14515 h 6872515"/>
                <a:gd name="connsiteX2" fmla="*/ 3497943 w 3497943"/>
                <a:gd name="connsiteY2" fmla="*/ 6872515 h 6872515"/>
                <a:gd name="connsiteX3" fmla="*/ 0 w 3497943"/>
                <a:gd name="connsiteY3" fmla="*/ 6872515 h 6872515"/>
                <a:gd name="connsiteX4" fmla="*/ 1625600 w 3497943"/>
                <a:gd name="connsiteY4" fmla="*/ 0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97943" h="6872515">
                  <a:moveTo>
                    <a:pt x="1625600" y="0"/>
                  </a:moveTo>
                  <a:lnTo>
                    <a:pt x="3497943" y="14515"/>
                  </a:lnTo>
                  <a:lnTo>
                    <a:pt x="3497943" y="6872515"/>
                  </a:lnTo>
                  <a:lnTo>
                    <a:pt x="0" y="6872515"/>
                  </a:lnTo>
                  <a:lnTo>
                    <a:pt x="162560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748E8B0-AEB5-4BDF-A3C0-C3C3CB2A5B76}"/>
                </a:ext>
              </a:extLst>
            </p:cNvPr>
            <p:cNvSpPr/>
            <p:nvPr/>
          </p:nvSpPr>
          <p:spPr>
            <a:xfrm rot="675823">
              <a:off x="7690957" y="-50856"/>
              <a:ext cx="3604288" cy="6985884"/>
            </a:xfrm>
            <a:prstGeom prst="ellipse">
              <a:avLst/>
            </a:prstGeom>
            <a:solidFill>
              <a:schemeClr val="bg1"/>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3C60069-B1AF-4164-B1D0-D80D1DFB18AC}"/>
                </a:ext>
              </a:extLst>
            </p:cNvPr>
            <p:cNvSpPr/>
            <p:nvPr/>
          </p:nvSpPr>
          <p:spPr>
            <a:xfrm rot="675823">
              <a:off x="7684149" y="11907"/>
              <a:ext cx="3526021" cy="6834186"/>
            </a:xfrm>
            <a:prstGeom prst="ellipse">
              <a:avLst/>
            </a:prstGeom>
            <a:solidFill>
              <a:srgbClr val="FF0000"/>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FB1B7F1-5F6F-4342-98C3-6BA7457763CC}"/>
                </a:ext>
              </a:extLst>
            </p:cNvPr>
            <p:cNvSpPr/>
            <p:nvPr/>
          </p:nvSpPr>
          <p:spPr>
            <a:xfrm rot="675823">
              <a:off x="8093955" y="806201"/>
              <a:ext cx="2706408" cy="5245599"/>
            </a:xfrm>
            <a:prstGeom prst="ellipse">
              <a:avLst/>
            </a:prstGeom>
            <a:solidFill>
              <a:schemeClr val="bg1"/>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63EFA601-ADAA-45F6-922E-D9657862EDB4}"/>
                </a:ext>
              </a:extLst>
            </p:cNvPr>
            <p:cNvSpPr/>
            <p:nvPr/>
          </p:nvSpPr>
          <p:spPr>
            <a:xfrm rot="19514964">
              <a:off x="8030117" y="3795612"/>
              <a:ext cx="1666640" cy="114875"/>
            </a:xfrm>
            <a:prstGeom prst="ellipse">
              <a:avLst/>
            </a:prstGeom>
            <a:gradFill flip="none" rotWithShape="1">
              <a:gsLst>
                <a:gs pos="100000">
                  <a:schemeClr val="accent1">
                    <a:lumMod val="5000"/>
                    <a:lumOff val="95000"/>
                    <a:alpha val="0"/>
                  </a:schemeClr>
                </a:gs>
                <a:gs pos="0">
                  <a:schemeClr val="tx1">
                    <a:alpha val="3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327CD1B-39C3-4E72-9767-31E032AF7BE4}"/>
                </a:ext>
              </a:extLst>
            </p:cNvPr>
            <p:cNvSpPr/>
            <p:nvPr/>
          </p:nvSpPr>
          <p:spPr>
            <a:xfrm rot="675823">
              <a:off x="8574400" y="1737408"/>
              <a:ext cx="1745516" cy="3383184"/>
            </a:xfrm>
            <a:prstGeom prst="ellipse">
              <a:avLst/>
            </a:prstGeom>
            <a:solidFill>
              <a:srgbClr val="FF0000"/>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ADA2A42-2482-43CD-88D6-E4BBD5F09C28}"/>
                </a:ext>
              </a:extLst>
            </p:cNvPr>
            <p:cNvSpPr/>
            <p:nvPr/>
          </p:nvSpPr>
          <p:spPr>
            <a:xfrm rot="675823">
              <a:off x="9046069" y="2651605"/>
              <a:ext cx="802175" cy="1554787"/>
            </a:xfrm>
            <a:prstGeom prst="ellipse">
              <a:avLst/>
            </a:prstGeom>
            <a:solidFill>
              <a:schemeClr val="bg1"/>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0483D9-BCF5-4133-897B-4796B5703832}"/>
                </a:ext>
              </a:extLst>
            </p:cNvPr>
            <p:cNvSpPr/>
            <p:nvPr/>
          </p:nvSpPr>
          <p:spPr>
            <a:xfrm rot="675823">
              <a:off x="9264073" y="3074144"/>
              <a:ext cx="366165" cy="709707"/>
            </a:xfrm>
            <a:prstGeom prst="ellipse">
              <a:avLst/>
            </a:prstGeom>
            <a:solidFill>
              <a:srgbClr val="FF0000"/>
            </a:solidFill>
            <a:ln>
              <a:no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Arrow: Right 17">
            <a:extLst>
              <a:ext uri="{FF2B5EF4-FFF2-40B4-BE49-F238E27FC236}">
                <a16:creationId xmlns:a16="http://schemas.microsoft.com/office/drawing/2014/main" id="{A9D95CC1-E6E4-4BEC-B55D-6706EEAA0066}"/>
              </a:ext>
            </a:extLst>
          </p:cNvPr>
          <p:cNvSpPr/>
          <p:nvPr/>
        </p:nvSpPr>
        <p:spPr>
          <a:xfrm>
            <a:off x="7700622" y="2114547"/>
            <a:ext cx="1732075" cy="899885"/>
          </a:xfrm>
          <a:prstGeom prst="rightArrow">
            <a:avLst>
              <a:gd name="adj1" fmla="val 24193"/>
              <a:gd name="adj2" fmla="val 50000"/>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DDF67B1-FB66-4922-A1F4-5C275254F2B1}"/>
              </a:ext>
            </a:extLst>
          </p:cNvPr>
          <p:cNvSpPr/>
          <p:nvPr/>
        </p:nvSpPr>
        <p:spPr>
          <a:xfrm flipV="1">
            <a:off x="3425711" y="2565893"/>
            <a:ext cx="2224578" cy="1086079"/>
          </a:xfrm>
          <a:custGeom>
            <a:avLst/>
            <a:gdLst>
              <a:gd name="connsiteX0" fmla="*/ 1112289 w 2224578"/>
              <a:gd name="connsiteY0" fmla="*/ 0 h 1086079"/>
              <a:gd name="connsiteX1" fmla="*/ 2220222 w 2224578"/>
              <a:gd name="connsiteY1" fmla="*/ 999816 h 1086079"/>
              <a:gd name="connsiteX2" fmla="*/ 2224578 w 2224578"/>
              <a:gd name="connsiteY2" fmla="*/ 1086079 h 1086079"/>
              <a:gd name="connsiteX3" fmla="*/ 2135907 w 2224578"/>
              <a:gd name="connsiteY3" fmla="*/ 1086079 h 1086079"/>
              <a:gd name="connsiteX4" fmla="*/ 2132009 w 2224578"/>
              <a:gd name="connsiteY4" fmla="*/ 1008882 h 1086079"/>
              <a:gd name="connsiteX5" fmla="*/ 1112289 w 2224578"/>
              <a:gd name="connsiteY5" fmla="*/ 88671 h 1086079"/>
              <a:gd name="connsiteX6" fmla="*/ 92569 w 2224578"/>
              <a:gd name="connsiteY6" fmla="*/ 1008882 h 1086079"/>
              <a:gd name="connsiteX7" fmla="*/ 88671 w 2224578"/>
              <a:gd name="connsiteY7" fmla="*/ 1086079 h 1086079"/>
              <a:gd name="connsiteX8" fmla="*/ 0 w 2224578"/>
              <a:gd name="connsiteY8" fmla="*/ 1086079 h 1086079"/>
              <a:gd name="connsiteX9" fmla="*/ 4356 w 2224578"/>
              <a:gd name="connsiteY9" fmla="*/ 999816 h 1086079"/>
              <a:gd name="connsiteX10" fmla="*/ 1112289 w 2224578"/>
              <a:gd name="connsiteY10" fmla="*/ 0 h 108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4578" h="1086079">
                <a:moveTo>
                  <a:pt x="1112289" y="0"/>
                </a:moveTo>
                <a:cubicBezTo>
                  <a:pt x="1688917" y="0"/>
                  <a:pt x="2163191" y="438234"/>
                  <a:pt x="2220222" y="999816"/>
                </a:cubicBezTo>
                <a:lnTo>
                  <a:pt x="2224578" y="1086079"/>
                </a:lnTo>
                <a:lnTo>
                  <a:pt x="2135907" y="1086079"/>
                </a:lnTo>
                <a:lnTo>
                  <a:pt x="2132009" y="1008882"/>
                </a:lnTo>
                <a:cubicBezTo>
                  <a:pt x="2079518" y="492014"/>
                  <a:pt x="1643006" y="88671"/>
                  <a:pt x="1112289" y="88671"/>
                </a:cubicBezTo>
                <a:cubicBezTo>
                  <a:pt x="581572" y="88671"/>
                  <a:pt x="145060" y="492014"/>
                  <a:pt x="92569" y="1008882"/>
                </a:cubicBezTo>
                <a:lnTo>
                  <a:pt x="88671" y="1086079"/>
                </a:lnTo>
                <a:lnTo>
                  <a:pt x="0" y="1086079"/>
                </a:lnTo>
                <a:lnTo>
                  <a:pt x="4356" y="999816"/>
                </a:lnTo>
                <a:cubicBezTo>
                  <a:pt x="61388" y="438234"/>
                  <a:pt x="535661" y="0"/>
                  <a:pt x="1112289" y="0"/>
                </a:cubicBez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Freeform: Shape 22">
            <a:extLst>
              <a:ext uri="{FF2B5EF4-FFF2-40B4-BE49-F238E27FC236}">
                <a16:creationId xmlns:a16="http://schemas.microsoft.com/office/drawing/2014/main" id="{2E1C5243-C8EA-4AB3-A981-8B1C556F6D4F}"/>
              </a:ext>
            </a:extLst>
          </p:cNvPr>
          <p:cNvSpPr/>
          <p:nvPr/>
        </p:nvSpPr>
        <p:spPr>
          <a:xfrm>
            <a:off x="5564241" y="1484155"/>
            <a:ext cx="2224578" cy="1086079"/>
          </a:xfrm>
          <a:custGeom>
            <a:avLst/>
            <a:gdLst>
              <a:gd name="connsiteX0" fmla="*/ 1112289 w 2224578"/>
              <a:gd name="connsiteY0" fmla="*/ 0 h 1086079"/>
              <a:gd name="connsiteX1" fmla="*/ 2220222 w 2224578"/>
              <a:gd name="connsiteY1" fmla="*/ 999816 h 1086079"/>
              <a:gd name="connsiteX2" fmla="*/ 2224578 w 2224578"/>
              <a:gd name="connsiteY2" fmla="*/ 1086079 h 1086079"/>
              <a:gd name="connsiteX3" fmla="*/ 2135907 w 2224578"/>
              <a:gd name="connsiteY3" fmla="*/ 1086079 h 1086079"/>
              <a:gd name="connsiteX4" fmla="*/ 2132009 w 2224578"/>
              <a:gd name="connsiteY4" fmla="*/ 1008882 h 1086079"/>
              <a:gd name="connsiteX5" fmla="*/ 1112289 w 2224578"/>
              <a:gd name="connsiteY5" fmla="*/ 88671 h 1086079"/>
              <a:gd name="connsiteX6" fmla="*/ 92569 w 2224578"/>
              <a:gd name="connsiteY6" fmla="*/ 1008882 h 1086079"/>
              <a:gd name="connsiteX7" fmla="*/ 88671 w 2224578"/>
              <a:gd name="connsiteY7" fmla="*/ 1086079 h 1086079"/>
              <a:gd name="connsiteX8" fmla="*/ 0 w 2224578"/>
              <a:gd name="connsiteY8" fmla="*/ 1086079 h 1086079"/>
              <a:gd name="connsiteX9" fmla="*/ 4356 w 2224578"/>
              <a:gd name="connsiteY9" fmla="*/ 999816 h 1086079"/>
              <a:gd name="connsiteX10" fmla="*/ 1112289 w 2224578"/>
              <a:gd name="connsiteY10" fmla="*/ 0 h 108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4578" h="1086079">
                <a:moveTo>
                  <a:pt x="1112289" y="0"/>
                </a:moveTo>
                <a:cubicBezTo>
                  <a:pt x="1688917" y="0"/>
                  <a:pt x="2163191" y="438234"/>
                  <a:pt x="2220222" y="999816"/>
                </a:cubicBezTo>
                <a:lnTo>
                  <a:pt x="2224578" y="1086079"/>
                </a:lnTo>
                <a:lnTo>
                  <a:pt x="2135907" y="1086079"/>
                </a:lnTo>
                <a:lnTo>
                  <a:pt x="2132009" y="1008882"/>
                </a:lnTo>
                <a:cubicBezTo>
                  <a:pt x="2079518" y="492014"/>
                  <a:pt x="1643006" y="88671"/>
                  <a:pt x="1112289" y="88671"/>
                </a:cubicBezTo>
                <a:cubicBezTo>
                  <a:pt x="581572" y="88671"/>
                  <a:pt x="145060" y="492014"/>
                  <a:pt x="92569" y="1008882"/>
                </a:cubicBezTo>
                <a:lnTo>
                  <a:pt x="88671" y="1086079"/>
                </a:lnTo>
                <a:lnTo>
                  <a:pt x="0" y="1086079"/>
                </a:lnTo>
                <a:lnTo>
                  <a:pt x="4356" y="999816"/>
                </a:lnTo>
                <a:cubicBezTo>
                  <a:pt x="61388" y="438234"/>
                  <a:pt x="535661" y="0"/>
                  <a:pt x="1112289" y="0"/>
                </a:cubicBezTo>
                <a:close/>
              </a:path>
            </a:pathLst>
          </a:cu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3" name="Group 52">
            <a:extLst>
              <a:ext uri="{FF2B5EF4-FFF2-40B4-BE49-F238E27FC236}">
                <a16:creationId xmlns:a16="http://schemas.microsoft.com/office/drawing/2014/main" id="{818B01DF-F512-46F5-BC4B-E683313B23BF}"/>
              </a:ext>
            </a:extLst>
          </p:cNvPr>
          <p:cNvGrpSpPr/>
          <p:nvPr/>
        </p:nvGrpSpPr>
        <p:grpSpPr>
          <a:xfrm>
            <a:off x="1636176" y="1836070"/>
            <a:ext cx="1497532" cy="1497532"/>
            <a:chOff x="1636176" y="2693320"/>
            <a:chExt cx="1497532" cy="1497532"/>
          </a:xfrm>
        </p:grpSpPr>
        <p:sp>
          <p:nvSpPr>
            <p:cNvPr id="11" name="Oval 10">
              <a:extLst>
                <a:ext uri="{FF2B5EF4-FFF2-40B4-BE49-F238E27FC236}">
                  <a16:creationId xmlns:a16="http://schemas.microsoft.com/office/drawing/2014/main" id="{BEE0F8DC-972C-4E66-AEEF-CD5B46BD1479}"/>
                </a:ext>
              </a:extLst>
            </p:cNvPr>
            <p:cNvSpPr/>
            <p:nvPr/>
          </p:nvSpPr>
          <p:spPr>
            <a:xfrm>
              <a:off x="1636176" y="2693320"/>
              <a:ext cx="1497532" cy="1497532"/>
            </a:xfrm>
            <a:prstGeom prst="ellipse">
              <a:avLst/>
            </a:prstGeom>
            <a:solidFill>
              <a:schemeClr val="bg1">
                <a:lumMod val="85000"/>
              </a:schemeClr>
            </a:solidFill>
            <a:ln>
              <a:noFill/>
            </a:ln>
            <a:effectLst>
              <a:outerShdw blurRad="177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descr="A close up of a logo&#10;&#10;Description automatically generated">
              <a:extLst>
                <a:ext uri="{FF2B5EF4-FFF2-40B4-BE49-F238E27FC236}">
                  <a16:creationId xmlns:a16="http://schemas.microsoft.com/office/drawing/2014/main" id="{B06E3850-567C-40FF-9A90-A1BECE3BEE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346" t="3640" r="7696" b="19223"/>
            <a:stretch/>
          </p:blipFill>
          <p:spPr>
            <a:xfrm>
              <a:off x="2001631" y="3099119"/>
              <a:ext cx="811846" cy="737109"/>
            </a:xfrm>
            <a:prstGeom prst="rect">
              <a:avLst/>
            </a:prstGeom>
          </p:spPr>
        </p:pic>
        <p:sp>
          <p:nvSpPr>
            <p:cNvPr id="27" name="TextBox 26">
              <a:extLst>
                <a:ext uri="{FF2B5EF4-FFF2-40B4-BE49-F238E27FC236}">
                  <a16:creationId xmlns:a16="http://schemas.microsoft.com/office/drawing/2014/main" id="{AE627849-2D05-4FB5-BFA3-F8007625B17F}"/>
                </a:ext>
              </a:extLst>
            </p:cNvPr>
            <p:cNvSpPr txBox="1"/>
            <p:nvPr/>
          </p:nvSpPr>
          <p:spPr>
            <a:xfrm rot="20594918">
              <a:off x="1844871" y="2914153"/>
              <a:ext cx="1068997" cy="461665"/>
            </a:xfrm>
            <a:prstGeom prst="rect">
              <a:avLst/>
            </a:prstGeom>
            <a:noFill/>
          </p:spPr>
          <p:txBody>
            <a:bodyPr wrap="square" rtlCol="0">
              <a:prstTxWarp prst="textArchUp">
                <a:avLst>
                  <a:gd name="adj" fmla="val 10368347"/>
                </a:avLst>
              </a:prstTxWarp>
              <a:spAutoFit/>
            </a:bodyPr>
            <a:lstStyle/>
            <a:p>
              <a:r>
                <a:rPr lang="ar-SY" sz="2000" dirty="0">
                  <a:solidFill>
                    <a:srgbClr val="FF9900"/>
                  </a:solidFill>
                </a:rPr>
                <a:t>1</a:t>
              </a:r>
              <a:endParaRPr lang="en-US" sz="2000" dirty="0">
                <a:solidFill>
                  <a:srgbClr val="FF9900"/>
                </a:solidFill>
              </a:endParaRPr>
            </a:p>
          </p:txBody>
        </p:sp>
      </p:grpSp>
      <p:grpSp>
        <p:nvGrpSpPr>
          <p:cNvPr id="54" name="Group 53">
            <a:extLst>
              <a:ext uri="{FF2B5EF4-FFF2-40B4-BE49-F238E27FC236}">
                <a16:creationId xmlns:a16="http://schemas.microsoft.com/office/drawing/2014/main" id="{170F3F59-55F5-4FC6-A4BA-FA33DD8CEB10}"/>
              </a:ext>
            </a:extLst>
          </p:cNvPr>
          <p:cNvGrpSpPr/>
          <p:nvPr/>
        </p:nvGrpSpPr>
        <p:grpSpPr>
          <a:xfrm>
            <a:off x="3753820" y="1815725"/>
            <a:ext cx="1497532" cy="1497532"/>
            <a:chOff x="3753820" y="2672975"/>
            <a:chExt cx="1497532" cy="1497532"/>
          </a:xfrm>
        </p:grpSpPr>
        <p:sp>
          <p:nvSpPr>
            <p:cNvPr id="12" name="Oval 11">
              <a:extLst>
                <a:ext uri="{FF2B5EF4-FFF2-40B4-BE49-F238E27FC236}">
                  <a16:creationId xmlns:a16="http://schemas.microsoft.com/office/drawing/2014/main" id="{A6A36080-D38E-44C8-B7D7-41B5B8646640}"/>
                </a:ext>
              </a:extLst>
            </p:cNvPr>
            <p:cNvSpPr/>
            <p:nvPr/>
          </p:nvSpPr>
          <p:spPr>
            <a:xfrm>
              <a:off x="3753820" y="2672975"/>
              <a:ext cx="1497532" cy="1497532"/>
            </a:xfrm>
            <a:prstGeom prst="ellipse">
              <a:avLst/>
            </a:prstGeom>
            <a:solidFill>
              <a:schemeClr val="bg1">
                <a:lumMod val="85000"/>
              </a:schemeClr>
            </a:solidFill>
            <a:ln>
              <a:noFill/>
            </a:ln>
            <a:effectLst>
              <a:outerShdw blurRad="177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close up of a logo&#10;&#10;Description automatically generated">
              <a:extLst>
                <a:ext uri="{FF2B5EF4-FFF2-40B4-BE49-F238E27FC236}">
                  <a16:creationId xmlns:a16="http://schemas.microsoft.com/office/drawing/2014/main" id="{0D6BD9DB-268A-486B-BFA4-1F3354E3E6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14" t="3639" r="8734" b="16111"/>
            <a:stretch/>
          </p:blipFill>
          <p:spPr>
            <a:xfrm>
              <a:off x="4222057" y="3099119"/>
              <a:ext cx="684971" cy="671564"/>
            </a:xfrm>
            <a:prstGeom prst="rect">
              <a:avLst/>
            </a:prstGeom>
          </p:spPr>
        </p:pic>
        <p:sp>
          <p:nvSpPr>
            <p:cNvPr id="28" name="TextBox 27">
              <a:extLst>
                <a:ext uri="{FF2B5EF4-FFF2-40B4-BE49-F238E27FC236}">
                  <a16:creationId xmlns:a16="http://schemas.microsoft.com/office/drawing/2014/main" id="{7ECB044F-C1CE-4ABC-A6A0-D535E2647EC1}"/>
                </a:ext>
              </a:extLst>
            </p:cNvPr>
            <p:cNvSpPr txBox="1"/>
            <p:nvPr/>
          </p:nvSpPr>
          <p:spPr>
            <a:xfrm rot="20594918">
              <a:off x="3990986" y="2868287"/>
              <a:ext cx="1068997" cy="461665"/>
            </a:xfrm>
            <a:prstGeom prst="rect">
              <a:avLst/>
            </a:prstGeom>
            <a:noFill/>
          </p:spPr>
          <p:txBody>
            <a:bodyPr wrap="square" rtlCol="0">
              <a:prstTxWarp prst="textArchUp">
                <a:avLst>
                  <a:gd name="adj" fmla="val 10368347"/>
                </a:avLst>
              </a:prstTxWarp>
              <a:spAutoFit/>
            </a:bodyPr>
            <a:lstStyle/>
            <a:p>
              <a:r>
                <a:rPr lang="ar-SY" sz="2000" dirty="0">
                  <a:solidFill>
                    <a:srgbClr val="00B050"/>
                  </a:solidFill>
                </a:rPr>
                <a:t>1</a:t>
              </a:r>
            </a:p>
          </p:txBody>
        </p:sp>
      </p:grpSp>
      <p:grpSp>
        <p:nvGrpSpPr>
          <p:cNvPr id="55" name="Group 54">
            <a:extLst>
              <a:ext uri="{FF2B5EF4-FFF2-40B4-BE49-F238E27FC236}">
                <a16:creationId xmlns:a16="http://schemas.microsoft.com/office/drawing/2014/main" id="{82095094-C5AF-42B3-9355-D38615BA4D13}"/>
              </a:ext>
            </a:extLst>
          </p:cNvPr>
          <p:cNvGrpSpPr/>
          <p:nvPr/>
        </p:nvGrpSpPr>
        <p:grpSpPr>
          <a:xfrm>
            <a:off x="5899018" y="1808466"/>
            <a:ext cx="1497532" cy="1497532"/>
            <a:chOff x="5899018" y="2665716"/>
            <a:chExt cx="1497532" cy="1497532"/>
          </a:xfrm>
        </p:grpSpPr>
        <p:sp>
          <p:nvSpPr>
            <p:cNvPr id="13" name="Oval 12">
              <a:extLst>
                <a:ext uri="{FF2B5EF4-FFF2-40B4-BE49-F238E27FC236}">
                  <a16:creationId xmlns:a16="http://schemas.microsoft.com/office/drawing/2014/main" id="{9F758A0B-8144-4B33-B7F4-C1C84B7BDE85}"/>
                </a:ext>
              </a:extLst>
            </p:cNvPr>
            <p:cNvSpPr/>
            <p:nvPr/>
          </p:nvSpPr>
          <p:spPr>
            <a:xfrm>
              <a:off x="5899018" y="2665716"/>
              <a:ext cx="1497532" cy="1497532"/>
            </a:xfrm>
            <a:prstGeom prst="ellipse">
              <a:avLst/>
            </a:prstGeom>
            <a:solidFill>
              <a:schemeClr val="bg1">
                <a:lumMod val="85000"/>
              </a:schemeClr>
            </a:solidFill>
            <a:ln>
              <a:noFill/>
            </a:ln>
            <a:effectLst>
              <a:outerShdw blurRad="177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A close up of a logo&#10;&#10;Description automatically generated">
              <a:extLst>
                <a:ext uri="{FF2B5EF4-FFF2-40B4-BE49-F238E27FC236}">
                  <a16:creationId xmlns:a16="http://schemas.microsoft.com/office/drawing/2014/main" id="{D75C1518-5C37-4050-A577-FF250728700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2224" t="5796" r="11408" b="19224"/>
            <a:stretch/>
          </p:blipFill>
          <p:spPr>
            <a:xfrm>
              <a:off x="6300148" y="3031600"/>
              <a:ext cx="794715" cy="780278"/>
            </a:xfrm>
            <a:prstGeom prst="rect">
              <a:avLst/>
            </a:prstGeom>
          </p:spPr>
        </p:pic>
        <p:sp>
          <p:nvSpPr>
            <p:cNvPr id="29" name="TextBox 28">
              <a:extLst>
                <a:ext uri="{FF2B5EF4-FFF2-40B4-BE49-F238E27FC236}">
                  <a16:creationId xmlns:a16="http://schemas.microsoft.com/office/drawing/2014/main" id="{BF1C2D0D-0A51-48B7-B44C-F07171B5E679}"/>
                </a:ext>
              </a:extLst>
            </p:cNvPr>
            <p:cNvSpPr txBox="1"/>
            <p:nvPr/>
          </p:nvSpPr>
          <p:spPr>
            <a:xfrm rot="20594918">
              <a:off x="6137101" y="2822421"/>
              <a:ext cx="1068997" cy="461665"/>
            </a:xfrm>
            <a:prstGeom prst="rect">
              <a:avLst/>
            </a:prstGeom>
            <a:noFill/>
          </p:spPr>
          <p:txBody>
            <a:bodyPr wrap="square" rtlCol="0">
              <a:prstTxWarp prst="textArchUp">
                <a:avLst>
                  <a:gd name="adj" fmla="val 10368347"/>
                </a:avLst>
              </a:prstTxWarp>
              <a:spAutoFit/>
            </a:bodyPr>
            <a:lstStyle/>
            <a:p>
              <a:r>
                <a:rPr lang="ar-SY" sz="2000" dirty="0">
                  <a:solidFill>
                    <a:srgbClr val="002060"/>
                  </a:solidFill>
                </a:rPr>
                <a:t>1</a:t>
              </a:r>
            </a:p>
          </p:txBody>
        </p:sp>
      </p:grpSp>
      <p:grpSp>
        <p:nvGrpSpPr>
          <p:cNvPr id="32" name="Group 31">
            <a:extLst>
              <a:ext uri="{FF2B5EF4-FFF2-40B4-BE49-F238E27FC236}">
                <a16:creationId xmlns:a16="http://schemas.microsoft.com/office/drawing/2014/main" id="{60F5548D-E0BB-46BF-9432-8DFB70874BB7}"/>
              </a:ext>
            </a:extLst>
          </p:cNvPr>
          <p:cNvGrpSpPr/>
          <p:nvPr/>
        </p:nvGrpSpPr>
        <p:grpSpPr>
          <a:xfrm>
            <a:off x="542849" y="3777288"/>
            <a:ext cx="2616170" cy="1560478"/>
            <a:chOff x="-2069911" y="4553280"/>
            <a:chExt cx="5115199" cy="1560478"/>
          </a:xfrm>
        </p:grpSpPr>
        <p:sp>
          <p:nvSpPr>
            <p:cNvPr id="30" name="TextBox 29">
              <a:extLst>
                <a:ext uri="{FF2B5EF4-FFF2-40B4-BE49-F238E27FC236}">
                  <a16:creationId xmlns:a16="http://schemas.microsoft.com/office/drawing/2014/main" id="{01FD6B51-55FE-4414-A8CF-4A491AD50068}"/>
                </a:ext>
              </a:extLst>
            </p:cNvPr>
            <p:cNvSpPr txBox="1"/>
            <p:nvPr/>
          </p:nvSpPr>
          <p:spPr>
            <a:xfrm>
              <a:off x="-302223" y="4553280"/>
              <a:ext cx="3303659" cy="400110"/>
            </a:xfrm>
            <a:prstGeom prst="rect">
              <a:avLst/>
            </a:prstGeom>
            <a:noFill/>
          </p:spPr>
          <p:txBody>
            <a:bodyPr wrap="square" rtlCol="0">
              <a:spAutoFit/>
            </a:bodyPr>
            <a:lstStyle/>
            <a:p>
              <a:pPr algn="ctr"/>
              <a:r>
                <a:rPr lang="ar-SY" sz="2000" b="1" dirty="0"/>
                <a:t>التركيب النوعي</a:t>
              </a:r>
            </a:p>
          </p:txBody>
        </p:sp>
        <p:sp>
          <p:nvSpPr>
            <p:cNvPr id="31" name="TextBox 30">
              <a:extLst>
                <a:ext uri="{FF2B5EF4-FFF2-40B4-BE49-F238E27FC236}">
                  <a16:creationId xmlns:a16="http://schemas.microsoft.com/office/drawing/2014/main" id="{638B58F9-9B84-4227-95D6-6D1D2C890314}"/>
                </a:ext>
              </a:extLst>
            </p:cNvPr>
            <p:cNvSpPr txBox="1"/>
            <p:nvPr/>
          </p:nvSpPr>
          <p:spPr>
            <a:xfrm>
              <a:off x="-2069911" y="4913429"/>
              <a:ext cx="5115199" cy="1200329"/>
            </a:xfrm>
            <a:prstGeom prst="rect">
              <a:avLst/>
            </a:prstGeom>
            <a:noFill/>
          </p:spPr>
          <p:txBody>
            <a:bodyPr wrap="square" rtlCol="0">
              <a:spAutoFit/>
            </a:bodyPr>
            <a:lstStyle/>
            <a:p>
              <a:pPr algn="r"/>
              <a:r>
                <a:rPr lang="ar-SY" dirty="0"/>
                <a:t>هو تقسيم السكان إلى ذكور وإناث، وتحديد</a:t>
              </a:r>
            </a:p>
            <a:p>
              <a:pPr algn="r"/>
              <a:r>
                <a:rPr lang="ar-SY" dirty="0"/>
                <a:t>نسبة كل منهما إلى إجمالي عدد السكان</a:t>
              </a:r>
              <a:endParaRPr lang="en-US" dirty="0"/>
            </a:p>
          </p:txBody>
        </p:sp>
      </p:grpSp>
      <p:grpSp>
        <p:nvGrpSpPr>
          <p:cNvPr id="33" name="Group 32">
            <a:extLst>
              <a:ext uri="{FF2B5EF4-FFF2-40B4-BE49-F238E27FC236}">
                <a16:creationId xmlns:a16="http://schemas.microsoft.com/office/drawing/2014/main" id="{C8E4C0D0-E06F-4AE3-B551-B7388F775A18}"/>
              </a:ext>
            </a:extLst>
          </p:cNvPr>
          <p:cNvGrpSpPr/>
          <p:nvPr/>
        </p:nvGrpSpPr>
        <p:grpSpPr>
          <a:xfrm>
            <a:off x="2887868" y="3820981"/>
            <a:ext cx="3179558" cy="1203127"/>
            <a:chOff x="818395" y="4422758"/>
            <a:chExt cx="2675319" cy="1203127"/>
          </a:xfrm>
        </p:grpSpPr>
        <p:sp>
          <p:nvSpPr>
            <p:cNvPr id="34" name="TextBox 33">
              <a:extLst>
                <a:ext uri="{FF2B5EF4-FFF2-40B4-BE49-F238E27FC236}">
                  <a16:creationId xmlns:a16="http://schemas.microsoft.com/office/drawing/2014/main" id="{2C2C177D-81EF-4F5A-9D93-60828CB5CB48}"/>
                </a:ext>
              </a:extLst>
            </p:cNvPr>
            <p:cNvSpPr txBox="1"/>
            <p:nvPr/>
          </p:nvSpPr>
          <p:spPr>
            <a:xfrm>
              <a:off x="1645067" y="4422758"/>
              <a:ext cx="1745175" cy="400110"/>
            </a:xfrm>
            <a:prstGeom prst="rect">
              <a:avLst/>
            </a:prstGeom>
            <a:noFill/>
          </p:spPr>
          <p:txBody>
            <a:bodyPr wrap="square" rtlCol="0">
              <a:spAutoFit/>
            </a:bodyPr>
            <a:lstStyle/>
            <a:p>
              <a:pPr algn="ctr"/>
              <a:r>
                <a:rPr lang="ar-SY" sz="2000" b="1" dirty="0"/>
                <a:t>التركيب النوعي</a:t>
              </a:r>
            </a:p>
          </p:txBody>
        </p:sp>
        <p:sp>
          <p:nvSpPr>
            <p:cNvPr id="35" name="TextBox 34">
              <a:extLst>
                <a:ext uri="{FF2B5EF4-FFF2-40B4-BE49-F238E27FC236}">
                  <a16:creationId xmlns:a16="http://schemas.microsoft.com/office/drawing/2014/main" id="{35AF8B52-83D7-4F12-B47D-7B4CE2191092}"/>
                </a:ext>
              </a:extLst>
            </p:cNvPr>
            <p:cNvSpPr txBox="1"/>
            <p:nvPr/>
          </p:nvSpPr>
          <p:spPr>
            <a:xfrm>
              <a:off x="818395" y="4702555"/>
              <a:ext cx="2675319" cy="923330"/>
            </a:xfrm>
            <a:prstGeom prst="rect">
              <a:avLst/>
            </a:prstGeom>
            <a:noFill/>
          </p:spPr>
          <p:txBody>
            <a:bodyPr wrap="square" rtlCol="0">
              <a:spAutoFit/>
            </a:bodyPr>
            <a:lstStyle/>
            <a:p>
              <a:pPr algn="r"/>
              <a:r>
                <a:rPr lang="ar-SY" dirty="0"/>
                <a:t>ولدراسة التركيب النوعي أهمية</a:t>
              </a:r>
            </a:p>
            <a:p>
              <a:pPr algn="r"/>
              <a:r>
                <a:rPr lang="ar-SY" dirty="0"/>
                <a:t> كبرى في معرفة بناء المجتمع</a:t>
              </a:r>
            </a:p>
            <a:p>
              <a:pPr algn="r"/>
              <a:r>
                <a:rPr lang="ar-SY" dirty="0"/>
                <a:t> والنسبة بين الذكور والإناث</a:t>
              </a:r>
              <a:endParaRPr lang="en-US" dirty="0"/>
            </a:p>
          </p:txBody>
        </p:sp>
      </p:grpSp>
      <p:grpSp>
        <p:nvGrpSpPr>
          <p:cNvPr id="36" name="Group 35">
            <a:extLst>
              <a:ext uri="{FF2B5EF4-FFF2-40B4-BE49-F238E27FC236}">
                <a16:creationId xmlns:a16="http://schemas.microsoft.com/office/drawing/2014/main" id="{C54BF0FD-4DD2-42AC-A46B-7D225B540F8C}"/>
              </a:ext>
            </a:extLst>
          </p:cNvPr>
          <p:cNvGrpSpPr/>
          <p:nvPr/>
        </p:nvGrpSpPr>
        <p:grpSpPr>
          <a:xfrm>
            <a:off x="6093252" y="3813377"/>
            <a:ext cx="2779878" cy="984397"/>
            <a:chOff x="1615451" y="4335799"/>
            <a:chExt cx="2779878" cy="984397"/>
          </a:xfrm>
        </p:grpSpPr>
        <p:sp>
          <p:nvSpPr>
            <p:cNvPr id="37" name="TextBox 36">
              <a:extLst>
                <a:ext uri="{FF2B5EF4-FFF2-40B4-BE49-F238E27FC236}">
                  <a16:creationId xmlns:a16="http://schemas.microsoft.com/office/drawing/2014/main" id="{D02E46FF-556A-4347-8001-592579E12B4C}"/>
                </a:ext>
              </a:extLst>
            </p:cNvPr>
            <p:cNvSpPr txBox="1"/>
            <p:nvPr/>
          </p:nvSpPr>
          <p:spPr>
            <a:xfrm>
              <a:off x="1933812" y="4335799"/>
              <a:ext cx="1745175" cy="400110"/>
            </a:xfrm>
            <a:prstGeom prst="rect">
              <a:avLst/>
            </a:prstGeom>
            <a:noFill/>
          </p:spPr>
          <p:txBody>
            <a:bodyPr wrap="square" rtlCol="0">
              <a:spAutoFit/>
            </a:bodyPr>
            <a:lstStyle/>
            <a:p>
              <a:pPr algn="ctr"/>
              <a:r>
                <a:rPr lang="ar-SY" sz="2000" b="1" dirty="0"/>
                <a:t>التركيب النوعي</a:t>
              </a:r>
            </a:p>
          </p:txBody>
        </p:sp>
        <p:sp>
          <p:nvSpPr>
            <p:cNvPr id="38" name="TextBox 37">
              <a:extLst>
                <a:ext uri="{FF2B5EF4-FFF2-40B4-BE49-F238E27FC236}">
                  <a16:creationId xmlns:a16="http://schemas.microsoft.com/office/drawing/2014/main" id="{66CD09A7-8881-49D4-B820-E8CC1161123C}"/>
                </a:ext>
              </a:extLst>
            </p:cNvPr>
            <p:cNvSpPr txBox="1"/>
            <p:nvPr/>
          </p:nvSpPr>
          <p:spPr>
            <a:xfrm>
              <a:off x="1615451" y="4673865"/>
              <a:ext cx="2779878" cy="646331"/>
            </a:xfrm>
            <a:prstGeom prst="rect">
              <a:avLst/>
            </a:prstGeom>
            <a:noFill/>
          </p:spPr>
          <p:txBody>
            <a:bodyPr wrap="square" rtlCol="0">
              <a:spAutoFit/>
            </a:bodyPr>
            <a:lstStyle/>
            <a:p>
              <a:pPr algn="r"/>
              <a:r>
                <a:rPr lang="ar-SY" dirty="0"/>
                <a:t>حيث إنها تساعد على التخطيط</a:t>
              </a:r>
            </a:p>
            <a:p>
              <a:pPr algn="r"/>
              <a:r>
                <a:rPr lang="ar-SY" dirty="0"/>
                <a:t>والتنمية.</a:t>
              </a:r>
              <a:endParaRPr lang="en-US" dirty="0"/>
            </a:p>
          </p:txBody>
        </p:sp>
      </p:grpSp>
      <p:grpSp>
        <p:nvGrpSpPr>
          <p:cNvPr id="42" name="Group 41">
            <a:extLst>
              <a:ext uri="{FF2B5EF4-FFF2-40B4-BE49-F238E27FC236}">
                <a16:creationId xmlns:a16="http://schemas.microsoft.com/office/drawing/2014/main" id="{571CB148-2B48-4D8F-A4DA-1BAB4E692E8B}"/>
              </a:ext>
            </a:extLst>
          </p:cNvPr>
          <p:cNvGrpSpPr/>
          <p:nvPr/>
        </p:nvGrpSpPr>
        <p:grpSpPr>
          <a:xfrm>
            <a:off x="3330634" y="2407558"/>
            <a:ext cx="313862" cy="313862"/>
            <a:chOff x="2462841" y="592405"/>
            <a:chExt cx="1506714" cy="1506714"/>
          </a:xfrm>
        </p:grpSpPr>
        <p:sp>
          <p:nvSpPr>
            <p:cNvPr id="43" name="Circle: Hollow 42">
              <a:extLst>
                <a:ext uri="{FF2B5EF4-FFF2-40B4-BE49-F238E27FC236}">
                  <a16:creationId xmlns:a16="http://schemas.microsoft.com/office/drawing/2014/main" id="{3A6A7681-AA2D-41D9-B59C-32E635C03C3A}"/>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Oval 43">
              <a:extLst>
                <a:ext uri="{FF2B5EF4-FFF2-40B4-BE49-F238E27FC236}">
                  <a16:creationId xmlns:a16="http://schemas.microsoft.com/office/drawing/2014/main" id="{2DC55FE2-8F65-4CC9-AD06-EE53CE8F0BD0}"/>
                </a:ext>
              </a:extLst>
            </p:cNvPr>
            <p:cNvSpPr/>
            <p:nvPr/>
          </p:nvSpPr>
          <p:spPr>
            <a:xfrm>
              <a:off x="2730611" y="869553"/>
              <a:ext cx="971173" cy="97117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CFB7B0D-3273-4111-8447-9F0998612829}"/>
              </a:ext>
            </a:extLst>
          </p:cNvPr>
          <p:cNvGrpSpPr/>
          <p:nvPr/>
        </p:nvGrpSpPr>
        <p:grpSpPr>
          <a:xfrm>
            <a:off x="5456969" y="2387211"/>
            <a:ext cx="313862" cy="313862"/>
            <a:chOff x="2462841" y="592405"/>
            <a:chExt cx="1506714" cy="1506714"/>
          </a:xfrm>
        </p:grpSpPr>
        <p:sp>
          <p:nvSpPr>
            <p:cNvPr id="46" name="Circle: Hollow 45">
              <a:extLst>
                <a:ext uri="{FF2B5EF4-FFF2-40B4-BE49-F238E27FC236}">
                  <a16:creationId xmlns:a16="http://schemas.microsoft.com/office/drawing/2014/main" id="{DF5DDDA3-CAE8-4F85-9C2E-6519725663E3}"/>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Oval 46">
              <a:extLst>
                <a:ext uri="{FF2B5EF4-FFF2-40B4-BE49-F238E27FC236}">
                  <a16:creationId xmlns:a16="http://schemas.microsoft.com/office/drawing/2014/main" id="{AD5CB5E1-448A-4BCD-8389-436E3F839FB6}"/>
                </a:ext>
              </a:extLst>
            </p:cNvPr>
            <p:cNvSpPr/>
            <p:nvPr/>
          </p:nvSpPr>
          <p:spPr>
            <a:xfrm>
              <a:off x="2730611" y="869553"/>
              <a:ext cx="971173" cy="971173"/>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84861C6C-74E6-4E6E-9700-DCE9F2D15C53}"/>
              </a:ext>
            </a:extLst>
          </p:cNvPr>
          <p:cNvGrpSpPr/>
          <p:nvPr/>
        </p:nvGrpSpPr>
        <p:grpSpPr>
          <a:xfrm>
            <a:off x="7583304" y="2366864"/>
            <a:ext cx="313862" cy="313862"/>
            <a:chOff x="2462841" y="592405"/>
            <a:chExt cx="1506714" cy="1506714"/>
          </a:xfrm>
        </p:grpSpPr>
        <p:sp>
          <p:nvSpPr>
            <p:cNvPr id="49" name="Circle: Hollow 48">
              <a:extLst>
                <a:ext uri="{FF2B5EF4-FFF2-40B4-BE49-F238E27FC236}">
                  <a16:creationId xmlns:a16="http://schemas.microsoft.com/office/drawing/2014/main" id="{E11649EC-B7B3-4F6E-AE17-E2921C90C0F4}"/>
                </a:ext>
              </a:extLst>
            </p:cNvPr>
            <p:cNvSpPr/>
            <p:nvPr/>
          </p:nvSpPr>
          <p:spPr>
            <a:xfrm>
              <a:off x="2462841" y="592405"/>
              <a:ext cx="1506714" cy="1506714"/>
            </a:xfrm>
            <a:prstGeom prst="donut">
              <a:avLst>
                <a:gd name="adj" fmla="val 7617"/>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Oval 49">
              <a:extLst>
                <a:ext uri="{FF2B5EF4-FFF2-40B4-BE49-F238E27FC236}">
                  <a16:creationId xmlns:a16="http://schemas.microsoft.com/office/drawing/2014/main" id="{34BAA1E1-DC0B-4457-8D66-C960460EDF6A}"/>
                </a:ext>
              </a:extLst>
            </p:cNvPr>
            <p:cNvSpPr/>
            <p:nvPr/>
          </p:nvSpPr>
          <p:spPr>
            <a:xfrm>
              <a:off x="2730611" y="869553"/>
              <a:ext cx="971173" cy="971173"/>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مجموعة 66"/>
          <p:cNvGrpSpPr/>
          <p:nvPr/>
        </p:nvGrpSpPr>
        <p:grpSpPr>
          <a:xfrm>
            <a:off x="338813" y="22303"/>
            <a:ext cx="8201466" cy="1128959"/>
            <a:chOff x="338813" y="22303"/>
            <a:chExt cx="8201466" cy="1128959"/>
          </a:xfrm>
        </p:grpSpPr>
        <p:grpSp>
          <p:nvGrpSpPr>
            <p:cNvPr id="68" name="مجموعة 67"/>
            <p:cNvGrpSpPr/>
            <p:nvPr/>
          </p:nvGrpSpPr>
          <p:grpSpPr>
            <a:xfrm>
              <a:off x="338813" y="22303"/>
              <a:ext cx="1704537" cy="1128957"/>
              <a:chOff x="338813" y="22303"/>
              <a:chExt cx="1704537" cy="1128957"/>
            </a:xfrm>
          </p:grpSpPr>
          <p:sp>
            <p:nvSpPr>
              <p:cNvPr id="7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69" name="مجموعة 68"/>
            <p:cNvGrpSpPr/>
            <p:nvPr/>
          </p:nvGrpSpPr>
          <p:grpSpPr>
            <a:xfrm>
              <a:off x="2350491" y="22303"/>
              <a:ext cx="6189788" cy="1128959"/>
              <a:chOff x="2350491" y="22303"/>
              <a:chExt cx="6189788" cy="1128959"/>
            </a:xfrm>
          </p:grpSpPr>
          <p:sp>
            <p:nvSpPr>
              <p:cNvPr id="7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Graphic 2" descr="Thought bubble">
                <a:extLst>
                  <a:ext uri="{FF2B5EF4-FFF2-40B4-BE49-F238E27FC236}">
                    <a16:creationId xmlns:a16="http://schemas.microsoft.com/office/drawing/2014/main" id="{1BC5C56D-BC9C-4A5D-9ACC-9B354DB22762}"/>
                  </a:ext>
                </a:extLst>
              </p:cNvPr>
              <p:cNvPicPr>
                <a:picLocks/>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2771001" y="356747"/>
                <a:ext cx="640080" cy="640080"/>
              </a:xfrm>
              <a:prstGeom prst="rect">
                <a:avLst/>
              </a:prstGeom>
            </p:spPr>
          </p:pic>
          <p:grpSp>
            <p:nvGrpSpPr>
              <p:cNvPr id="76"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77"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a:t>
                  </a:r>
                  <a:endParaRPr lang="en-US" b="1" dirty="0">
                    <a:latin typeface="Century Gothic" panose="020B0502020202020204" pitchFamily="34" charset="0"/>
                  </a:endParaRPr>
                </a:p>
              </p:txBody>
            </p:sp>
            <p:sp>
              <p:nvSpPr>
                <p:cNvPr id="78"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 </a:t>
                  </a:r>
                </a:p>
              </p:txBody>
            </p:sp>
          </p:grpSp>
        </p:grpSp>
        <p:grpSp>
          <p:nvGrpSpPr>
            <p:cNvPr id="7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7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5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wipe(left)">
                                      <p:cBhvr>
                                        <p:cTn id="13" dur="500"/>
                                        <p:tgtEl>
                                          <p:spTgt spid="52"/>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animEffect transition="in" filter="fade">
                                      <p:cBhvr>
                                        <p:cTn id="33" dur="500"/>
                                        <p:tgtEl>
                                          <p:spTgt spid="42"/>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up)">
                                      <p:cBhvr>
                                        <p:cTn id="47" dur="500"/>
                                        <p:tgtEl>
                                          <p:spTgt spid="33"/>
                                        </p:tgtEl>
                                      </p:cBhvr>
                                    </p:animEffect>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500" fill="hold"/>
                                        <p:tgtEl>
                                          <p:spTgt spid="45"/>
                                        </p:tgtEl>
                                        <p:attrNameLst>
                                          <p:attrName>ppt_w</p:attrName>
                                        </p:attrNameLst>
                                      </p:cBhvr>
                                      <p:tavLst>
                                        <p:tav tm="0">
                                          <p:val>
                                            <p:fltVal val="0"/>
                                          </p:val>
                                        </p:tav>
                                        <p:tav tm="100000">
                                          <p:val>
                                            <p:strVal val="#ppt_w"/>
                                          </p:val>
                                        </p:tav>
                                      </p:tavLst>
                                    </p:anim>
                                    <p:anim calcmode="lin" valueType="num">
                                      <p:cBhvr>
                                        <p:cTn id="52" dur="500" fill="hold"/>
                                        <p:tgtEl>
                                          <p:spTgt spid="45"/>
                                        </p:tgtEl>
                                        <p:attrNameLst>
                                          <p:attrName>ppt_h</p:attrName>
                                        </p:attrNameLst>
                                      </p:cBhvr>
                                      <p:tavLst>
                                        <p:tav tm="0">
                                          <p:val>
                                            <p:fltVal val="0"/>
                                          </p:val>
                                        </p:tav>
                                        <p:tav tm="100000">
                                          <p:val>
                                            <p:strVal val="#ppt_h"/>
                                          </p:val>
                                        </p:tav>
                                      </p:tavLst>
                                    </p:anim>
                                    <p:animEffect transition="in" filter="fade">
                                      <p:cBhvr>
                                        <p:cTn id="53" dur="500"/>
                                        <p:tgtEl>
                                          <p:spTgt spid="4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p:cTn id="61" dur="500" fill="hold"/>
                                        <p:tgtEl>
                                          <p:spTgt spid="48"/>
                                        </p:tgtEl>
                                        <p:attrNameLst>
                                          <p:attrName>ppt_w</p:attrName>
                                        </p:attrNameLst>
                                      </p:cBhvr>
                                      <p:tavLst>
                                        <p:tav tm="0">
                                          <p:val>
                                            <p:fltVal val="0"/>
                                          </p:val>
                                        </p:tav>
                                        <p:tav tm="100000">
                                          <p:val>
                                            <p:strVal val="#ppt_w"/>
                                          </p:val>
                                        </p:tav>
                                      </p:tavLst>
                                    </p:anim>
                                    <p:anim calcmode="lin" valueType="num">
                                      <p:cBhvr>
                                        <p:cTn id="62" dur="500" fill="hold"/>
                                        <p:tgtEl>
                                          <p:spTgt spid="48"/>
                                        </p:tgtEl>
                                        <p:attrNameLst>
                                          <p:attrName>ppt_h</p:attrName>
                                        </p:attrNameLst>
                                      </p:cBhvr>
                                      <p:tavLst>
                                        <p:tav tm="0">
                                          <p:val>
                                            <p:fltVal val="0"/>
                                          </p:val>
                                        </p:tav>
                                        <p:tav tm="100000">
                                          <p:val>
                                            <p:strVal val="#ppt_h"/>
                                          </p:val>
                                        </p:tav>
                                      </p:tavLst>
                                    </p:anim>
                                    <p:animEffect transition="in" filter="fade">
                                      <p:cBhvr>
                                        <p:cTn id="63" dur="500"/>
                                        <p:tgtEl>
                                          <p:spTgt spid="48"/>
                                        </p:tgtEl>
                                      </p:cBhvr>
                                    </p:animEffect>
                                  </p:childTnLst>
                                </p:cTn>
                              </p:par>
                            </p:childTnLst>
                          </p:cTn>
                        </p:par>
                        <p:par>
                          <p:cTn id="64" fill="hold">
                            <p:stCondLst>
                              <p:cond delay="5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childTnLst>
                          </p:cTn>
                        </p:par>
                        <p:par>
                          <p:cTn id="70" fill="hold">
                            <p:stCondLst>
                              <p:cond delay="6000"/>
                            </p:stCondLst>
                            <p:childTnLst>
                              <p:par>
                                <p:cTn id="71" presetID="22" presetClass="entr" presetSubtype="1"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childTnLst>
                          </p:cTn>
                        </p:par>
                        <p:par>
                          <p:cTn id="74" fill="hold">
                            <p:stCondLst>
                              <p:cond delay="6500"/>
                            </p:stCondLst>
                            <p:childTnLst>
                              <p:par>
                                <p:cTn id="75" presetID="22" presetClass="entr" presetSubtype="8"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left)">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4">
            <a:extLst>
              <a:ext uri="{FF2B5EF4-FFF2-40B4-BE49-F238E27FC236}">
                <a16:creationId xmlns:a16="http://schemas.microsoft.com/office/drawing/2014/main" id="{53A4D272-4D2B-4890-B13F-527A33FDCC57}"/>
              </a:ext>
            </a:extLst>
          </p:cNvPr>
          <p:cNvSpPr/>
          <p:nvPr/>
        </p:nvSpPr>
        <p:spPr>
          <a:xfrm flipH="1">
            <a:off x="11657650" y="1185670"/>
            <a:ext cx="247234" cy="5780358"/>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CCA3FD4-4C1C-4525-AE8F-FE90ABF7E611}"/>
              </a:ext>
            </a:extLst>
          </p:cNvPr>
          <p:cNvSpPr txBox="1"/>
          <p:nvPr/>
        </p:nvSpPr>
        <p:spPr>
          <a:xfrm>
            <a:off x="6473946" y="1803212"/>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رؤية المملكة 2030:</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1015663"/>
          </a:xfrm>
          <a:prstGeom prst="rect">
            <a:avLst/>
          </a:prstGeom>
          <a:noFill/>
        </p:spPr>
        <p:txBody>
          <a:bodyPr wrap="square" rtlCol="0">
            <a:spAutoFit/>
          </a:bodyPr>
          <a:lstStyle/>
          <a:p>
            <a:pPr algn="r"/>
            <a:r>
              <a:rPr lang="ar-SY" sz="2000" dirty="0">
                <a:latin typeface="Century Gothic" panose="020B0502020202020204" pitchFamily="34" charset="0"/>
              </a:rPr>
              <a:t>تسعى رؤية المملكة ٢٠٣٠ إلى زيادة مشاركة المرأة  في سوق العمل ورفعها من نسبة (٢٢ ) إلى نسبة (٣٠٪)، وهذا يكون بتمكين المرأة السعودية من التعليم والعمل، وجعلها قوة عاملة مؤثرة</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 </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 </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Rectangle 9">
            <a:extLst>
              <a:ext uri="{FF2B5EF4-FFF2-40B4-BE49-F238E27FC236}">
                <a16:creationId xmlns:a16="http://schemas.microsoft.com/office/drawing/2014/main" id="{E4E1852D-5C35-41A2-B03E-79D9B0427BA1}"/>
              </a:ext>
            </a:extLst>
          </p:cNvPr>
          <p:cNvSpPr/>
          <p:nvPr/>
        </p:nvSpPr>
        <p:spPr>
          <a:xfrm>
            <a:off x="248289" y="464587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7">
            <a:extLst>
              <a:ext uri="{FF2B5EF4-FFF2-40B4-BE49-F238E27FC236}">
                <a16:creationId xmlns:a16="http://schemas.microsoft.com/office/drawing/2014/main" id="{F32075F2-15C2-43D2-8239-5CA3C5EC0DCB}"/>
              </a:ext>
            </a:extLst>
          </p:cNvPr>
          <p:cNvSpPr/>
          <p:nvPr/>
        </p:nvSpPr>
        <p:spPr>
          <a:xfrm>
            <a:off x="8985889" y="431930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8">
            <a:extLst>
              <a:ext uri="{FF2B5EF4-FFF2-40B4-BE49-F238E27FC236}">
                <a16:creationId xmlns:a16="http://schemas.microsoft.com/office/drawing/2014/main" id="{6C7D1CF6-942F-4DE8-B7F3-3AC2B7696B43}"/>
              </a:ext>
            </a:extLst>
          </p:cNvPr>
          <p:cNvSpPr/>
          <p:nvPr/>
        </p:nvSpPr>
        <p:spPr>
          <a:xfrm>
            <a:off x="9102003" y="419593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21">
            <a:extLst>
              <a:ext uri="{FF2B5EF4-FFF2-40B4-BE49-F238E27FC236}">
                <a16:creationId xmlns:a16="http://schemas.microsoft.com/office/drawing/2014/main" id="{43CE94DE-2CE8-4848-81A3-95FFB929C055}"/>
              </a:ext>
            </a:extLst>
          </p:cNvPr>
          <p:cNvSpPr txBox="1"/>
          <p:nvPr/>
        </p:nvSpPr>
        <p:spPr>
          <a:xfrm>
            <a:off x="3091041" y="4705589"/>
            <a:ext cx="5952554" cy="707886"/>
          </a:xfrm>
          <a:prstGeom prst="rect">
            <a:avLst/>
          </a:prstGeom>
          <a:noFill/>
        </p:spPr>
        <p:txBody>
          <a:bodyPr wrap="square" rtlCol="0">
            <a:spAutoFit/>
          </a:bodyPr>
          <a:lstStyle/>
          <a:p>
            <a:pPr algn="ctr"/>
            <a:r>
              <a:rPr lang="ar-SY" sz="2000" dirty="0">
                <a:latin typeface="Open Sans" panose="020B0606030504020204" pitchFamily="34" charset="0"/>
                <a:ea typeface="Open Sans" panose="020B0606030504020204" pitchFamily="34" charset="0"/>
                <a:cs typeface="Open Sans" panose="020B0606030504020204" pitchFamily="34" charset="0"/>
              </a:rPr>
              <a:t>المرأة السعودية لها دور كبير في نمو هذه البلاد فهي شريكة أساسية في جميع المجالات التربوية و الاجتماعية و الاقتصادية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59" name="Group 20">
            <a:extLst>
              <a:ext uri="{FF2B5EF4-FFF2-40B4-BE49-F238E27FC236}">
                <a16:creationId xmlns:a16="http://schemas.microsoft.com/office/drawing/2014/main" id="{C1D8BB61-99F3-4AC6-BC79-F3D5833B19E8}"/>
              </a:ext>
            </a:extLst>
          </p:cNvPr>
          <p:cNvGrpSpPr/>
          <p:nvPr/>
        </p:nvGrpSpPr>
        <p:grpSpPr>
          <a:xfrm>
            <a:off x="6837777" y="4428160"/>
            <a:ext cx="1748974" cy="1262744"/>
            <a:chOff x="8011888" y="943428"/>
            <a:chExt cx="1748974" cy="1262744"/>
          </a:xfrm>
        </p:grpSpPr>
        <p:grpSp>
          <p:nvGrpSpPr>
            <p:cNvPr id="6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6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6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70" name="مجموعة 69"/>
          <p:cNvGrpSpPr/>
          <p:nvPr/>
        </p:nvGrpSpPr>
        <p:grpSpPr>
          <a:xfrm>
            <a:off x="3297735" y="3163763"/>
            <a:ext cx="8607149" cy="1193405"/>
            <a:chOff x="3411081" y="3294128"/>
            <a:chExt cx="8607149" cy="1193405"/>
          </a:xfrm>
        </p:grpSpPr>
        <p:sp>
          <p:nvSpPr>
            <p:cNvPr id="71"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endParaRPr lang="en-US" sz="2800" b="1" dirty="0">
                <a:latin typeface="Century Gothic" panose="020B0502020202020204" pitchFamily="34" charset="0"/>
              </a:endParaRPr>
            </a:p>
          </p:txBody>
        </p:sp>
        <p:pic>
          <p:nvPicPr>
            <p:cNvPr id="74" name="Graphic 10" descr="Marketing">
              <a:extLst>
                <a:ext uri="{FF2B5EF4-FFF2-40B4-BE49-F238E27FC236}">
                  <a16:creationId xmlns:a16="http://schemas.microsoft.com/office/drawing/2014/main" id="{D4556F2B-2510-47EB-BADC-D28A80042CD3}"/>
                </a:ext>
              </a:extLst>
            </p:cNvPr>
            <p:cNvPicPr>
              <a:picLocks/>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8957163" y="3625531"/>
              <a:ext cx="640080" cy="640080"/>
            </a:xfrm>
            <a:prstGeom prst="rect">
              <a:avLst/>
            </a:prstGeom>
          </p:spPr>
        </p:pic>
        <p:sp>
          <p:nvSpPr>
            <p:cNvPr id="75"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يكتب الطلبة عن دور المرأة السعودية الوطني في حدود سطرين.</a:t>
              </a:r>
              <a:endParaRPr lang="en-US" sz="2000" dirty="0">
                <a:latin typeface="Century Gothic" panose="020B0502020202020204" pitchFamily="34" charset="0"/>
              </a:endParaRPr>
            </a:p>
          </p:txBody>
        </p:sp>
        <p:grpSp>
          <p:nvGrpSpPr>
            <p:cNvPr id="76"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7"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5">
            <a:extLst>
              <a:ext uri="{FF2B5EF4-FFF2-40B4-BE49-F238E27FC236}">
                <a16:creationId xmlns:a16="http://schemas.microsoft.com/office/drawing/2014/main" id="{1F827C7E-4449-437A-B9AF-C2C0DB477F00}"/>
              </a:ext>
            </a:extLst>
          </p:cNvPr>
          <p:cNvSpPr/>
          <p:nvPr/>
        </p:nvSpPr>
        <p:spPr>
          <a:xfrm flipH="1">
            <a:off x="11904883" y="1177559"/>
            <a:ext cx="287115" cy="5766167"/>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511796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43" dur="1000" fill="hold"/>
                                            <p:tgtEl>
                                              <p:spTgt spid="59"/>
                                            </p:tgtEl>
                                            <p:attrNameLst>
                                              <p:attrName>ppt_x</p:attrName>
                                              <p:attrName>ppt_y</p:attrName>
                                            </p:attrNameLst>
                                          </p:cBhvr>
                                          <p:rCtr x="-23672" y="0"/>
                                        </p:animMotion>
                                      </p:childTnLst>
                                    </p:cTn>
                                  </p:par>
                                  <p:par>
                                    <p:cTn id="44" presetID="22" presetClass="entr" presetSubtype="2"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right)">
                                          <p:cBhvr>
                                            <p:cTn id="4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5" presetClass="path" presetSubtype="0" fill="hold" nodeType="clickEffect">
                                      <p:stCondLst>
                                        <p:cond delay="0"/>
                                      </p:stCondLst>
                                      <p:childTnLst>
                                        <p:animMotion origin="layout" path="M -2.91667E-6 4.07407E-6 L -0.47343 4.07407E-6 " pathEditMode="relative" rAng="0" ptsTypes="AA">
                                          <p:cBhvr>
                                            <p:cTn id="43" dur="1000" fill="hold"/>
                                            <p:tgtEl>
                                              <p:spTgt spid="59"/>
                                            </p:tgtEl>
                                            <p:attrNameLst>
                                              <p:attrName>ppt_x</p:attrName>
                                              <p:attrName>ppt_y</p:attrName>
                                            </p:attrNameLst>
                                          </p:cBhvr>
                                          <p:rCtr x="-23672" y="0"/>
                                        </p:animMotion>
                                      </p:childTnLst>
                                    </p:cTn>
                                  </p:par>
                                  <p:par>
                                    <p:cTn id="44" presetID="22" presetClass="entr" presetSubtype="2"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right)">
                                          <p:cBhvr>
                                            <p:cTn id="4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4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2626835" y="2148157"/>
            <a:ext cx="3300561"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الهَرَم السُّكّاني:</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338813" y="1870115"/>
            <a:ext cx="3266393" cy="1631216"/>
          </a:xfrm>
          <a:prstGeom prst="rect">
            <a:avLst/>
          </a:prstGeom>
          <a:noFill/>
        </p:spPr>
        <p:txBody>
          <a:bodyPr wrap="square" rtlCol="0">
            <a:spAutoFit/>
          </a:bodyPr>
          <a:lstStyle/>
          <a:p>
            <a:pPr algn="r"/>
            <a:r>
              <a:rPr lang="ar-SY" sz="2000" dirty="0">
                <a:latin typeface="Century Gothic" panose="020B0502020202020204" pitchFamily="34" charset="0"/>
              </a:rPr>
              <a:t>هو شكل بياني يساعد على فهم تركيب السكان النَّوْعي والعُمْري، ونسبة كل منها إلى الآخر، والتعرُّف على خصائصهم من حيث العمر والجنس والعدد لكل فئة عمرية.</a:t>
            </a:r>
          </a:p>
        </p:txBody>
      </p:sp>
      <p:sp>
        <p:nvSpPr>
          <p:cNvPr id="20" name="TextBox 19">
            <a:extLst>
              <a:ext uri="{FF2B5EF4-FFF2-40B4-BE49-F238E27FC236}">
                <a16:creationId xmlns:a16="http://schemas.microsoft.com/office/drawing/2014/main" id="{C72BD120-1237-412F-B5C8-FD3E5C55624C}"/>
              </a:ext>
            </a:extLst>
          </p:cNvPr>
          <p:cNvSpPr txBox="1"/>
          <p:nvPr/>
        </p:nvSpPr>
        <p:spPr>
          <a:xfrm>
            <a:off x="3586258" y="3606345"/>
            <a:ext cx="2133602" cy="369332"/>
          </a:xfrm>
          <a:prstGeom prst="rect">
            <a:avLst/>
          </a:prstGeom>
          <a:noFill/>
        </p:spPr>
        <p:txBody>
          <a:bodyPr wrap="square" rtlCol="0">
            <a:spAutoFit/>
          </a:bodyPr>
          <a:lstStyle/>
          <a:p>
            <a:pPr algn="r"/>
            <a:r>
              <a:rPr lang="ar-SY" b="1" dirty="0">
                <a:solidFill>
                  <a:srgbClr val="33CCFF"/>
                </a:solidFill>
                <a:latin typeface="Century Gothic" panose="020B0502020202020204" pitchFamily="34" charset="0"/>
              </a:rPr>
              <a:t>الهَرَم السُّكّاني:</a:t>
            </a:r>
            <a:endParaRPr lang="en-US" b="1" dirty="0">
              <a:solidFill>
                <a:srgbClr val="33CCFF"/>
              </a:solidFill>
              <a:latin typeface="Century Gothic" panose="020B0502020202020204" pitchFamily="34" charset="0"/>
            </a:endParaRPr>
          </a:p>
        </p:txBody>
      </p:sp>
      <p:sp>
        <p:nvSpPr>
          <p:cNvPr id="21" name="TextBox 20">
            <a:extLst>
              <a:ext uri="{FF2B5EF4-FFF2-40B4-BE49-F238E27FC236}">
                <a16:creationId xmlns:a16="http://schemas.microsoft.com/office/drawing/2014/main" id="{C45B251C-D149-4081-842A-8B8570BBE91C}"/>
              </a:ext>
            </a:extLst>
          </p:cNvPr>
          <p:cNvSpPr txBox="1"/>
          <p:nvPr/>
        </p:nvSpPr>
        <p:spPr>
          <a:xfrm>
            <a:off x="338812" y="3638772"/>
            <a:ext cx="3163455" cy="1938992"/>
          </a:xfrm>
          <a:prstGeom prst="rect">
            <a:avLst/>
          </a:prstGeom>
          <a:noFill/>
        </p:spPr>
        <p:txBody>
          <a:bodyPr wrap="square" rtlCol="0">
            <a:spAutoFit/>
          </a:bodyPr>
          <a:lstStyle/>
          <a:p>
            <a:pPr algn="r"/>
            <a:r>
              <a:rPr lang="ar-SY" sz="2000" dirty="0">
                <a:latin typeface="Century Gothic" panose="020B0502020202020204" pitchFamily="34" charset="0"/>
              </a:rPr>
              <a:t>يدل الهرم السكاني لإجمالي سكان المملكة العربية السعودية وفق العمر على أن نسبة كثير من سكانها تنتمي إلى الفئة العمرية التي لا تتعدى أعمار أفرادها 35 سنة، ثم تبدأ النسبة بالانخفاض كلما زاد العمر.</a:t>
            </a:r>
            <a:endParaRPr lang="en-US" sz="2000"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3670248" y="2503849"/>
            <a:ext cx="1965623"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3670248" y="3934849"/>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5557285" y="3195019"/>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5927396" y="1496205"/>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6</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3380210" y="165530"/>
                <a:ext cx="5116090" cy="912112"/>
                <a:chOff x="5162561" y="1484950"/>
                <a:chExt cx="5116090" cy="912112"/>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السادس</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5162561" y="1812287"/>
                  <a:ext cx="5116090" cy="584775"/>
                </a:xfrm>
                <a:prstGeom prst="rect">
                  <a:avLst/>
                </a:prstGeom>
                <a:noFill/>
              </p:spPr>
              <p:txBody>
                <a:bodyPr wrap="square" rtlCol="0">
                  <a:spAutoFit/>
                </a:bodyPr>
                <a:lstStyle/>
                <a:p>
                  <a:pPr algn="r"/>
                  <a:r>
                    <a:rPr lang="ar-SY" sz="3200" dirty="0">
                      <a:latin typeface="Century Gothic" panose="020B0502020202020204" pitchFamily="34" charset="0"/>
                    </a:rPr>
                    <a:t>التركيب السُّكّاني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26">
            <a:extLst>
              <a:ext uri="{FF2B5EF4-FFF2-40B4-BE49-F238E27FC236}">
                <a16:creationId xmlns:a16="http://schemas.microsoft.com/office/drawing/2014/main" id="{2AC1D5D3-5F91-471B-8D64-41C3AFEB8EA0}"/>
              </a:ext>
            </a:extLst>
          </p:cNvPr>
          <p:cNvGrpSpPr/>
          <p:nvPr/>
        </p:nvGrpSpPr>
        <p:grpSpPr>
          <a:xfrm>
            <a:off x="8790697" y="2133288"/>
            <a:ext cx="3168503" cy="3987232"/>
            <a:chOff x="7749851" y="1362079"/>
            <a:chExt cx="2358969" cy="2968520"/>
          </a:xfrm>
        </p:grpSpPr>
        <p:grpSp>
          <p:nvGrpSpPr>
            <p:cNvPr id="41" name="Group 17">
              <a:extLst>
                <a:ext uri="{FF2B5EF4-FFF2-40B4-BE49-F238E27FC236}">
                  <a16:creationId xmlns:a16="http://schemas.microsoft.com/office/drawing/2014/main" id="{53137BCD-AB69-43BC-ACDF-D10660BCA645}"/>
                </a:ext>
              </a:extLst>
            </p:cNvPr>
            <p:cNvGrpSpPr/>
            <p:nvPr/>
          </p:nvGrpSpPr>
          <p:grpSpPr>
            <a:xfrm>
              <a:off x="7749851" y="1424779"/>
              <a:ext cx="2358969" cy="2905820"/>
              <a:chOff x="4570017" y="917773"/>
              <a:chExt cx="3010843" cy="3708809"/>
            </a:xfrm>
            <a:effectLst>
              <a:reflection blurRad="6350" stA="51000" endPos="14000" dir="5400000" sy="-100000" algn="bl" rotWithShape="0"/>
            </a:effectLst>
          </p:grpSpPr>
          <p:sp>
            <p:nvSpPr>
              <p:cNvPr id="60" name="Rectangle 18">
                <a:extLst>
                  <a:ext uri="{FF2B5EF4-FFF2-40B4-BE49-F238E27FC236}">
                    <a16:creationId xmlns:a16="http://schemas.microsoft.com/office/drawing/2014/main" id="{FCBD6FA9-07F9-4D1E-8F2A-B5AA8C77D81F}"/>
                  </a:ext>
                </a:extLst>
              </p:cNvPr>
              <p:cNvSpPr/>
              <p:nvPr/>
            </p:nvSpPr>
            <p:spPr>
              <a:xfrm>
                <a:off x="4570375" y="921436"/>
                <a:ext cx="3010485"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19">
                <a:extLst>
                  <a:ext uri="{FF2B5EF4-FFF2-40B4-BE49-F238E27FC236}">
                    <a16:creationId xmlns:a16="http://schemas.microsoft.com/office/drawing/2014/main" id="{41D7193C-94B5-4C66-A4CF-3DB8A9019A8E}"/>
                  </a:ext>
                </a:extLst>
              </p:cNvPr>
              <p:cNvSpPr/>
              <p:nvPr/>
            </p:nvSpPr>
            <p:spPr>
              <a:xfrm flipV="1">
                <a:off x="4570017" y="917773"/>
                <a:ext cx="3010486"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12">
              <a:extLst>
                <a:ext uri="{FF2B5EF4-FFF2-40B4-BE49-F238E27FC236}">
                  <a16:creationId xmlns:a16="http://schemas.microsoft.com/office/drawing/2014/main" id="{039FBA9A-A698-4B3C-979A-FA7C649AAEA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2122" t="7406" r="6207" b="4622"/>
            <a:stretch/>
          </p:blipFill>
          <p:spPr>
            <a:xfrm>
              <a:off x="7824150" y="2563435"/>
              <a:ext cx="2284390" cy="1670903"/>
            </a:xfrm>
            <a:prstGeom prst="rect">
              <a:avLst/>
            </a:prstGeom>
          </p:spPr>
        </p:pic>
        <p:sp>
          <p:nvSpPr>
            <p:cNvPr id="59" name="TextBox 21">
              <a:extLst>
                <a:ext uri="{FF2B5EF4-FFF2-40B4-BE49-F238E27FC236}">
                  <a16:creationId xmlns:a16="http://schemas.microsoft.com/office/drawing/2014/main" id="{3FFEC7E5-9AAA-420D-9D59-9AD5230E6B3C}"/>
                </a:ext>
              </a:extLst>
            </p:cNvPr>
            <p:cNvSpPr txBox="1"/>
            <p:nvPr/>
          </p:nvSpPr>
          <p:spPr>
            <a:xfrm>
              <a:off x="7749851" y="1362079"/>
              <a:ext cx="2358969" cy="985309"/>
            </a:xfrm>
            <a:prstGeom prst="rect">
              <a:avLst/>
            </a:prstGeom>
            <a:noFill/>
          </p:spPr>
          <p:txBody>
            <a:bodyPr wrap="square" rtlCol="0">
              <a:spAutoFit/>
            </a:bodyPr>
            <a:lstStyle/>
            <a:p>
              <a:pPr algn="ctr"/>
              <a:r>
                <a:rPr lang="ar-SY" sz="2000" b="1" dirty="0">
                  <a:solidFill>
                    <a:schemeClr val="bg1"/>
                  </a:solidFill>
                  <a:latin typeface="Helvetica" panose="020B0604020202020204" pitchFamily="34" charset="0"/>
                </a:rPr>
                <a:t>الهرم السكاني لإجمالي </a:t>
              </a:r>
            </a:p>
            <a:p>
              <a:pPr algn="ctr"/>
              <a:r>
                <a:rPr lang="ar-SY" sz="2000" b="1" dirty="0">
                  <a:solidFill>
                    <a:schemeClr val="bg1"/>
                  </a:solidFill>
                  <a:latin typeface="Helvetica" panose="020B0604020202020204" pitchFamily="34" charset="0"/>
                </a:rPr>
                <a:t>سكان المملكة العربية السعودية </a:t>
              </a:r>
            </a:p>
            <a:p>
              <a:pPr algn="ctr"/>
              <a:r>
                <a:rPr lang="ar-SY" sz="2000" b="1" dirty="0">
                  <a:solidFill>
                    <a:schemeClr val="bg1"/>
                  </a:solidFill>
                  <a:latin typeface="Helvetica" panose="020B0604020202020204" pitchFamily="34" charset="0"/>
                </a:rPr>
                <a:t>من السعوديين بحسب</a:t>
              </a:r>
            </a:p>
            <a:p>
              <a:pPr algn="ctr"/>
              <a:r>
                <a:rPr lang="ar-SY" sz="2000" b="1" dirty="0">
                  <a:solidFill>
                    <a:schemeClr val="bg1"/>
                  </a:solidFill>
                  <a:latin typeface="Helvetica" panose="020B0604020202020204" pitchFamily="34" charset="0"/>
                </a:rPr>
                <a:t>تقديرات عام ١٤٣٨ه</a:t>
              </a:r>
            </a:p>
          </p:txBody>
        </p:sp>
      </p:grpSp>
    </p:spTree>
    <p:extLst>
      <p:ext uri="{BB962C8B-B14F-4D97-AF65-F5344CB8AC3E}">
        <p14:creationId xmlns:p14="http://schemas.microsoft.com/office/powerpoint/2010/main" val="177261828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14:bounceEnd="52000">
                                          <p:cBhvr additive="base">
                                            <p:cTn id="13"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52000">
                                          <p:cBhvr additive="base">
                                            <p:cTn id="19"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17" presetClass="entr" presetSubtype="2"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ppt_x</p:attrName>
                                            </p:attrNameLst>
                                          </p:cBhvr>
                                          <p:tavLst>
                                            <p:tav tm="0">
                                              <p:val>
                                                <p:strVal val="#ppt_x+#ppt_w/2"/>
                                              </p:val>
                                            </p:tav>
                                            <p:tav tm="100000">
                                              <p:val>
                                                <p:strVal val="#ppt_x"/>
                                              </p:val>
                                            </p:tav>
                                          </p:tavLst>
                                        </p:anim>
                                        <p:anim calcmode="lin" valueType="num">
                                          <p:cBhvr>
                                            <p:cTn id="25" dur="500" fill="hold"/>
                                            <p:tgtEl>
                                              <p:spTgt spid="18"/>
                                            </p:tgtEl>
                                            <p:attrNameLst>
                                              <p:attrName>ppt_y</p:attrName>
                                            </p:attrNameLst>
                                          </p:cBhvr>
                                          <p:tavLst>
                                            <p:tav tm="0">
                                              <p:val>
                                                <p:strVal val="#ppt_y"/>
                                              </p:val>
                                            </p:tav>
                                            <p:tav tm="100000">
                                              <p:val>
                                                <p:strVal val="#ppt_y"/>
                                              </p:val>
                                            </p:tav>
                                          </p:tavLst>
                                        </p:anim>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strVal val="#ppt_h"/>
                                              </p:val>
                                            </p:tav>
                                            <p:tav tm="100000">
                                              <p:val>
                                                <p:strVal val="#ppt_h"/>
                                              </p:val>
                                            </p:tav>
                                          </p:tavLst>
                                        </p:anim>
                                      </p:childTnLst>
                                    </p:cTn>
                                  </p:par>
                                  <p:par>
                                    <p:cTn id="28" presetID="17" presetClass="entr" presetSubtype="2"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ppt_x</p:attrName>
                                            </p:attrNameLst>
                                          </p:cBhvr>
                                          <p:tavLst>
                                            <p:tav tm="0">
                                              <p:val>
                                                <p:strVal val="#ppt_x+#ppt_w/2"/>
                                              </p:val>
                                            </p:tav>
                                            <p:tav tm="100000">
                                              <p:val>
                                                <p:strVal val="#ppt_x"/>
                                              </p:val>
                                            </p:tav>
                                          </p:tavLst>
                                        </p:anim>
                                        <p:anim calcmode="lin" valueType="num">
                                          <p:cBhvr>
                                            <p:cTn id="31" dur="500" fill="hold"/>
                                            <p:tgtEl>
                                              <p:spTgt spid="25"/>
                                            </p:tgtEl>
                                            <p:attrNameLst>
                                              <p:attrName>ppt_y</p:attrName>
                                            </p:attrNameLst>
                                          </p:cBhvr>
                                          <p:tavLst>
                                            <p:tav tm="0">
                                              <p:val>
                                                <p:strVal val="#ppt_y"/>
                                              </p:val>
                                            </p:tav>
                                            <p:tav tm="100000">
                                              <p:val>
                                                <p:strVal val="#ppt_y"/>
                                              </p:val>
                                            </p:tav>
                                          </p:tavLst>
                                        </p:anim>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strVal val="#ppt_h"/>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ppt_x</p:attrName>
                                            </p:attrNameLst>
                                          </p:cBhvr>
                                          <p:tavLst>
                                            <p:tav tm="0">
                                              <p:val>
                                                <p:strVal val="#ppt_x"/>
                                              </p:val>
                                            </p:tav>
                                            <p:tav tm="100000">
                                              <p:val>
                                                <p:strVal val="#ppt_x"/>
                                              </p:val>
                                            </p:tav>
                                          </p:tavLst>
                                        </p:anim>
                                        <p:anim calcmode="lin" valueType="num">
                                          <p:cBhvr>
                                            <p:cTn id="37" dur="500" fill="hold"/>
                                            <p:tgtEl>
                                              <p:spTgt spid="19"/>
                                            </p:tgtEl>
                                            <p:attrNameLst>
                                              <p:attrName>ppt_y</p:attrName>
                                            </p:attrNameLst>
                                          </p:cBhvr>
                                          <p:tavLst>
                                            <p:tav tm="0">
                                              <p:val>
                                                <p:strVal val="#ppt_y-#ppt_h/2"/>
                                              </p:val>
                                            </p:tav>
                                            <p:tav tm="100000">
                                              <p:val>
                                                <p:strVal val="#ppt_y"/>
                                              </p:val>
                                            </p:tav>
                                          </p:tavLst>
                                        </p:anim>
                                        <p:anim calcmode="lin" valueType="num">
                                          <p:cBhvr>
                                            <p:cTn id="38" dur="500" fill="hold"/>
                                            <p:tgtEl>
                                              <p:spTgt spid="19"/>
                                            </p:tgtEl>
                                            <p:attrNameLst>
                                              <p:attrName>ppt_w</p:attrName>
                                            </p:attrNameLst>
                                          </p:cBhvr>
                                          <p:tavLst>
                                            <p:tav tm="0">
                                              <p:val>
                                                <p:strVal val="#ppt_w"/>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ppt_x</p:attrName>
                                            </p:attrNameLst>
                                          </p:cBhvr>
                                          <p:tavLst>
                                            <p:tav tm="0">
                                              <p:val>
                                                <p:strVal val="#ppt_x+#ppt_w/2"/>
                                              </p:val>
                                            </p:tav>
                                            <p:tav tm="100000">
                                              <p:val>
                                                <p:strVal val="#ppt_x"/>
                                              </p:val>
                                            </p:tav>
                                          </p:tavLst>
                                        </p:anim>
                                        <p:anim calcmode="lin" valueType="num">
                                          <p:cBhvr>
                                            <p:cTn id="44" dur="500" fill="hold"/>
                                            <p:tgtEl>
                                              <p:spTgt spid="20"/>
                                            </p:tgtEl>
                                            <p:attrNameLst>
                                              <p:attrName>ppt_y</p:attrName>
                                            </p:attrNameLst>
                                          </p:cBhvr>
                                          <p:tavLst>
                                            <p:tav tm="0">
                                              <p:val>
                                                <p:strVal val="#ppt_y"/>
                                              </p:val>
                                            </p:tav>
                                            <p:tav tm="100000">
                                              <p:val>
                                                <p:strVal val="#ppt_y"/>
                                              </p:val>
                                            </p:tav>
                                          </p:tavLst>
                                        </p:anim>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strVal val="#ppt_h"/>
                                              </p:val>
                                            </p:tav>
                                            <p:tav tm="100000">
                                              <p:val>
                                                <p:strVal val="#ppt_h"/>
                                              </p:val>
                                            </p:tav>
                                          </p:tavLst>
                                        </p:anim>
                                      </p:childTnLst>
                                    </p:cTn>
                                  </p:par>
                                  <p:par>
                                    <p:cTn id="47" presetID="17" presetClass="entr" presetSubtype="2"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ppt_x</p:attrName>
                                            </p:attrNameLst>
                                          </p:cBhvr>
                                          <p:tavLst>
                                            <p:tav tm="0">
                                              <p:val>
                                                <p:strVal val="#ppt_x"/>
                                              </p:val>
                                            </p:tav>
                                            <p:tav tm="100000">
                                              <p:val>
                                                <p:strVal val="#ppt_x"/>
                                              </p:val>
                                            </p:tav>
                                          </p:tavLst>
                                        </p:anim>
                                        <p:anim calcmode="lin" valueType="num">
                                          <p:cBhvr>
                                            <p:cTn id="56" dur="500" fill="hold"/>
                                            <p:tgtEl>
                                              <p:spTgt spid="21"/>
                                            </p:tgtEl>
                                            <p:attrNameLst>
                                              <p:attrName>ppt_y</p:attrName>
                                            </p:attrNameLst>
                                          </p:cBhvr>
                                          <p:tavLst>
                                            <p:tav tm="0">
                                              <p:val>
                                                <p:strVal val="#ppt_y-#ppt_h/2"/>
                                              </p:val>
                                            </p:tav>
                                            <p:tav tm="100000">
                                              <p:val>
                                                <p:strVal val="#ppt_y"/>
                                              </p:val>
                                            </p:tav>
                                          </p:tavLst>
                                        </p:anim>
                                        <p:anim calcmode="lin" valueType="num">
                                          <p:cBhvr>
                                            <p:cTn id="57" dur="500" fill="hold"/>
                                            <p:tgtEl>
                                              <p:spTgt spid="21"/>
                                            </p:tgtEl>
                                            <p:attrNameLst>
                                              <p:attrName>ppt_w</p:attrName>
                                            </p:attrNameLst>
                                          </p:cBhvr>
                                          <p:tavLst>
                                            <p:tav tm="0">
                                              <p:val>
                                                <p:strVal val="#ppt_w"/>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 accel="38000" fill="hold" nodeType="clickEffect" p14:presetBounceEnd="53000">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14:bounceEnd="53000">
                                          <p:cBhvr additive="base">
                                            <p:cTn id="63" dur="1000" fill="hold"/>
                                            <p:tgtEl>
                                              <p:spTgt spid="40"/>
                                            </p:tgtEl>
                                            <p:attrNameLst>
                                              <p:attrName>ppt_x</p:attrName>
                                            </p:attrNameLst>
                                          </p:cBhvr>
                                          <p:tavLst>
                                            <p:tav tm="0">
                                              <p:val>
                                                <p:strVal val="#ppt_x"/>
                                              </p:val>
                                            </p:tav>
                                            <p:tav tm="100000">
                                              <p:val>
                                                <p:strVal val="#ppt_x"/>
                                              </p:val>
                                            </p:tav>
                                          </p:tavLst>
                                        </p:anim>
                                        <p:anim calcmode="lin" valueType="num" p14:bounceEnd="53000">
                                          <p:cBhvr additive="base">
                                            <p:cTn id="64"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17" presetClass="entr" presetSubtype="2"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ppt_x</p:attrName>
                                            </p:attrNameLst>
                                          </p:cBhvr>
                                          <p:tavLst>
                                            <p:tav tm="0">
                                              <p:val>
                                                <p:strVal val="#ppt_x+#ppt_w/2"/>
                                              </p:val>
                                            </p:tav>
                                            <p:tav tm="100000">
                                              <p:val>
                                                <p:strVal val="#ppt_x"/>
                                              </p:val>
                                            </p:tav>
                                          </p:tavLst>
                                        </p:anim>
                                        <p:anim calcmode="lin" valueType="num">
                                          <p:cBhvr>
                                            <p:cTn id="25" dur="500" fill="hold"/>
                                            <p:tgtEl>
                                              <p:spTgt spid="18"/>
                                            </p:tgtEl>
                                            <p:attrNameLst>
                                              <p:attrName>ppt_y</p:attrName>
                                            </p:attrNameLst>
                                          </p:cBhvr>
                                          <p:tavLst>
                                            <p:tav tm="0">
                                              <p:val>
                                                <p:strVal val="#ppt_y"/>
                                              </p:val>
                                            </p:tav>
                                            <p:tav tm="100000">
                                              <p:val>
                                                <p:strVal val="#ppt_y"/>
                                              </p:val>
                                            </p:tav>
                                          </p:tavLst>
                                        </p:anim>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strVal val="#ppt_h"/>
                                              </p:val>
                                            </p:tav>
                                            <p:tav tm="100000">
                                              <p:val>
                                                <p:strVal val="#ppt_h"/>
                                              </p:val>
                                            </p:tav>
                                          </p:tavLst>
                                        </p:anim>
                                      </p:childTnLst>
                                    </p:cTn>
                                  </p:par>
                                  <p:par>
                                    <p:cTn id="28" presetID="17" presetClass="entr" presetSubtype="2"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ppt_x</p:attrName>
                                            </p:attrNameLst>
                                          </p:cBhvr>
                                          <p:tavLst>
                                            <p:tav tm="0">
                                              <p:val>
                                                <p:strVal val="#ppt_x+#ppt_w/2"/>
                                              </p:val>
                                            </p:tav>
                                            <p:tav tm="100000">
                                              <p:val>
                                                <p:strVal val="#ppt_x"/>
                                              </p:val>
                                            </p:tav>
                                          </p:tavLst>
                                        </p:anim>
                                        <p:anim calcmode="lin" valueType="num">
                                          <p:cBhvr>
                                            <p:cTn id="31" dur="500" fill="hold"/>
                                            <p:tgtEl>
                                              <p:spTgt spid="25"/>
                                            </p:tgtEl>
                                            <p:attrNameLst>
                                              <p:attrName>ppt_y</p:attrName>
                                            </p:attrNameLst>
                                          </p:cBhvr>
                                          <p:tavLst>
                                            <p:tav tm="0">
                                              <p:val>
                                                <p:strVal val="#ppt_y"/>
                                              </p:val>
                                            </p:tav>
                                            <p:tav tm="100000">
                                              <p:val>
                                                <p:strVal val="#ppt_y"/>
                                              </p:val>
                                            </p:tav>
                                          </p:tavLst>
                                        </p:anim>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strVal val="#ppt_h"/>
                                              </p:val>
                                            </p:tav>
                                            <p:tav tm="100000">
                                              <p:val>
                                                <p:strVal val="#ppt_h"/>
                                              </p:val>
                                            </p:tav>
                                          </p:tavLst>
                                        </p:anim>
                                      </p:childTnLst>
                                    </p:cTn>
                                  </p:par>
                                  <p:par>
                                    <p:cTn id="34" presetID="17" presetClass="entr" presetSubtype="1"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ppt_x</p:attrName>
                                            </p:attrNameLst>
                                          </p:cBhvr>
                                          <p:tavLst>
                                            <p:tav tm="0">
                                              <p:val>
                                                <p:strVal val="#ppt_x"/>
                                              </p:val>
                                            </p:tav>
                                            <p:tav tm="100000">
                                              <p:val>
                                                <p:strVal val="#ppt_x"/>
                                              </p:val>
                                            </p:tav>
                                          </p:tavLst>
                                        </p:anim>
                                        <p:anim calcmode="lin" valueType="num">
                                          <p:cBhvr>
                                            <p:cTn id="37" dur="500" fill="hold"/>
                                            <p:tgtEl>
                                              <p:spTgt spid="19"/>
                                            </p:tgtEl>
                                            <p:attrNameLst>
                                              <p:attrName>ppt_y</p:attrName>
                                            </p:attrNameLst>
                                          </p:cBhvr>
                                          <p:tavLst>
                                            <p:tav tm="0">
                                              <p:val>
                                                <p:strVal val="#ppt_y-#ppt_h/2"/>
                                              </p:val>
                                            </p:tav>
                                            <p:tav tm="100000">
                                              <p:val>
                                                <p:strVal val="#ppt_y"/>
                                              </p:val>
                                            </p:tav>
                                          </p:tavLst>
                                        </p:anim>
                                        <p:anim calcmode="lin" valueType="num">
                                          <p:cBhvr>
                                            <p:cTn id="38" dur="500" fill="hold"/>
                                            <p:tgtEl>
                                              <p:spTgt spid="19"/>
                                            </p:tgtEl>
                                            <p:attrNameLst>
                                              <p:attrName>ppt_w</p:attrName>
                                            </p:attrNameLst>
                                          </p:cBhvr>
                                          <p:tavLst>
                                            <p:tav tm="0">
                                              <p:val>
                                                <p:strVal val="#ppt_w"/>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ppt_x</p:attrName>
                                            </p:attrNameLst>
                                          </p:cBhvr>
                                          <p:tavLst>
                                            <p:tav tm="0">
                                              <p:val>
                                                <p:strVal val="#ppt_x+#ppt_w/2"/>
                                              </p:val>
                                            </p:tav>
                                            <p:tav tm="100000">
                                              <p:val>
                                                <p:strVal val="#ppt_x"/>
                                              </p:val>
                                            </p:tav>
                                          </p:tavLst>
                                        </p:anim>
                                        <p:anim calcmode="lin" valueType="num">
                                          <p:cBhvr>
                                            <p:cTn id="44" dur="500" fill="hold"/>
                                            <p:tgtEl>
                                              <p:spTgt spid="20"/>
                                            </p:tgtEl>
                                            <p:attrNameLst>
                                              <p:attrName>ppt_y</p:attrName>
                                            </p:attrNameLst>
                                          </p:cBhvr>
                                          <p:tavLst>
                                            <p:tav tm="0">
                                              <p:val>
                                                <p:strVal val="#ppt_y"/>
                                              </p:val>
                                            </p:tav>
                                            <p:tav tm="100000">
                                              <p:val>
                                                <p:strVal val="#ppt_y"/>
                                              </p:val>
                                            </p:tav>
                                          </p:tavLst>
                                        </p:anim>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strVal val="#ppt_h"/>
                                              </p:val>
                                            </p:tav>
                                            <p:tav tm="100000">
                                              <p:val>
                                                <p:strVal val="#ppt_h"/>
                                              </p:val>
                                            </p:tav>
                                          </p:tavLst>
                                        </p:anim>
                                      </p:childTnLst>
                                    </p:cTn>
                                  </p:par>
                                  <p:par>
                                    <p:cTn id="47" presetID="17" presetClass="entr" presetSubtype="2"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ppt_x</p:attrName>
                                            </p:attrNameLst>
                                          </p:cBhvr>
                                          <p:tavLst>
                                            <p:tav tm="0">
                                              <p:val>
                                                <p:strVal val="#ppt_x"/>
                                              </p:val>
                                            </p:tav>
                                            <p:tav tm="100000">
                                              <p:val>
                                                <p:strVal val="#ppt_x"/>
                                              </p:val>
                                            </p:tav>
                                          </p:tavLst>
                                        </p:anim>
                                        <p:anim calcmode="lin" valueType="num">
                                          <p:cBhvr>
                                            <p:cTn id="56" dur="500" fill="hold"/>
                                            <p:tgtEl>
                                              <p:spTgt spid="21"/>
                                            </p:tgtEl>
                                            <p:attrNameLst>
                                              <p:attrName>ppt_y</p:attrName>
                                            </p:attrNameLst>
                                          </p:cBhvr>
                                          <p:tavLst>
                                            <p:tav tm="0">
                                              <p:val>
                                                <p:strVal val="#ppt_y-#ppt_h/2"/>
                                              </p:val>
                                            </p:tav>
                                            <p:tav tm="100000">
                                              <p:val>
                                                <p:strVal val="#ppt_y"/>
                                              </p:val>
                                            </p:tav>
                                          </p:tavLst>
                                        </p:anim>
                                        <p:anim calcmode="lin" valueType="num">
                                          <p:cBhvr>
                                            <p:cTn id="57" dur="500" fill="hold"/>
                                            <p:tgtEl>
                                              <p:spTgt spid="21"/>
                                            </p:tgtEl>
                                            <p:attrNameLst>
                                              <p:attrName>ppt_w</p:attrName>
                                            </p:attrNameLst>
                                          </p:cBhvr>
                                          <p:tavLst>
                                            <p:tav tm="0">
                                              <p:val>
                                                <p:strVal val="#ppt_w"/>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 accel="38000"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additive="base">
                                            <p:cTn id="63" dur="1000" fill="hold"/>
                                            <p:tgtEl>
                                              <p:spTgt spid="40"/>
                                            </p:tgtEl>
                                            <p:attrNameLst>
                                              <p:attrName>ppt_x</p:attrName>
                                            </p:attrNameLst>
                                          </p:cBhvr>
                                          <p:tavLst>
                                            <p:tav tm="0">
                                              <p:val>
                                                <p:strVal val="#ppt_x"/>
                                              </p:val>
                                            </p:tav>
                                            <p:tav tm="100000">
                                              <p:val>
                                                <p:strVal val="#ppt_x"/>
                                              </p:val>
                                            </p:tav>
                                          </p:tavLst>
                                        </p:anim>
                                        <p:anim calcmode="lin" valueType="num">
                                          <p:cBhvr additive="base">
                                            <p:cTn id="64"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640</Words>
  <Application>Microsoft Office PowerPoint</Application>
  <PresentationFormat>شاشة عريضة</PresentationFormat>
  <Paragraphs>142</Paragraphs>
  <Slides>14</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14</vt:i4>
      </vt:variant>
    </vt:vector>
  </HeadingPairs>
  <TitlesOfParts>
    <vt:vector size="23" baseType="lpstr">
      <vt:lpstr>Arial</vt:lpstr>
      <vt:lpstr>Calibri</vt:lpstr>
      <vt:lpstr>Calibri Light</vt:lpstr>
      <vt:lpstr>Century Gothic</vt:lpstr>
      <vt:lpstr>Cooper Black</vt:lpstr>
      <vt:lpstr>Helvetica</vt:lpstr>
      <vt:lpstr>Open Sans</vt:lpstr>
      <vt:lpstr>Oswald</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363</cp:revision>
  <dcterms:created xsi:type="dcterms:W3CDTF">2020-11-11T11:02:52Z</dcterms:created>
  <dcterms:modified xsi:type="dcterms:W3CDTF">2021-01-16T10:52:31Z</dcterms:modified>
</cp:coreProperties>
</file>