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75"/>
  </p:notesMasterIdLst>
  <p:sldIdLst>
    <p:sldId id="357" r:id="rId3"/>
    <p:sldId id="258" r:id="rId4"/>
    <p:sldId id="259" r:id="rId5"/>
    <p:sldId id="260" r:id="rId6"/>
    <p:sldId id="261" r:id="rId7"/>
    <p:sldId id="303" r:id="rId8"/>
    <p:sldId id="301" r:id="rId9"/>
    <p:sldId id="304" r:id="rId10"/>
    <p:sldId id="305" r:id="rId11"/>
    <p:sldId id="262" r:id="rId12"/>
    <p:sldId id="306" r:id="rId13"/>
    <p:sldId id="307" r:id="rId14"/>
    <p:sldId id="302" r:id="rId15"/>
    <p:sldId id="267" r:id="rId16"/>
    <p:sldId id="308" r:id="rId17"/>
    <p:sldId id="309" r:id="rId18"/>
    <p:sldId id="310" r:id="rId19"/>
    <p:sldId id="311" r:id="rId20"/>
    <p:sldId id="312" r:id="rId21"/>
    <p:sldId id="264" r:id="rId22"/>
    <p:sldId id="265" r:id="rId23"/>
    <p:sldId id="313" r:id="rId24"/>
    <p:sldId id="358" r:id="rId25"/>
    <p:sldId id="360" r:id="rId26"/>
    <p:sldId id="315" r:id="rId27"/>
    <p:sldId id="316" r:id="rId28"/>
    <p:sldId id="268" r:id="rId29"/>
    <p:sldId id="314" r:id="rId30"/>
    <p:sldId id="318" r:id="rId31"/>
    <p:sldId id="319" r:id="rId32"/>
    <p:sldId id="269" r:id="rId33"/>
    <p:sldId id="320" r:id="rId34"/>
    <p:sldId id="266" r:id="rId35"/>
    <p:sldId id="321" r:id="rId36"/>
    <p:sldId id="322" r:id="rId37"/>
    <p:sldId id="323" r:id="rId38"/>
    <p:sldId id="325" r:id="rId39"/>
    <p:sldId id="324" r:id="rId40"/>
    <p:sldId id="317" r:id="rId41"/>
    <p:sldId id="326" r:id="rId42"/>
    <p:sldId id="270" r:id="rId43"/>
    <p:sldId id="327" r:id="rId44"/>
    <p:sldId id="328" r:id="rId45"/>
    <p:sldId id="329" r:id="rId46"/>
    <p:sldId id="330" r:id="rId47"/>
    <p:sldId id="331" r:id="rId48"/>
    <p:sldId id="359" r:id="rId49"/>
    <p:sldId id="273" r:id="rId50"/>
    <p:sldId id="274" r:id="rId51"/>
    <p:sldId id="271" r:id="rId52"/>
    <p:sldId id="275" r:id="rId53"/>
    <p:sldId id="276" r:id="rId54"/>
    <p:sldId id="335" r:id="rId55"/>
    <p:sldId id="336" r:id="rId56"/>
    <p:sldId id="337" r:id="rId57"/>
    <p:sldId id="338" r:id="rId58"/>
    <p:sldId id="334" r:id="rId59"/>
    <p:sldId id="277" r:id="rId60"/>
    <p:sldId id="333" r:id="rId61"/>
    <p:sldId id="339" r:id="rId62"/>
    <p:sldId id="278" r:id="rId63"/>
    <p:sldId id="279" r:id="rId64"/>
    <p:sldId id="280" r:id="rId65"/>
    <p:sldId id="340" r:id="rId66"/>
    <p:sldId id="281" r:id="rId67"/>
    <p:sldId id="341" r:id="rId68"/>
    <p:sldId id="283" r:id="rId69"/>
    <p:sldId id="342" r:id="rId70"/>
    <p:sldId id="284" r:id="rId71"/>
    <p:sldId id="285" r:id="rId72"/>
    <p:sldId id="343" r:id="rId73"/>
    <p:sldId id="344" r:id="rId74"/>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FF"/>
    <a:srgbClr val="6600CC"/>
    <a:srgbClr val="FF3399"/>
    <a:srgbClr val="800000"/>
    <a:srgbClr val="003300"/>
    <a:srgbClr val="660066"/>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14" autoAdjust="0"/>
    <p:restoredTop sz="94660"/>
  </p:normalViewPr>
  <p:slideViewPr>
    <p:cSldViewPr>
      <p:cViewPr varScale="1">
        <p:scale>
          <a:sx n="66" d="100"/>
          <a:sy n="66" d="100"/>
        </p:scale>
        <p:origin x="468" y="72"/>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4C0D2-1134-45B2-8ABB-61E95EA611B5}" type="doc">
      <dgm:prSet loTypeId="urn:microsoft.com/office/officeart/2005/8/layout/hierarchy1" loCatId="hierarchy" qsTypeId="urn:microsoft.com/office/officeart/2005/8/quickstyle/3d3" qsCatId="3D" csTypeId="urn:microsoft.com/office/officeart/2005/8/colors/accent1_2" csCatId="accent1" phldr="1"/>
      <dgm:spPr/>
      <dgm:t>
        <a:bodyPr/>
        <a:lstStyle/>
        <a:p>
          <a:pPr rtl="1"/>
          <a:endParaRPr lang="ar-SA"/>
        </a:p>
      </dgm:t>
    </dgm:pt>
    <dgm:pt modelId="{421EAE43-51ED-460D-AADC-9965866619A0}">
      <dgm:prSet phldrT="[نص]" custT="1"/>
      <dgm:spPr/>
      <dgm:t>
        <a:bodyPr/>
        <a:lstStyle/>
        <a:p>
          <a:pPr rtl="1"/>
          <a:r>
            <a:rPr lang="ar-EG" sz="4000" b="1" dirty="0"/>
            <a:t>الفعل المضارع بالنظر إلى آخره</a:t>
          </a:r>
          <a:endParaRPr lang="ar-SA" sz="4000" b="1" dirty="0"/>
        </a:p>
      </dgm:t>
    </dgm:pt>
    <dgm:pt modelId="{EF19B839-262F-45A4-95EE-57C732321304}" type="parTrans" cxnId="{5943526D-7DA6-40AF-BF50-2232A0896BF2}">
      <dgm:prSet/>
      <dgm:spPr/>
      <dgm:t>
        <a:bodyPr/>
        <a:lstStyle/>
        <a:p>
          <a:pPr rtl="1"/>
          <a:endParaRPr lang="ar-SA"/>
        </a:p>
      </dgm:t>
    </dgm:pt>
    <dgm:pt modelId="{3ED9DB8A-31B4-42E3-A8AD-75F68D50D5CB}" type="sibTrans" cxnId="{5943526D-7DA6-40AF-BF50-2232A0896BF2}">
      <dgm:prSet/>
      <dgm:spPr/>
      <dgm:t>
        <a:bodyPr/>
        <a:lstStyle/>
        <a:p>
          <a:pPr rtl="1"/>
          <a:endParaRPr lang="ar-SA"/>
        </a:p>
      </dgm:t>
    </dgm:pt>
    <dgm:pt modelId="{C47D162B-0325-4665-B939-8F74E9F1CA04}">
      <dgm:prSet phldrT="[نص]" custT="1"/>
      <dgm:spPr/>
      <dgm:t>
        <a:bodyPr/>
        <a:lstStyle/>
        <a:p>
          <a:pPr rtl="1"/>
          <a:r>
            <a:rPr lang="ar-EG" sz="2800" b="1" dirty="0"/>
            <a:t>المضارع المعتل الآخر</a:t>
          </a:r>
          <a:endParaRPr lang="ar-SA" sz="2800" b="1" dirty="0"/>
        </a:p>
      </dgm:t>
    </dgm:pt>
    <dgm:pt modelId="{35BAEDDD-357D-4AA8-B4D0-384461A49524}" type="parTrans" cxnId="{BB00E886-6E20-4AEE-9CB8-62A928DDB69E}">
      <dgm:prSet/>
      <dgm:spPr/>
      <dgm:t>
        <a:bodyPr/>
        <a:lstStyle/>
        <a:p>
          <a:pPr rtl="1"/>
          <a:endParaRPr lang="ar-SA"/>
        </a:p>
      </dgm:t>
    </dgm:pt>
    <dgm:pt modelId="{3D56B6A7-BABE-43C8-8DA0-82362219FF8D}" type="sibTrans" cxnId="{BB00E886-6E20-4AEE-9CB8-62A928DDB69E}">
      <dgm:prSet/>
      <dgm:spPr/>
      <dgm:t>
        <a:bodyPr/>
        <a:lstStyle/>
        <a:p>
          <a:pPr rtl="1"/>
          <a:endParaRPr lang="ar-SA"/>
        </a:p>
      </dgm:t>
    </dgm:pt>
    <dgm:pt modelId="{6C9EF689-A6C7-41BB-B995-E05E9ECD58F9}">
      <dgm:prSet phldrT="[نص]" custT="1"/>
      <dgm:spPr/>
      <dgm:t>
        <a:bodyPr/>
        <a:lstStyle/>
        <a:p>
          <a:pPr rtl="1"/>
          <a:r>
            <a:rPr lang="ar-EG" sz="2400" b="1" dirty="0"/>
            <a:t>هو كل فعل مضارع آخره حرف علة (ألف أو واو أو ياء)</a:t>
          </a:r>
        </a:p>
        <a:p>
          <a:pPr rtl="1"/>
          <a:r>
            <a:rPr lang="ar-EG" sz="2400" b="1" dirty="0">
              <a:solidFill>
                <a:srgbClr val="FF0000"/>
              </a:solidFill>
            </a:rPr>
            <a:t>مثال: يسعى – يدعو - يهدي </a:t>
          </a:r>
          <a:endParaRPr lang="ar-SA" sz="2400" b="1" dirty="0">
            <a:solidFill>
              <a:srgbClr val="FF0000"/>
            </a:solidFill>
          </a:endParaRPr>
        </a:p>
      </dgm:t>
    </dgm:pt>
    <dgm:pt modelId="{0B334DA6-85D6-4443-AF21-0535625900C2}" type="parTrans" cxnId="{E298EB3C-CFB2-4448-975C-E31267707B73}">
      <dgm:prSet/>
      <dgm:spPr/>
      <dgm:t>
        <a:bodyPr/>
        <a:lstStyle/>
        <a:p>
          <a:pPr rtl="1"/>
          <a:endParaRPr lang="ar-SA"/>
        </a:p>
      </dgm:t>
    </dgm:pt>
    <dgm:pt modelId="{D14730BF-F6A0-4731-9EEF-BA9E0B6F6597}" type="sibTrans" cxnId="{E298EB3C-CFB2-4448-975C-E31267707B73}">
      <dgm:prSet/>
      <dgm:spPr/>
      <dgm:t>
        <a:bodyPr/>
        <a:lstStyle/>
        <a:p>
          <a:pPr rtl="1"/>
          <a:endParaRPr lang="ar-SA"/>
        </a:p>
      </dgm:t>
    </dgm:pt>
    <dgm:pt modelId="{1007BECB-9005-45B6-B02E-8EA818985B0D}">
      <dgm:prSet phldrT="[نص]" custT="1"/>
      <dgm:spPr/>
      <dgm:t>
        <a:bodyPr/>
        <a:lstStyle/>
        <a:p>
          <a:pPr rtl="1"/>
          <a:r>
            <a:rPr lang="ar-EG" sz="2800" b="1" dirty="0"/>
            <a:t>المضارع الصحيح الآخر</a:t>
          </a:r>
          <a:endParaRPr lang="ar-SA" sz="2800" b="1" dirty="0"/>
        </a:p>
      </dgm:t>
    </dgm:pt>
    <dgm:pt modelId="{2DF325F2-3EF4-411B-A9A0-CEA3E97E7EAE}" type="parTrans" cxnId="{42D4AC63-3756-49B7-BCFC-C8DCCB79D664}">
      <dgm:prSet/>
      <dgm:spPr/>
      <dgm:t>
        <a:bodyPr/>
        <a:lstStyle/>
        <a:p>
          <a:pPr rtl="1"/>
          <a:endParaRPr lang="ar-SA"/>
        </a:p>
      </dgm:t>
    </dgm:pt>
    <dgm:pt modelId="{CB962309-859B-4B21-928D-62C3FA743B6B}" type="sibTrans" cxnId="{42D4AC63-3756-49B7-BCFC-C8DCCB79D664}">
      <dgm:prSet/>
      <dgm:spPr/>
      <dgm:t>
        <a:bodyPr/>
        <a:lstStyle/>
        <a:p>
          <a:pPr rtl="1"/>
          <a:endParaRPr lang="ar-SA"/>
        </a:p>
      </dgm:t>
    </dgm:pt>
    <dgm:pt modelId="{1C0380D7-3ABF-4BD3-B8AA-645BE53579DB}">
      <dgm:prSet phldrT="[نص]" custT="1"/>
      <dgm:spPr/>
      <dgm:t>
        <a:bodyPr/>
        <a:lstStyle/>
        <a:p>
          <a:pPr rtl="1"/>
          <a:r>
            <a:rPr lang="ar-EG" sz="2400" b="1" dirty="0"/>
            <a:t>هو كل فعل مضارع ليس حرفه الأخير حرف علة (أي ليس ألفاً ولا واواً ولا ياء)</a:t>
          </a:r>
        </a:p>
        <a:p>
          <a:pPr rtl="1"/>
          <a:r>
            <a:rPr lang="ar-EG" sz="2400" b="1" dirty="0">
              <a:solidFill>
                <a:srgbClr val="FF0000"/>
              </a:solidFill>
            </a:rPr>
            <a:t>مثل: يذكر – يسمع - يشكر </a:t>
          </a:r>
        </a:p>
      </dgm:t>
    </dgm:pt>
    <dgm:pt modelId="{02812BA5-DCDB-410A-95EE-7B30C1BD7FB3}" type="parTrans" cxnId="{CC41CFA0-2DCA-4A8A-85EF-9EAD7B0F477F}">
      <dgm:prSet/>
      <dgm:spPr/>
      <dgm:t>
        <a:bodyPr/>
        <a:lstStyle/>
        <a:p>
          <a:pPr rtl="1"/>
          <a:endParaRPr lang="ar-SA"/>
        </a:p>
      </dgm:t>
    </dgm:pt>
    <dgm:pt modelId="{402A089B-CAA0-4491-82F4-4AC1C7A6D2FF}" type="sibTrans" cxnId="{CC41CFA0-2DCA-4A8A-85EF-9EAD7B0F477F}">
      <dgm:prSet/>
      <dgm:spPr/>
      <dgm:t>
        <a:bodyPr/>
        <a:lstStyle/>
        <a:p>
          <a:pPr rtl="1"/>
          <a:endParaRPr lang="ar-SA"/>
        </a:p>
      </dgm:t>
    </dgm:pt>
    <dgm:pt modelId="{5549D445-1EC8-4EB4-BA14-4F6DE5F52AAD}" type="pres">
      <dgm:prSet presAssocID="{F804C0D2-1134-45B2-8ABB-61E95EA611B5}" presName="hierChild1" presStyleCnt="0">
        <dgm:presLayoutVars>
          <dgm:chPref val="1"/>
          <dgm:dir/>
          <dgm:animOne val="branch"/>
          <dgm:animLvl val="lvl"/>
          <dgm:resizeHandles/>
        </dgm:presLayoutVars>
      </dgm:prSet>
      <dgm:spPr/>
    </dgm:pt>
    <dgm:pt modelId="{C1CC8514-485E-40A7-9549-26F346FCE5C8}" type="pres">
      <dgm:prSet presAssocID="{421EAE43-51ED-460D-AADC-9965866619A0}" presName="hierRoot1" presStyleCnt="0"/>
      <dgm:spPr/>
    </dgm:pt>
    <dgm:pt modelId="{4C0E959E-B420-4E32-AE2C-CE3C84501679}" type="pres">
      <dgm:prSet presAssocID="{421EAE43-51ED-460D-AADC-9965866619A0}" presName="composite" presStyleCnt="0"/>
      <dgm:spPr/>
    </dgm:pt>
    <dgm:pt modelId="{7096AEC1-4974-4CC7-A167-E21A7AF8440D}" type="pres">
      <dgm:prSet presAssocID="{421EAE43-51ED-460D-AADC-9965866619A0}" presName="background" presStyleLbl="node0" presStyleIdx="0" presStyleCnt="1"/>
      <dgm:spPr/>
    </dgm:pt>
    <dgm:pt modelId="{2B9D95F9-B61B-452C-A42E-43E522DC02D6}" type="pres">
      <dgm:prSet presAssocID="{421EAE43-51ED-460D-AADC-9965866619A0}" presName="text" presStyleLbl="fgAcc0" presStyleIdx="0" presStyleCnt="1" custScaleX="197833" custScaleY="47174" custLinFactNeighborX="-5556" custLinFactNeighborY="34832">
        <dgm:presLayoutVars>
          <dgm:chPref val="3"/>
        </dgm:presLayoutVars>
      </dgm:prSet>
      <dgm:spPr/>
    </dgm:pt>
    <dgm:pt modelId="{D33DA109-6DA4-45FF-A9FF-B69C601C7145}" type="pres">
      <dgm:prSet presAssocID="{421EAE43-51ED-460D-AADC-9965866619A0}" presName="hierChild2" presStyleCnt="0"/>
      <dgm:spPr/>
    </dgm:pt>
    <dgm:pt modelId="{DC8A721A-03E0-407D-A886-0CD96A88A29D}" type="pres">
      <dgm:prSet presAssocID="{35BAEDDD-357D-4AA8-B4D0-384461A49524}" presName="Name10" presStyleLbl="parChTrans1D2" presStyleIdx="0" presStyleCnt="2"/>
      <dgm:spPr/>
    </dgm:pt>
    <dgm:pt modelId="{456BFF4B-1B60-417D-93DD-6BD77991CA81}" type="pres">
      <dgm:prSet presAssocID="{C47D162B-0325-4665-B939-8F74E9F1CA04}" presName="hierRoot2" presStyleCnt="0"/>
      <dgm:spPr/>
    </dgm:pt>
    <dgm:pt modelId="{96BA87FB-691A-4E9C-B51B-18EE7CC99DCA}" type="pres">
      <dgm:prSet presAssocID="{C47D162B-0325-4665-B939-8F74E9F1CA04}" presName="composite2" presStyleCnt="0"/>
      <dgm:spPr/>
    </dgm:pt>
    <dgm:pt modelId="{FD103DFC-A6AA-48E0-84BD-04E8B1698CC9}" type="pres">
      <dgm:prSet presAssocID="{C47D162B-0325-4665-B939-8F74E9F1CA04}" presName="background2" presStyleLbl="node2" presStyleIdx="0" presStyleCnt="2"/>
      <dgm:spPr/>
    </dgm:pt>
    <dgm:pt modelId="{47208B9D-B09D-4748-93A7-3E3DDF5F3A20}" type="pres">
      <dgm:prSet presAssocID="{C47D162B-0325-4665-B939-8F74E9F1CA04}" presName="text2" presStyleLbl="fgAcc2" presStyleIdx="0" presStyleCnt="2" custScaleX="77777" custScaleY="63177" custLinFactNeighborX="-8643" custLinFactNeighborY="4955">
        <dgm:presLayoutVars>
          <dgm:chPref val="3"/>
        </dgm:presLayoutVars>
      </dgm:prSet>
      <dgm:spPr/>
    </dgm:pt>
    <dgm:pt modelId="{9F38819F-19FF-4BAF-B0BF-9D32A60AE60B}" type="pres">
      <dgm:prSet presAssocID="{C47D162B-0325-4665-B939-8F74E9F1CA04}" presName="hierChild3" presStyleCnt="0"/>
      <dgm:spPr/>
    </dgm:pt>
    <dgm:pt modelId="{2F726372-0F7C-4524-AC0F-E0C6B2393DB5}" type="pres">
      <dgm:prSet presAssocID="{0B334DA6-85D6-4443-AF21-0535625900C2}" presName="Name17" presStyleLbl="parChTrans1D3" presStyleIdx="0" presStyleCnt="2"/>
      <dgm:spPr/>
    </dgm:pt>
    <dgm:pt modelId="{81E30F7A-4AAC-446B-8C3D-CE94FCDD5AF4}" type="pres">
      <dgm:prSet presAssocID="{6C9EF689-A6C7-41BB-B995-E05E9ECD58F9}" presName="hierRoot3" presStyleCnt="0"/>
      <dgm:spPr/>
    </dgm:pt>
    <dgm:pt modelId="{151828BC-7DEE-428A-88CB-50E84DAF43E8}" type="pres">
      <dgm:prSet presAssocID="{6C9EF689-A6C7-41BB-B995-E05E9ECD58F9}" presName="composite3" presStyleCnt="0"/>
      <dgm:spPr/>
    </dgm:pt>
    <dgm:pt modelId="{4E7E16ED-4188-4220-BB0C-5FFAE9998C33}" type="pres">
      <dgm:prSet presAssocID="{6C9EF689-A6C7-41BB-B995-E05E9ECD58F9}" presName="background3" presStyleLbl="node3" presStyleIdx="0" presStyleCnt="2"/>
      <dgm:spPr/>
    </dgm:pt>
    <dgm:pt modelId="{46947A96-DCA1-4757-8752-F845BE6379DF}" type="pres">
      <dgm:prSet presAssocID="{6C9EF689-A6C7-41BB-B995-E05E9ECD58F9}" presName="text3" presStyleLbl="fgAcc3" presStyleIdx="0" presStyleCnt="2" custScaleX="84814" custScaleY="82331" custLinFactNeighborX="-3796" custLinFactNeighborY="-15751">
        <dgm:presLayoutVars>
          <dgm:chPref val="3"/>
        </dgm:presLayoutVars>
      </dgm:prSet>
      <dgm:spPr/>
    </dgm:pt>
    <dgm:pt modelId="{1AC34CB1-2E90-41DF-A0A4-01D9BCF66C70}" type="pres">
      <dgm:prSet presAssocID="{6C9EF689-A6C7-41BB-B995-E05E9ECD58F9}" presName="hierChild4" presStyleCnt="0"/>
      <dgm:spPr/>
    </dgm:pt>
    <dgm:pt modelId="{EA4001C8-AA72-400D-BA2F-4C75B40ACE0B}" type="pres">
      <dgm:prSet presAssocID="{2DF325F2-3EF4-411B-A9A0-CEA3E97E7EAE}" presName="Name10" presStyleLbl="parChTrans1D2" presStyleIdx="1" presStyleCnt="2"/>
      <dgm:spPr/>
    </dgm:pt>
    <dgm:pt modelId="{EAFACFF5-69EC-41E7-AA16-74196E13DBCF}" type="pres">
      <dgm:prSet presAssocID="{1007BECB-9005-45B6-B02E-8EA818985B0D}" presName="hierRoot2" presStyleCnt="0"/>
      <dgm:spPr/>
    </dgm:pt>
    <dgm:pt modelId="{F0642B16-25A8-4064-BCBE-5FE04722675C}" type="pres">
      <dgm:prSet presAssocID="{1007BECB-9005-45B6-B02E-8EA818985B0D}" presName="composite2" presStyleCnt="0"/>
      <dgm:spPr/>
    </dgm:pt>
    <dgm:pt modelId="{9A75820F-700B-4442-8646-4E1EFD37DE8F}" type="pres">
      <dgm:prSet presAssocID="{1007BECB-9005-45B6-B02E-8EA818985B0D}" presName="background2" presStyleLbl="node2" presStyleIdx="1" presStyleCnt="2"/>
      <dgm:spPr/>
    </dgm:pt>
    <dgm:pt modelId="{197213BE-5FCA-485F-A682-8842A69B841C}" type="pres">
      <dgm:prSet presAssocID="{1007BECB-9005-45B6-B02E-8EA818985B0D}" presName="text2" presStyleLbl="fgAcc2" presStyleIdx="1" presStyleCnt="2" custScaleX="91554" custScaleY="38339" custLinFactNeighborX="-3597" custLinFactNeighborY="10931">
        <dgm:presLayoutVars>
          <dgm:chPref val="3"/>
        </dgm:presLayoutVars>
      </dgm:prSet>
      <dgm:spPr/>
    </dgm:pt>
    <dgm:pt modelId="{DFAEF3B4-1B46-4A24-830A-B767D23FC8F3}" type="pres">
      <dgm:prSet presAssocID="{1007BECB-9005-45B6-B02E-8EA818985B0D}" presName="hierChild3" presStyleCnt="0"/>
      <dgm:spPr/>
    </dgm:pt>
    <dgm:pt modelId="{0D2A3AFE-1654-4BA5-AFE3-7EA25142F43B}" type="pres">
      <dgm:prSet presAssocID="{02812BA5-DCDB-410A-95EE-7B30C1BD7FB3}" presName="Name17" presStyleLbl="parChTrans1D3" presStyleIdx="1" presStyleCnt="2"/>
      <dgm:spPr/>
    </dgm:pt>
    <dgm:pt modelId="{4C31938C-6FA7-4DBB-A82C-EF6D6867C0F0}" type="pres">
      <dgm:prSet presAssocID="{1C0380D7-3ABF-4BD3-B8AA-645BE53579DB}" presName="hierRoot3" presStyleCnt="0"/>
      <dgm:spPr/>
    </dgm:pt>
    <dgm:pt modelId="{25A27AD9-65DC-42EC-B5CC-CE7A1C1D9B0E}" type="pres">
      <dgm:prSet presAssocID="{1C0380D7-3ABF-4BD3-B8AA-645BE53579DB}" presName="composite3" presStyleCnt="0"/>
      <dgm:spPr/>
    </dgm:pt>
    <dgm:pt modelId="{D687AA2B-7AE6-4CDA-A28A-7AF31A0E4A01}" type="pres">
      <dgm:prSet presAssocID="{1C0380D7-3ABF-4BD3-B8AA-645BE53579DB}" presName="background3" presStyleLbl="node3" presStyleIdx="1" presStyleCnt="2"/>
      <dgm:spPr/>
    </dgm:pt>
    <dgm:pt modelId="{36AA38E4-C5AA-439B-BE78-1D9E2264B1A4}" type="pres">
      <dgm:prSet presAssocID="{1C0380D7-3ABF-4BD3-B8AA-645BE53579DB}" presName="text3" presStyleLbl="fgAcc3" presStyleIdx="1" presStyleCnt="2" custScaleX="72751" custScaleY="88328" custLinFactNeighborX="5031" custLinFactNeighborY="-15559">
        <dgm:presLayoutVars>
          <dgm:chPref val="3"/>
        </dgm:presLayoutVars>
      </dgm:prSet>
      <dgm:spPr/>
    </dgm:pt>
    <dgm:pt modelId="{FB796A73-1011-4A13-A7DF-DB0F974DEAA3}" type="pres">
      <dgm:prSet presAssocID="{1C0380D7-3ABF-4BD3-B8AA-645BE53579DB}" presName="hierChild4" presStyleCnt="0"/>
      <dgm:spPr/>
    </dgm:pt>
  </dgm:ptLst>
  <dgm:cxnLst>
    <dgm:cxn modelId="{1D168B13-2463-45E2-9E8A-D59A6D3C9650}" type="presOf" srcId="{0B334DA6-85D6-4443-AF21-0535625900C2}" destId="{2F726372-0F7C-4524-AC0F-E0C6B2393DB5}" srcOrd="0" destOrd="0" presId="urn:microsoft.com/office/officeart/2005/8/layout/hierarchy1"/>
    <dgm:cxn modelId="{E298EB3C-CFB2-4448-975C-E31267707B73}" srcId="{C47D162B-0325-4665-B939-8F74E9F1CA04}" destId="{6C9EF689-A6C7-41BB-B995-E05E9ECD58F9}" srcOrd="0" destOrd="0" parTransId="{0B334DA6-85D6-4443-AF21-0535625900C2}" sibTransId="{D14730BF-F6A0-4731-9EEF-BA9E0B6F6597}"/>
    <dgm:cxn modelId="{1A46173E-4F89-4289-9D1D-4F1E3CB03FDB}" type="presOf" srcId="{35BAEDDD-357D-4AA8-B4D0-384461A49524}" destId="{DC8A721A-03E0-407D-A886-0CD96A88A29D}" srcOrd="0" destOrd="0" presId="urn:microsoft.com/office/officeart/2005/8/layout/hierarchy1"/>
    <dgm:cxn modelId="{C90E8F5C-28A3-4D0C-BEEF-6A1A901EFEF9}" type="presOf" srcId="{1007BECB-9005-45B6-B02E-8EA818985B0D}" destId="{197213BE-5FCA-485F-A682-8842A69B841C}" srcOrd="0" destOrd="0" presId="urn:microsoft.com/office/officeart/2005/8/layout/hierarchy1"/>
    <dgm:cxn modelId="{42D4AC63-3756-49B7-BCFC-C8DCCB79D664}" srcId="{421EAE43-51ED-460D-AADC-9965866619A0}" destId="{1007BECB-9005-45B6-B02E-8EA818985B0D}" srcOrd="1" destOrd="0" parTransId="{2DF325F2-3EF4-411B-A9A0-CEA3E97E7EAE}" sibTransId="{CB962309-859B-4B21-928D-62C3FA743B6B}"/>
    <dgm:cxn modelId="{79362547-6027-490E-A0BE-DBA0B4F4B197}" type="presOf" srcId="{2DF325F2-3EF4-411B-A9A0-CEA3E97E7EAE}" destId="{EA4001C8-AA72-400D-BA2F-4C75B40ACE0B}" srcOrd="0" destOrd="0" presId="urn:microsoft.com/office/officeart/2005/8/layout/hierarchy1"/>
    <dgm:cxn modelId="{A9146967-1459-4C88-89B6-0A8C86563A88}" type="presOf" srcId="{421EAE43-51ED-460D-AADC-9965866619A0}" destId="{2B9D95F9-B61B-452C-A42E-43E522DC02D6}" srcOrd="0" destOrd="0" presId="urn:microsoft.com/office/officeart/2005/8/layout/hierarchy1"/>
    <dgm:cxn modelId="{5943526D-7DA6-40AF-BF50-2232A0896BF2}" srcId="{F804C0D2-1134-45B2-8ABB-61E95EA611B5}" destId="{421EAE43-51ED-460D-AADC-9965866619A0}" srcOrd="0" destOrd="0" parTransId="{EF19B839-262F-45A4-95EE-57C732321304}" sibTransId="{3ED9DB8A-31B4-42E3-A8AD-75F68D50D5CB}"/>
    <dgm:cxn modelId="{363D1F55-AFC0-4BD7-847A-35963E7537F6}" type="presOf" srcId="{6C9EF689-A6C7-41BB-B995-E05E9ECD58F9}" destId="{46947A96-DCA1-4757-8752-F845BE6379DF}" srcOrd="0" destOrd="0" presId="urn:microsoft.com/office/officeart/2005/8/layout/hierarchy1"/>
    <dgm:cxn modelId="{BB00E886-6E20-4AEE-9CB8-62A928DDB69E}" srcId="{421EAE43-51ED-460D-AADC-9965866619A0}" destId="{C47D162B-0325-4665-B939-8F74E9F1CA04}" srcOrd="0" destOrd="0" parTransId="{35BAEDDD-357D-4AA8-B4D0-384461A49524}" sibTransId="{3D56B6A7-BABE-43C8-8DA0-82362219FF8D}"/>
    <dgm:cxn modelId="{528E1697-5D8F-4178-90D9-40FFB9AA8B44}" type="presOf" srcId="{02812BA5-DCDB-410A-95EE-7B30C1BD7FB3}" destId="{0D2A3AFE-1654-4BA5-AFE3-7EA25142F43B}" srcOrd="0" destOrd="0" presId="urn:microsoft.com/office/officeart/2005/8/layout/hierarchy1"/>
    <dgm:cxn modelId="{8B338699-09A7-468B-8147-431D7E8E336D}" type="presOf" srcId="{C47D162B-0325-4665-B939-8F74E9F1CA04}" destId="{47208B9D-B09D-4748-93A7-3E3DDF5F3A20}" srcOrd="0" destOrd="0" presId="urn:microsoft.com/office/officeart/2005/8/layout/hierarchy1"/>
    <dgm:cxn modelId="{03B1CD9C-DA63-4682-B28E-FD15239685EB}" type="presOf" srcId="{F804C0D2-1134-45B2-8ABB-61E95EA611B5}" destId="{5549D445-1EC8-4EB4-BA14-4F6DE5F52AAD}" srcOrd="0" destOrd="0" presId="urn:microsoft.com/office/officeart/2005/8/layout/hierarchy1"/>
    <dgm:cxn modelId="{CC41CFA0-2DCA-4A8A-85EF-9EAD7B0F477F}" srcId="{1007BECB-9005-45B6-B02E-8EA818985B0D}" destId="{1C0380D7-3ABF-4BD3-B8AA-645BE53579DB}" srcOrd="0" destOrd="0" parTransId="{02812BA5-DCDB-410A-95EE-7B30C1BD7FB3}" sibTransId="{402A089B-CAA0-4491-82F4-4AC1C7A6D2FF}"/>
    <dgm:cxn modelId="{DE3ACFCE-0105-4861-928E-472CD59E6560}" type="presOf" srcId="{1C0380D7-3ABF-4BD3-B8AA-645BE53579DB}" destId="{36AA38E4-C5AA-439B-BE78-1D9E2264B1A4}" srcOrd="0" destOrd="0" presId="urn:microsoft.com/office/officeart/2005/8/layout/hierarchy1"/>
    <dgm:cxn modelId="{1BBABF24-F38A-4062-88A6-757CE82878E8}" type="presParOf" srcId="{5549D445-1EC8-4EB4-BA14-4F6DE5F52AAD}" destId="{C1CC8514-485E-40A7-9549-26F346FCE5C8}" srcOrd="0" destOrd="0" presId="urn:microsoft.com/office/officeart/2005/8/layout/hierarchy1"/>
    <dgm:cxn modelId="{6EBEF21B-8B39-4FF0-A7A2-C647A7C86EDA}" type="presParOf" srcId="{C1CC8514-485E-40A7-9549-26F346FCE5C8}" destId="{4C0E959E-B420-4E32-AE2C-CE3C84501679}" srcOrd="0" destOrd="0" presId="urn:microsoft.com/office/officeart/2005/8/layout/hierarchy1"/>
    <dgm:cxn modelId="{F07D6D9F-DB1B-41FC-AD26-0D05DE9E1F3D}" type="presParOf" srcId="{4C0E959E-B420-4E32-AE2C-CE3C84501679}" destId="{7096AEC1-4974-4CC7-A167-E21A7AF8440D}" srcOrd="0" destOrd="0" presId="urn:microsoft.com/office/officeart/2005/8/layout/hierarchy1"/>
    <dgm:cxn modelId="{1C91C113-95CC-46C1-9471-C8B28523275C}" type="presParOf" srcId="{4C0E959E-B420-4E32-AE2C-CE3C84501679}" destId="{2B9D95F9-B61B-452C-A42E-43E522DC02D6}" srcOrd="1" destOrd="0" presId="urn:microsoft.com/office/officeart/2005/8/layout/hierarchy1"/>
    <dgm:cxn modelId="{0052A828-94B9-4771-B196-6389B7D49292}" type="presParOf" srcId="{C1CC8514-485E-40A7-9549-26F346FCE5C8}" destId="{D33DA109-6DA4-45FF-A9FF-B69C601C7145}" srcOrd="1" destOrd="0" presId="urn:microsoft.com/office/officeart/2005/8/layout/hierarchy1"/>
    <dgm:cxn modelId="{D93CBBCA-5E27-413C-B1AA-6E4986C7A13B}" type="presParOf" srcId="{D33DA109-6DA4-45FF-A9FF-B69C601C7145}" destId="{DC8A721A-03E0-407D-A886-0CD96A88A29D}" srcOrd="0" destOrd="0" presId="urn:microsoft.com/office/officeart/2005/8/layout/hierarchy1"/>
    <dgm:cxn modelId="{37CCDF52-FA97-45EC-8DAD-9677F6E68BBA}" type="presParOf" srcId="{D33DA109-6DA4-45FF-A9FF-B69C601C7145}" destId="{456BFF4B-1B60-417D-93DD-6BD77991CA81}" srcOrd="1" destOrd="0" presId="urn:microsoft.com/office/officeart/2005/8/layout/hierarchy1"/>
    <dgm:cxn modelId="{B81F9BA0-E323-4A92-9BC3-A730CE2C27CF}" type="presParOf" srcId="{456BFF4B-1B60-417D-93DD-6BD77991CA81}" destId="{96BA87FB-691A-4E9C-B51B-18EE7CC99DCA}" srcOrd="0" destOrd="0" presId="urn:microsoft.com/office/officeart/2005/8/layout/hierarchy1"/>
    <dgm:cxn modelId="{5A64DB14-ED08-45B6-959E-8980D3865B73}" type="presParOf" srcId="{96BA87FB-691A-4E9C-B51B-18EE7CC99DCA}" destId="{FD103DFC-A6AA-48E0-84BD-04E8B1698CC9}" srcOrd="0" destOrd="0" presId="urn:microsoft.com/office/officeart/2005/8/layout/hierarchy1"/>
    <dgm:cxn modelId="{6C0274C4-0ED5-4899-8780-73D9E49B69AC}" type="presParOf" srcId="{96BA87FB-691A-4E9C-B51B-18EE7CC99DCA}" destId="{47208B9D-B09D-4748-93A7-3E3DDF5F3A20}" srcOrd="1" destOrd="0" presId="urn:microsoft.com/office/officeart/2005/8/layout/hierarchy1"/>
    <dgm:cxn modelId="{3F1DA866-1B40-4959-9A7E-CD17DDACD4EC}" type="presParOf" srcId="{456BFF4B-1B60-417D-93DD-6BD77991CA81}" destId="{9F38819F-19FF-4BAF-B0BF-9D32A60AE60B}" srcOrd="1" destOrd="0" presId="urn:microsoft.com/office/officeart/2005/8/layout/hierarchy1"/>
    <dgm:cxn modelId="{6D6E1337-6E0C-42F0-9DBE-464CCEF7C057}" type="presParOf" srcId="{9F38819F-19FF-4BAF-B0BF-9D32A60AE60B}" destId="{2F726372-0F7C-4524-AC0F-E0C6B2393DB5}" srcOrd="0" destOrd="0" presId="urn:microsoft.com/office/officeart/2005/8/layout/hierarchy1"/>
    <dgm:cxn modelId="{3E9902AD-E744-466C-B041-9617CCDC9F22}" type="presParOf" srcId="{9F38819F-19FF-4BAF-B0BF-9D32A60AE60B}" destId="{81E30F7A-4AAC-446B-8C3D-CE94FCDD5AF4}" srcOrd="1" destOrd="0" presId="urn:microsoft.com/office/officeart/2005/8/layout/hierarchy1"/>
    <dgm:cxn modelId="{67D01C00-9563-4C50-AF14-860803FB4871}" type="presParOf" srcId="{81E30F7A-4AAC-446B-8C3D-CE94FCDD5AF4}" destId="{151828BC-7DEE-428A-88CB-50E84DAF43E8}" srcOrd="0" destOrd="0" presId="urn:microsoft.com/office/officeart/2005/8/layout/hierarchy1"/>
    <dgm:cxn modelId="{F8F53C44-D3A8-4FC4-9CDE-8F3F25291876}" type="presParOf" srcId="{151828BC-7DEE-428A-88CB-50E84DAF43E8}" destId="{4E7E16ED-4188-4220-BB0C-5FFAE9998C33}" srcOrd="0" destOrd="0" presId="urn:microsoft.com/office/officeart/2005/8/layout/hierarchy1"/>
    <dgm:cxn modelId="{B5FA1A9B-2AE2-44E2-85D6-2B08066B3B95}" type="presParOf" srcId="{151828BC-7DEE-428A-88CB-50E84DAF43E8}" destId="{46947A96-DCA1-4757-8752-F845BE6379DF}" srcOrd="1" destOrd="0" presId="urn:microsoft.com/office/officeart/2005/8/layout/hierarchy1"/>
    <dgm:cxn modelId="{F58834D7-058A-439B-A18C-2B74A996A396}" type="presParOf" srcId="{81E30F7A-4AAC-446B-8C3D-CE94FCDD5AF4}" destId="{1AC34CB1-2E90-41DF-A0A4-01D9BCF66C70}" srcOrd="1" destOrd="0" presId="urn:microsoft.com/office/officeart/2005/8/layout/hierarchy1"/>
    <dgm:cxn modelId="{56385363-C84A-4B84-B6F7-2F24668C4347}" type="presParOf" srcId="{D33DA109-6DA4-45FF-A9FF-B69C601C7145}" destId="{EA4001C8-AA72-400D-BA2F-4C75B40ACE0B}" srcOrd="2" destOrd="0" presId="urn:microsoft.com/office/officeart/2005/8/layout/hierarchy1"/>
    <dgm:cxn modelId="{57DECC9E-5549-4CB3-8D14-C6100232117F}" type="presParOf" srcId="{D33DA109-6DA4-45FF-A9FF-B69C601C7145}" destId="{EAFACFF5-69EC-41E7-AA16-74196E13DBCF}" srcOrd="3" destOrd="0" presId="urn:microsoft.com/office/officeart/2005/8/layout/hierarchy1"/>
    <dgm:cxn modelId="{F6512413-20B6-4F50-8334-D42D7ABFB2D7}" type="presParOf" srcId="{EAFACFF5-69EC-41E7-AA16-74196E13DBCF}" destId="{F0642B16-25A8-4064-BCBE-5FE04722675C}" srcOrd="0" destOrd="0" presId="urn:microsoft.com/office/officeart/2005/8/layout/hierarchy1"/>
    <dgm:cxn modelId="{76BA7CC0-9560-48D7-9E89-D0CA4E0DAD7D}" type="presParOf" srcId="{F0642B16-25A8-4064-BCBE-5FE04722675C}" destId="{9A75820F-700B-4442-8646-4E1EFD37DE8F}" srcOrd="0" destOrd="0" presId="urn:microsoft.com/office/officeart/2005/8/layout/hierarchy1"/>
    <dgm:cxn modelId="{BF12B92A-19E3-4316-9264-5903DC9EDFC9}" type="presParOf" srcId="{F0642B16-25A8-4064-BCBE-5FE04722675C}" destId="{197213BE-5FCA-485F-A682-8842A69B841C}" srcOrd="1" destOrd="0" presId="urn:microsoft.com/office/officeart/2005/8/layout/hierarchy1"/>
    <dgm:cxn modelId="{D0FAE1CF-B83D-43C6-9300-FAA8B8758A73}" type="presParOf" srcId="{EAFACFF5-69EC-41E7-AA16-74196E13DBCF}" destId="{DFAEF3B4-1B46-4A24-830A-B767D23FC8F3}" srcOrd="1" destOrd="0" presId="urn:microsoft.com/office/officeart/2005/8/layout/hierarchy1"/>
    <dgm:cxn modelId="{BA14FC3F-BD97-4618-9540-1DDD9EA6570E}" type="presParOf" srcId="{DFAEF3B4-1B46-4A24-830A-B767D23FC8F3}" destId="{0D2A3AFE-1654-4BA5-AFE3-7EA25142F43B}" srcOrd="0" destOrd="0" presId="urn:microsoft.com/office/officeart/2005/8/layout/hierarchy1"/>
    <dgm:cxn modelId="{0E43F4F2-35D0-48E6-B426-3B77ECF51E73}" type="presParOf" srcId="{DFAEF3B4-1B46-4A24-830A-B767D23FC8F3}" destId="{4C31938C-6FA7-4DBB-A82C-EF6D6867C0F0}" srcOrd="1" destOrd="0" presId="urn:microsoft.com/office/officeart/2005/8/layout/hierarchy1"/>
    <dgm:cxn modelId="{C651C79A-867F-49D9-A71D-27D7EF3ED677}" type="presParOf" srcId="{4C31938C-6FA7-4DBB-A82C-EF6D6867C0F0}" destId="{25A27AD9-65DC-42EC-B5CC-CE7A1C1D9B0E}" srcOrd="0" destOrd="0" presId="urn:microsoft.com/office/officeart/2005/8/layout/hierarchy1"/>
    <dgm:cxn modelId="{9343AD8A-A4A3-4D64-8BE4-96C87962511A}" type="presParOf" srcId="{25A27AD9-65DC-42EC-B5CC-CE7A1C1D9B0E}" destId="{D687AA2B-7AE6-4CDA-A28A-7AF31A0E4A01}" srcOrd="0" destOrd="0" presId="urn:microsoft.com/office/officeart/2005/8/layout/hierarchy1"/>
    <dgm:cxn modelId="{29B4D4BA-7EFF-49BD-833B-A2F39A615A46}" type="presParOf" srcId="{25A27AD9-65DC-42EC-B5CC-CE7A1C1D9B0E}" destId="{36AA38E4-C5AA-439B-BE78-1D9E2264B1A4}" srcOrd="1" destOrd="0" presId="urn:microsoft.com/office/officeart/2005/8/layout/hierarchy1"/>
    <dgm:cxn modelId="{503DDFE8-C654-4BFA-A818-88B75C036F5C}" type="presParOf" srcId="{4C31938C-6FA7-4DBB-A82C-EF6D6867C0F0}" destId="{FB796A73-1011-4A13-A7DF-DB0F974DEA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A3AFE-1654-4BA5-AFE3-7EA25142F43B}">
      <dsp:nvSpPr>
        <dsp:cNvPr id="0" name=""/>
        <dsp:cNvSpPr/>
      </dsp:nvSpPr>
      <dsp:spPr>
        <a:xfrm>
          <a:off x="6044546" y="3241959"/>
          <a:ext cx="309606" cy="440015"/>
        </a:xfrm>
        <a:custGeom>
          <a:avLst/>
          <a:gdLst/>
          <a:ahLst/>
          <a:cxnLst/>
          <a:rect l="0" t="0" r="0" b="0"/>
          <a:pathLst>
            <a:path>
              <a:moveTo>
                <a:pt x="0" y="0"/>
              </a:moveTo>
              <a:lnTo>
                <a:pt x="0" y="107590"/>
              </a:lnTo>
              <a:lnTo>
                <a:pt x="309606" y="107590"/>
              </a:lnTo>
              <a:lnTo>
                <a:pt x="309606" y="4400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4001C8-AA72-400D-BA2F-4C75B40ACE0B}">
      <dsp:nvSpPr>
        <dsp:cNvPr id="0" name=""/>
        <dsp:cNvSpPr/>
      </dsp:nvSpPr>
      <dsp:spPr>
        <a:xfrm>
          <a:off x="4180066" y="1869345"/>
          <a:ext cx="1864480" cy="499009"/>
        </a:xfrm>
        <a:custGeom>
          <a:avLst/>
          <a:gdLst/>
          <a:ahLst/>
          <a:cxnLst/>
          <a:rect l="0" t="0" r="0" b="0"/>
          <a:pathLst>
            <a:path>
              <a:moveTo>
                <a:pt x="0" y="0"/>
              </a:moveTo>
              <a:lnTo>
                <a:pt x="0" y="166584"/>
              </a:lnTo>
              <a:lnTo>
                <a:pt x="1864480" y="166584"/>
              </a:lnTo>
              <a:lnTo>
                <a:pt x="1864480" y="49900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726372-0F7C-4524-AC0F-E0C6B2393DB5}">
      <dsp:nvSpPr>
        <dsp:cNvPr id="0" name=""/>
        <dsp:cNvSpPr/>
      </dsp:nvSpPr>
      <dsp:spPr>
        <a:xfrm>
          <a:off x="2027922" y="3671754"/>
          <a:ext cx="173929" cy="571811"/>
        </a:xfrm>
        <a:custGeom>
          <a:avLst/>
          <a:gdLst/>
          <a:ahLst/>
          <a:cxnLst/>
          <a:rect l="0" t="0" r="0" b="0"/>
          <a:pathLst>
            <a:path>
              <a:moveTo>
                <a:pt x="0" y="0"/>
              </a:moveTo>
              <a:lnTo>
                <a:pt x="0" y="239386"/>
              </a:lnTo>
              <a:lnTo>
                <a:pt x="173929" y="239386"/>
              </a:lnTo>
              <a:lnTo>
                <a:pt x="173929" y="5718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8A721A-03E0-407D-A886-0CD96A88A29D}">
      <dsp:nvSpPr>
        <dsp:cNvPr id="0" name=""/>
        <dsp:cNvSpPr/>
      </dsp:nvSpPr>
      <dsp:spPr>
        <a:xfrm>
          <a:off x="2027922" y="1869345"/>
          <a:ext cx="2152143" cy="362838"/>
        </a:xfrm>
        <a:custGeom>
          <a:avLst/>
          <a:gdLst/>
          <a:ahLst/>
          <a:cxnLst/>
          <a:rect l="0" t="0" r="0" b="0"/>
          <a:pathLst>
            <a:path>
              <a:moveTo>
                <a:pt x="2152143" y="0"/>
              </a:moveTo>
              <a:lnTo>
                <a:pt x="2152143" y="30413"/>
              </a:lnTo>
              <a:lnTo>
                <a:pt x="0" y="30413"/>
              </a:lnTo>
              <a:lnTo>
                <a:pt x="0" y="36283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96AEC1-4974-4CC7-A167-E21A7AF8440D}">
      <dsp:nvSpPr>
        <dsp:cNvPr id="0" name=""/>
        <dsp:cNvSpPr/>
      </dsp:nvSpPr>
      <dsp:spPr>
        <a:xfrm>
          <a:off x="630551" y="794424"/>
          <a:ext cx="7099029" cy="1074921"/>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B9D95F9-B61B-452C-A42E-43E522DC02D6}">
      <dsp:nvSpPr>
        <dsp:cNvPr id="0" name=""/>
        <dsp:cNvSpPr/>
      </dsp:nvSpPr>
      <dsp:spPr>
        <a:xfrm>
          <a:off x="1029262" y="1173199"/>
          <a:ext cx="7099029" cy="10749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EG" sz="4000" b="1" kern="1200" dirty="0"/>
            <a:t>الفعل المضارع بالنظر إلى آخره</a:t>
          </a:r>
          <a:endParaRPr lang="ar-SA" sz="4000" b="1" kern="1200" dirty="0"/>
        </a:p>
      </dsp:txBody>
      <dsp:txXfrm>
        <a:off x="1060745" y="1204682"/>
        <a:ext cx="7036063" cy="1011955"/>
      </dsp:txXfrm>
    </dsp:sp>
    <dsp:sp modelId="{FD103DFC-A6AA-48E0-84BD-04E8B1698CC9}">
      <dsp:nvSpPr>
        <dsp:cNvPr id="0" name=""/>
        <dsp:cNvSpPr/>
      </dsp:nvSpPr>
      <dsp:spPr>
        <a:xfrm>
          <a:off x="632449" y="2232184"/>
          <a:ext cx="2790945" cy="143957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7208B9D-B09D-4748-93A7-3E3DDF5F3A20}">
      <dsp:nvSpPr>
        <dsp:cNvPr id="0" name=""/>
        <dsp:cNvSpPr/>
      </dsp:nvSpPr>
      <dsp:spPr>
        <a:xfrm>
          <a:off x="1031160" y="2610959"/>
          <a:ext cx="2790945" cy="143957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المضارع المعتل الآخر</a:t>
          </a:r>
          <a:endParaRPr lang="ar-SA" sz="2800" b="1" kern="1200" dirty="0"/>
        </a:p>
      </dsp:txBody>
      <dsp:txXfrm>
        <a:off x="1073324" y="2653123"/>
        <a:ext cx="2706617" cy="1355242"/>
      </dsp:txXfrm>
    </dsp:sp>
    <dsp:sp modelId="{4E7E16ED-4188-4220-BB0C-5FFAE9998C33}">
      <dsp:nvSpPr>
        <dsp:cNvPr id="0" name=""/>
        <dsp:cNvSpPr/>
      </dsp:nvSpPr>
      <dsp:spPr>
        <a:xfrm>
          <a:off x="680121" y="4243566"/>
          <a:ext cx="3043461" cy="1876019"/>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947A96-DCA1-4757-8752-F845BE6379DF}">
      <dsp:nvSpPr>
        <dsp:cNvPr id="0" name=""/>
        <dsp:cNvSpPr/>
      </dsp:nvSpPr>
      <dsp:spPr>
        <a:xfrm>
          <a:off x="1078832" y="4622341"/>
          <a:ext cx="3043461" cy="18760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b="1" kern="1200" dirty="0"/>
            <a:t>هو كل فعل مضارع آخره حرف علة (ألف أو واو أو ياء)</a:t>
          </a:r>
        </a:p>
        <a:p>
          <a:pPr marL="0" lvl="0" indent="0" algn="ctr" defTabSz="1066800" rtl="1">
            <a:lnSpc>
              <a:spcPct val="90000"/>
            </a:lnSpc>
            <a:spcBef>
              <a:spcPct val="0"/>
            </a:spcBef>
            <a:spcAft>
              <a:spcPct val="35000"/>
            </a:spcAft>
            <a:buNone/>
          </a:pPr>
          <a:r>
            <a:rPr lang="ar-EG" sz="2400" b="1" kern="1200" dirty="0">
              <a:solidFill>
                <a:srgbClr val="FF0000"/>
              </a:solidFill>
            </a:rPr>
            <a:t>مثال: يسعى – يدعو - يهدي </a:t>
          </a:r>
          <a:endParaRPr lang="ar-SA" sz="2400" b="1" kern="1200" dirty="0">
            <a:solidFill>
              <a:srgbClr val="FF0000"/>
            </a:solidFill>
          </a:endParaRPr>
        </a:p>
      </dsp:txBody>
      <dsp:txXfrm>
        <a:off x="1133779" y="4677288"/>
        <a:ext cx="2933567" cy="1766125"/>
      </dsp:txXfrm>
    </dsp:sp>
    <dsp:sp modelId="{9A75820F-700B-4442-8646-4E1EFD37DE8F}">
      <dsp:nvSpPr>
        <dsp:cNvPr id="0" name=""/>
        <dsp:cNvSpPr/>
      </dsp:nvSpPr>
      <dsp:spPr>
        <a:xfrm>
          <a:off x="4401887" y="2368355"/>
          <a:ext cx="3285319" cy="873604"/>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97213BE-5FCA-485F-A682-8842A69B841C}">
      <dsp:nvSpPr>
        <dsp:cNvPr id="0" name=""/>
        <dsp:cNvSpPr/>
      </dsp:nvSpPr>
      <dsp:spPr>
        <a:xfrm>
          <a:off x="4800597" y="2747130"/>
          <a:ext cx="3285319" cy="87360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المضارع الصحيح الآخر</a:t>
          </a:r>
          <a:endParaRPr lang="ar-SA" sz="2800" b="1" kern="1200" dirty="0"/>
        </a:p>
      </dsp:txBody>
      <dsp:txXfrm>
        <a:off x="4826184" y="2772717"/>
        <a:ext cx="3234145" cy="822430"/>
      </dsp:txXfrm>
    </dsp:sp>
    <dsp:sp modelId="{D687AA2B-7AE6-4CDA-A28A-7AF31A0E4A01}">
      <dsp:nvSpPr>
        <dsp:cNvPr id="0" name=""/>
        <dsp:cNvSpPr/>
      </dsp:nvSpPr>
      <dsp:spPr>
        <a:xfrm>
          <a:off x="5048856" y="3681975"/>
          <a:ext cx="2610593" cy="201266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6AA38E4-C5AA-439B-BE78-1D9E2264B1A4}">
      <dsp:nvSpPr>
        <dsp:cNvPr id="0" name=""/>
        <dsp:cNvSpPr/>
      </dsp:nvSpPr>
      <dsp:spPr>
        <a:xfrm>
          <a:off x="5447567" y="4060750"/>
          <a:ext cx="2610593" cy="20126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b="1" kern="1200" dirty="0"/>
            <a:t>هو كل فعل مضارع ليس حرفه الأخير حرف علة (أي ليس ألفاً ولا واواً ولا ياء)</a:t>
          </a:r>
        </a:p>
        <a:p>
          <a:pPr marL="0" lvl="0" indent="0" algn="ctr" defTabSz="1066800" rtl="1">
            <a:lnSpc>
              <a:spcPct val="90000"/>
            </a:lnSpc>
            <a:spcBef>
              <a:spcPct val="0"/>
            </a:spcBef>
            <a:spcAft>
              <a:spcPct val="35000"/>
            </a:spcAft>
            <a:buNone/>
          </a:pPr>
          <a:r>
            <a:rPr lang="ar-EG" sz="2400" b="1" kern="1200" dirty="0">
              <a:solidFill>
                <a:srgbClr val="FF0000"/>
              </a:solidFill>
            </a:rPr>
            <a:t>مثل: يذكر – يسمع - يشكر </a:t>
          </a:r>
        </a:p>
      </dsp:txBody>
      <dsp:txXfrm>
        <a:off x="5506516" y="4119699"/>
        <a:ext cx="2492695" cy="18947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F5E8A396-35EE-4C6E-952B-06B672D01FCE}" type="datetimeFigureOut">
              <a:rPr lang="ar-EG"/>
              <a:pPr>
                <a:defRPr/>
              </a:pPr>
              <a:t>21/04/1442</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EA7B22F5-3436-4139-8F3A-857FDE59A4E4}" type="slidenum">
              <a:rPr lang="ar-EG"/>
              <a:pPr>
                <a:defRPr/>
              </a:pPr>
              <a:t>‹#›</a:t>
            </a:fld>
            <a:endParaRPr lang="ar-EG"/>
          </a:p>
        </p:txBody>
      </p:sp>
    </p:spTree>
    <p:extLst>
      <p:ext uri="{BB962C8B-B14F-4D97-AF65-F5344CB8AC3E}">
        <p14:creationId xmlns:p14="http://schemas.microsoft.com/office/powerpoint/2010/main" val="21310582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EA7B22F5-3436-4139-8F3A-857FDE59A4E4}" type="slidenum">
              <a:rPr lang="ar-EG" smtClean="0"/>
              <a:pPr>
                <a:defRPr/>
              </a:pPr>
              <a:t>7</a:t>
            </a:fld>
            <a:endParaRPr lang="ar-EG"/>
          </a:p>
        </p:txBody>
      </p:sp>
    </p:spTree>
    <p:extLst>
      <p:ext uri="{BB962C8B-B14F-4D97-AF65-F5344CB8AC3E}">
        <p14:creationId xmlns:p14="http://schemas.microsoft.com/office/powerpoint/2010/main" val="24153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EA7B22F5-3436-4139-8F3A-857FDE59A4E4}" type="slidenum">
              <a:rPr lang="ar-EG" smtClean="0"/>
              <a:pPr>
                <a:defRPr/>
              </a:pPr>
              <a:t>8</a:t>
            </a:fld>
            <a:endParaRPr lang="ar-EG"/>
          </a:p>
        </p:txBody>
      </p:sp>
    </p:spTree>
    <p:extLst>
      <p:ext uri="{BB962C8B-B14F-4D97-AF65-F5344CB8AC3E}">
        <p14:creationId xmlns:p14="http://schemas.microsoft.com/office/powerpoint/2010/main" val="100002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7107" name="عنصر نائب للملاحظات 2"/>
          <p:cNvSpPr>
            <a:spLocks noGrp="1"/>
          </p:cNvSpPr>
          <p:nvPr>
            <p:ph type="body" idx="1"/>
          </p:nvPr>
        </p:nvSpPr>
        <p:spPr bwMode="auto">
          <a:noFill/>
        </p:spPr>
        <p:txBody>
          <a:bodyPr/>
          <a:lstStyle/>
          <a:p>
            <a:pPr eaLnBrk="1" hangingPunct="1">
              <a:spcBef>
                <a:spcPct val="0"/>
              </a:spcBef>
            </a:pPr>
            <a:endParaRPr lang="ar-SA"/>
          </a:p>
        </p:txBody>
      </p:sp>
      <p:sp>
        <p:nvSpPr>
          <p:cNvPr id="512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F680EA-4DDA-4A58-89E1-918BA97DBFDD}" type="slidenum">
              <a:rPr lang="ar-EG" smtClean="0"/>
              <a:pPr fontAlgn="base">
                <a:spcBef>
                  <a:spcPct val="0"/>
                </a:spcBef>
                <a:spcAft>
                  <a:spcPct val="0"/>
                </a:spcAft>
                <a:defRPr/>
              </a:pPr>
              <a:t>58</a:t>
            </a:fld>
            <a:endParaRPr lang="ar-EG"/>
          </a:p>
        </p:txBody>
      </p:sp>
    </p:spTree>
    <p:extLst>
      <p:ext uri="{BB962C8B-B14F-4D97-AF65-F5344CB8AC3E}">
        <p14:creationId xmlns:p14="http://schemas.microsoft.com/office/powerpoint/2010/main" val="1443011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94C3EEAA-8F21-4C0D-92BA-CDD4E8A8A391}"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85094BE6-84DF-4670-A7AD-E6CF2040E2E9}"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BF147070-95EB-477C-992C-79930BBF9A5E}"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55B70CD9-B0D7-46D7-BC76-A5FA7BD25E3E}"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0B3D5717-6158-4AAD-BAC9-58D2D745A1B1}"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309DCD6A-807B-4CF9-A45F-425BD59F0F09}"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3788768924"/>
      </p:ext>
    </p:extLst>
  </p:cSld>
  <p:clrMapOvr>
    <a:masterClrMapping/>
  </p:clrMapOvr>
  <p:transition spd="slow">
    <p:wheel spokes="1"/>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4084988004"/>
      </p:ext>
    </p:extLst>
  </p:cSld>
  <p:clrMapOvr>
    <a:masterClrMapping/>
  </p:clrMapOvr>
  <p:transition spd="slow">
    <p:wheel spokes="1"/>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572285015"/>
      </p:ext>
    </p:extLst>
  </p:cSld>
  <p:clrMapOvr>
    <a:masterClrMapping/>
  </p:clrMapOvr>
  <p:transition spd="slow">
    <p:wheel spokes="1"/>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573558736"/>
      </p:ext>
    </p:extLst>
  </p:cSld>
  <p:clrMapOvr>
    <a:masterClrMapping/>
  </p:clrMapOvr>
  <p:transition spd="slow">
    <p:wheel spokes="1"/>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21/04/1442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40834348"/>
      </p:ext>
    </p:extLst>
  </p:cSld>
  <p:clrMapOvr>
    <a:masterClrMapping/>
  </p:clrMapOvr>
  <p:transition spd="slow">
    <p:wheel spokes="1"/>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21/04/1442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2619957779"/>
      </p:ext>
    </p:extLst>
  </p:cSld>
  <p:clrMapOvr>
    <a:masterClrMapping/>
  </p:clrMapOvr>
  <p:transition spd="slow">
    <p:wheel spokes="1"/>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21/04/1442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3880020258"/>
      </p:ext>
    </p:extLst>
  </p:cSld>
  <p:clrMapOvr>
    <a:masterClrMapping/>
  </p:clrMapOvr>
  <p:transition spd="slow">
    <p:wheel spokes="1"/>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17559380"/>
      </p:ext>
    </p:extLst>
  </p:cSld>
  <p:clrMapOvr>
    <a:masterClrMapping/>
  </p:clrMapOvr>
  <p:transition spd="slow">
    <p:wheel spokes="1"/>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233F0271-0A54-44F2-8708-F237622127DF}"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6B01C26C-C8B1-4B8C-921B-1A0F7072CF9D}"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21/04/1442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2773825075"/>
      </p:ext>
    </p:extLst>
  </p:cSld>
  <p:clrMapOvr>
    <a:masterClrMapping/>
  </p:clrMapOvr>
  <p:transition spd="slow">
    <p:wheel spokes="1"/>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2000338985"/>
      </p:ext>
    </p:extLst>
  </p:cSld>
  <p:clrMapOvr>
    <a:masterClrMapping/>
  </p:clrMapOvr>
  <p:transition spd="slow">
    <p:wheel spokes="1"/>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21/04/1442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2023181023"/>
      </p:ext>
    </p:extLst>
  </p:cSld>
  <p:clrMapOvr>
    <a:masterClrMapping/>
  </p:clrMapOvr>
  <p:transition spd="slow">
    <p:wheel spokes="1"/>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B2FCC79A-57E9-46F8-8FD3-6746B0CF83AD}" type="datetimeFigureOut">
              <a:rPr lang="ar-EG"/>
              <a:pPr>
                <a:defRPr/>
              </a:pPr>
              <a:t>21/04/1442</a:t>
            </a:fld>
            <a:endParaRPr lang="ar-EG"/>
          </a:p>
        </p:txBody>
      </p:sp>
      <p:sp>
        <p:nvSpPr>
          <p:cNvPr id="5" name="عنصر نائب للتذييل 4"/>
          <p:cNvSpPr>
            <a:spLocks noGrp="1"/>
          </p:cNvSpPr>
          <p:nvPr>
            <p:ph type="ftr" sz="quarter" idx="11"/>
          </p:nvPr>
        </p:nvSpPr>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58734F3B-B564-4614-BBBD-C0A78D73EA3A}"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3"/>
          <p:cNvSpPr>
            <a:spLocks noGrp="1"/>
          </p:cNvSpPr>
          <p:nvPr>
            <p:ph type="dt" sz="half" idx="10"/>
          </p:nvPr>
        </p:nvSpPr>
        <p:spPr/>
        <p:txBody>
          <a:bodyPr/>
          <a:lstStyle>
            <a:lvl1pPr>
              <a:defRPr/>
            </a:lvl1pPr>
          </a:lstStyle>
          <a:p>
            <a:pPr>
              <a:defRPr/>
            </a:pPr>
            <a:fld id="{6AB8D9E4-C85F-4C95-BB95-93CD5F227681}"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3B16F210-3C57-4B81-B952-849A00AD8E15}"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3"/>
          <p:cNvSpPr>
            <a:spLocks noGrp="1"/>
          </p:cNvSpPr>
          <p:nvPr>
            <p:ph type="dt" sz="half" idx="10"/>
          </p:nvPr>
        </p:nvSpPr>
        <p:spPr/>
        <p:txBody>
          <a:bodyPr/>
          <a:lstStyle>
            <a:lvl1pPr>
              <a:defRPr/>
            </a:lvl1pPr>
          </a:lstStyle>
          <a:p>
            <a:pPr>
              <a:defRPr/>
            </a:pPr>
            <a:fld id="{7DB77824-155D-43D2-987B-5FD41F8DD99E}" type="datetimeFigureOut">
              <a:rPr lang="ar-EG"/>
              <a:pPr>
                <a:defRPr/>
              </a:pPr>
              <a:t>21/04/1442</a:t>
            </a:fld>
            <a:endParaRPr lang="ar-EG"/>
          </a:p>
        </p:txBody>
      </p:sp>
      <p:sp>
        <p:nvSpPr>
          <p:cNvPr id="8" name="عنصر نائب للتذييل 4"/>
          <p:cNvSpPr>
            <a:spLocks noGrp="1"/>
          </p:cNvSpPr>
          <p:nvPr>
            <p:ph type="ftr" sz="quarter" idx="11"/>
          </p:nvPr>
        </p:nvSpPr>
        <p:spPr/>
        <p:txBody>
          <a:bodyPr/>
          <a:lstStyle>
            <a:lvl1pPr>
              <a:defRPr/>
            </a:lvl1pPr>
          </a:lstStyle>
          <a:p>
            <a:pPr>
              <a:defRPr/>
            </a:pPr>
            <a:endParaRPr lang="ar-EG"/>
          </a:p>
        </p:txBody>
      </p:sp>
      <p:sp>
        <p:nvSpPr>
          <p:cNvPr id="9" name="عنصر نائب لرقم الشريحة 5"/>
          <p:cNvSpPr>
            <a:spLocks noGrp="1"/>
          </p:cNvSpPr>
          <p:nvPr>
            <p:ph type="sldNum" sz="quarter" idx="12"/>
          </p:nvPr>
        </p:nvSpPr>
        <p:spPr/>
        <p:txBody>
          <a:bodyPr/>
          <a:lstStyle>
            <a:lvl1pPr>
              <a:defRPr/>
            </a:lvl1pPr>
          </a:lstStyle>
          <a:p>
            <a:pPr>
              <a:defRPr/>
            </a:pPr>
            <a:fld id="{335D5632-DE3F-413C-95CC-3B38E8D2B15F}"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3"/>
          <p:cNvSpPr>
            <a:spLocks noGrp="1"/>
          </p:cNvSpPr>
          <p:nvPr>
            <p:ph type="dt" sz="half" idx="10"/>
          </p:nvPr>
        </p:nvSpPr>
        <p:spPr/>
        <p:txBody>
          <a:bodyPr/>
          <a:lstStyle>
            <a:lvl1pPr>
              <a:defRPr/>
            </a:lvl1pPr>
          </a:lstStyle>
          <a:p>
            <a:pPr>
              <a:defRPr/>
            </a:pPr>
            <a:fld id="{D09BD07F-E1C6-4C14-AA10-FEC01ABFE229}" type="datetimeFigureOut">
              <a:rPr lang="ar-EG"/>
              <a:pPr>
                <a:defRPr/>
              </a:pPr>
              <a:t>21/04/1442</a:t>
            </a:fld>
            <a:endParaRPr lang="ar-EG"/>
          </a:p>
        </p:txBody>
      </p:sp>
      <p:sp>
        <p:nvSpPr>
          <p:cNvPr id="4" name="عنصر نائب للتذييل 4"/>
          <p:cNvSpPr>
            <a:spLocks noGrp="1"/>
          </p:cNvSpPr>
          <p:nvPr>
            <p:ph type="ftr" sz="quarter" idx="11"/>
          </p:nvPr>
        </p:nvSpPr>
        <p:spPr/>
        <p:txBody>
          <a:bodyPr/>
          <a:lstStyle>
            <a:lvl1pPr>
              <a:defRPr/>
            </a:lvl1pPr>
          </a:lstStyle>
          <a:p>
            <a:pPr>
              <a:defRPr/>
            </a:pPr>
            <a:endParaRPr lang="ar-EG"/>
          </a:p>
        </p:txBody>
      </p:sp>
      <p:sp>
        <p:nvSpPr>
          <p:cNvPr id="5" name="عنصر نائب لرقم الشريحة 5"/>
          <p:cNvSpPr>
            <a:spLocks noGrp="1"/>
          </p:cNvSpPr>
          <p:nvPr>
            <p:ph type="sldNum" sz="quarter" idx="12"/>
          </p:nvPr>
        </p:nvSpPr>
        <p:spPr/>
        <p:txBody>
          <a:bodyPr/>
          <a:lstStyle>
            <a:lvl1pPr>
              <a:defRPr/>
            </a:lvl1pPr>
          </a:lstStyle>
          <a:p>
            <a:pPr>
              <a:defRPr/>
            </a:pPr>
            <a:fld id="{BAF949AE-93F5-4775-A74A-6BD23F4DC91B}"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BBDE137B-9EBC-4781-9134-FBF7A9D2355A}" type="datetimeFigureOut">
              <a:rPr lang="ar-EG"/>
              <a:pPr>
                <a:defRPr/>
              </a:pPr>
              <a:t>21/04/1442</a:t>
            </a:fld>
            <a:endParaRPr lang="ar-EG"/>
          </a:p>
        </p:txBody>
      </p:sp>
      <p:sp>
        <p:nvSpPr>
          <p:cNvPr id="3" name="عنصر نائب للتذييل 4"/>
          <p:cNvSpPr>
            <a:spLocks noGrp="1"/>
          </p:cNvSpPr>
          <p:nvPr>
            <p:ph type="ftr" sz="quarter" idx="11"/>
          </p:nvPr>
        </p:nvSpPr>
        <p:spPr/>
        <p:txBody>
          <a:bodyPr/>
          <a:lstStyle>
            <a:lvl1pPr>
              <a:defRPr/>
            </a:lvl1pPr>
          </a:lstStyle>
          <a:p>
            <a:pPr>
              <a:defRPr/>
            </a:pPr>
            <a:endParaRPr lang="ar-EG"/>
          </a:p>
        </p:txBody>
      </p:sp>
      <p:sp>
        <p:nvSpPr>
          <p:cNvPr id="4" name="عنصر نائب لرقم الشريحة 5"/>
          <p:cNvSpPr>
            <a:spLocks noGrp="1"/>
          </p:cNvSpPr>
          <p:nvPr>
            <p:ph type="sldNum" sz="quarter" idx="12"/>
          </p:nvPr>
        </p:nvSpPr>
        <p:spPr/>
        <p:txBody>
          <a:bodyPr/>
          <a:lstStyle>
            <a:lvl1pPr>
              <a:defRPr/>
            </a:lvl1pPr>
          </a:lstStyle>
          <a:p>
            <a:pPr>
              <a:defRPr/>
            </a:pPr>
            <a:fld id="{91979B66-6593-4D65-8F86-BA9B45D72C61}"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EA3DBF1-3050-47F4-A58E-1B090C3BFEB4}"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24845A0C-5CE3-4379-94EC-81585F50111A}" type="slidenum">
              <a:rPr lang="ar-EG"/>
              <a:pPr>
                <a:defRPr/>
              </a:pPr>
              <a:t>‹#›</a:t>
            </a:fld>
            <a:endParaRPr lang="ar-EG"/>
          </a:p>
        </p:txBody>
      </p:sp>
    </p:spTree>
  </p:cSld>
  <p:clrMapOvr>
    <a:masterClrMapping/>
  </p:clrMapOvr>
  <p:transition>
    <p:zoom/>
    <p:sndAc>
      <p:stSnd>
        <p:snd r:embed="rId1" name="4.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7D38D071-1FBF-4059-86CC-45699582D328}" type="datetimeFigureOut">
              <a:rPr lang="ar-EG"/>
              <a:pPr>
                <a:defRPr/>
              </a:pPr>
              <a:t>21/04/1442</a:t>
            </a:fld>
            <a:endParaRPr lang="ar-EG"/>
          </a:p>
        </p:txBody>
      </p:sp>
      <p:sp>
        <p:nvSpPr>
          <p:cNvPr id="6" name="عنصر نائب للتذييل 4"/>
          <p:cNvSpPr>
            <a:spLocks noGrp="1"/>
          </p:cNvSpPr>
          <p:nvPr>
            <p:ph type="ftr" sz="quarter" idx="11"/>
          </p:nvPr>
        </p:nvSpPr>
        <p:spPr/>
        <p:txBody>
          <a:bodyPr/>
          <a:lstStyle>
            <a:lvl1pPr>
              <a:defRPr/>
            </a:lvl1pPr>
          </a:lstStyle>
          <a:p>
            <a:pPr>
              <a:defRPr/>
            </a:pPr>
            <a:endParaRPr lang="ar-EG"/>
          </a:p>
        </p:txBody>
      </p:sp>
      <p:sp>
        <p:nvSpPr>
          <p:cNvPr id="7" name="عنصر نائب لرقم الشريحة 5"/>
          <p:cNvSpPr>
            <a:spLocks noGrp="1"/>
          </p:cNvSpPr>
          <p:nvPr>
            <p:ph type="sldNum" sz="quarter" idx="12"/>
          </p:nvPr>
        </p:nvSpPr>
        <p:spPr/>
        <p:txBody>
          <a:bodyPr/>
          <a:lstStyle>
            <a:lvl1pPr>
              <a:defRPr/>
            </a:lvl1pPr>
          </a:lstStyle>
          <a:p>
            <a:pPr>
              <a:defRPr/>
            </a:pPr>
            <a:fld id="{2FE85DEE-E559-421B-BBD2-CBD178B5B345}" type="slidenum">
              <a:rPr lang="ar-EG"/>
              <a:pPr>
                <a:defRPr/>
              </a:pPr>
              <a:t>‹#›</a:t>
            </a:fld>
            <a:endParaRPr lang="ar-EG"/>
          </a:p>
        </p:txBody>
      </p:sp>
    </p:spTree>
  </p:cSld>
  <p:clrMapOvr>
    <a:masterClrMapping/>
  </p:clrMapOvr>
  <p:transition>
    <p:zoom/>
    <p:sndAc>
      <p:stSnd>
        <p:snd r:embed="rId1" name="4.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ar-EG"/>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D61AB9FA-F192-4385-B970-FD8208158A83}" type="datetimeFigureOut">
              <a:rPr lang="ar-EG"/>
              <a:pPr>
                <a:defRPr/>
              </a:pPr>
              <a:t>21/04/1442</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A1DD606B-DBC9-4DD7-8363-457DB2671C8E}"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sndAc>
      <p:stSnd>
        <p:snd r:embed="rId13" name="4.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a:defRPr/>
            </a:pPr>
            <a:fld id="{1276D27B-B658-456C-BAF0-2AA9BE081498}" type="datetimeFigureOut">
              <a:rPr lang="ar-EG"/>
              <a:pPr>
                <a:defRPr/>
              </a:pPr>
              <a:t>21/04/1442</a:t>
            </a:fld>
            <a:endParaRPr lang="ar-E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3747377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3"/>
          <p:cNvGrpSpPr>
            <a:grpSpLocks/>
          </p:cNvGrpSpPr>
          <p:nvPr/>
        </p:nvGrpSpPr>
        <p:grpSpPr bwMode="auto">
          <a:xfrm>
            <a:off x="5821928" y="155366"/>
            <a:ext cx="2897697" cy="1345275"/>
            <a:chOff x="5500694" y="357166"/>
            <a:chExt cx="3357586" cy="1428761"/>
          </a:xfrm>
        </p:grpSpPr>
        <p:grpSp>
          <p:nvGrpSpPr>
            <p:cNvPr id="13"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15"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8"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14"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19" name="Rectangle 1"/>
          <p:cNvSpPr/>
          <p:nvPr/>
        </p:nvSpPr>
        <p:spPr>
          <a:xfrm>
            <a:off x="6228184" y="332656"/>
            <a:ext cx="2267211" cy="646331"/>
          </a:xfrm>
          <a:prstGeom prst="rect">
            <a:avLst/>
          </a:prstGeom>
        </p:spPr>
        <p:txBody>
          <a:bodyPr wrap="square">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0" name="Group 13"/>
          <p:cNvGrpSpPr>
            <a:grpSpLocks/>
          </p:cNvGrpSpPr>
          <p:nvPr/>
        </p:nvGrpSpPr>
        <p:grpSpPr bwMode="auto">
          <a:xfrm>
            <a:off x="755576" y="1196753"/>
            <a:ext cx="7372495" cy="3660201"/>
            <a:chOff x="-398199" y="-691104"/>
            <a:chExt cx="7899157" cy="2691344"/>
          </a:xfrm>
          <a:noFill/>
        </p:grpSpPr>
        <p:sp>
          <p:nvSpPr>
            <p:cNvPr id="21"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22" name="Rectangle 1"/>
            <p:cNvSpPr>
              <a:spLocks noChangeArrowheads="1"/>
            </p:cNvSpPr>
            <p:nvPr/>
          </p:nvSpPr>
          <p:spPr bwMode="auto">
            <a:xfrm>
              <a:off x="-398199" y="-691104"/>
              <a:ext cx="5620450" cy="1172818"/>
            </a:xfrm>
            <a:prstGeom prst="doubleWave">
              <a:avLst/>
            </a:prstGeom>
            <a:grpFill/>
            <a:ln w="9525">
              <a:noFill/>
              <a:miter lim="800000"/>
              <a:headEnd/>
              <a:tailEnd/>
            </a:ln>
            <a:effectLst/>
          </p:spPr>
          <p:txBody>
            <a:bodyPr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750"/>
                                        <p:tgtEl>
                                          <p:spTgt spid="19"/>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مربع نص 22"/>
          <p:cNvSpPr txBox="1">
            <a:spLocks noChangeArrowheads="1"/>
          </p:cNvSpPr>
          <p:nvPr/>
        </p:nvSpPr>
        <p:spPr bwMode="auto">
          <a:xfrm>
            <a:off x="1066800" y="2438400"/>
            <a:ext cx="7162800" cy="2123658"/>
          </a:xfrm>
          <a:prstGeom prst="rect">
            <a:avLst/>
          </a:prstGeom>
          <a:solidFill>
            <a:schemeClr val="accent1">
              <a:lumMod val="60000"/>
              <a:lumOff val="40000"/>
            </a:schemeClr>
          </a:solidFill>
          <a:ln w="9525">
            <a:noFill/>
            <a:miter lim="800000"/>
            <a:headEnd/>
            <a:tailEnd/>
          </a:ln>
        </p:spPr>
        <p:txBody>
          <a:bodyPr wrap="square">
            <a:spAutoFit/>
          </a:bodyPr>
          <a:lstStyle/>
          <a:p>
            <a:pPr algn="ctr"/>
            <a:r>
              <a:rPr lang="ar-EG" sz="4400" b="1" dirty="0">
                <a:solidFill>
                  <a:schemeClr val="bg1"/>
                </a:solidFill>
                <a:latin typeface="Calibri" pitchFamily="34" charset="0"/>
              </a:rPr>
              <a:t>أولاً: أصنف الكلمات الآتية في ثلاث مجموعات محدداً معيار التصنيف قبل البدء، ثم ألون كل مجموعة بلون.</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مجموعة 7"/>
          <p:cNvGrpSpPr/>
          <p:nvPr/>
        </p:nvGrpSpPr>
        <p:grpSpPr>
          <a:xfrm>
            <a:off x="6730444" y="1828800"/>
            <a:ext cx="1727756" cy="1091862"/>
            <a:chOff x="480997" y="1204091"/>
            <a:chExt cx="7924800" cy="4884403"/>
          </a:xfrm>
          <a:scene3d>
            <a:camera prst="orthographicFront">
              <a:rot lat="0" lon="0" rev="0"/>
            </a:camera>
            <a:lightRig rig="glow" dir="t">
              <a:rot lat="0" lon="0" rev="4800000"/>
            </a:lightRig>
          </a:scene3d>
        </p:grpSpPr>
        <p:sp>
          <p:nvSpPr>
            <p:cNvPr id="19" name="موجة 1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20" name="مستطيل 1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24" name="مربع نص 23"/>
          <p:cNvSpPr txBox="1">
            <a:spLocks noChangeArrowheads="1"/>
          </p:cNvSpPr>
          <p:nvPr/>
        </p:nvSpPr>
        <p:spPr bwMode="auto">
          <a:xfrm>
            <a:off x="6827238" y="1803737"/>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نشرح</a:t>
            </a:r>
          </a:p>
        </p:txBody>
      </p:sp>
      <p:grpSp>
        <p:nvGrpSpPr>
          <p:cNvPr id="34" name="مجموعة 10"/>
          <p:cNvGrpSpPr/>
          <p:nvPr/>
        </p:nvGrpSpPr>
        <p:grpSpPr>
          <a:xfrm>
            <a:off x="4749244" y="1828800"/>
            <a:ext cx="1727756" cy="1091862"/>
            <a:chOff x="480997" y="1204091"/>
            <a:chExt cx="7924800" cy="4884403"/>
          </a:xfrm>
          <a:scene3d>
            <a:camera prst="orthographicFront">
              <a:rot lat="0" lon="0" rev="0"/>
            </a:camera>
            <a:lightRig rig="glow" dir="t">
              <a:rot lat="0" lon="0" rev="4800000"/>
            </a:lightRig>
          </a:scene3d>
        </p:grpSpPr>
        <p:sp>
          <p:nvSpPr>
            <p:cNvPr id="35" name="موجة 34"/>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36" name="مستطيل 35"/>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37" name="مربع نص 36"/>
          <p:cNvSpPr txBox="1">
            <a:spLocks noChangeArrowheads="1"/>
          </p:cNvSpPr>
          <p:nvPr/>
        </p:nvSpPr>
        <p:spPr bwMode="auto">
          <a:xfrm>
            <a:off x="4749243" y="19050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افهم</a:t>
            </a:r>
          </a:p>
        </p:txBody>
      </p:sp>
      <p:grpSp>
        <p:nvGrpSpPr>
          <p:cNvPr id="38" name="مجموعة 14"/>
          <p:cNvGrpSpPr/>
          <p:nvPr/>
        </p:nvGrpSpPr>
        <p:grpSpPr>
          <a:xfrm>
            <a:off x="2691844" y="1828800"/>
            <a:ext cx="1727756" cy="1091862"/>
            <a:chOff x="480997" y="1204091"/>
            <a:chExt cx="7924800" cy="4884403"/>
          </a:xfrm>
          <a:scene3d>
            <a:camera prst="orthographicFront">
              <a:rot lat="0" lon="0" rev="0"/>
            </a:camera>
            <a:lightRig rig="glow" dir="t">
              <a:rot lat="0" lon="0" rev="4800000"/>
            </a:lightRig>
          </a:scene3d>
        </p:grpSpPr>
        <p:sp>
          <p:nvSpPr>
            <p:cNvPr id="39" name="موجة 3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40" name="مستطيل 3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41" name="مربع نص 40"/>
          <p:cNvSpPr txBox="1">
            <a:spLocks noChangeArrowheads="1"/>
          </p:cNvSpPr>
          <p:nvPr/>
        </p:nvSpPr>
        <p:spPr bwMode="auto">
          <a:xfrm>
            <a:off x="2712438" y="19050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نظرت</a:t>
            </a:r>
          </a:p>
        </p:txBody>
      </p:sp>
      <p:grpSp>
        <p:nvGrpSpPr>
          <p:cNvPr id="42" name="مجموعة 18"/>
          <p:cNvGrpSpPr/>
          <p:nvPr/>
        </p:nvGrpSpPr>
        <p:grpSpPr>
          <a:xfrm>
            <a:off x="634444" y="1828800"/>
            <a:ext cx="1727756" cy="1091862"/>
            <a:chOff x="480997" y="1204091"/>
            <a:chExt cx="7924800" cy="4884403"/>
          </a:xfrm>
          <a:scene3d>
            <a:camera prst="orthographicFront">
              <a:rot lat="0" lon="0" rev="0"/>
            </a:camera>
            <a:lightRig rig="glow" dir="t">
              <a:rot lat="0" lon="0" rev="4800000"/>
            </a:lightRig>
          </a:scene3d>
        </p:grpSpPr>
        <p:sp>
          <p:nvSpPr>
            <p:cNvPr id="43" name="موجة 42"/>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44" name="مستطيل 43"/>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45" name="مربع نص 44"/>
          <p:cNvSpPr txBox="1">
            <a:spLocks noChangeArrowheads="1"/>
          </p:cNvSpPr>
          <p:nvPr/>
        </p:nvSpPr>
        <p:spPr bwMode="auto">
          <a:xfrm>
            <a:off x="685800" y="1905000"/>
            <a:ext cx="1859423"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يأكل</a:t>
            </a:r>
          </a:p>
        </p:txBody>
      </p:sp>
      <p:grpSp>
        <p:nvGrpSpPr>
          <p:cNvPr id="46" name="مجموعة 22"/>
          <p:cNvGrpSpPr/>
          <p:nvPr/>
        </p:nvGrpSpPr>
        <p:grpSpPr>
          <a:xfrm>
            <a:off x="6806644" y="3429000"/>
            <a:ext cx="1727756" cy="1091862"/>
            <a:chOff x="480997" y="1204091"/>
            <a:chExt cx="7924800" cy="4884403"/>
          </a:xfrm>
          <a:scene3d>
            <a:camera prst="orthographicFront">
              <a:rot lat="0" lon="0" rev="0"/>
            </a:camera>
            <a:lightRig rig="glow" dir="t">
              <a:rot lat="0" lon="0" rev="4800000"/>
            </a:lightRig>
          </a:scene3d>
        </p:grpSpPr>
        <p:sp>
          <p:nvSpPr>
            <p:cNvPr id="47" name="موجة 46"/>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48" name="مستطيل 47"/>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49" name="مربع نص 48"/>
          <p:cNvSpPr txBox="1">
            <a:spLocks noChangeArrowheads="1"/>
          </p:cNvSpPr>
          <p:nvPr/>
        </p:nvSpPr>
        <p:spPr bwMode="auto">
          <a:xfrm>
            <a:off x="6806643" y="3505200"/>
            <a:ext cx="1630962" cy="923330"/>
          </a:xfrm>
          <a:prstGeom prst="rect">
            <a:avLst/>
          </a:prstGeom>
          <a:noFill/>
          <a:ln w="9525">
            <a:noFill/>
            <a:miter lim="800000"/>
            <a:headEnd/>
            <a:tailEnd/>
          </a:ln>
        </p:spPr>
        <p:txBody>
          <a:bodyPr wrap="square">
            <a:spAutoFit/>
          </a:bodyPr>
          <a:lstStyle/>
          <a:p>
            <a:pPr algn="ctr"/>
            <a:r>
              <a:rPr lang="ar-EG" sz="5400" b="1" dirty="0">
                <a:latin typeface="Calibri" pitchFamily="34" charset="0"/>
              </a:rPr>
              <a:t>اشرب</a:t>
            </a:r>
            <a:endParaRPr lang="ar-EG" sz="6000" b="1" dirty="0">
              <a:latin typeface="Calibri" pitchFamily="34" charset="0"/>
            </a:endParaRPr>
          </a:p>
        </p:txBody>
      </p:sp>
      <p:grpSp>
        <p:nvGrpSpPr>
          <p:cNvPr id="50" name="مجموعة 26"/>
          <p:cNvGrpSpPr/>
          <p:nvPr/>
        </p:nvGrpSpPr>
        <p:grpSpPr>
          <a:xfrm>
            <a:off x="4825444" y="3429000"/>
            <a:ext cx="1727756" cy="1091862"/>
            <a:chOff x="480997" y="1204091"/>
            <a:chExt cx="7924800" cy="4884403"/>
          </a:xfrm>
          <a:scene3d>
            <a:camera prst="orthographicFront">
              <a:rot lat="0" lon="0" rev="0"/>
            </a:camera>
            <a:lightRig rig="glow" dir="t">
              <a:rot lat="0" lon="0" rev="4800000"/>
            </a:lightRig>
          </a:scene3d>
        </p:grpSpPr>
        <p:sp>
          <p:nvSpPr>
            <p:cNvPr id="51" name="موجة 50"/>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52" name="مستطيل 51"/>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53" name="مربع نص 52"/>
          <p:cNvSpPr txBox="1">
            <a:spLocks noChangeArrowheads="1"/>
          </p:cNvSpPr>
          <p:nvPr/>
        </p:nvSpPr>
        <p:spPr bwMode="auto">
          <a:xfrm>
            <a:off x="4825443" y="3505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انزل</a:t>
            </a:r>
          </a:p>
        </p:txBody>
      </p:sp>
      <p:grpSp>
        <p:nvGrpSpPr>
          <p:cNvPr id="54" name="مجموعة 30"/>
          <p:cNvGrpSpPr/>
          <p:nvPr/>
        </p:nvGrpSpPr>
        <p:grpSpPr>
          <a:xfrm>
            <a:off x="2768044" y="3429000"/>
            <a:ext cx="1727756" cy="1091862"/>
            <a:chOff x="480997" y="1204091"/>
            <a:chExt cx="7924800" cy="4884403"/>
          </a:xfrm>
          <a:scene3d>
            <a:camera prst="orthographicFront">
              <a:rot lat="0" lon="0" rev="0"/>
            </a:camera>
            <a:lightRig rig="glow" dir="t">
              <a:rot lat="0" lon="0" rev="4800000"/>
            </a:lightRig>
          </a:scene3d>
        </p:grpSpPr>
        <p:sp>
          <p:nvSpPr>
            <p:cNvPr id="55" name="موجة 54"/>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56" name="مستطيل 55"/>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57" name="مربع نص 56"/>
          <p:cNvSpPr txBox="1">
            <a:spLocks noChangeArrowheads="1"/>
          </p:cNvSpPr>
          <p:nvPr/>
        </p:nvSpPr>
        <p:spPr bwMode="auto">
          <a:xfrm>
            <a:off x="2768043" y="3505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نقترح</a:t>
            </a:r>
          </a:p>
        </p:txBody>
      </p:sp>
      <p:grpSp>
        <p:nvGrpSpPr>
          <p:cNvPr id="58" name="مجموعة 34"/>
          <p:cNvGrpSpPr/>
          <p:nvPr/>
        </p:nvGrpSpPr>
        <p:grpSpPr>
          <a:xfrm>
            <a:off x="710644" y="3429000"/>
            <a:ext cx="1727756" cy="1091862"/>
            <a:chOff x="480997" y="1204091"/>
            <a:chExt cx="7924800" cy="4884403"/>
          </a:xfrm>
          <a:scene3d>
            <a:camera prst="orthographicFront">
              <a:rot lat="0" lon="0" rev="0"/>
            </a:camera>
            <a:lightRig rig="glow" dir="t">
              <a:rot lat="0" lon="0" rev="4800000"/>
            </a:lightRig>
          </a:scene3d>
        </p:grpSpPr>
        <p:sp>
          <p:nvSpPr>
            <p:cNvPr id="59" name="موجة 5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60" name="مستطيل 5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61" name="مربع نص 60"/>
          <p:cNvSpPr txBox="1">
            <a:spLocks noChangeArrowheads="1"/>
          </p:cNvSpPr>
          <p:nvPr/>
        </p:nvSpPr>
        <p:spPr bwMode="auto">
          <a:xfrm>
            <a:off x="710643" y="3505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استلم</a:t>
            </a:r>
          </a:p>
        </p:txBody>
      </p:sp>
      <p:grpSp>
        <p:nvGrpSpPr>
          <p:cNvPr id="62" name="مجموعة 38"/>
          <p:cNvGrpSpPr/>
          <p:nvPr/>
        </p:nvGrpSpPr>
        <p:grpSpPr>
          <a:xfrm>
            <a:off x="6806644" y="4953001"/>
            <a:ext cx="1727756" cy="1091862"/>
            <a:chOff x="480997" y="1204091"/>
            <a:chExt cx="7924800" cy="4884403"/>
          </a:xfrm>
          <a:scene3d>
            <a:camera prst="orthographicFront">
              <a:rot lat="0" lon="0" rev="0"/>
            </a:camera>
            <a:lightRig rig="glow" dir="t">
              <a:rot lat="0" lon="0" rev="4800000"/>
            </a:lightRig>
          </a:scene3d>
        </p:grpSpPr>
        <p:sp>
          <p:nvSpPr>
            <p:cNvPr id="63" name="موجة 62"/>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64" name="مستطيل 63"/>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65" name="مربع نص 64"/>
          <p:cNvSpPr txBox="1">
            <a:spLocks noChangeArrowheads="1"/>
          </p:cNvSpPr>
          <p:nvPr/>
        </p:nvSpPr>
        <p:spPr bwMode="auto">
          <a:xfrm>
            <a:off x="6806643" y="5029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أعلم</a:t>
            </a:r>
          </a:p>
        </p:txBody>
      </p:sp>
      <p:grpSp>
        <p:nvGrpSpPr>
          <p:cNvPr id="66" name="مجموعة 42"/>
          <p:cNvGrpSpPr/>
          <p:nvPr/>
        </p:nvGrpSpPr>
        <p:grpSpPr>
          <a:xfrm>
            <a:off x="4825444" y="4953001"/>
            <a:ext cx="1727756" cy="1091862"/>
            <a:chOff x="480997" y="1204091"/>
            <a:chExt cx="7924800" cy="4884403"/>
          </a:xfrm>
          <a:scene3d>
            <a:camera prst="orthographicFront">
              <a:rot lat="0" lon="0" rev="0"/>
            </a:camera>
            <a:lightRig rig="glow" dir="t">
              <a:rot lat="0" lon="0" rev="4800000"/>
            </a:lightRig>
          </a:scene3d>
        </p:grpSpPr>
        <p:sp>
          <p:nvSpPr>
            <p:cNvPr id="67" name="موجة 66"/>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68" name="مستطيل 67"/>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69" name="مربع نص 68"/>
          <p:cNvSpPr txBox="1">
            <a:spLocks noChangeArrowheads="1"/>
          </p:cNvSpPr>
          <p:nvPr/>
        </p:nvSpPr>
        <p:spPr bwMode="auto">
          <a:xfrm>
            <a:off x="4825443" y="5029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تسأل</a:t>
            </a:r>
          </a:p>
        </p:txBody>
      </p:sp>
      <p:grpSp>
        <p:nvGrpSpPr>
          <p:cNvPr id="70" name="مجموعة 46"/>
          <p:cNvGrpSpPr/>
          <p:nvPr/>
        </p:nvGrpSpPr>
        <p:grpSpPr>
          <a:xfrm>
            <a:off x="2768044" y="4953001"/>
            <a:ext cx="1727756" cy="1091862"/>
            <a:chOff x="480997" y="1204091"/>
            <a:chExt cx="7924800" cy="4884403"/>
          </a:xfrm>
          <a:scene3d>
            <a:camera prst="orthographicFront">
              <a:rot lat="0" lon="0" rev="0"/>
            </a:camera>
            <a:lightRig rig="glow" dir="t">
              <a:rot lat="0" lon="0" rev="4800000"/>
            </a:lightRig>
          </a:scene3d>
        </p:grpSpPr>
        <p:sp>
          <p:nvSpPr>
            <p:cNvPr id="71" name="موجة 70"/>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72" name="مستطيل 71"/>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73" name="مربع نص 72"/>
          <p:cNvSpPr txBox="1">
            <a:spLocks noChangeArrowheads="1"/>
          </p:cNvSpPr>
          <p:nvPr/>
        </p:nvSpPr>
        <p:spPr bwMode="auto">
          <a:xfrm>
            <a:off x="2768043" y="5029200"/>
            <a:ext cx="1630962" cy="830997"/>
          </a:xfrm>
          <a:prstGeom prst="rect">
            <a:avLst/>
          </a:prstGeom>
          <a:noFill/>
          <a:ln w="9525">
            <a:noFill/>
            <a:miter lim="800000"/>
            <a:headEnd/>
            <a:tailEnd/>
          </a:ln>
        </p:spPr>
        <p:txBody>
          <a:bodyPr wrap="square">
            <a:spAutoFit/>
          </a:bodyPr>
          <a:lstStyle/>
          <a:p>
            <a:pPr algn="ctr"/>
            <a:r>
              <a:rPr lang="ar-EG" sz="4800" b="1" dirty="0">
                <a:latin typeface="Calibri" pitchFamily="34" charset="0"/>
              </a:rPr>
              <a:t>أكتشف</a:t>
            </a:r>
          </a:p>
        </p:txBody>
      </p:sp>
      <p:grpSp>
        <p:nvGrpSpPr>
          <p:cNvPr id="74" name="مجموعة 50"/>
          <p:cNvGrpSpPr/>
          <p:nvPr/>
        </p:nvGrpSpPr>
        <p:grpSpPr>
          <a:xfrm>
            <a:off x="710644" y="4953001"/>
            <a:ext cx="1727756" cy="1091862"/>
            <a:chOff x="480997" y="1204091"/>
            <a:chExt cx="7924800" cy="4884403"/>
          </a:xfrm>
          <a:scene3d>
            <a:camera prst="orthographicFront">
              <a:rot lat="0" lon="0" rev="0"/>
            </a:camera>
            <a:lightRig rig="glow" dir="t">
              <a:rot lat="0" lon="0" rev="4800000"/>
            </a:lightRig>
          </a:scene3d>
        </p:grpSpPr>
        <p:sp>
          <p:nvSpPr>
            <p:cNvPr id="75" name="موجة 74"/>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76" name="مستطيل 75"/>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77" name="مربع نص 76"/>
          <p:cNvSpPr txBox="1">
            <a:spLocks noChangeArrowheads="1"/>
          </p:cNvSpPr>
          <p:nvPr/>
        </p:nvSpPr>
        <p:spPr bwMode="auto">
          <a:xfrm>
            <a:off x="710643" y="5029200"/>
            <a:ext cx="1630962" cy="923330"/>
          </a:xfrm>
          <a:prstGeom prst="rect">
            <a:avLst/>
          </a:prstGeom>
          <a:noFill/>
          <a:ln w="9525">
            <a:noFill/>
            <a:miter lim="800000"/>
            <a:headEnd/>
            <a:tailEnd/>
          </a:ln>
        </p:spPr>
        <p:txBody>
          <a:bodyPr wrap="square">
            <a:spAutoFit/>
          </a:bodyPr>
          <a:lstStyle/>
          <a:p>
            <a:pPr algn="ctr"/>
            <a:r>
              <a:rPr lang="ar-EG" sz="5400" b="1" dirty="0">
                <a:latin typeface="Calibri" pitchFamily="34" charset="0"/>
              </a:rPr>
              <a:t>تكاسل</a:t>
            </a:r>
            <a:endParaRPr lang="ar-EG" sz="6000" b="1" dirty="0">
              <a:latin typeface="Calibri" pitchFamily="34" charset="0"/>
            </a:endParaRPr>
          </a:p>
        </p:txBody>
      </p:sp>
      <p:grpSp>
        <p:nvGrpSpPr>
          <p:cNvPr id="78" name="مجموعة 7"/>
          <p:cNvGrpSpPr/>
          <p:nvPr/>
        </p:nvGrpSpPr>
        <p:grpSpPr>
          <a:xfrm>
            <a:off x="6708004" y="481883"/>
            <a:ext cx="1727756" cy="1091862"/>
            <a:chOff x="480997" y="1204091"/>
            <a:chExt cx="7924800" cy="4884403"/>
          </a:xfrm>
          <a:scene3d>
            <a:camera prst="orthographicFront">
              <a:rot lat="0" lon="0" rev="0"/>
            </a:camera>
            <a:lightRig rig="glow" dir="t">
              <a:rot lat="0" lon="0" rev="4800000"/>
            </a:lightRig>
          </a:scene3d>
        </p:grpSpPr>
        <p:sp>
          <p:nvSpPr>
            <p:cNvPr id="79" name="موجة 7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80" name="مستطيل 7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81" name="مربع نص 80"/>
          <p:cNvSpPr txBox="1">
            <a:spLocks noChangeArrowheads="1"/>
          </p:cNvSpPr>
          <p:nvPr/>
        </p:nvSpPr>
        <p:spPr bwMode="auto">
          <a:xfrm>
            <a:off x="6730443" y="482956"/>
            <a:ext cx="1578239"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خذ</a:t>
            </a:r>
          </a:p>
        </p:txBody>
      </p:sp>
      <p:grpSp>
        <p:nvGrpSpPr>
          <p:cNvPr id="82" name="مجموعة 10"/>
          <p:cNvGrpSpPr/>
          <p:nvPr/>
        </p:nvGrpSpPr>
        <p:grpSpPr>
          <a:xfrm>
            <a:off x="4749242" y="394635"/>
            <a:ext cx="1748883" cy="1020350"/>
            <a:chOff x="480997" y="1204091"/>
            <a:chExt cx="7924800" cy="4884403"/>
          </a:xfrm>
          <a:scene3d>
            <a:camera prst="orthographicFront">
              <a:rot lat="0" lon="0" rev="0"/>
            </a:camera>
            <a:lightRig rig="glow" dir="t">
              <a:rot lat="0" lon="0" rev="4800000"/>
            </a:lightRig>
          </a:scene3d>
        </p:grpSpPr>
        <p:sp>
          <p:nvSpPr>
            <p:cNvPr id="83" name="موجة 82"/>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84" name="مستطيل 83"/>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85" name="مربع نص 84"/>
          <p:cNvSpPr txBox="1">
            <a:spLocks noChangeArrowheads="1"/>
          </p:cNvSpPr>
          <p:nvPr/>
        </p:nvSpPr>
        <p:spPr bwMode="auto">
          <a:xfrm>
            <a:off x="4749243" y="381000"/>
            <a:ext cx="1630962" cy="923330"/>
          </a:xfrm>
          <a:prstGeom prst="rect">
            <a:avLst/>
          </a:prstGeom>
          <a:noFill/>
          <a:ln w="9525">
            <a:noFill/>
            <a:miter lim="800000"/>
            <a:headEnd/>
            <a:tailEnd/>
          </a:ln>
        </p:spPr>
        <p:txBody>
          <a:bodyPr wrap="square">
            <a:spAutoFit/>
          </a:bodyPr>
          <a:lstStyle/>
          <a:p>
            <a:pPr algn="ctr"/>
            <a:r>
              <a:rPr lang="ar-EG" sz="5400" b="1" dirty="0">
                <a:latin typeface="Calibri" pitchFamily="34" charset="0"/>
              </a:rPr>
              <a:t>انهض</a:t>
            </a:r>
            <a:endParaRPr lang="ar-EG" sz="6000" b="1" dirty="0">
              <a:latin typeface="Calibri" pitchFamily="34" charset="0"/>
            </a:endParaRPr>
          </a:p>
        </p:txBody>
      </p:sp>
      <p:grpSp>
        <p:nvGrpSpPr>
          <p:cNvPr id="86" name="مجموعة 14"/>
          <p:cNvGrpSpPr/>
          <p:nvPr/>
        </p:nvGrpSpPr>
        <p:grpSpPr>
          <a:xfrm>
            <a:off x="2691843" y="394635"/>
            <a:ext cx="1806602" cy="1020350"/>
            <a:chOff x="480997" y="1204091"/>
            <a:chExt cx="7924800" cy="4884403"/>
          </a:xfrm>
          <a:scene3d>
            <a:camera prst="orthographicFront">
              <a:rot lat="0" lon="0" rev="0"/>
            </a:camera>
            <a:lightRig rig="glow" dir="t">
              <a:rot lat="0" lon="0" rev="4800000"/>
            </a:lightRig>
          </a:scene3d>
        </p:grpSpPr>
        <p:sp>
          <p:nvSpPr>
            <p:cNvPr id="87" name="موجة 86"/>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88" name="مستطيل 87"/>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89" name="مربع نص 88"/>
          <p:cNvSpPr txBox="1">
            <a:spLocks noChangeArrowheads="1"/>
          </p:cNvSpPr>
          <p:nvPr/>
        </p:nvSpPr>
        <p:spPr bwMode="auto">
          <a:xfrm>
            <a:off x="2636238" y="457200"/>
            <a:ext cx="1630962"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سَلَّم</a:t>
            </a:r>
          </a:p>
        </p:txBody>
      </p:sp>
      <p:grpSp>
        <p:nvGrpSpPr>
          <p:cNvPr id="90" name="مجموعة 18"/>
          <p:cNvGrpSpPr/>
          <p:nvPr/>
        </p:nvGrpSpPr>
        <p:grpSpPr>
          <a:xfrm>
            <a:off x="648756" y="478585"/>
            <a:ext cx="1713452" cy="953520"/>
            <a:chOff x="480997" y="1204091"/>
            <a:chExt cx="7924800" cy="4884403"/>
          </a:xfrm>
          <a:scene3d>
            <a:camera prst="orthographicFront">
              <a:rot lat="0" lon="0" rev="0"/>
            </a:camera>
            <a:lightRig rig="glow" dir="t">
              <a:rot lat="0" lon="0" rev="4800000"/>
            </a:lightRig>
          </a:scene3d>
        </p:grpSpPr>
        <p:sp>
          <p:nvSpPr>
            <p:cNvPr id="91" name="موجة 90"/>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92" name="مستطيل 91"/>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93" name="مربع نص 92"/>
          <p:cNvSpPr txBox="1">
            <a:spLocks noChangeArrowheads="1"/>
          </p:cNvSpPr>
          <p:nvPr/>
        </p:nvSpPr>
        <p:spPr bwMode="auto">
          <a:xfrm>
            <a:off x="671195" y="482956"/>
            <a:ext cx="1898847"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اكتبي</a:t>
            </a:r>
          </a:p>
        </p:txBody>
      </p:sp>
    </p:spTree>
    <p:extLst>
      <p:ext uri="{BB962C8B-B14F-4D97-AF65-F5344CB8AC3E}">
        <p14:creationId xmlns:p14="http://schemas.microsoft.com/office/powerpoint/2010/main" val="193715567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fill="hold"/>
                                        <p:tgtEl>
                                          <p:spTgt spid="82"/>
                                        </p:tgtEl>
                                        <p:attrNameLst>
                                          <p:attrName>ppt_x</p:attrName>
                                        </p:attrNameLst>
                                      </p:cBhvr>
                                      <p:tavLst>
                                        <p:tav tm="0">
                                          <p:val>
                                            <p:strVal val="#ppt_x"/>
                                          </p:val>
                                        </p:tav>
                                        <p:tav tm="100000">
                                          <p:val>
                                            <p:strVal val="#ppt_x"/>
                                          </p:val>
                                        </p:tav>
                                      </p:tavLst>
                                    </p:anim>
                                    <p:anim calcmode="lin" valueType="num">
                                      <p:cBhvr additive="base">
                                        <p:cTn id="18" dur="500" fill="hold"/>
                                        <p:tgtEl>
                                          <p:spTgt spid="8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ppt_x"/>
                                          </p:val>
                                        </p:tav>
                                        <p:tav tm="100000">
                                          <p:val>
                                            <p:strVal val="#ppt_x"/>
                                          </p:val>
                                        </p:tav>
                                      </p:tavLst>
                                    </p:anim>
                                    <p:anim calcmode="lin" valueType="num">
                                      <p:cBhvr additive="base">
                                        <p:cTn id="2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500" fill="hold"/>
                                        <p:tgtEl>
                                          <p:spTgt spid="90"/>
                                        </p:tgtEl>
                                        <p:attrNameLst>
                                          <p:attrName>ppt_x</p:attrName>
                                        </p:attrNameLst>
                                      </p:cBhvr>
                                      <p:tavLst>
                                        <p:tav tm="0">
                                          <p:val>
                                            <p:strVal val="#ppt_x"/>
                                          </p:val>
                                        </p:tav>
                                        <p:tav tm="100000">
                                          <p:val>
                                            <p:strVal val="#ppt_x"/>
                                          </p:val>
                                        </p:tav>
                                      </p:tavLst>
                                    </p:anim>
                                    <p:anim calcmode="lin" valueType="num">
                                      <p:cBhvr additive="base">
                                        <p:cTn id="38" dur="500" fill="hold"/>
                                        <p:tgtEl>
                                          <p:spTgt spid="9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ppt_x"/>
                                          </p:val>
                                        </p:tav>
                                        <p:tav tm="100000">
                                          <p:val>
                                            <p:strVal val="#ppt_x"/>
                                          </p:val>
                                        </p:tav>
                                      </p:tavLst>
                                    </p:anim>
                                    <p:anim calcmode="lin" valueType="num">
                                      <p:cBhvr additive="base">
                                        <p:cTn id="4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1000"/>
                                        <p:tgtEl>
                                          <p:spTgt spid="41"/>
                                        </p:tgtEl>
                                      </p:cBhvr>
                                    </p:animEffect>
                                    <p:anim calcmode="lin" valueType="num">
                                      <p:cBhvr>
                                        <p:cTn id="72" dur="1000" fill="hold"/>
                                        <p:tgtEl>
                                          <p:spTgt spid="41"/>
                                        </p:tgtEl>
                                        <p:attrNameLst>
                                          <p:attrName>ppt_x</p:attrName>
                                        </p:attrNameLst>
                                      </p:cBhvr>
                                      <p:tavLst>
                                        <p:tav tm="0">
                                          <p:val>
                                            <p:strVal val="#ppt_x"/>
                                          </p:val>
                                        </p:tav>
                                        <p:tav tm="100000">
                                          <p:val>
                                            <p:strVal val="#ppt_x"/>
                                          </p:val>
                                        </p:tav>
                                      </p:tavLst>
                                    </p:anim>
                                    <p:anim calcmode="lin" valueType="num">
                                      <p:cBhvr>
                                        <p:cTn id="73" dur="1000" fill="hold"/>
                                        <p:tgtEl>
                                          <p:spTgt spid="4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additive="base">
                                        <p:cTn id="93" dur="500" fill="hold"/>
                                        <p:tgtEl>
                                          <p:spTgt spid="46"/>
                                        </p:tgtEl>
                                        <p:attrNameLst>
                                          <p:attrName>ppt_x</p:attrName>
                                        </p:attrNameLst>
                                      </p:cBhvr>
                                      <p:tavLst>
                                        <p:tav tm="0">
                                          <p:val>
                                            <p:strVal val="#ppt_x"/>
                                          </p:val>
                                        </p:tav>
                                        <p:tav tm="100000">
                                          <p:val>
                                            <p:strVal val="#ppt_x"/>
                                          </p:val>
                                        </p:tav>
                                      </p:tavLst>
                                    </p:anim>
                                    <p:anim calcmode="lin" valueType="num">
                                      <p:cBhvr additive="base">
                                        <p:cTn id="94" dur="500" fill="hold"/>
                                        <p:tgtEl>
                                          <p:spTgt spid="4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ppt_x"/>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 calcmode="lin" valueType="num">
                                      <p:cBhvr additive="base">
                                        <p:cTn id="117" dur="500" fill="hold"/>
                                        <p:tgtEl>
                                          <p:spTgt spid="57"/>
                                        </p:tgtEl>
                                        <p:attrNameLst>
                                          <p:attrName>ppt_x</p:attrName>
                                        </p:attrNameLst>
                                      </p:cBhvr>
                                      <p:tavLst>
                                        <p:tav tm="0">
                                          <p:val>
                                            <p:strVal val="#ppt_x"/>
                                          </p:val>
                                        </p:tav>
                                        <p:tav tm="100000">
                                          <p:val>
                                            <p:strVal val="#ppt_x"/>
                                          </p:val>
                                        </p:tav>
                                      </p:tavLst>
                                    </p:anim>
                                    <p:anim calcmode="lin" valueType="num">
                                      <p:cBhvr additive="base">
                                        <p:cTn id="1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fill="hold"/>
                                        <p:tgtEl>
                                          <p:spTgt spid="58"/>
                                        </p:tgtEl>
                                        <p:attrNameLst>
                                          <p:attrName>ppt_x</p:attrName>
                                        </p:attrNameLst>
                                      </p:cBhvr>
                                      <p:tavLst>
                                        <p:tav tm="0">
                                          <p:val>
                                            <p:strVal val="#ppt_x"/>
                                          </p:val>
                                        </p:tav>
                                        <p:tav tm="100000">
                                          <p:val>
                                            <p:strVal val="#ppt_x"/>
                                          </p:val>
                                        </p:tav>
                                      </p:tavLst>
                                    </p:anim>
                                    <p:anim calcmode="lin" valueType="num">
                                      <p:cBhvr additive="base">
                                        <p:cTn id="124" dur="500" fill="hold"/>
                                        <p:tgtEl>
                                          <p:spTgt spid="5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additive="base">
                                        <p:cTn id="127" dur="500" fill="hold"/>
                                        <p:tgtEl>
                                          <p:spTgt spid="61"/>
                                        </p:tgtEl>
                                        <p:attrNameLst>
                                          <p:attrName>ppt_x</p:attrName>
                                        </p:attrNameLst>
                                      </p:cBhvr>
                                      <p:tavLst>
                                        <p:tav tm="0">
                                          <p:val>
                                            <p:strVal val="#ppt_x"/>
                                          </p:val>
                                        </p:tav>
                                        <p:tav tm="100000">
                                          <p:val>
                                            <p:strVal val="#ppt_x"/>
                                          </p:val>
                                        </p:tav>
                                      </p:tavLst>
                                    </p:anim>
                                    <p:anim calcmode="lin" valueType="num">
                                      <p:cBhvr additive="base">
                                        <p:cTn id="12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ppt_x"/>
                                          </p:val>
                                        </p:tav>
                                        <p:tav tm="100000">
                                          <p:val>
                                            <p:strVal val="#ppt_x"/>
                                          </p:val>
                                        </p:tav>
                                      </p:tavLst>
                                    </p:anim>
                                    <p:anim calcmode="lin" valueType="num">
                                      <p:cBhvr additive="base">
                                        <p:cTn id="134" dur="500" fill="hold"/>
                                        <p:tgtEl>
                                          <p:spTgt spid="6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anim calcmode="lin" valueType="num">
                                      <p:cBhvr additive="base">
                                        <p:cTn id="137" dur="500" fill="hold"/>
                                        <p:tgtEl>
                                          <p:spTgt spid="65"/>
                                        </p:tgtEl>
                                        <p:attrNameLst>
                                          <p:attrName>ppt_x</p:attrName>
                                        </p:attrNameLst>
                                      </p:cBhvr>
                                      <p:tavLst>
                                        <p:tav tm="0">
                                          <p:val>
                                            <p:strVal val="#ppt_x"/>
                                          </p:val>
                                        </p:tav>
                                        <p:tav tm="100000">
                                          <p:val>
                                            <p:strVal val="#ppt_x"/>
                                          </p:val>
                                        </p:tav>
                                      </p:tavLst>
                                    </p:anim>
                                    <p:anim calcmode="lin" valueType="num">
                                      <p:cBhvr additive="base">
                                        <p:cTn id="13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66"/>
                                        </p:tgtEl>
                                        <p:attrNameLst>
                                          <p:attrName>style.visibility</p:attrName>
                                        </p:attrNameLst>
                                      </p:cBhvr>
                                      <p:to>
                                        <p:strVal val="visible"/>
                                      </p:to>
                                    </p:set>
                                    <p:anim calcmode="lin" valueType="num">
                                      <p:cBhvr additive="base">
                                        <p:cTn id="143" dur="500" fill="hold"/>
                                        <p:tgtEl>
                                          <p:spTgt spid="66"/>
                                        </p:tgtEl>
                                        <p:attrNameLst>
                                          <p:attrName>ppt_x</p:attrName>
                                        </p:attrNameLst>
                                      </p:cBhvr>
                                      <p:tavLst>
                                        <p:tav tm="0">
                                          <p:val>
                                            <p:strVal val="#ppt_x"/>
                                          </p:val>
                                        </p:tav>
                                        <p:tav tm="100000">
                                          <p:val>
                                            <p:strVal val="#ppt_x"/>
                                          </p:val>
                                        </p:tav>
                                      </p:tavLst>
                                    </p:anim>
                                    <p:anim calcmode="lin" valueType="num">
                                      <p:cBhvr additive="base">
                                        <p:cTn id="144" dur="500" fill="hold"/>
                                        <p:tgtEl>
                                          <p:spTgt spid="66"/>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 calcmode="lin" valueType="num">
                                      <p:cBhvr additive="base">
                                        <p:cTn id="147" dur="500" fill="hold"/>
                                        <p:tgtEl>
                                          <p:spTgt spid="69"/>
                                        </p:tgtEl>
                                        <p:attrNameLst>
                                          <p:attrName>ppt_x</p:attrName>
                                        </p:attrNameLst>
                                      </p:cBhvr>
                                      <p:tavLst>
                                        <p:tav tm="0">
                                          <p:val>
                                            <p:strVal val="#ppt_x"/>
                                          </p:val>
                                        </p:tav>
                                        <p:tav tm="100000">
                                          <p:val>
                                            <p:strVal val="#ppt_x"/>
                                          </p:val>
                                        </p:tav>
                                      </p:tavLst>
                                    </p:anim>
                                    <p:anim calcmode="lin" valueType="num">
                                      <p:cBhvr additive="base">
                                        <p:cTn id="14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70"/>
                                        </p:tgtEl>
                                        <p:attrNameLst>
                                          <p:attrName>style.visibility</p:attrName>
                                        </p:attrNameLst>
                                      </p:cBhvr>
                                      <p:to>
                                        <p:strVal val="visible"/>
                                      </p:to>
                                    </p:set>
                                    <p:anim calcmode="lin" valueType="num">
                                      <p:cBhvr additive="base">
                                        <p:cTn id="153" dur="500" fill="hold"/>
                                        <p:tgtEl>
                                          <p:spTgt spid="70"/>
                                        </p:tgtEl>
                                        <p:attrNameLst>
                                          <p:attrName>ppt_x</p:attrName>
                                        </p:attrNameLst>
                                      </p:cBhvr>
                                      <p:tavLst>
                                        <p:tav tm="0">
                                          <p:val>
                                            <p:strVal val="#ppt_x"/>
                                          </p:val>
                                        </p:tav>
                                        <p:tav tm="100000">
                                          <p:val>
                                            <p:strVal val="#ppt_x"/>
                                          </p:val>
                                        </p:tav>
                                      </p:tavLst>
                                    </p:anim>
                                    <p:anim calcmode="lin" valueType="num">
                                      <p:cBhvr additive="base">
                                        <p:cTn id="154" dur="500" fill="hold"/>
                                        <p:tgtEl>
                                          <p:spTgt spid="70"/>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fill="hold"/>
                                        <p:tgtEl>
                                          <p:spTgt spid="73"/>
                                        </p:tgtEl>
                                        <p:attrNameLst>
                                          <p:attrName>ppt_x</p:attrName>
                                        </p:attrNameLst>
                                      </p:cBhvr>
                                      <p:tavLst>
                                        <p:tav tm="0">
                                          <p:val>
                                            <p:strVal val="#ppt_x"/>
                                          </p:val>
                                        </p:tav>
                                        <p:tav tm="100000">
                                          <p:val>
                                            <p:strVal val="#ppt_x"/>
                                          </p:val>
                                        </p:tav>
                                      </p:tavLst>
                                    </p:anim>
                                    <p:anim calcmode="lin" valueType="num">
                                      <p:cBhvr additive="base">
                                        <p:cTn id="15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74"/>
                                        </p:tgtEl>
                                        <p:attrNameLst>
                                          <p:attrName>style.visibility</p:attrName>
                                        </p:attrNameLst>
                                      </p:cBhvr>
                                      <p:to>
                                        <p:strVal val="visible"/>
                                      </p:to>
                                    </p:set>
                                    <p:anim calcmode="lin" valueType="num">
                                      <p:cBhvr additive="base">
                                        <p:cTn id="163" dur="500" fill="hold"/>
                                        <p:tgtEl>
                                          <p:spTgt spid="74"/>
                                        </p:tgtEl>
                                        <p:attrNameLst>
                                          <p:attrName>ppt_x</p:attrName>
                                        </p:attrNameLst>
                                      </p:cBhvr>
                                      <p:tavLst>
                                        <p:tav tm="0">
                                          <p:val>
                                            <p:strVal val="#ppt_x"/>
                                          </p:val>
                                        </p:tav>
                                        <p:tav tm="100000">
                                          <p:val>
                                            <p:strVal val="#ppt_x"/>
                                          </p:val>
                                        </p:tav>
                                      </p:tavLst>
                                    </p:anim>
                                    <p:anim calcmode="lin" valueType="num">
                                      <p:cBhvr additive="base">
                                        <p:cTn id="164" dur="500" fill="hold"/>
                                        <p:tgtEl>
                                          <p:spTgt spid="7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77"/>
                                        </p:tgtEl>
                                        <p:attrNameLst>
                                          <p:attrName>style.visibility</p:attrName>
                                        </p:attrNameLst>
                                      </p:cBhvr>
                                      <p:to>
                                        <p:strVal val="visible"/>
                                      </p:to>
                                    </p:set>
                                    <p:anim calcmode="lin" valueType="num">
                                      <p:cBhvr additive="base">
                                        <p:cTn id="167" dur="500" fill="hold"/>
                                        <p:tgtEl>
                                          <p:spTgt spid="77"/>
                                        </p:tgtEl>
                                        <p:attrNameLst>
                                          <p:attrName>ppt_x</p:attrName>
                                        </p:attrNameLst>
                                      </p:cBhvr>
                                      <p:tavLst>
                                        <p:tav tm="0">
                                          <p:val>
                                            <p:strVal val="#ppt_x"/>
                                          </p:val>
                                        </p:tav>
                                        <p:tav tm="100000">
                                          <p:val>
                                            <p:strVal val="#ppt_x"/>
                                          </p:val>
                                        </p:tav>
                                      </p:tavLst>
                                    </p:anim>
                                    <p:anim calcmode="lin" valueType="num">
                                      <p:cBhvr additive="base">
                                        <p:cTn id="16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animBg="1"/>
      <p:bldP spid="45" grpId="0" animBg="1"/>
      <p:bldP spid="49" grpId="0" animBg="1"/>
      <p:bldP spid="53" grpId="0" animBg="1"/>
      <p:bldP spid="57" grpId="0" animBg="1"/>
      <p:bldP spid="61" grpId="0" animBg="1"/>
      <p:bldP spid="65" grpId="0" animBg="1"/>
      <p:bldP spid="69" grpId="0" animBg="1"/>
      <p:bldP spid="73" grpId="0" animBg="1"/>
      <p:bldP spid="77" grpId="0" animBg="1"/>
      <p:bldP spid="81" grpId="0" animBg="1"/>
      <p:bldP spid="85" grpId="0" animBg="1"/>
      <p:bldP spid="89"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مجموعة 14"/>
          <p:cNvGrpSpPr/>
          <p:nvPr/>
        </p:nvGrpSpPr>
        <p:grpSpPr>
          <a:xfrm>
            <a:off x="4991749" y="3467941"/>
            <a:ext cx="3314051" cy="1256459"/>
            <a:chOff x="480997" y="1204091"/>
            <a:chExt cx="7924800" cy="4884403"/>
          </a:xfrm>
          <a:scene3d>
            <a:camera prst="orthographicFront">
              <a:rot lat="0" lon="0" rev="0"/>
            </a:camera>
            <a:lightRig rig="glow" dir="t">
              <a:rot lat="0" lon="0" rev="4800000"/>
            </a:lightRig>
          </a:scene3d>
        </p:grpSpPr>
        <p:sp>
          <p:nvSpPr>
            <p:cNvPr id="39" name="موجة 3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40" name="مستطيل 3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41" name="مربع نص 40"/>
          <p:cNvSpPr txBox="1">
            <a:spLocks noChangeArrowheads="1"/>
          </p:cNvSpPr>
          <p:nvPr/>
        </p:nvSpPr>
        <p:spPr bwMode="auto">
          <a:xfrm>
            <a:off x="5649127" y="3609461"/>
            <a:ext cx="2656673"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انتشرت</a:t>
            </a:r>
          </a:p>
        </p:txBody>
      </p:sp>
      <p:grpSp>
        <p:nvGrpSpPr>
          <p:cNvPr id="78" name="مجموعة 7"/>
          <p:cNvGrpSpPr/>
          <p:nvPr/>
        </p:nvGrpSpPr>
        <p:grpSpPr>
          <a:xfrm>
            <a:off x="4439560" y="848516"/>
            <a:ext cx="3962400" cy="1371600"/>
            <a:chOff x="480997" y="1204091"/>
            <a:chExt cx="7924800" cy="4884403"/>
          </a:xfrm>
          <a:scene3d>
            <a:camera prst="orthographicFront">
              <a:rot lat="0" lon="0" rev="0"/>
            </a:camera>
            <a:lightRig rig="glow" dir="t">
              <a:rot lat="0" lon="0" rev="4800000"/>
            </a:lightRig>
          </a:scene3d>
        </p:grpSpPr>
        <p:sp>
          <p:nvSpPr>
            <p:cNvPr id="79" name="موجة 78"/>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80" name="مستطيل 79"/>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81" name="مربع نص 80"/>
          <p:cNvSpPr txBox="1">
            <a:spLocks noChangeArrowheads="1"/>
          </p:cNvSpPr>
          <p:nvPr/>
        </p:nvSpPr>
        <p:spPr bwMode="auto">
          <a:xfrm>
            <a:off x="5172993" y="938349"/>
            <a:ext cx="3102769"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سوف يزهر</a:t>
            </a:r>
          </a:p>
        </p:txBody>
      </p:sp>
      <p:grpSp>
        <p:nvGrpSpPr>
          <p:cNvPr id="86" name="مجموعة 14"/>
          <p:cNvGrpSpPr/>
          <p:nvPr/>
        </p:nvGrpSpPr>
        <p:grpSpPr>
          <a:xfrm>
            <a:off x="570066" y="848516"/>
            <a:ext cx="3786203" cy="1371600"/>
            <a:chOff x="480997" y="1204091"/>
            <a:chExt cx="7924800" cy="4884403"/>
          </a:xfrm>
          <a:scene3d>
            <a:camera prst="orthographicFront">
              <a:rot lat="0" lon="0" rev="0"/>
            </a:camera>
            <a:lightRig rig="glow" dir="t">
              <a:rot lat="0" lon="0" rev="4800000"/>
            </a:lightRig>
          </a:scene3d>
        </p:grpSpPr>
        <p:sp>
          <p:nvSpPr>
            <p:cNvPr id="87" name="موجة 86"/>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88" name="مستطيل 87"/>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89" name="مربع نص 88"/>
          <p:cNvSpPr txBox="1">
            <a:spLocks noChangeArrowheads="1"/>
          </p:cNvSpPr>
          <p:nvPr/>
        </p:nvSpPr>
        <p:spPr bwMode="auto">
          <a:xfrm>
            <a:off x="469501" y="889337"/>
            <a:ext cx="3840928" cy="1015663"/>
          </a:xfrm>
          <a:prstGeom prst="rect">
            <a:avLst/>
          </a:prstGeom>
          <a:noFill/>
          <a:ln w="9525">
            <a:noFill/>
            <a:miter lim="800000"/>
            <a:headEnd/>
            <a:tailEnd/>
          </a:ln>
        </p:spPr>
        <p:txBody>
          <a:bodyPr wrap="square">
            <a:spAutoFit/>
          </a:bodyPr>
          <a:lstStyle/>
          <a:p>
            <a:pPr algn="ctr"/>
            <a:r>
              <a:rPr lang="ar-EG" sz="6000" b="1" dirty="0">
                <a:latin typeface="Calibri" pitchFamily="34" charset="0"/>
              </a:rPr>
              <a:t>سيحضر</a:t>
            </a:r>
          </a:p>
        </p:txBody>
      </p:sp>
      <p:grpSp>
        <p:nvGrpSpPr>
          <p:cNvPr id="90" name="مجموعة 18"/>
          <p:cNvGrpSpPr/>
          <p:nvPr/>
        </p:nvGrpSpPr>
        <p:grpSpPr>
          <a:xfrm>
            <a:off x="571992" y="3238621"/>
            <a:ext cx="3861419" cy="1371600"/>
            <a:chOff x="480997" y="1204091"/>
            <a:chExt cx="7924800" cy="4884403"/>
          </a:xfrm>
          <a:scene3d>
            <a:camera prst="orthographicFront">
              <a:rot lat="0" lon="0" rev="0"/>
            </a:camera>
            <a:lightRig rig="glow" dir="t">
              <a:rot lat="0" lon="0" rev="4800000"/>
            </a:lightRig>
          </a:scene3d>
        </p:grpSpPr>
        <p:sp>
          <p:nvSpPr>
            <p:cNvPr id="91" name="موجة 90"/>
            <p:cNvSpPr/>
            <p:nvPr/>
          </p:nvSpPr>
          <p:spPr>
            <a:xfrm rot="21394392">
              <a:off x="480997" y="1204091"/>
              <a:ext cx="7924800" cy="4884403"/>
            </a:xfrm>
            <a:prstGeom prst="wave">
              <a:avLst>
                <a:gd name="adj1" fmla="val 12500"/>
                <a:gd name="adj2" fmla="val 10000"/>
              </a:avLst>
            </a:prstGeom>
            <a:gradFill flip="none" rotWithShape="1">
              <a:gsLst>
                <a:gs pos="50000">
                  <a:srgbClr val="150DBB"/>
                </a:gs>
                <a:gs pos="0">
                  <a:srgbClr val="85C2FF"/>
                </a:gs>
                <a:gs pos="70000">
                  <a:srgbClr val="C4D6EB"/>
                </a:gs>
                <a:gs pos="100000">
                  <a:srgbClr val="FFEBFA"/>
                </a:gs>
              </a:gsLst>
              <a:path path="circle">
                <a:fillToRect l="100000" t="100000"/>
              </a:path>
              <a:tileRect r="-100000" b="-10000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solidFill>
                  <a:schemeClr val="tx1"/>
                </a:solidFill>
              </a:endParaRPr>
            </a:p>
          </p:txBody>
        </p:sp>
        <p:sp>
          <p:nvSpPr>
            <p:cNvPr id="92" name="مستطيل 91"/>
            <p:cNvSpPr/>
            <p:nvPr/>
          </p:nvSpPr>
          <p:spPr>
            <a:xfrm>
              <a:off x="914400" y="1524000"/>
              <a:ext cx="7239000" cy="4114800"/>
            </a:xfrm>
            <a:prstGeom prst="rect">
              <a:avLst/>
            </a:prstGeom>
            <a:gradFill flip="none" rotWithShape="1">
              <a:gsLst>
                <a:gs pos="50000">
                  <a:srgbClr val="C198E0"/>
                </a:gs>
                <a:gs pos="0">
                  <a:srgbClr val="85C2FF"/>
                </a:gs>
                <a:gs pos="70000">
                  <a:srgbClr val="C4D6EB"/>
                </a:gs>
                <a:gs pos="100000">
                  <a:srgbClr val="FFEBFA"/>
                </a:gs>
              </a:gsLst>
              <a:path path="shape">
                <a:fillToRect l="50000" t="50000" r="50000" b="50000"/>
              </a:path>
              <a:tileRect/>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93" name="مربع نص 92"/>
          <p:cNvSpPr txBox="1">
            <a:spLocks noChangeArrowheads="1"/>
          </p:cNvSpPr>
          <p:nvPr/>
        </p:nvSpPr>
        <p:spPr bwMode="auto">
          <a:xfrm>
            <a:off x="1381926" y="3467941"/>
            <a:ext cx="2241550" cy="1016000"/>
          </a:xfrm>
          <a:prstGeom prst="rect">
            <a:avLst/>
          </a:prstGeom>
          <a:noFill/>
          <a:ln w="9525">
            <a:noFill/>
            <a:miter lim="800000"/>
            <a:headEnd/>
            <a:tailEnd/>
          </a:ln>
        </p:spPr>
        <p:txBody>
          <a:bodyPr>
            <a:spAutoFit/>
          </a:bodyPr>
          <a:lstStyle/>
          <a:p>
            <a:pPr algn="ctr"/>
            <a:r>
              <a:rPr lang="ar-EG" sz="6000" b="1" dirty="0">
                <a:latin typeface="Calibri" pitchFamily="34" charset="0"/>
              </a:rPr>
              <a:t>ارسمي</a:t>
            </a:r>
          </a:p>
        </p:txBody>
      </p:sp>
    </p:spTree>
    <p:extLst>
      <p:ext uri="{BB962C8B-B14F-4D97-AF65-F5344CB8AC3E}">
        <p14:creationId xmlns:p14="http://schemas.microsoft.com/office/powerpoint/2010/main" val="3087115416"/>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500" fill="hold"/>
                                        <p:tgtEl>
                                          <p:spTgt spid="86"/>
                                        </p:tgtEl>
                                        <p:attrNameLst>
                                          <p:attrName>ppt_x</p:attrName>
                                        </p:attrNameLst>
                                      </p:cBhvr>
                                      <p:tavLst>
                                        <p:tav tm="0">
                                          <p:val>
                                            <p:strVal val="#ppt_x"/>
                                          </p:val>
                                        </p:tav>
                                        <p:tav tm="100000">
                                          <p:val>
                                            <p:strVal val="#ppt_x"/>
                                          </p:val>
                                        </p:tav>
                                      </p:tavLst>
                                    </p:anim>
                                    <p:anim calcmode="lin" valueType="num">
                                      <p:cBhvr additive="base">
                                        <p:cTn id="18" dur="500" fill="hold"/>
                                        <p:tgtEl>
                                          <p:spTgt spid="8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additive="base">
                                        <p:cTn id="37" dur="500" fill="hold"/>
                                        <p:tgtEl>
                                          <p:spTgt spid="90"/>
                                        </p:tgtEl>
                                        <p:attrNameLst>
                                          <p:attrName>ppt_x</p:attrName>
                                        </p:attrNameLst>
                                      </p:cBhvr>
                                      <p:tavLst>
                                        <p:tav tm="0">
                                          <p:val>
                                            <p:strVal val="#ppt_x"/>
                                          </p:val>
                                        </p:tav>
                                        <p:tav tm="100000">
                                          <p:val>
                                            <p:strVal val="#ppt_x"/>
                                          </p:val>
                                        </p:tav>
                                      </p:tavLst>
                                    </p:anim>
                                    <p:anim calcmode="lin" valueType="num">
                                      <p:cBhvr additive="base">
                                        <p:cTn id="38" dur="500" fill="hold"/>
                                        <p:tgtEl>
                                          <p:spTgt spid="9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ppt_x"/>
                                          </p:val>
                                        </p:tav>
                                        <p:tav tm="100000">
                                          <p:val>
                                            <p:strVal val="#ppt_x"/>
                                          </p:val>
                                        </p:tav>
                                      </p:tavLst>
                                    </p:anim>
                                    <p:anim calcmode="lin" valueType="num">
                                      <p:cBhvr additive="base">
                                        <p:cTn id="4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1" grpId="0"/>
      <p:bldP spid="89"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جدول 16"/>
          <p:cNvGraphicFramePr>
            <a:graphicFrameLocks noGrp="1"/>
          </p:cNvGraphicFramePr>
          <p:nvPr>
            <p:extLst>
              <p:ext uri="{D42A27DB-BD31-4B8C-83A1-F6EECF244321}">
                <p14:modId xmlns:p14="http://schemas.microsoft.com/office/powerpoint/2010/main" val="1944637738"/>
              </p:ext>
            </p:extLst>
          </p:nvPr>
        </p:nvGraphicFramePr>
        <p:xfrm>
          <a:off x="685800" y="563880"/>
          <a:ext cx="7772400" cy="5836923"/>
        </p:xfrm>
        <a:graphic>
          <a:graphicData uri="http://schemas.openxmlformats.org/drawingml/2006/table">
            <a:tbl>
              <a:tblPr rtl="1" firstRow="1" bandRow="1">
                <a:tableStyleId>{35758FB7-9AC5-4552-8A53-C91805E547FA}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48547">
                <a:tc>
                  <a:txBody>
                    <a:bodyPr/>
                    <a:lstStyle/>
                    <a:p>
                      <a:pPr algn="ctr" rtl="1"/>
                      <a:r>
                        <a:rPr lang="ar-EG" sz="2800" dirty="0"/>
                        <a:t>فعل مضارع</a:t>
                      </a:r>
                      <a:endParaRPr lang="ar-SA" sz="2800" b="1" dirty="0"/>
                    </a:p>
                  </a:txBody>
                  <a:tcPr/>
                </a:tc>
                <a:tc>
                  <a:txBody>
                    <a:bodyPr/>
                    <a:lstStyle/>
                    <a:p>
                      <a:pPr algn="ctr" rtl="1"/>
                      <a:r>
                        <a:rPr lang="ar-EG" sz="2800" dirty="0"/>
                        <a:t>فعل أمر</a:t>
                      </a:r>
                      <a:endParaRPr lang="ar-SA" sz="2800" b="1" dirty="0"/>
                    </a:p>
                  </a:txBody>
                  <a:tcPr/>
                </a:tc>
                <a:tc>
                  <a:txBody>
                    <a:bodyPr/>
                    <a:lstStyle/>
                    <a:p>
                      <a:pPr algn="ctr" rtl="1"/>
                      <a:r>
                        <a:rPr lang="ar-EG" sz="2800" dirty="0"/>
                        <a:t>فعل ماضي</a:t>
                      </a:r>
                      <a:endParaRPr lang="ar-SA" sz="2800" b="1" dirty="0"/>
                    </a:p>
                  </a:txBody>
                  <a:tcPr/>
                </a:tc>
                <a:extLst>
                  <a:ext uri="{0D108BD9-81ED-4DB2-BD59-A6C34878D82A}">
                    <a16:rowId xmlns:a16="http://schemas.microsoft.com/office/drawing/2014/main" val="10000"/>
                  </a:ext>
                </a:extLst>
              </a:tr>
              <a:tr h="648547">
                <a:tc>
                  <a:txBody>
                    <a:bodyPr/>
                    <a:lstStyle/>
                    <a:p>
                      <a:pPr algn="ctr" rtl="1"/>
                      <a:r>
                        <a:rPr lang="ar-EG" sz="2800" b="1" dirty="0"/>
                        <a:t>يأكل</a:t>
                      </a:r>
                      <a:endParaRPr lang="ar-SA" sz="2800" b="1" dirty="0"/>
                    </a:p>
                  </a:txBody>
                  <a:tcPr/>
                </a:tc>
                <a:tc>
                  <a:txBody>
                    <a:bodyPr/>
                    <a:lstStyle/>
                    <a:p>
                      <a:pPr algn="ctr" rtl="1"/>
                      <a:r>
                        <a:rPr lang="ar-EG" sz="2800" b="1" dirty="0"/>
                        <a:t>اكتبي</a:t>
                      </a:r>
                      <a:endParaRPr lang="ar-SA" sz="2800" b="1" dirty="0"/>
                    </a:p>
                  </a:txBody>
                  <a:tcPr/>
                </a:tc>
                <a:tc>
                  <a:txBody>
                    <a:bodyPr/>
                    <a:lstStyle/>
                    <a:p>
                      <a:pPr algn="ctr" rtl="1"/>
                      <a:r>
                        <a:rPr lang="ar-EG" sz="2800" b="1" dirty="0"/>
                        <a:t>استلم</a:t>
                      </a:r>
                      <a:endParaRPr lang="ar-SA" sz="2800" b="1" dirty="0"/>
                    </a:p>
                  </a:txBody>
                  <a:tcPr/>
                </a:tc>
                <a:extLst>
                  <a:ext uri="{0D108BD9-81ED-4DB2-BD59-A6C34878D82A}">
                    <a16:rowId xmlns:a16="http://schemas.microsoft.com/office/drawing/2014/main" val="10001"/>
                  </a:ext>
                </a:extLst>
              </a:tr>
              <a:tr h="648547">
                <a:tc>
                  <a:txBody>
                    <a:bodyPr/>
                    <a:lstStyle/>
                    <a:p>
                      <a:pPr algn="ctr" rtl="1"/>
                      <a:r>
                        <a:rPr lang="ar-EG" sz="2800" b="1" dirty="0"/>
                        <a:t>نقترح</a:t>
                      </a:r>
                      <a:endParaRPr lang="ar-SA" sz="2800" b="1" dirty="0"/>
                    </a:p>
                  </a:txBody>
                  <a:tcPr/>
                </a:tc>
                <a:tc>
                  <a:txBody>
                    <a:bodyPr/>
                    <a:lstStyle/>
                    <a:p>
                      <a:pPr algn="ctr" rtl="1"/>
                      <a:r>
                        <a:rPr lang="ar-EG" sz="2800" b="1" dirty="0"/>
                        <a:t>خذ</a:t>
                      </a:r>
                      <a:endParaRPr lang="ar-SA" sz="2800" b="1" dirty="0"/>
                    </a:p>
                  </a:txBody>
                  <a:tcPr/>
                </a:tc>
                <a:tc>
                  <a:txBody>
                    <a:bodyPr/>
                    <a:lstStyle/>
                    <a:p>
                      <a:pPr algn="ctr" rtl="1"/>
                      <a:r>
                        <a:rPr lang="ar-EG" sz="2800" b="1" dirty="0"/>
                        <a:t>سلِّم</a:t>
                      </a:r>
                      <a:endParaRPr lang="ar-SA" sz="2800" b="1" dirty="0"/>
                    </a:p>
                  </a:txBody>
                  <a:tcPr/>
                </a:tc>
                <a:extLst>
                  <a:ext uri="{0D108BD9-81ED-4DB2-BD59-A6C34878D82A}">
                    <a16:rowId xmlns:a16="http://schemas.microsoft.com/office/drawing/2014/main" val="10002"/>
                  </a:ext>
                </a:extLst>
              </a:tr>
              <a:tr h="648547">
                <a:tc>
                  <a:txBody>
                    <a:bodyPr/>
                    <a:lstStyle/>
                    <a:p>
                      <a:pPr algn="ctr" rtl="1"/>
                      <a:r>
                        <a:rPr lang="ar-EG" sz="2800" b="1" dirty="0"/>
                        <a:t>سوف يزهر</a:t>
                      </a:r>
                      <a:endParaRPr lang="ar-SA" sz="2800" b="1" dirty="0"/>
                    </a:p>
                  </a:txBody>
                  <a:tcPr/>
                </a:tc>
                <a:tc>
                  <a:txBody>
                    <a:bodyPr/>
                    <a:lstStyle/>
                    <a:p>
                      <a:pPr algn="ctr" rtl="1"/>
                      <a:r>
                        <a:rPr lang="ar-EG" sz="2800" b="1" dirty="0"/>
                        <a:t>انهض</a:t>
                      </a:r>
                      <a:endParaRPr lang="ar-SA" sz="2800" b="1" dirty="0"/>
                    </a:p>
                  </a:txBody>
                  <a:tcPr/>
                </a:tc>
                <a:tc>
                  <a:txBody>
                    <a:bodyPr/>
                    <a:lstStyle/>
                    <a:p>
                      <a:pPr algn="ctr" rtl="1"/>
                      <a:r>
                        <a:rPr lang="ar-EG" sz="2800" b="1" dirty="0"/>
                        <a:t>نظرت</a:t>
                      </a:r>
                      <a:endParaRPr lang="ar-SA" sz="2800" b="1" dirty="0"/>
                    </a:p>
                  </a:txBody>
                  <a:tcPr/>
                </a:tc>
                <a:extLst>
                  <a:ext uri="{0D108BD9-81ED-4DB2-BD59-A6C34878D82A}">
                    <a16:rowId xmlns:a16="http://schemas.microsoft.com/office/drawing/2014/main" val="10003"/>
                  </a:ext>
                </a:extLst>
              </a:tr>
              <a:tr h="648547">
                <a:tc>
                  <a:txBody>
                    <a:bodyPr/>
                    <a:lstStyle/>
                    <a:p>
                      <a:pPr algn="ctr" rtl="1"/>
                      <a:r>
                        <a:rPr lang="ar-EG" sz="2800" b="1" dirty="0"/>
                        <a:t>سيحضر</a:t>
                      </a:r>
                      <a:endParaRPr lang="ar-SA" sz="2800" b="1" dirty="0"/>
                    </a:p>
                  </a:txBody>
                  <a:tcPr/>
                </a:tc>
                <a:tc>
                  <a:txBody>
                    <a:bodyPr/>
                    <a:lstStyle/>
                    <a:p>
                      <a:pPr algn="ctr" rtl="1"/>
                      <a:r>
                        <a:rPr lang="ar-EG" sz="2800" b="1" dirty="0"/>
                        <a:t>افهم</a:t>
                      </a:r>
                      <a:endParaRPr lang="ar-SA" sz="2800" b="1" dirty="0"/>
                    </a:p>
                  </a:txBody>
                  <a:tcPr/>
                </a:tc>
                <a:tc>
                  <a:txBody>
                    <a:bodyPr/>
                    <a:lstStyle/>
                    <a:p>
                      <a:pPr algn="ctr" rtl="1"/>
                      <a:r>
                        <a:rPr lang="ar-EG" sz="2800" b="1" dirty="0"/>
                        <a:t>انتشرت</a:t>
                      </a:r>
                      <a:endParaRPr lang="ar-SA" sz="2800" b="1" dirty="0"/>
                    </a:p>
                  </a:txBody>
                  <a:tcPr/>
                </a:tc>
                <a:extLst>
                  <a:ext uri="{0D108BD9-81ED-4DB2-BD59-A6C34878D82A}">
                    <a16:rowId xmlns:a16="http://schemas.microsoft.com/office/drawing/2014/main" val="10004"/>
                  </a:ext>
                </a:extLst>
              </a:tr>
              <a:tr h="648547">
                <a:tc>
                  <a:txBody>
                    <a:bodyPr/>
                    <a:lstStyle/>
                    <a:p>
                      <a:pPr algn="ctr" rtl="1"/>
                      <a:r>
                        <a:rPr lang="ar-EG" sz="2800" b="1" dirty="0"/>
                        <a:t>نشرح</a:t>
                      </a:r>
                      <a:endParaRPr lang="ar-SA" sz="2800" b="1" dirty="0"/>
                    </a:p>
                  </a:txBody>
                  <a:tcPr/>
                </a:tc>
                <a:tc>
                  <a:txBody>
                    <a:bodyPr/>
                    <a:lstStyle/>
                    <a:p>
                      <a:pPr algn="ctr" rtl="1"/>
                      <a:r>
                        <a:rPr lang="ar-EG" sz="2800" b="1" dirty="0"/>
                        <a:t>اشرب</a:t>
                      </a:r>
                      <a:endParaRPr lang="ar-SA" sz="2800" b="1" dirty="0"/>
                    </a:p>
                  </a:txBody>
                  <a:tcPr/>
                </a:tc>
                <a:tc>
                  <a:txBody>
                    <a:bodyPr/>
                    <a:lstStyle/>
                    <a:p>
                      <a:pPr algn="ctr" rtl="1"/>
                      <a:r>
                        <a:rPr lang="ar-EG" sz="2800" b="1" dirty="0"/>
                        <a:t>اكتشف</a:t>
                      </a:r>
                      <a:endParaRPr lang="ar-SA" sz="2800" b="1" dirty="0"/>
                    </a:p>
                  </a:txBody>
                  <a:tcPr/>
                </a:tc>
                <a:extLst>
                  <a:ext uri="{0D108BD9-81ED-4DB2-BD59-A6C34878D82A}">
                    <a16:rowId xmlns:a16="http://schemas.microsoft.com/office/drawing/2014/main" val="10005"/>
                  </a:ext>
                </a:extLst>
              </a:tr>
              <a:tr h="648547">
                <a:tc>
                  <a:txBody>
                    <a:bodyPr/>
                    <a:lstStyle/>
                    <a:p>
                      <a:pPr algn="ctr" rtl="1"/>
                      <a:r>
                        <a:rPr lang="ar-EG" sz="2800" b="1" dirty="0"/>
                        <a:t>تسأل</a:t>
                      </a:r>
                      <a:endParaRPr lang="ar-SA" sz="28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ارسمي</a:t>
                      </a:r>
                      <a:endParaRPr lang="ar-SA" sz="2800" b="1" dirty="0"/>
                    </a:p>
                  </a:txBody>
                  <a:tcPr/>
                </a:tc>
                <a:tc>
                  <a:txBody>
                    <a:bodyPr/>
                    <a:lstStyle/>
                    <a:p>
                      <a:pPr algn="ctr" rtl="1"/>
                      <a:r>
                        <a:rPr lang="ar-EG" sz="2800" b="1" dirty="0"/>
                        <a:t>تكاسل</a:t>
                      </a:r>
                      <a:endParaRPr lang="ar-SA" sz="2800" b="1" dirty="0"/>
                    </a:p>
                  </a:txBody>
                  <a:tcPr/>
                </a:tc>
                <a:extLst>
                  <a:ext uri="{0D108BD9-81ED-4DB2-BD59-A6C34878D82A}">
                    <a16:rowId xmlns:a16="http://schemas.microsoft.com/office/drawing/2014/main" val="10006"/>
                  </a:ext>
                </a:extLst>
              </a:tr>
              <a:tr h="648547">
                <a:tc>
                  <a:txBody>
                    <a:bodyPr/>
                    <a:lstStyle/>
                    <a:p>
                      <a:pPr algn="ctr" rtl="1"/>
                      <a:r>
                        <a:rPr lang="ar-EG" sz="2800" b="1" dirty="0"/>
                        <a:t>أعلم</a:t>
                      </a:r>
                      <a:endParaRPr lang="ar-SA" sz="2800" b="1" dirty="0"/>
                    </a:p>
                  </a:txBody>
                  <a:tcPr/>
                </a:tc>
                <a:tc>
                  <a:txBody>
                    <a:bodyPr/>
                    <a:lstStyle/>
                    <a:p>
                      <a:pPr algn="ctr" rtl="1"/>
                      <a:endParaRPr lang="ar-SA" sz="2800" b="1" dirty="0"/>
                    </a:p>
                  </a:txBody>
                  <a:tcPr/>
                </a:tc>
                <a:tc>
                  <a:txBody>
                    <a:bodyPr/>
                    <a:lstStyle/>
                    <a:p>
                      <a:pPr algn="ctr" rtl="1"/>
                      <a:endParaRPr lang="ar-SA" sz="2800" b="1" dirty="0"/>
                    </a:p>
                  </a:txBody>
                  <a:tcPr/>
                </a:tc>
                <a:extLst>
                  <a:ext uri="{0D108BD9-81ED-4DB2-BD59-A6C34878D82A}">
                    <a16:rowId xmlns:a16="http://schemas.microsoft.com/office/drawing/2014/main" val="10007"/>
                  </a:ext>
                </a:extLst>
              </a:tr>
              <a:tr h="648547">
                <a:tc>
                  <a:txBody>
                    <a:bodyPr/>
                    <a:lstStyle/>
                    <a:p>
                      <a:pPr algn="ctr" rtl="1"/>
                      <a:r>
                        <a:rPr lang="ar-EG" sz="2800" b="1" dirty="0"/>
                        <a:t>أُنزِل</a:t>
                      </a:r>
                      <a:endParaRPr lang="ar-SA" sz="2800" b="1" dirty="0"/>
                    </a:p>
                  </a:txBody>
                  <a:tcPr/>
                </a:tc>
                <a:tc>
                  <a:txBody>
                    <a:bodyPr/>
                    <a:lstStyle/>
                    <a:p>
                      <a:pPr algn="ctr" rtl="1"/>
                      <a:endParaRPr lang="ar-SA" sz="2800" b="1" dirty="0"/>
                    </a:p>
                  </a:txBody>
                  <a:tcPr/>
                </a:tc>
                <a:tc>
                  <a:txBody>
                    <a:bodyPr/>
                    <a:lstStyle/>
                    <a:p>
                      <a:pPr algn="ctr" rtl="1"/>
                      <a:endParaRPr lang="ar-SA" sz="2800" b="1" dirty="0"/>
                    </a:p>
                  </a:txBody>
                  <a:tcPr/>
                </a:tc>
                <a:extLst>
                  <a:ext uri="{0D108BD9-81ED-4DB2-BD59-A6C34878D82A}">
                    <a16:rowId xmlns:a16="http://schemas.microsoft.com/office/drawing/2014/main" val="10008"/>
                  </a:ext>
                </a:extLst>
              </a:tr>
            </a:tbl>
          </a:graphicData>
        </a:graphic>
      </p:graphicFrame>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bwMode="auto">
          <a:xfrm>
            <a:off x="1426128" y="1371600"/>
            <a:ext cx="6207853" cy="4114800"/>
          </a:xfrm>
          <a:prstGeom prst="rect">
            <a:avLst/>
          </a:prstGeom>
          <a:blipFill>
            <a:blip r:embed="rId3" cstate="print"/>
            <a:tile tx="0" ty="0" sx="100000" sy="100000" flip="none" algn="tl"/>
          </a:blipFill>
          <a:ln w="63500" cmpd="sng">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مستطيل 5"/>
          <p:cNvSpPr>
            <a:spLocks noChangeArrowheads="1"/>
          </p:cNvSpPr>
          <p:nvPr/>
        </p:nvSpPr>
        <p:spPr bwMode="auto">
          <a:xfrm>
            <a:off x="1371600" y="1828800"/>
            <a:ext cx="6202363" cy="3046988"/>
          </a:xfrm>
          <a:prstGeom prst="rect">
            <a:avLst/>
          </a:prstGeom>
          <a:noFill/>
          <a:ln w="9525">
            <a:noFill/>
            <a:miter lim="800000"/>
            <a:headEnd/>
            <a:tailEnd/>
          </a:ln>
        </p:spPr>
        <p:txBody>
          <a:bodyPr>
            <a:spAutoFit/>
          </a:bodyPr>
          <a:lstStyle/>
          <a:p>
            <a:pPr algn="justLow" rtl="1"/>
            <a:r>
              <a:rPr lang="ar-EG" sz="4800" b="1" dirty="0">
                <a:solidFill>
                  <a:srgbClr val="660066"/>
                </a:solidFill>
                <a:latin typeface="Calibri" pitchFamily="34" charset="0"/>
              </a:rPr>
              <a:t>أتذكر أن: الفعل المضارع لا بد أن يكون </a:t>
            </a:r>
            <a:r>
              <a:rPr lang="ar-EG" sz="4800" b="1" dirty="0" err="1">
                <a:solidFill>
                  <a:srgbClr val="660066"/>
                </a:solidFill>
                <a:latin typeface="Calibri" pitchFamily="34" charset="0"/>
              </a:rPr>
              <a:t>مبدوءاً</a:t>
            </a:r>
            <a:r>
              <a:rPr lang="ar-EG" sz="4800" b="1" dirty="0">
                <a:solidFill>
                  <a:srgbClr val="660066"/>
                </a:solidFill>
                <a:latin typeface="Calibri" pitchFamily="34" charset="0"/>
              </a:rPr>
              <a:t> بأحد الحروف المجموعة في كلمة (نأتي)، ويقبل السين وسوف.</a:t>
            </a:r>
            <a:endParaRPr lang="ar-EG" sz="4800" dirty="0">
              <a:solidFill>
                <a:srgbClr val="660066"/>
              </a:solidFill>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ستطيل 5"/>
          <p:cNvSpPr>
            <a:spLocks noChangeArrowheads="1"/>
          </p:cNvSpPr>
          <p:nvPr/>
        </p:nvSpPr>
        <p:spPr bwMode="auto">
          <a:xfrm>
            <a:off x="1371600" y="1524000"/>
            <a:ext cx="6202363" cy="3970318"/>
          </a:xfrm>
          <a:prstGeom prst="rect">
            <a:avLst/>
          </a:prstGeom>
          <a:solidFill>
            <a:schemeClr val="accent1">
              <a:lumMod val="40000"/>
              <a:lumOff val="60000"/>
            </a:schemeClr>
          </a:solidFill>
          <a:ln w="9525">
            <a:noFill/>
            <a:miter lim="800000"/>
            <a:headEnd/>
            <a:tailEnd/>
          </a:ln>
        </p:spPr>
        <p:txBody>
          <a:bodyPr>
            <a:spAutoFit/>
          </a:bodyPr>
          <a:lstStyle/>
          <a:p>
            <a:pPr algn="ctr" rtl="1"/>
            <a:r>
              <a:rPr lang="ar-EG" sz="6000" b="1" cap="all" dirty="0">
                <a:ln w="9000" cmpd="sng">
                  <a:solidFill>
                    <a:srgbClr val="FF0000"/>
                  </a:solidFill>
                  <a:prstDash val="solid"/>
                </a:ln>
                <a:solidFill>
                  <a:srgbClr val="FF0000"/>
                </a:solidFill>
                <a:effectLst>
                  <a:reflection blurRad="12700" stA="28000" endPos="45000" dist="1000" dir="5400000" sy="-100000" algn="bl" rotWithShape="0"/>
                </a:effectLst>
                <a:latin typeface="Calibri" pitchFamily="34" charset="0"/>
              </a:rPr>
              <a:t>فائدة لغوية</a:t>
            </a:r>
          </a:p>
          <a:p>
            <a:pPr algn="ctr" rtl="1"/>
            <a:r>
              <a:rPr lang="ar-EG" sz="4800" b="1" dirty="0">
                <a:solidFill>
                  <a:srgbClr val="660066"/>
                </a:solidFill>
                <a:latin typeface="Calibri" pitchFamily="34" charset="0"/>
              </a:rPr>
              <a:t>معني (مضارع) أي مشابه، فالفعل (يذهب) يشابه اسم الفاعل (ذاهب) في المعنى والحركات والسكنات.</a:t>
            </a:r>
            <a:endParaRPr lang="ar-EG" sz="4800" dirty="0">
              <a:solidFill>
                <a:srgbClr val="660066"/>
              </a:solidFill>
              <a:latin typeface="Calibri" pitchFamily="34" charset="0"/>
            </a:endParaRPr>
          </a:p>
        </p:txBody>
      </p:sp>
    </p:spTree>
    <p:extLst>
      <p:ext uri="{BB962C8B-B14F-4D97-AF65-F5344CB8AC3E}">
        <p14:creationId xmlns:p14="http://schemas.microsoft.com/office/powerpoint/2010/main" val="4277551924"/>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bwMode="auto">
          <a:xfrm>
            <a:off x="1426128" y="1371600"/>
            <a:ext cx="6207853" cy="4114800"/>
          </a:xfrm>
          <a:prstGeom prst="rect">
            <a:avLst/>
          </a:prstGeom>
          <a:blipFill>
            <a:blip r:embed="rId3" cstate="print"/>
            <a:tile tx="0" ty="0" sx="100000" sy="100000" flip="none" algn="tl"/>
          </a:blipFill>
          <a:ln w="63500" cmpd="sng">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مستطيل 5"/>
          <p:cNvSpPr>
            <a:spLocks noChangeArrowheads="1"/>
          </p:cNvSpPr>
          <p:nvPr/>
        </p:nvSpPr>
        <p:spPr bwMode="auto">
          <a:xfrm>
            <a:off x="1371600" y="1524000"/>
            <a:ext cx="6202363" cy="3231654"/>
          </a:xfrm>
          <a:prstGeom prst="rect">
            <a:avLst/>
          </a:prstGeom>
          <a:noFill/>
          <a:ln w="9525">
            <a:noFill/>
            <a:miter lim="800000"/>
            <a:headEnd/>
            <a:tailEnd/>
          </a:ln>
        </p:spPr>
        <p:txBody>
          <a:bodyPr>
            <a:spAutoFit/>
          </a:bodyPr>
          <a:lstStyle/>
          <a:p>
            <a:pPr algn="ctr" rtl="1"/>
            <a:r>
              <a:rPr lang="ar-EG" sz="6000" b="1" cap="all" dirty="0">
                <a:ln w="9000" cmpd="sng">
                  <a:solidFill>
                    <a:srgbClr val="FF0000"/>
                  </a:solidFill>
                  <a:prstDash val="solid"/>
                </a:ln>
                <a:solidFill>
                  <a:srgbClr val="FF0000"/>
                </a:solidFill>
                <a:effectLst>
                  <a:reflection blurRad="12700" stA="28000" endPos="45000" dist="1000" dir="5400000" sy="-100000" algn="bl" rotWithShape="0"/>
                </a:effectLst>
                <a:latin typeface="Calibri" pitchFamily="34" charset="0"/>
              </a:rPr>
              <a:t>فائدة لغوية</a:t>
            </a:r>
          </a:p>
          <a:p>
            <a:pPr algn="ctr" rtl="1"/>
            <a:r>
              <a:rPr lang="ar-EG" sz="4800" b="1" dirty="0">
                <a:solidFill>
                  <a:srgbClr val="660066"/>
                </a:solidFill>
                <a:latin typeface="Calibri" pitchFamily="34" charset="0"/>
              </a:rPr>
              <a:t>لذلك أُعرب كما تعرب الأسماء، أما الفعلان الماضي والأمر فمبنيان.</a:t>
            </a:r>
            <a:endParaRPr lang="ar-EG" sz="4800" dirty="0">
              <a:solidFill>
                <a:srgbClr val="660066"/>
              </a:solidFill>
              <a:latin typeface="Calibri" pitchFamily="34" charset="0"/>
            </a:endParaRPr>
          </a:p>
        </p:txBody>
      </p:sp>
    </p:spTree>
    <p:extLst>
      <p:ext uri="{BB962C8B-B14F-4D97-AF65-F5344CB8AC3E}">
        <p14:creationId xmlns:p14="http://schemas.microsoft.com/office/powerpoint/2010/main" val="3777607420"/>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bwMode="auto">
          <a:xfrm>
            <a:off x="1426128" y="1371600"/>
            <a:ext cx="6207853" cy="4114800"/>
          </a:xfrm>
          <a:prstGeom prst="rect">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6" name="مستطيل 5"/>
          <p:cNvSpPr>
            <a:spLocks noChangeArrowheads="1"/>
          </p:cNvSpPr>
          <p:nvPr/>
        </p:nvSpPr>
        <p:spPr bwMode="auto">
          <a:xfrm>
            <a:off x="1543172" y="1905506"/>
            <a:ext cx="5973763" cy="3046988"/>
          </a:xfrm>
          <a:prstGeom prst="rect">
            <a:avLst/>
          </a:prstGeom>
          <a:noFill/>
          <a:ln w="9525">
            <a:noFill/>
            <a:miter lim="800000"/>
            <a:headEnd/>
            <a:tailEnd/>
          </a:ln>
        </p:spPr>
        <p:txBody>
          <a:bodyPr wrap="square">
            <a:spAutoFit/>
          </a:bodyPr>
          <a:lstStyle/>
          <a:p>
            <a:pPr algn="ctr" rtl="1"/>
            <a:r>
              <a:rPr lang="ar-EG" sz="4800" b="1" dirty="0">
                <a:solidFill>
                  <a:srgbClr val="660066"/>
                </a:solidFill>
                <a:latin typeface="Calibri" pitchFamily="34" charset="0"/>
              </a:rPr>
              <a:t>أتذكر أن: الأفعال الخمسة هي: كل </a:t>
            </a:r>
            <a:r>
              <a:rPr lang="ar-EG" sz="4800" b="1" dirty="0">
                <a:solidFill>
                  <a:srgbClr val="FF0000"/>
                </a:solidFill>
                <a:latin typeface="Calibri" pitchFamily="34" charset="0"/>
              </a:rPr>
              <a:t>فعل مضارع </a:t>
            </a:r>
            <a:r>
              <a:rPr lang="ar-EG" sz="4800" b="1" dirty="0">
                <a:solidFill>
                  <a:srgbClr val="660066"/>
                </a:solidFill>
                <a:latin typeface="Calibri" pitchFamily="34" charset="0"/>
              </a:rPr>
              <a:t>اتصلت به ألف الاثنين أو واو الجماعة أو ياء المخاطبة</a:t>
            </a:r>
            <a:endParaRPr lang="ar-EG" sz="4800" dirty="0">
              <a:solidFill>
                <a:srgbClr val="660066"/>
              </a:solidFill>
              <a:latin typeface="Calibri" pitchFamily="34" charset="0"/>
            </a:endParaRPr>
          </a:p>
        </p:txBody>
      </p:sp>
    </p:spTree>
    <p:extLst>
      <p:ext uri="{BB962C8B-B14F-4D97-AF65-F5344CB8AC3E}">
        <p14:creationId xmlns:p14="http://schemas.microsoft.com/office/powerpoint/2010/main" val="3421688971"/>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bwMode="auto">
          <a:xfrm>
            <a:off x="1426128" y="1371600"/>
            <a:ext cx="6207853" cy="4114800"/>
          </a:xfrm>
          <a:prstGeom prst="rect">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6" name="مستطيل 5"/>
          <p:cNvSpPr>
            <a:spLocks noChangeArrowheads="1"/>
          </p:cNvSpPr>
          <p:nvPr/>
        </p:nvSpPr>
        <p:spPr bwMode="auto">
          <a:xfrm>
            <a:off x="1600200" y="1524000"/>
            <a:ext cx="5973763" cy="378565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ar-EG" sz="6000" b="1" dirty="0">
                <a:solidFill>
                  <a:srgbClr val="660066"/>
                </a:solidFill>
                <a:latin typeface="Calibri" pitchFamily="34" charset="0"/>
              </a:rPr>
              <a:t>نركز على الحرف الأخير في الوظيفة النحوية؛ لأنه </a:t>
            </a:r>
            <a:r>
              <a:rPr lang="ar-EG" sz="6000" b="1" dirty="0">
                <a:solidFill>
                  <a:srgbClr val="FF0000"/>
                </a:solidFill>
                <a:latin typeface="Calibri" pitchFamily="34" charset="0"/>
              </a:rPr>
              <a:t>حرف الإعراب.</a:t>
            </a:r>
            <a:endParaRPr lang="ar-EG" sz="6000" dirty="0">
              <a:solidFill>
                <a:srgbClr val="FF0000"/>
              </a:solidFill>
              <a:latin typeface="Calibri" pitchFamily="34" charset="0"/>
            </a:endParaRPr>
          </a:p>
        </p:txBody>
      </p:sp>
    </p:spTree>
    <p:extLst>
      <p:ext uri="{BB962C8B-B14F-4D97-AF65-F5344CB8AC3E}">
        <p14:creationId xmlns:p14="http://schemas.microsoft.com/office/powerpoint/2010/main" val="1342397514"/>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مربع نص 22"/>
          <p:cNvSpPr txBox="1">
            <a:spLocks noChangeArrowheads="1"/>
          </p:cNvSpPr>
          <p:nvPr/>
        </p:nvSpPr>
        <p:spPr bwMode="auto">
          <a:xfrm>
            <a:off x="914400" y="2362200"/>
            <a:ext cx="7467600" cy="2308324"/>
          </a:xfrm>
          <a:prstGeom prst="rect">
            <a:avLst/>
          </a:prstGeom>
          <a:solidFill>
            <a:schemeClr val="accent1">
              <a:lumMod val="40000"/>
              <a:lumOff val="60000"/>
            </a:schemeClr>
          </a:solidFill>
          <a:ln w="9525">
            <a:noFill/>
            <a:miter lim="800000"/>
            <a:headEnd/>
            <a:tailEnd/>
          </a:ln>
        </p:spPr>
        <p:txBody>
          <a:bodyPr wrap="square">
            <a:spAutoFit/>
          </a:bodyPr>
          <a:lstStyle/>
          <a:p>
            <a:pPr algn="ctr"/>
            <a:r>
              <a:rPr lang="ar-EG" sz="7200" b="1" dirty="0">
                <a:solidFill>
                  <a:srgbClr val="002060"/>
                </a:solidFill>
                <a:latin typeface="Calibri" pitchFamily="34" charset="0"/>
              </a:rPr>
              <a:t>ثانياً: أستنتج علامات كل فعل:</a:t>
            </a:r>
          </a:p>
        </p:txBody>
      </p:sp>
    </p:spTree>
    <p:extLst>
      <p:ext uri="{BB962C8B-B14F-4D97-AF65-F5344CB8AC3E}">
        <p14:creationId xmlns:p14="http://schemas.microsoft.com/office/powerpoint/2010/main" val="2143350118"/>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219200" y="2057400"/>
            <a:ext cx="6705600" cy="2666603"/>
          </a:xfrm>
          <a:prstGeom prst="rect">
            <a:avLst/>
          </a:prstGeom>
          <a:effectLst>
            <a:glow rad="228600">
              <a:schemeClr val="accent2">
                <a:satMod val="175000"/>
                <a:alpha val="40000"/>
              </a:schemeClr>
            </a:glow>
          </a:effectLst>
        </p:spPr>
      </p:pic>
      <p:sp>
        <p:nvSpPr>
          <p:cNvPr id="3" name="Rectangle 1"/>
          <p:cNvSpPr>
            <a:spLocks noChangeArrowheads="1"/>
          </p:cNvSpPr>
          <p:nvPr/>
        </p:nvSpPr>
        <p:spPr bwMode="auto">
          <a:xfrm>
            <a:off x="2324100" y="2836703"/>
            <a:ext cx="4495800" cy="1107996"/>
          </a:xfrm>
          <a:prstGeom prst="rect">
            <a:avLst/>
          </a:prstGeom>
          <a:noFill/>
          <a:ln w="9525">
            <a:noFill/>
            <a:miter lim="800000"/>
            <a:headEnd/>
            <a:tailEnd/>
          </a:ln>
        </p:spPr>
        <p:txBody>
          <a:bodyPr wrap="square" anchor="ctr">
            <a:spAutoFit/>
          </a:bodyPr>
          <a:lstStyle/>
          <a:p>
            <a:pPr algn="ctr" rtl="1"/>
            <a:r>
              <a:rPr lang="ar-SA" sz="6600" b="1" dirty="0">
                <a:solidFill>
                  <a:srgbClr val="C00000"/>
                </a:solidFill>
                <a:effectLst>
                  <a:outerShdw blurRad="38100" dist="38100" dir="2700000" algn="tl">
                    <a:srgbClr val="000000">
                      <a:alpha val="43137"/>
                    </a:srgbClr>
                  </a:outerShdw>
                </a:effectLst>
                <a:cs typeface="Times New Roman" pitchFamily="18" charset="0"/>
              </a:rPr>
              <a:t>الوظيفةُ النَّحْويَّةُ</a:t>
            </a:r>
            <a:endParaRPr lang="ar-SA" sz="4000" dirty="0">
              <a:solidFill>
                <a:srgbClr val="C00000"/>
              </a:solidFill>
              <a:effectLst>
                <a:outerShdw blurRad="38100" dist="38100" dir="2700000" algn="tl">
                  <a:srgbClr val="000000">
                    <a:alpha val="43137"/>
                  </a:srgbClr>
                </a:outerShdw>
              </a:effectLst>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09600" y="2193191"/>
            <a:ext cx="7696200" cy="206210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571500" indent="-571500" algn="justLow" rtl="1">
              <a:buFont typeface="Wingdings" pitchFamily="2" charset="2"/>
              <a:buChar char="v"/>
              <a:tabLst>
                <a:tab pos="3787775" algn="l"/>
                <a:tab pos="4148138" algn="l"/>
                <a:tab pos="4778375" algn="l"/>
                <a:tab pos="4959350" algn="l"/>
                <a:tab pos="5140325" algn="l"/>
              </a:tabLst>
            </a:pPr>
            <a:r>
              <a:rPr lang="ar-EG" sz="4000" b="1" dirty="0">
                <a:latin typeface="Calibri" pitchFamily="34" charset="0"/>
              </a:rPr>
              <a:t>الفعل المضارع:........................</a:t>
            </a:r>
          </a:p>
          <a:p>
            <a:pPr marL="571500" indent="-571500" algn="r" rtl="1">
              <a:buFont typeface="Wingdings" pitchFamily="2" charset="2"/>
              <a:buChar char="v"/>
              <a:tabLst>
                <a:tab pos="3787775" algn="l"/>
                <a:tab pos="4148138" algn="l"/>
                <a:tab pos="4778375" algn="l"/>
                <a:tab pos="4959350" algn="l"/>
                <a:tab pos="5140325" algn="l"/>
              </a:tabLst>
            </a:pPr>
            <a:r>
              <a:rPr lang="ar-EG" sz="4400" b="1" dirty="0">
                <a:latin typeface="Calibri" pitchFamily="34" charset="0"/>
              </a:rPr>
              <a:t>الفعل الماضي:.....................</a:t>
            </a:r>
          </a:p>
          <a:p>
            <a:pPr marL="571500" indent="-571500" algn="justLow" rtl="1">
              <a:buFont typeface="Wingdings" pitchFamily="2" charset="2"/>
              <a:buChar char="v"/>
              <a:tabLst>
                <a:tab pos="3787775" algn="l"/>
                <a:tab pos="4148138" algn="l"/>
                <a:tab pos="4778375" algn="l"/>
                <a:tab pos="4959350" algn="l"/>
                <a:tab pos="5140325" algn="l"/>
              </a:tabLst>
            </a:pPr>
            <a:r>
              <a:rPr lang="ar-EG" sz="4400" b="1" dirty="0">
                <a:latin typeface="Calibri" pitchFamily="34" charset="0"/>
              </a:rPr>
              <a:t>فعل الأمر:..........................</a:t>
            </a:r>
            <a:endParaRPr lang="ar-SA" sz="4400" dirty="0"/>
          </a:p>
        </p:txBody>
      </p:sp>
      <p:sp>
        <p:nvSpPr>
          <p:cNvPr id="9" name="مستطيل 8"/>
          <p:cNvSpPr>
            <a:spLocks noChangeArrowheads="1"/>
          </p:cNvSpPr>
          <p:nvPr/>
        </p:nvSpPr>
        <p:spPr bwMode="auto">
          <a:xfrm>
            <a:off x="228600" y="2193191"/>
            <a:ext cx="4800600" cy="584775"/>
          </a:xfrm>
          <a:prstGeom prst="rect">
            <a:avLst/>
          </a:prstGeom>
          <a:noFill/>
          <a:ln w="9525">
            <a:noFill/>
            <a:miter lim="800000"/>
            <a:headEnd/>
            <a:tailEnd/>
          </a:ln>
        </p:spPr>
        <p:txBody>
          <a:bodyPr wrap="square">
            <a:spAutoFit/>
          </a:bodyPr>
          <a:lstStyle/>
          <a:p>
            <a:pPr algn="r" rtl="1"/>
            <a:r>
              <a:rPr lang="ar-EG" sz="3200" b="1" dirty="0">
                <a:solidFill>
                  <a:schemeClr val="accent2">
                    <a:lumMod val="75000"/>
                  </a:schemeClr>
                </a:solidFill>
                <a:latin typeface="Calibri" pitchFamily="34" charset="0"/>
              </a:rPr>
              <a:t>يرفع بالضمة وينصب بالفتحة</a:t>
            </a:r>
            <a:endParaRPr lang="ar-EG" sz="2000" dirty="0">
              <a:solidFill>
                <a:schemeClr val="accent2">
                  <a:lumMod val="75000"/>
                </a:schemeClr>
              </a:solidFill>
              <a:latin typeface="Calibri" pitchFamily="34" charset="0"/>
            </a:endParaRPr>
          </a:p>
        </p:txBody>
      </p:sp>
      <p:sp>
        <p:nvSpPr>
          <p:cNvPr id="10" name="مستطيل 9"/>
          <p:cNvSpPr>
            <a:spLocks noChangeArrowheads="1"/>
          </p:cNvSpPr>
          <p:nvPr/>
        </p:nvSpPr>
        <p:spPr bwMode="auto">
          <a:xfrm>
            <a:off x="622852" y="2798111"/>
            <a:ext cx="4419600" cy="584775"/>
          </a:xfrm>
          <a:prstGeom prst="rect">
            <a:avLst/>
          </a:prstGeom>
          <a:noFill/>
          <a:ln w="9525">
            <a:noFill/>
            <a:miter lim="800000"/>
            <a:headEnd/>
            <a:tailEnd/>
          </a:ln>
        </p:spPr>
        <p:txBody>
          <a:bodyPr wrap="square">
            <a:spAutoFit/>
          </a:bodyPr>
          <a:lstStyle/>
          <a:p>
            <a:pPr algn="r" rtl="1"/>
            <a:r>
              <a:rPr lang="ar-EG" sz="3200" b="1" dirty="0">
                <a:solidFill>
                  <a:schemeClr val="accent2">
                    <a:lumMod val="75000"/>
                  </a:schemeClr>
                </a:solidFill>
                <a:latin typeface="Calibri" pitchFamily="34" charset="0"/>
              </a:rPr>
              <a:t>يبنى على الفتح والضم والسكون</a:t>
            </a:r>
            <a:endParaRPr lang="ar-EG" sz="2000" dirty="0">
              <a:solidFill>
                <a:schemeClr val="accent2">
                  <a:lumMod val="75000"/>
                </a:schemeClr>
              </a:solidFill>
              <a:latin typeface="Calibri" pitchFamily="34" charset="0"/>
            </a:endParaRPr>
          </a:p>
        </p:txBody>
      </p:sp>
      <p:sp>
        <p:nvSpPr>
          <p:cNvPr id="11" name="مستطيل 10"/>
          <p:cNvSpPr>
            <a:spLocks noChangeArrowheads="1"/>
          </p:cNvSpPr>
          <p:nvPr/>
        </p:nvSpPr>
        <p:spPr bwMode="auto">
          <a:xfrm>
            <a:off x="1676400" y="3475913"/>
            <a:ext cx="3352800" cy="646331"/>
          </a:xfrm>
          <a:prstGeom prst="rect">
            <a:avLst/>
          </a:prstGeom>
          <a:noFill/>
          <a:ln w="9525">
            <a:noFill/>
            <a:miter lim="800000"/>
            <a:headEnd/>
            <a:tailEnd/>
          </a:ln>
        </p:spPr>
        <p:txBody>
          <a:bodyPr wrap="square">
            <a:spAutoFit/>
          </a:bodyPr>
          <a:lstStyle/>
          <a:p>
            <a:pPr algn="r" rtl="1"/>
            <a:r>
              <a:rPr lang="ar-EG" sz="3600" b="1" dirty="0">
                <a:solidFill>
                  <a:schemeClr val="accent2">
                    <a:lumMod val="75000"/>
                  </a:schemeClr>
                </a:solidFill>
                <a:latin typeface="Calibri" pitchFamily="34" charset="0"/>
              </a:rPr>
              <a:t>يبنى على السكون</a:t>
            </a:r>
            <a:endParaRPr lang="ar-EG" sz="2400" dirty="0">
              <a:solidFill>
                <a:schemeClr val="accent2">
                  <a:lumMod val="75000"/>
                </a:schemeClr>
              </a:solidFill>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990600" y="1114049"/>
            <a:ext cx="6934200" cy="4247317"/>
          </a:xfrm>
          <a:prstGeom prst="rect">
            <a:avLst/>
          </a:prstGeom>
          <a:solidFill>
            <a:schemeClr val="tx2">
              <a:lumMod val="60000"/>
              <a:lumOff val="40000"/>
            </a:schemeClr>
          </a:solidFill>
          <a:ln w="9525">
            <a:noFill/>
            <a:miter lim="800000"/>
            <a:headEnd/>
            <a:tailEnd/>
          </a:ln>
        </p:spPr>
        <p:txBody>
          <a:bodyPr wrap="square" anchor="ctr">
            <a:spAutoFit/>
          </a:bodyPr>
          <a:lstStyle/>
          <a:p>
            <a:pPr algn="ctr" rtl="1"/>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ثالثاً: باستخدام إستراتيجية (اخفض يدك) أكتب على راحة اليد فعلاً مضارعاً، ثم أصوغ منه الأفعال الخمسة وأكتبها على الأصابع</a:t>
            </a: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heel(1)">
                                      <p:cBhvr>
                                        <p:cTn id="7"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clrChange>
              <a:clrFrom>
                <a:srgbClr val="F6FBFD"/>
              </a:clrFrom>
              <a:clrTo>
                <a:srgbClr val="F6FBFD">
                  <a:alpha val="0"/>
                </a:srgbClr>
              </a:clrTo>
            </a:clrChange>
            <a:extLst>
              <a:ext uri="{28A0092B-C50C-407E-A947-70E740481C1C}">
                <a14:useLocalDpi xmlns:a14="http://schemas.microsoft.com/office/drawing/2010/main" val="0"/>
              </a:ext>
            </a:extLst>
          </a:blip>
          <a:stretch>
            <a:fillRect/>
          </a:stretch>
        </p:blipFill>
        <p:spPr>
          <a:xfrm>
            <a:off x="990600" y="499436"/>
            <a:ext cx="7391400" cy="5596564"/>
          </a:xfrm>
          <a:prstGeom prst="rect">
            <a:avLst/>
          </a:prstGeom>
        </p:spPr>
      </p:pic>
      <p:sp>
        <p:nvSpPr>
          <p:cNvPr id="5" name="مربع نص 4"/>
          <p:cNvSpPr txBox="1"/>
          <p:nvPr/>
        </p:nvSpPr>
        <p:spPr>
          <a:xfrm>
            <a:off x="3467100" y="2991581"/>
            <a:ext cx="2438400" cy="1107996"/>
          </a:xfrm>
          <a:prstGeom prst="rect">
            <a:avLst/>
          </a:prstGeom>
          <a:noFill/>
        </p:spPr>
        <p:txBody>
          <a:bodyPr wrap="square" rtlCol="1">
            <a:spAutoFit/>
          </a:bodyPr>
          <a:lstStyle/>
          <a:p>
            <a:pPr algn="ctr" rtl="1"/>
            <a:r>
              <a:rPr lang="ar-EG" sz="6600" b="1" dirty="0">
                <a:solidFill>
                  <a:srgbClr val="C00000"/>
                </a:solidFill>
                <a:effectLst>
                  <a:outerShdw blurRad="38100" dist="38100" dir="2700000" algn="tl">
                    <a:srgbClr val="000000">
                      <a:alpha val="43137"/>
                    </a:srgbClr>
                  </a:outerShdw>
                </a:effectLst>
              </a:rPr>
              <a:t>يكتب</a:t>
            </a:r>
            <a:endParaRPr lang="ar-SA" sz="6600" b="1" dirty="0">
              <a:solidFill>
                <a:srgbClr val="C00000"/>
              </a:solidFill>
              <a:effectLst>
                <a:outerShdw blurRad="38100" dist="38100" dir="2700000" algn="tl">
                  <a:srgbClr val="000000">
                    <a:alpha val="43137"/>
                  </a:srgbClr>
                </a:outerShdw>
              </a:effectLst>
            </a:endParaRPr>
          </a:p>
        </p:txBody>
      </p:sp>
      <p:sp>
        <p:nvSpPr>
          <p:cNvPr id="7" name="مربع نص 6"/>
          <p:cNvSpPr txBox="1"/>
          <p:nvPr/>
        </p:nvSpPr>
        <p:spPr>
          <a:xfrm rot="2376495">
            <a:off x="1787990" y="1774791"/>
            <a:ext cx="1680451" cy="769441"/>
          </a:xfrm>
          <a:prstGeom prst="rect">
            <a:avLst/>
          </a:prstGeom>
          <a:noFill/>
        </p:spPr>
        <p:txBody>
          <a:bodyPr wrap="square" rtlCol="1">
            <a:spAutoFit/>
          </a:bodyPr>
          <a:lstStyle/>
          <a:p>
            <a:pPr algn="ctr" rtl="1"/>
            <a:r>
              <a:rPr lang="ar-EG" sz="4400" b="1" dirty="0"/>
              <a:t>تكتبين</a:t>
            </a:r>
            <a:endParaRPr lang="ar-SA" sz="4400" b="1" dirty="0"/>
          </a:p>
        </p:txBody>
      </p:sp>
      <p:sp>
        <p:nvSpPr>
          <p:cNvPr id="8" name="مربع نص 7"/>
          <p:cNvSpPr txBox="1"/>
          <p:nvPr/>
        </p:nvSpPr>
        <p:spPr>
          <a:xfrm rot="3558699">
            <a:off x="2906721" y="1445214"/>
            <a:ext cx="1408013" cy="769441"/>
          </a:xfrm>
          <a:prstGeom prst="rect">
            <a:avLst/>
          </a:prstGeom>
          <a:noFill/>
        </p:spPr>
        <p:txBody>
          <a:bodyPr wrap="square" rtlCol="1">
            <a:spAutoFit/>
          </a:bodyPr>
          <a:lstStyle/>
          <a:p>
            <a:pPr algn="ctr" rtl="1"/>
            <a:r>
              <a:rPr lang="ar-EG" sz="4400" b="1" dirty="0"/>
              <a:t>تكتبون</a:t>
            </a:r>
            <a:endParaRPr lang="ar-SA" sz="4400" b="1" dirty="0"/>
          </a:p>
        </p:txBody>
      </p:sp>
      <p:sp>
        <p:nvSpPr>
          <p:cNvPr id="9" name="مربع نص 8"/>
          <p:cNvSpPr txBox="1"/>
          <p:nvPr/>
        </p:nvSpPr>
        <p:spPr>
          <a:xfrm rot="19554151">
            <a:off x="6167846" y="2845558"/>
            <a:ext cx="1589981" cy="769441"/>
          </a:xfrm>
          <a:prstGeom prst="rect">
            <a:avLst/>
          </a:prstGeom>
          <a:noFill/>
        </p:spPr>
        <p:txBody>
          <a:bodyPr wrap="square" rtlCol="1">
            <a:spAutoFit/>
          </a:bodyPr>
          <a:lstStyle/>
          <a:p>
            <a:pPr algn="ctr" rtl="1"/>
            <a:r>
              <a:rPr lang="ar-EG" sz="4400" b="1" dirty="0"/>
              <a:t>يكتبان</a:t>
            </a:r>
            <a:endParaRPr lang="ar-SA" sz="4400" b="1" dirty="0"/>
          </a:p>
        </p:txBody>
      </p:sp>
      <p:sp>
        <p:nvSpPr>
          <p:cNvPr id="10" name="مربع نص 9"/>
          <p:cNvSpPr txBox="1"/>
          <p:nvPr/>
        </p:nvSpPr>
        <p:spPr>
          <a:xfrm rot="18024729">
            <a:off x="5076466" y="1333478"/>
            <a:ext cx="2173277" cy="769441"/>
          </a:xfrm>
          <a:prstGeom prst="rect">
            <a:avLst/>
          </a:prstGeom>
          <a:noFill/>
        </p:spPr>
        <p:txBody>
          <a:bodyPr wrap="square" rtlCol="1">
            <a:spAutoFit/>
          </a:bodyPr>
          <a:lstStyle/>
          <a:p>
            <a:pPr algn="ctr" rtl="1"/>
            <a:r>
              <a:rPr lang="ar-EG" sz="4400" b="1" dirty="0"/>
              <a:t>تكتبان</a:t>
            </a:r>
            <a:endParaRPr lang="ar-SA" sz="4400" b="1" dirty="0"/>
          </a:p>
        </p:txBody>
      </p:sp>
      <p:sp>
        <p:nvSpPr>
          <p:cNvPr id="11" name="مربع نص 10"/>
          <p:cNvSpPr txBox="1"/>
          <p:nvPr/>
        </p:nvSpPr>
        <p:spPr>
          <a:xfrm rot="16200000">
            <a:off x="3759581" y="1249292"/>
            <a:ext cx="2095380" cy="769441"/>
          </a:xfrm>
          <a:prstGeom prst="rect">
            <a:avLst/>
          </a:prstGeom>
          <a:noFill/>
        </p:spPr>
        <p:txBody>
          <a:bodyPr wrap="square" rtlCol="1">
            <a:spAutoFit/>
          </a:bodyPr>
          <a:lstStyle/>
          <a:p>
            <a:pPr algn="ctr" rtl="1"/>
            <a:r>
              <a:rPr lang="ar-EG" sz="4400" b="1" dirty="0"/>
              <a:t>يكتبون</a:t>
            </a:r>
            <a:endParaRPr lang="ar-SA" sz="4400" b="1" dirty="0"/>
          </a:p>
        </p:txBody>
      </p:sp>
    </p:spTree>
    <p:extLst>
      <p:ext uri="{BB962C8B-B14F-4D97-AF65-F5344CB8AC3E}">
        <p14:creationId xmlns:p14="http://schemas.microsoft.com/office/powerpoint/2010/main" val="3043891412"/>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477887" y="1066800"/>
            <a:ext cx="4299350" cy="4572000"/>
          </a:xfrm>
          <a:prstGeom prst="rect">
            <a:avLst/>
          </a:prstGeom>
          <a:noFill/>
          <a:ln w="9525">
            <a:noFill/>
            <a:miter lim="800000"/>
            <a:headEnd/>
            <a:tailEnd/>
          </a:ln>
        </p:spPr>
      </p:pic>
      <p:sp>
        <p:nvSpPr>
          <p:cNvPr id="3" name="مستطيل 2"/>
          <p:cNvSpPr>
            <a:spLocks noChangeArrowheads="1"/>
          </p:cNvSpPr>
          <p:nvPr/>
        </p:nvSpPr>
        <p:spPr bwMode="auto">
          <a:xfrm rot="-2142585">
            <a:off x="2720606" y="1921640"/>
            <a:ext cx="2641618" cy="2862322"/>
          </a:xfrm>
          <a:prstGeom prst="rect">
            <a:avLst/>
          </a:prstGeom>
          <a:noFill/>
          <a:ln w="9525">
            <a:noFill/>
            <a:miter lim="800000"/>
            <a:headEnd/>
            <a:tailEnd/>
          </a:ln>
        </p:spPr>
        <p:txBody>
          <a:bodyPr wrap="square">
            <a:spAutoFit/>
          </a:bodyPr>
          <a:lstStyle/>
          <a:p>
            <a:pPr algn="r" rtl="1"/>
            <a:r>
              <a:rPr lang="ar-EG" sz="6000" b="1" dirty="0">
                <a:solidFill>
                  <a:schemeClr val="tx1">
                    <a:lumMod val="65000"/>
                    <a:lumOff val="35000"/>
                  </a:schemeClr>
                </a:solidFill>
                <a:latin typeface="Calibri" pitchFamily="34" charset="0"/>
              </a:rPr>
              <a:t>أبني تعلُّمي الجديد</a:t>
            </a:r>
            <a:endParaRPr lang="ar-EG" sz="6000"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1759463758"/>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0019.WMF"/>
          <p:cNvPicPr>
            <a:picLocks noChangeAspect="1"/>
          </p:cNvPicPr>
          <p:nvPr/>
        </p:nvPicPr>
        <p:blipFill>
          <a:blip r:embed="rId3" cstate="print">
            <a:duotone>
              <a:schemeClr val="accent3">
                <a:shade val="45000"/>
                <a:satMod val="135000"/>
              </a:schemeClr>
              <a:prstClr val="white"/>
            </a:duotone>
          </a:blip>
          <a:stretch>
            <a:fillRect/>
          </a:stretch>
        </p:blipFill>
        <p:spPr>
          <a:xfrm>
            <a:off x="838199" y="1901795"/>
            <a:ext cx="7543801" cy="3386485"/>
          </a:xfrm>
          <a:prstGeom prst="rect">
            <a:avLst/>
          </a:prstGeom>
          <a:solidFill>
            <a:srgbClr val="FFFFFF">
              <a:shade val="85000"/>
            </a:srgbClr>
          </a:solidFill>
          <a:ln w="190500" cap="rnd">
            <a:solidFill>
              <a:srgbClr val="FFFFFF"/>
            </a:solidFill>
          </a:ln>
          <a:effectLst>
            <a:outerShdw blurRad="50800" dist="38100" algn="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6625" name="Rectangle 1"/>
          <p:cNvSpPr>
            <a:spLocks noChangeArrowheads="1"/>
          </p:cNvSpPr>
          <p:nvPr/>
        </p:nvSpPr>
        <p:spPr bwMode="auto">
          <a:xfrm>
            <a:off x="1104900" y="2136338"/>
            <a:ext cx="6934200" cy="2585323"/>
          </a:xfrm>
          <a:prstGeom prst="rect">
            <a:avLst/>
          </a:prstGeom>
          <a:noFill/>
          <a:ln w="9525">
            <a:noFill/>
            <a:miter lim="800000"/>
            <a:headEnd/>
            <a:tailEnd/>
          </a:ln>
        </p:spPr>
        <p:txBody>
          <a:bodyPr wrap="square" anchor="ctr">
            <a:spAutoFit/>
          </a:bodyPr>
          <a:lstStyle/>
          <a:p>
            <a:pPr algn="ctr" rtl="1"/>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أولًا: أ. أقرأ الخريطة الآتية، لأفرق بين الفعل الصحيح الآخر والمعتل الآخر:</a:t>
            </a: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3496827"/>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625"/>
                                        </p:tgtEl>
                                        <p:attrNameLst>
                                          <p:attrName>style.visibility</p:attrName>
                                        </p:attrNameLst>
                                      </p:cBhvr>
                                      <p:to>
                                        <p:strVal val="visible"/>
                                      </p:to>
                                    </p:set>
                                    <p:anim calcmode="lin" valueType="num">
                                      <p:cBhvr>
                                        <p:cTn id="13" dur="1000" fill="hold"/>
                                        <p:tgtEl>
                                          <p:spTgt spid="26625"/>
                                        </p:tgtEl>
                                        <p:attrNameLst>
                                          <p:attrName>ppt_w</p:attrName>
                                        </p:attrNameLst>
                                      </p:cBhvr>
                                      <p:tavLst>
                                        <p:tav tm="0">
                                          <p:val>
                                            <p:fltVal val="0"/>
                                          </p:val>
                                        </p:tav>
                                        <p:tav tm="100000">
                                          <p:val>
                                            <p:strVal val="#ppt_w"/>
                                          </p:val>
                                        </p:tav>
                                      </p:tavLst>
                                    </p:anim>
                                    <p:anim calcmode="lin" valueType="num">
                                      <p:cBhvr>
                                        <p:cTn id="14" dur="1000" fill="hold"/>
                                        <p:tgtEl>
                                          <p:spTgt spid="26625"/>
                                        </p:tgtEl>
                                        <p:attrNameLst>
                                          <p:attrName>ppt_h</p:attrName>
                                        </p:attrNameLst>
                                      </p:cBhvr>
                                      <p:tavLst>
                                        <p:tav tm="0">
                                          <p:val>
                                            <p:fltVal val="0"/>
                                          </p:val>
                                        </p:tav>
                                        <p:tav tm="100000">
                                          <p:val>
                                            <p:strVal val="#ppt_h"/>
                                          </p:val>
                                        </p:tav>
                                      </p:tavLst>
                                    </p:anim>
                                    <p:anim calcmode="lin" valueType="num">
                                      <p:cBhvr>
                                        <p:cTn id="15" dur="1000" fill="hold"/>
                                        <p:tgtEl>
                                          <p:spTgt spid="26625"/>
                                        </p:tgtEl>
                                        <p:attrNameLst>
                                          <p:attrName>style.rotation</p:attrName>
                                        </p:attrNameLst>
                                      </p:cBhvr>
                                      <p:tavLst>
                                        <p:tav tm="0">
                                          <p:val>
                                            <p:fltVal val="90"/>
                                          </p:val>
                                        </p:tav>
                                        <p:tav tm="100000">
                                          <p:val>
                                            <p:fltVal val="0"/>
                                          </p:val>
                                        </p:tav>
                                      </p:tavLst>
                                    </p:anim>
                                    <p:animEffect transition="in" filter="fade">
                                      <p:cBhvr>
                                        <p:cTn id="16" dur="1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35628082"/>
              </p:ext>
            </p:extLst>
          </p:nvPr>
        </p:nvGraphicFramePr>
        <p:xfrm>
          <a:off x="34636" y="-30480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89187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graphicEl>
                                              <a:dgm id="{7096AEC1-4974-4CC7-A167-E21A7AF8440D}"/>
                                            </p:graphicEl>
                                          </p:spTgt>
                                        </p:tgtEl>
                                        <p:attrNameLst>
                                          <p:attrName>style.visibility</p:attrName>
                                        </p:attrNameLst>
                                      </p:cBhvr>
                                      <p:to>
                                        <p:strVal val="visible"/>
                                      </p:to>
                                    </p:set>
                                    <p:animEffect transition="in" filter="barn(inVertical)">
                                      <p:cBhvr>
                                        <p:cTn id="7" dur="500"/>
                                        <p:tgtEl>
                                          <p:spTgt spid="2">
                                            <p:graphicEl>
                                              <a:dgm id="{7096AEC1-4974-4CC7-A167-E21A7AF8440D}"/>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graphicEl>
                                              <a:dgm id="{2B9D95F9-B61B-452C-A42E-43E522DC02D6}"/>
                                            </p:graphicEl>
                                          </p:spTgt>
                                        </p:tgtEl>
                                        <p:attrNameLst>
                                          <p:attrName>style.visibility</p:attrName>
                                        </p:attrNameLst>
                                      </p:cBhvr>
                                      <p:to>
                                        <p:strVal val="visible"/>
                                      </p:to>
                                    </p:set>
                                    <p:animEffect transition="in" filter="barn(inVertical)">
                                      <p:cBhvr>
                                        <p:cTn id="11" dur="500"/>
                                        <p:tgtEl>
                                          <p:spTgt spid="2">
                                            <p:graphicEl>
                                              <a:dgm id="{2B9D95F9-B61B-452C-A42E-43E522DC02D6}"/>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graphicEl>
                                              <a:dgm id="{DC8A721A-03E0-407D-A886-0CD96A88A29D}"/>
                                            </p:graphicEl>
                                          </p:spTgt>
                                        </p:tgtEl>
                                        <p:attrNameLst>
                                          <p:attrName>style.visibility</p:attrName>
                                        </p:attrNameLst>
                                      </p:cBhvr>
                                      <p:to>
                                        <p:strVal val="visible"/>
                                      </p:to>
                                    </p:set>
                                    <p:animEffect transition="in" filter="barn(inVertical)">
                                      <p:cBhvr>
                                        <p:cTn id="15" dur="500"/>
                                        <p:tgtEl>
                                          <p:spTgt spid="2">
                                            <p:graphicEl>
                                              <a:dgm id="{DC8A721A-03E0-407D-A886-0CD96A88A29D}"/>
                                            </p:graphic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graphicEl>
                                              <a:dgm id="{FD103DFC-A6AA-48E0-84BD-04E8B1698CC9}"/>
                                            </p:graphicEl>
                                          </p:spTgt>
                                        </p:tgtEl>
                                        <p:attrNameLst>
                                          <p:attrName>style.visibility</p:attrName>
                                        </p:attrNameLst>
                                      </p:cBhvr>
                                      <p:to>
                                        <p:strVal val="visible"/>
                                      </p:to>
                                    </p:set>
                                    <p:animEffect transition="in" filter="barn(inVertical)">
                                      <p:cBhvr>
                                        <p:cTn id="19" dur="500"/>
                                        <p:tgtEl>
                                          <p:spTgt spid="2">
                                            <p:graphicEl>
                                              <a:dgm id="{FD103DFC-A6AA-48E0-84BD-04E8B1698CC9}"/>
                                            </p:graphic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
                                            <p:graphicEl>
                                              <a:dgm id="{47208B9D-B09D-4748-93A7-3E3DDF5F3A20}"/>
                                            </p:graphicEl>
                                          </p:spTgt>
                                        </p:tgtEl>
                                        <p:attrNameLst>
                                          <p:attrName>style.visibility</p:attrName>
                                        </p:attrNameLst>
                                      </p:cBhvr>
                                      <p:to>
                                        <p:strVal val="visible"/>
                                      </p:to>
                                    </p:set>
                                    <p:animEffect transition="in" filter="barn(inVertical)">
                                      <p:cBhvr>
                                        <p:cTn id="23" dur="500"/>
                                        <p:tgtEl>
                                          <p:spTgt spid="2">
                                            <p:graphicEl>
                                              <a:dgm id="{47208B9D-B09D-4748-93A7-3E3DDF5F3A20}"/>
                                            </p:graphic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
                                            <p:graphicEl>
                                              <a:dgm id="{2F726372-0F7C-4524-AC0F-E0C6B2393DB5}"/>
                                            </p:graphicEl>
                                          </p:spTgt>
                                        </p:tgtEl>
                                        <p:attrNameLst>
                                          <p:attrName>style.visibility</p:attrName>
                                        </p:attrNameLst>
                                      </p:cBhvr>
                                      <p:to>
                                        <p:strVal val="visible"/>
                                      </p:to>
                                    </p:set>
                                    <p:animEffect transition="in" filter="barn(inVertical)">
                                      <p:cBhvr>
                                        <p:cTn id="27" dur="500"/>
                                        <p:tgtEl>
                                          <p:spTgt spid="2">
                                            <p:graphicEl>
                                              <a:dgm id="{2F726372-0F7C-4524-AC0F-E0C6B2393DB5}"/>
                                            </p:graphic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graphicEl>
                                              <a:dgm id="{4E7E16ED-4188-4220-BB0C-5FFAE9998C33}"/>
                                            </p:graphicEl>
                                          </p:spTgt>
                                        </p:tgtEl>
                                        <p:attrNameLst>
                                          <p:attrName>style.visibility</p:attrName>
                                        </p:attrNameLst>
                                      </p:cBhvr>
                                      <p:to>
                                        <p:strVal val="visible"/>
                                      </p:to>
                                    </p:set>
                                    <p:animEffect transition="in" filter="barn(inVertical)">
                                      <p:cBhvr>
                                        <p:cTn id="31" dur="500"/>
                                        <p:tgtEl>
                                          <p:spTgt spid="2">
                                            <p:graphicEl>
                                              <a:dgm id="{4E7E16ED-4188-4220-BB0C-5FFAE9998C33}"/>
                                            </p:graphic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
                                            <p:graphicEl>
                                              <a:dgm id="{46947A96-DCA1-4757-8752-F845BE6379DF}"/>
                                            </p:graphicEl>
                                          </p:spTgt>
                                        </p:tgtEl>
                                        <p:attrNameLst>
                                          <p:attrName>style.visibility</p:attrName>
                                        </p:attrNameLst>
                                      </p:cBhvr>
                                      <p:to>
                                        <p:strVal val="visible"/>
                                      </p:to>
                                    </p:set>
                                    <p:animEffect transition="in" filter="barn(inVertical)">
                                      <p:cBhvr>
                                        <p:cTn id="35" dur="500"/>
                                        <p:tgtEl>
                                          <p:spTgt spid="2">
                                            <p:graphicEl>
                                              <a:dgm id="{46947A96-DCA1-4757-8752-F845BE6379DF}"/>
                                            </p:graphic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
                                            <p:graphicEl>
                                              <a:dgm id="{EA4001C8-AA72-400D-BA2F-4C75B40ACE0B}"/>
                                            </p:graphicEl>
                                          </p:spTgt>
                                        </p:tgtEl>
                                        <p:attrNameLst>
                                          <p:attrName>style.visibility</p:attrName>
                                        </p:attrNameLst>
                                      </p:cBhvr>
                                      <p:to>
                                        <p:strVal val="visible"/>
                                      </p:to>
                                    </p:set>
                                    <p:animEffect transition="in" filter="barn(inVertical)">
                                      <p:cBhvr>
                                        <p:cTn id="39" dur="500"/>
                                        <p:tgtEl>
                                          <p:spTgt spid="2">
                                            <p:graphicEl>
                                              <a:dgm id="{EA4001C8-AA72-400D-BA2F-4C75B40ACE0B}"/>
                                            </p:graphic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
                                            <p:graphicEl>
                                              <a:dgm id="{9A75820F-700B-4442-8646-4E1EFD37DE8F}"/>
                                            </p:graphicEl>
                                          </p:spTgt>
                                        </p:tgtEl>
                                        <p:attrNameLst>
                                          <p:attrName>style.visibility</p:attrName>
                                        </p:attrNameLst>
                                      </p:cBhvr>
                                      <p:to>
                                        <p:strVal val="visible"/>
                                      </p:to>
                                    </p:set>
                                    <p:animEffect transition="in" filter="barn(inVertical)">
                                      <p:cBhvr>
                                        <p:cTn id="43" dur="500"/>
                                        <p:tgtEl>
                                          <p:spTgt spid="2">
                                            <p:graphicEl>
                                              <a:dgm id="{9A75820F-700B-4442-8646-4E1EFD37DE8F}"/>
                                            </p:graphicEl>
                                          </p:spTgt>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2">
                                            <p:graphicEl>
                                              <a:dgm id="{197213BE-5FCA-485F-A682-8842A69B841C}"/>
                                            </p:graphicEl>
                                          </p:spTgt>
                                        </p:tgtEl>
                                        <p:attrNameLst>
                                          <p:attrName>style.visibility</p:attrName>
                                        </p:attrNameLst>
                                      </p:cBhvr>
                                      <p:to>
                                        <p:strVal val="visible"/>
                                      </p:to>
                                    </p:set>
                                    <p:animEffect transition="in" filter="barn(inVertical)">
                                      <p:cBhvr>
                                        <p:cTn id="47" dur="500"/>
                                        <p:tgtEl>
                                          <p:spTgt spid="2">
                                            <p:graphicEl>
                                              <a:dgm id="{197213BE-5FCA-485F-A682-8842A69B841C}"/>
                                            </p:graphicEl>
                                          </p:spTgt>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2">
                                            <p:graphicEl>
                                              <a:dgm id="{0D2A3AFE-1654-4BA5-AFE3-7EA25142F43B}"/>
                                            </p:graphicEl>
                                          </p:spTgt>
                                        </p:tgtEl>
                                        <p:attrNameLst>
                                          <p:attrName>style.visibility</p:attrName>
                                        </p:attrNameLst>
                                      </p:cBhvr>
                                      <p:to>
                                        <p:strVal val="visible"/>
                                      </p:to>
                                    </p:set>
                                    <p:animEffect transition="in" filter="barn(inVertical)">
                                      <p:cBhvr>
                                        <p:cTn id="51" dur="500"/>
                                        <p:tgtEl>
                                          <p:spTgt spid="2">
                                            <p:graphicEl>
                                              <a:dgm id="{0D2A3AFE-1654-4BA5-AFE3-7EA25142F43B}"/>
                                            </p:graphicEl>
                                          </p:spTgt>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2">
                                            <p:graphicEl>
                                              <a:dgm id="{D687AA2B-7AE6-4CDA-A28A-7AF31A0E4A01}"/>
                                            </p:graphicEl>
                                          </p:spTgt>
                                        </p:tgtEl>
                                        <p:attrNameLst>
                                          <p:attrName>style.visibility</p:attrName>
                                        </p:attrNameLst>
                                      </p:cBhvr>
                                      <p:to>
                                        <p:strVal val="visible"/>
                                      </p:to>
                                    </p:set>
                                    <p:animEffect transition="in" filter="barn(inVertical)">
                                      <p:cBhvr>
                                        <p:cTn id="55" dur="500"/>
                                        <p:tgtEl>
                                          <p:spTgt spid="2">
                                            <p:graphicEl>
                                              <a:dgm id="{D687AA2B-7AE6-4CDA-A28A-7AF31A0E4A01}"/>
                                            </p:graphicEl>
                                          </p:spTgt>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2">
                                            <p:graphicEl>
                                              <a:dgm id="{36AA38E4-C5AA-439B-BE78-1D9E2264B1A4}"/>
                                            </p:graphicEl>
                                          </p:spTgt>
                                        </p:tgtEl>
                                        <p:attrNameLst>
                                          <p:attrName>style.visibility</p:attrName>
                                        </p:attrNameLst>
                                      </p:cBhvr>
                                      <p:to>
                                        <p:strVal val="visible"/>
                                      </p:to>
                                    </p:set>
                                    <p:animEffect transition="in" filter="barn(inVertical)">
                                      <p:cBhvr>
                                        <p:cTn id="59" dur="500"/>
                                        <p:tgtEl>
                                          <p:spTgt spid="2">
                                            <p:graphicEl>
                                              <a:dgm id="{36AA38E4-C5AA-439B-BE78-1D9E2264B1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مربع نص 22"/>
          <p:cNvSpPr txBox="1">
            <a:spLocks noChangeArrowheads="1"/>
          </p:cNvSpPr>
          <p:nvPr/>
        </p:nvSpPr>
        <p:spPr bwMode="auto">
          <a:xfrm>
            <a:off x="1181100" y="1752600"/>
            <a:ext cx="6781800" cy="3785652"/>
          </a:xfrm>
          <a:prstGeom prst="rect">
            <a:avLst/>
          </a:prstGeom>
          <a:solidFill>
            <a:schemeClr val="accent1">
              <a:lumMod val="40000"/>
              <a:lumOff val="60000"/>
            </a:schemeClr>
          </a:solidFill>
          <a:ln w="9525">
            <a:noFill/>
            <a:miter lim="800000"/>
            <a:headEnd/>
            <a:tailEnd/>
          </a:ln>
          <a:effectLst>
            <a:glow rad="228600">
              <a:schemeClr val="accent2">
                <a:satMod val="175000"/>
                <a:alpha val="40000"/>
              </a:schemeClr>
            </a:glow>
          </a:effectLst>
        </p:spPr>
        <p:txBody>
          <a:bodyPr wrap="square">
            <a:spAutoFit/>
          </a:bodyPr>
          <a:lstStyle/>
          <a:p>
            <a:pPr algn="ctr"/>
            <a:r>
              <a:rPr lang="ar-EG" sz="6000" b="1" dirty="0">
                <a:solidFill>
                  <a:srgbClr val="002060"/>
                </a:solidFill>
                <a:latin typeface="Calibri" pitchFamily="34" charset="0"/>
              </a:rPr>
              <a:t>ب- أصنف الأفعال المضارعة الآتية بحسب آخرها إلى صحيحة ومعتلة:</a:t>
            </a:r>
          </a:p>
        </p:txBody>
      </p:sp>
    </p:spTree>
    <p:extLst>
      <p:ext uri="{BB962C8B-B14F-4D97-AF65-F5344CB8AC3E}">
        <p14:creationId xmlns:p14="http://schemas.microsoft.com/office/powerpoint/2010/main" val="3923133421"/>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ستطيل 5"/>
          <p:cNvSpPr>
            <a:spLocks noChangeArrowheads="1"/>
          </p:cNvSpPr>
          <p:nvPr/>
        </p:nvSpPr>
        <p:spPr bwMode="auto">
          <a:xfrm>
            <a:off x="1447800" y="1981200"/>
            <a:ext cx="6202363" cy="34163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justLow" rtl="1"/>
            <a:r>
              <a:rPr lang="ar-EG" sz="3600" b="1" dirty="0">
                <a:solidFill>
                  <a:srgbClr val="0000FF"/>
                </a:solidFill>
                <a:latin typeface="Calibri" pitchFamily="34" charset="0"/>
              </a:rPr>
              <a:t>يسعد – يجري – يكتب – يستتر – يسمو – يتجاوز – يزور- يبادر – يتهاوى – يرمي – يندم – يكسو – يحاكي – يرضى – يرجو – تستغيث - تعدو– يتفانى – يقسم – يكتفي – ينادي  - يشكو – يسافر - أكرم</a:t>
            </a:r>
            <a:endParaRPr lang="ar-EG" sz="3600" dirty="0">
              <a:solidFill>
                <a:srgbClr val="0000FF"/>
              </a:solidFill>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005253198"/>
              </p:ext>
            </p:extLst>
          </p:nvPr>
        </p:nvGraphicFramePr>
        <p:xfrm>
          <a:off x="894735" y="457200"/>
          <a:ext cx="7354530" cy="5410993"/>
        </p:xfrm>
        <a:graphic>
          <a:graphicData uri="http://schemas.openxmlformats.org/drawingml/2006/table">
            <a:tbl>
              <a:tblPr rtl="1" firstRow="1" bandRow="1">
                <a:tableStyleId>{00A15C55-8517-42AA-B614-E9B94910E393}</a:tableStyleId>
              </a:tblPr>
              <a:tblGrid>
                <a:gridCol w="3581400">
                  <a:extLst>
                    <a:ext uri="{9D8B030D-6E8A-4147-A177-3AD203B41FA5}">
                      <a16:colId xmlns:a16="http://schemas.microsoft.com/office/drawing/2014/main" val="20000"/>
                    </a:ext>
                  </a:extLst>
                </a:gridCol>
                <a:gridCol w="3773130">
                  <a:extLst>
                    <a:ext uri="{9D8B030D-6E8A-4147-A177-3AD203B41FA5}">
                      <a16:colId xmlns:a16="http://schemas.microsoft.com/office/drawing/2014/main" val="20001"/>
                    </a:ext>
                  </a:extLst>
                </a:gridCol>
              </a:tblGrid>
              <a:tr h="1244899">
                <a:tc>
                  <a:txBody>
                    <a:bodyPr/>
                    <a:lstStyle/>
                    <a:p>
                      <a:pPr algn="ctr" rtl="1"/>
                      <a:r>
                        <a:rPr lang="ar-EG" sz="4000" dirty="0"/>
                        <a:t>الأفعال المضارعة صحيحة الآخر</a:t>
                      </a:r>
                      <a:endParaRPr lang="ar-SA" sz="4000" b="1" dirty="0"/>
                    </a:p>
                  </a:txBody>
                  <a:tcPr/>
                </a:tc>
                <a:tc>
                  <a:txBody>
                    <a:bodyPr/>
                    <a:lstStyle/>
                    <a:p>
                      <a:pPr algn="ctr" rtl="1"/>
                      <a:r>
                        <a:rPr lang="ar-EG" sz="4000" dirty="0"/>
                        <a:t>الأفعال المضارعة المعتلة الآخر</a:t>
                      </a:r>
                      <a:endParaRPr lang="ar-SA" sz="4000" b="1" dirty="0"/>
                    </a:p>
                  </a:txBody>
                  <a:tcPr/>
                </a:tc>
                <a:extLst>
                  <a:ext uri="{0D108BD9-81ED-4DB2-BD59-A6C34878D82A}">
                    <a16:rowId xmlns:a16="http://schemas.microsoft.com/office/drawing/2014/main" val="10000"/>
                  </a:ext>
                </a:extLst>
              </a:tr>
              <a:tr h="4100353">
                <a:tc>
                  <a:txBody>
                    <a:bodyPr/>
                    <a:lstStyle/>
                    <a:p>
                      <a:pPr algn="ctr" rtl="1"/>
                      <a:r>
                        <a:rPr lang="ar-EG" sz="3800" b="1" dirty="0"/>
                        <a:t>يسعد – يكتب – يستتر- يتجاوز – يزور- يبادر –يندم</a:t>
                      </a:r>
                      <a:r>
                        <a:rPr lang="ar-EG" sz="3800" b="1" baseline="0" dirty="0"/>
                        <a:t> - </a:t>
                      </a:r>
                      <a:r>
                        <a:rPr lang="ar-EG" sz="3800" b="1" dirty="0"/>
                        <a:t> تستغيث – يقسم – يسافر - أكرم</a:t>
                      </a:r>
                      <a:endParaRPr lang="ar-SA" sz="3800" b="1" dirty="0"/>
                    </a:p>
                  </a:txBody>
                  <a:tcPr/>
                </a:tc>
                <a:tc>
                  <a:txBody>
                    <a:bodyPr/>
                    <a:lstStyle/>
                    <a:p>
                      <a:pPr algn="ctr" rtl="1"/>
                      <a:r>
                        <a:rPr lang="ar-EG" sz="3800" b="1" dirty="0"/>
                        <a:t>يجري- يسمو – يتهاوى – يرمي - </a:t>
                      </a:r>
                      <a:r>
                        <a:rPr lang="ar-EG" sz="3800" b="1" baseline="0" dirty="0"/>
                        <a:t> يكسو – يحاكي – يرضى – يرجو – تغدو – يتفانى – يكتفي – ينادي - يشكو</a:t>
                      </a:r>
                      <a:endParaRPr lang="ar-SA" sz="38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4330601"/>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مربع نص 22"/>
          <p:cNvSpPr txBox="1">
            <a:spLocks noChangeArrowheads="1"/>
          </p:cNvSpPr>
          <p:nvPr/>
        </p:nvSpPr>
        <p:spPr bwMode="auto">
          <a:xfrm>
            <a:off x="609600" y="1752600"/>
            <a:ext cx="7848600" cy="3416320"/>
          </a:xfrm>
          <a:prstGeom prst="rect">
            <a:avLst/>
          </a:prstGeom>
          <a:solidFill>
            <a:schemeClr val="accent4">
              <a:lumMod val="40000"/>
              <a:lumOff val="60000"/>
            </a:schemeClr>
          </a:solidFill>
          <a:ln w="9525">
            <a:noFill/>
            <a:miter lim="800000"/>
            <a:headEnd/>
            <a:tailEnd/>
          </a:ln>
        </p:spPr>
        <p:txBody>
          <a:bodyPr wrap="square">
            <a:spAutoFit/>
          </a:bodyPr>
          <a:lstStyle/>
          <a:p>
            <a:pPr algn="ctr"/>
            <a:r>
              <a:rPr lang="ar-EG" sz="5400" b="1" dirty="0">
                <a:solidFill>
                  <a:srgbClr val="002060"/>
                </a:solidFill>
                <a:latin typeface="Calibri" pitchFamily="34" charset="0"/>
              </a:rPr>
              <a:t>ج- أستخرج من نص (المعلبات الغذائية) فعلين مضارعين صحيحي الآخر، وفعلين مضاعين معتلي الآخر</a:t>
            </a:r>
          </a:p>
        </p:txBody>
      </p:sp>
    </p:spTree>
    <p:extLst>
      <p:ext uri="{BB962C8B-B14F-4D97-AF65-F5344CB8AC3E}">
        <p14:creationId xmlns:p14="http://schemas.microsoft.com/office/powerpoint/2010/main" val="1538416457"/>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952500" y="1905000"/>
            <a:ext cx="7239000" cy="2538413"/>
            <a:chOff x="642938" y="2071688"/>
            <a:chExt cx="4670425" cy="3798887"/>
          </a:xfrm>
          <a:solidFill>
            <a:srgbClr val="00B0F0"/>
          </a:solidFill>
        </p:grpSpPr>
        <p:pic>
          <p:nvPicPr>
            <p:cNvPr id="5124" name="Picture 4" descr="karekano03.gif"/>
            <p:cNvPicPr>
              <a:picLocks noChangeAspect="1"/>
            </p:cNvPicPr>
            <p:nvPr/>
          </p:nvPicPr>
          <p:blipFill>
            <a:blip r:embed="rId3" cstate="print"/>
            <a:srcRect/>
            <a:stretch>
              <a:fillRect/>
            </a:stretch>
          </p:blipFill>
          <p:spPr bwMode="auto">
            <a:xfrm>
              <a:off x="3257062" y="2545644"/>
              <a:ext cx="851003" cy="300281"/>
            </a:xfrm>
            <a:prstGeom prst="rect">
              <a:avLst/>
            </a:prstGeom>
            <a:grpFill/>
            <a:ln w="9525">
              <a:noFill/>
              <a:miter lim="800000"/>
              <a:headEnd/>
              <a:tailEnd/>
            </a:ln>
          </p:spPr>
        </p:pic>
        <p:sp>
          <p:nvSpPr>
            <p:cNvPr id="5125" name="AutoShape 3"/>
            <p:cNvSpPr>
              <a:spLocks noChangeAspect="1" noChangeArrowheads="1" noTextEdit="1"/>
            </p:cNvSpPr>
            <p:nvPr/>
          </p:nvSpPr>
          <p:spPr bwMode="auto">
            <a:xfrm>
              <a:off x="642938" y="2071688"/>
              <a:ext cx="4670425" cy="3798887"/>
            </a:xfrm>
            <a:prstGeom prst="rect">
              <a:avLst/>
            </a:prstGeom>
            <a:grpFill/>
            <a:ln w="9525">
              <a:noFill/>
              <a:miter lim="800000"/>
              <a:headEnd/>
              <a:tailEnd/>
            </a:ln>
          </p:spPr>
          <p:txBody>
            <a:bodyPr/>
            <a:lstStyle/>
            <a:p>
              <a:endParaRPr lang="ar-EG"/>
            </a:p>
          </p:txBody>
        </p:sp>
        <p:sp>
          <p:nvSpPr>
            <p:cNvPr id="5126" name="Rectangle 20"/>
            <p:cNvSpPr>
              <a:spLocks noChangeArrowheads="1"/>
            </p:cNvSpPr>
            <p:nvPr/>
          </p:nvSpPr>
          <p:spPr bwMode="auto">
            <a:xfrm>
              <a:off x="865188" y="2441575"/>
              <a:ext cx="4183063" cy="3113087"/>
            </a:xfrm>
            <a:prstGeom prst="rect">
              <a:avLst/>
            </a:prstGeom>
            <a:grpFill/>
            <a:ln w="1">
              <a:solidFill>
                <a:srgbClr val="000000"/>
              </a:solidFill>
              <a:miter lim="800000"/>
              <a:headEnd/>
              <a:tailEnd/>
            </a:ln>
          </p:spPr>
          <p:txBody>
            <a:bodyPr/>
            <a:lstStyle/>
            <a:p>
              <a:pPr algn="r" rtl="1"/>
              <a:endParaRPr lang="en-US">
                <a:latin typeface="Calibri" pitchFamily="34" charset="0"/>
              </a:endParaRPr>
            </a:p>
          </p:txBody>
        </p:sp>
      </p:grpSp>
      <p:sp>
        <p:nvSpPr>
          <p:cNvPr id="32769" name="Rectangle 1"/>
          <p:cNvSpPr>
            <a:spLocks noChangeArrowheads="1"/>
          </p:cNvSpPr>
          <p:nvPr/>
        </p:nvSpPr>
        <p:spPr bwMode="auto">
          <a:xfrm>
            <a:off x="1882802" y="2620208"/>
            <a:ext cx="5378395" cy="1107996"/>
          </a:xfrm>
          <a:prstGeom prst="rect">
            <a:avLst/>
          </a:prstGeom>
          <a:noFill/>
          <a:ln w="9525">
            <a:noFill/>
            <a:miter lim="800000"/>
            <a:headEnd/>
            <a:tailEnd/>
          </a:ln>
        </p:spPr>
        <p:txBody>
          <a:bodyPr wrap="none" anchor="ctr">
            <a:spAutoFit/>
          </a:bodyPr>
          <a:lstStyle/>
          <a:p>
            <a:pPr algn="r" rtl="1"/>
            <a:r>
              <a:rPr lang="ar-EG" sz="6600" b="1" dirty="0">
                <a:solidFill>
                  <a:schemeClr val="bg1"/>
                </a:solidFill>
                <a:effectLst>
                  <a:outerShdw blurRad="38100" dist="38100" dir="2700000" algn="tl">
                    <a:srgbClr val="000000">
                      <a:alpha val="43137"/>
                    </a:srgbClr>
                  </a:outerShdw>
                </a:effectLst>
                <a:cs typeface="Times New Roman" pitchFamily="18" charset="0"/>
              </a:rPr>
              <a:t>رفع الفعل المضارع</a:t>
            </a:r>
            <a:endParaRPr lang="ar-SA" sz="6600" dirty="0">
              <a:solidFill>
                <a:schemeClr val="bg1"/>
              </a:solidFill>
              <a:effectLst>
                <a:outerShdw blurRad="38100" dist="38100" dir="2700000" algn="tl">
                  <a:srgbClr val="000000">
                    <a:alpha val="43137"/>
                  </a:srgbClr>
                </a:outerShdw>
              </a:effectLst>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arn(inVertical)">
                                      <p:cBhvr>
                                        <p:cTn id="7"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010481575"/>
              </p:ext>
            </p:extLst>
          </p:nvPr>
        </p:nvGraphicFramePr>
        <p:xfrm>
          <a:off x="685800" y="1066800"/>
          <a:ext cx="7543800" cy="3457074"/>
        </p:xfrm>
        <a:graphic>
          <a:graphicData uri="http://schemas.openxmlformats.org/drawingml/2006/table">
            <a:tbl>
              <a:tblPr rtl="1" firstRow="1" bandRow="1">
                <a:tableStyleId>{F5AB1C69-6EDB-4FF4-983F-18BD219EF322}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1282566">
                <a:tc>
                  <a:txBody>
                    <a:bodyPr/>
                    <a:lstStyle/>
                    <a:p>
                      <a:pPr algn="ctr" rtl="1"/>
                      <a:r>
                        <a:rPr lang="ar-EG" sz="4000" b="1" dirty="0"/>
                        <a:t>الفعلان المضارعان الصحيحا الآخر</a:t>
                      </a:r>
                      <a:endParaRPr lang="ar-SA" sz="4000" b="1" dirty="0"/>
                    </a:p>
                  </a:txBody>
                  <a:tcPr>
                    <a:solidFill>
                      <a:schemeClr val="accent6">
                        <a:lumMod val="60000"/>
                        <a:lumOff val="40000"/>
                      </a:schemeClr>
                    </a:solidFill>
                  </a:tcPr>
                </a:tc>
                <a:tc>
                  <a:txBody>
                    <a:bodyPr/>
                    <a:lstStyle/>
                    <a:p>
                      <a:pPr algn="ctr" rtl="1"/>
                      <a:r>
                        <a:rPr lang="ar-EG" sz="4000" b="1" dirty="0"/>
                        <a:t>الفعلان المضارعان المعتلا الآخر</a:t>
                      </a:r>
                      <a:endParaRPr lang="ar-SA" sz="4000" b="1" dirty="0"/>
                    </a:p>
                  </a:txBody>
                  <a:tcPr>
                    <a:solidFill>
                      <a:schemeClr val="accent3">
                        <a:lumMod val="60000"/>
                        <a:lumOff val="40000"/>
                      </a:schemeClr>
                    </a:solidFill>
                  </a:tcPr>
                </a:tc>
                <a:extLst>
                  <a:ext uri="{0D108BD9-81ED-4DB2-BD59-A6C34878D82A}">
                    <a16:rowId xmlns:a16="http://schemas.microsoft.com/office/drawing/2014/main" val="10000"/>
                  </a:ext>
                </a:extLst>
              </a:tr>
              <a:tr h="2146434">
                <a:tc>
                  <a:txBody>
                    <a:bodyPr/>
                    <a:lstStyle/>
                    <a:p>
                      <a:pPr algn="ctr" rtl="1"/>
                      <a:r>
                        <a:rPr lang="ar-EG" sz="6000" b="1" dirty="0"/>
                        <a:t>يعد - يقصد</a:t>
                      </a:r>
                      <a:endParaRPr lang="ar-SA" sz="6000" b="1" dirty="0"/>
                    </a:p>
                  </a:txBody>
                  <a:tcPr anchor="ctr">
                    <a:solidFill>
                      <a:schemeClr val="accent6">
                        <a:lumMod val="60000"/>
                        <a:lumOff val="40000"/>
                      </a:schemeClr>
                    </a:solidFill>
                  </a:tcPr>
                </a:tc>
                <a:tc>
                  <a:txBody>
                    <a:bodyPr/>
                    <a:lstStyle/>
                    <a:p>
                      <a:pPr algn="ctr" rtl="1"/>
                      <a:r>
                        <a:rPr lang="ar-EG" sz="6000" b="1" dirty="0"/>
                        <a:t>ينبغي - توخي</a:t>
                      </a:r>
                      <a:endParaRPr lang="ar-SA" sz="6000" b="1" dirty="0"/>
                    </a:p>
                  </a:txBody>
                  <a:tcPr anchor="c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0551211"/>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E5961B11-D118-4835-9B21-08D93F16C403}"/>
              </a:ext>
            </a:extLst>
          </p:cNvPr>
          <p:cNvSpPr txBox="1"/>
          <p:nvPr/>
        </p:nvSpPr>
        <p:spPr>
          <a:xfrm>
            <a:off x="1981200" y="1752600"/>
            <a:ext cx="5410200" cy="3539430"/>
          </a:xfrm>
          <a:prstGeom prst="rect">
            <a:avLst/>
          </a:prstGeom>
          <a:noFill/>
        </p:spPr>
        <p:txBody>
          <a:bodyPr wrap="square">
            <a:spAutoFit/>
          </a:bodyPr>
          <a:lstStyle/>
          <a:p>
            <a:pPr algn="justLow" rtl="1"/>
            <a:r>
              <a:rPr lang="ar-EG" sz="3200" b="1" dirty="0">
                <a:solidFill>
                  <a:srgbClr val="C00000"/>
                </a:solidFill>
              </a:rPr>
              <a:t>الأصل في الفعل المضارع الرفع وتكون علامة رفعه الضمة الظاهرة إذا كان صحيح الآخر، أما إذا كان معتل الآخر فتكون علامة رفعه الضمة المقدرة على الألف للتعذر (استحالة نطق الحركة) وعلى الواو والياء للثقل (ثقل على اللسان)</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descr="0019.WMF"/>
          <p:cNvPicPr>
            <a:picLocks noChangeAspect="1"/>
          </p:cNvPicPr>
          <p:nvPr/>
        </p:nvPicPr>
        <p:blipFill>
          <a:blip r:embed="rId3" cstate="print">
            <a:duotone>
              <a:schemeClr val="accent3">
                <a:shade val="45000"/>
                <a:satMod val="135000"/>
              </a:schemeClr>
              <a:prstClr val="white"/>
            </a:duotone>
          </a:blip>
          <a:stretch>
            <a:fillRect/>
          </a:stretch>
        </p:blipFill>
        <p:spPr>
          <a:xfrm>
            <a:off x="838199" y="1901795"/>
            <a:ext cx="7543801" cy="3386485"/>
          </a:xfrm>
          <a:prstGeom prst="rect">
            <a:avLst/>
          </a:prstGeom>
          <a:solidFill>
            <a:srgbClr val="FFFFFF">
              <a:shade val="85000"/>
            </a:srgbClr>
          </a:solidFill>
          <a:ln w="190500" cap="rnd">
            <a:solidFill>
              <a:srgbClr val="FFFFFF"/>
            </a:solidFill>
          </a:ln>
          <a:effectLst>
            <a:outerShdw blurRad="50800" dist="38100" algn="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6625" name="Rectangle 1"/>
          <p:cNvSpPr>
            <a:spLocks noChangeArrowheads="1"/>
          </p:cNvSpPr>
          <p:nvPr/>
        </p:nvSpPr>
        <p:spPr bwMode="auto">
          <a:xfrm>
            <a:off x="990600" y="2360544"/>
            <a:ext cx="6934200" cy="1754326"/>
          </a:xfrm>
          <a:prstGeom prst="rect">
            <a:avLst/>
          </a:prstGeom>
          <a:noFill/>
          <a:ln w="9525">
            <a:noFill/>
            <a:miter lim="800000"/>
            <a:headEnd/>
            <a:tailEnd/>
          </a:ln>
        </p:spPr>
        <p:txBody>
          <a:bodyPr wrap="square" anchor="ctr">
            <a:spAutoFit/>
          </a:bodyPr>
          <a:lstStyle/>
          <a:p>
            <a:pPr algn="ctr" rtl="1"/>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ثانياً: أملأ الجدول من الجمل الآتية وفق المطلوب:</a:t>
            </a: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71349215"/>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625"/>
                                        </p:tgtEl>
                                        <p:attrNameLst>
                                          <p:attrName>style.visibility</p:attrName>
                                        </p:attrNameLst>
                                      </p:cBhvr>
                                      <p:to>
                                        <p:strVal val="visible"/>
                                      </p:to>
                                    </p:set>
                                    <p:anim calcmode="lin" valueType="num">
                                      <p:cBhvr>
                                        <p:cTn id="13" dur="1000" fill="hold"/>
                                        <p:tgtEl>
                                          <p:spTgt spid="26625"/>
                                        </p:tgtEl>
                                        <p:attrNameLst>
                                          <p:attrName>ppt_w</p:attrName>
                                        </p:attrNameLst>
                                      </p:cBhvr>
                                      <p:tavLst>
                                        <p:tav tm="0">
                                          <p:val>
                                            <p:fltVal val="0"/>
                                          </p:val>
                                        </p:tav>
                                        <p:tav tm="100000">
                                          <p:val>
                                            <p:strVal val="#ppt_w"/>
                                          </p:val>
                                        </p:tav>
                                      </p:tavLst>
                                    </p:anim>
                                    <p:anim calcmode="lin" valueType="num">
                                      <p:cBhvr>
                                        <p:cTn id="14" dur="1000" fill="hold"/>
                                        <p:tgtEl>
                                          <p:spTgt spid="26625"/>
                                        </p:tgtEl>
                                        <p:attrNameLst>
                                          <p:attrName>ppt_h</p:attrName>
                                        </p:attrNameLst>
                                      </p:cBhvr>
                                      <p:tavLst>
                                        <p:tav tm="0">
                                          <p:val>
                                            <p:fltVal val="0"/>
                                          </p:val>
                                        </p:tav>
                                        <p:tav tm="100000">
                                          <p:val>
                                            <p:strVal val="#ppt_h"/>
                                          </p:val>
                                        </p:tav>
                                      </p:tavLst>
                                    </p:anim>
                                    <p:anim calcmode="lin" valueType="num">
                                      <p:cBhvr>
                                        <p:cTn id="15" dur="1000" fill="hold"/>
                                        <p:tgtEl>
                                          <p:spTgt spid="26625"/>
                                        </p:tgtEl>
                                        <p:attrNameLst>
                                          <p:attrName>style.rotation</p:attrName>
                                        </p:attrNameLst>
                                      </p:cBhvr>
                                      <p:tavLst>
                                        <p:tav tm="0">
                                          <p:val>
                                            <p:fltVal val="90"/>
                                          </p:val>
                                        </p:tav>
                                        <p:tav tm="100000">
                                          <p:val>
                                            <p:fltVal val="0"/>
                                          </p:val>
                                        </p:tav>
                                      </p:tavLst>
                                    </p:anim>
                                    <p:animEffect transition="in" filter="fade">
                                      <p:cBhvr>
                                        <p:cTn id="16" dur="1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38224" y="951666"/>
            <a:ext cx="7267575" cy="50167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742950" indent="-742950" algn="r" rtl="1">
              <a:buFont typeface="+mj-lt"/>
              <a:buAutoNum type="arabicPeriod"/>
            </a:pPr>
            <a:r>
              <a:rPr lang="ar-EG" sz="4000" b="1" dirty="0">
                <a:solidFill>
                  <a:srgbClr val="6600CC"/>
                </a:solidFill>
                <a:latin typeface="Calibri" pitchFamily="34" charset="0"/>
              </a:rPr>
              <a:t>يكافح الفلوريد التسوس</a:t>
            </a:r>
          </a:p>
          <a:p>
            <a:pPr marL="742950" indent="-742950" algn="r" rtl="1">
              <a:buFont typeface="+mj-lt"/>
              <a:buAutoNum type="arabicPeriod"/>
            </a:pPr>
            <a:r>
              <a:rPr lang="ar-EG" sz="4000" b="1" dirty="0">
                <a:solidFill>
                  <a:srgbClr val="6600CC"/>
                </a:solidFill>
                <a:latin typeface="Calibri" pitchFamily="34" charset="0"/>
              </a:rPr>
              <a:t>تحوي المشروبات الغازية كمية كبيرة من السكر.</a:t>
            </a:r>
          </a:p>
          <a:p>
            <a:pPr marL="742950" indent="-742950" algn="r" rtl="1">
              <a:buFont typeface="+mj-lt"/>
              <a:buAutoNum type="arabicPeriod"/>
            </a:pPr>
            <a:r>
              <a:rPr lang="ar-EG" sz="4000" b="1" dirty="0">
                <a:solidFill>
                  <a:srgbClr val="6600CC"/>
                </a:solidFill>
                <a:latin typeface="Calibri" pitchFamily="34" charset="0"/>
              </a:rPr>
              <a:t>ينمو جسمي نمواً سليماً عند تناول الغذاء المتكامل.</a:t>
            </a:r>
          </a:p>
          <a:p>
            <a:pPr marL="742950" indent="-742950" algn="r" rtl="1">
              <a:buFont typeface="+mj-lt"/>
              <a:buAutoNum type="arabicPeriod"/>
            </a:pPr>
            <a:r>
              <a:rPr lang="ar-EG" sz="4000" b="1" dirty="0">
                <a:solidFill>
                  <a:srgbClr val="6600CC"/>
                </a:solidFill>
                <a:latin typeface="Calibri" pitchFamily="34" charset="0"/>
              </a:rPr>
              <a:t>نسعى لإعداد وجبات صحية في المنزل.</a:t>
            </a:r>
          </a:p>
          <a:p>
            <a:pPr marL="742950" indent="-742950" algn="r" rtl="1">
              <a:buFont typeface="+mj-lt"/>
              <a:buAutoNum type="arabicPeriod"/>
            </a:pPr>
            <a:r>
              <a:rPr lang="ar-EG" sz="4000" b="1" dirty="0">
                <a:solidFill>
                  <a:srgbClr val="6600CC"/>
                </a:solidFill>
                <a:latin typeface="Calibri" pitchFamily="34" charset="0"/>
              </a:rPr>
              <a:t>الأبوان يختاران الأطعمة الطازجة لأبنائهما.</a:t>
            </a:r>
            <a:endParaRPr lang="en-US" sz="4000" dirty="0">
              <a:solidFill>
                <a:srgbClr val="660066"/>
              </a:solidFill>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جدول 16"/>
          <p:cNvGraphicFramePr>
            <a:graphicFrameLocks noGrp="1"/>
          </p:cNvGraphicFramePr>
          <p:nvPr>
            <p:extLst>
              <p:ext uri="{D42A27DB-BD31-4B8C-83A1-F6EECF244321}">
                <p14:modId xmlns:p14="http://schemas.microsoft.com/office/powerpoint/2010/main" val="2964474197"/>
              </p:ext>
            </p:extLst>
          </p:nvPr>
        </p:nvGraphicFramePr>
        <p:xfrm>
          <a:off x="1066800" y="685799"/>
          <a:ext cx="7239000" cy="5362233"/>
        </p:xfrm>
        <a:graphic>
          <a:graphicData uri="http://schemas.openxmlformats.org/drawingml/2006/table">
            <a:tbl>
              <a:tblPr rtl="1" firstRow="1" bandRow="1">
                <a:tableStyleId>{7DF18680-E054-41AD-8BC1-D1AEF772440D}</a:tableStyleId>
              </a:tblPr>
              <a:tblGrid>
                <a:gridCol w="2602947">
                  <a:extLst>
                    <a:ext uri="{9D8B030D-6E8A-4147-A177-3AD203B41FA5}">
                      <a16:colId xmlns:a16="http://schemas.microsoft.com/office/drawing/2014/main" val="20000"/>
                    </a:ext>
                  </a:extLst>
                </a:gridCol>
                <a:gridCol w="1947346">
                  <a:extLst>
                    <a:ext uri="{9D8B030D-6E8A-4147-A177-3AD203B41FA5}">
                      <a16:colId xmlns:a16="http://schemas.microsoft.com/office/drawing/2014/main" val="20001"/>
                    </a:ext>
                  </a:extLst>
                </a:gridCol>
                <a:gridCol w="2688707">
                  <a:extLst>
                    <a:ext uri="{9D8B030D-6E8A-4147-A177-3AD203B41FA5}">
                      <a16:colId xmlns:a16="http://schemas.microsoft.com/office/drawing/2014/main" val="20002"/>
                    </a:ext>
                  </a:extLst>
                </a:gridCol>
              </a:tblGrid>
              <a:tr h="916649">
                <a:tc>
                  <a:txBody>
                    <a:bodyPr/>
                    <a:lstStyle/>
                    <a:p>
                      <a:pPr algn="ctr" rtl="1"/>
                      <a:r>
                        <a:rPr lang="ar-EG" sz="2800" dirty="0"/>
                        <a:t>الفعل المضارع المرفوع</a:t>
                      </a:r>
                      <a:endParaRPr lang="ar-SA" sz="2800" b="1" dirty="0"/>
                    </a:p>
                  </a:txBody>
                  <a:tcPr/>
                </a:tc>
                <a:tc>
                  <a:txBody>
                    <a:bodyPr/>
                    <a:lstStyle/>
                    <a:p>
                      <a:pPr algn="ctr" rtl="1"/>
                      <a:r>
                        <a:rPr lang="ar-EG" sz="2800" dirty="0"/>
                        <a:t>نوعه</a:t>
                      </a:r>
                      <a:endParaRPr lang="ar-SA" sz="2800" b="1" dirty="0"/>
                    </a:p>
                  </a:txBody>
                  <a:tcPr anchor="ctr"/>
                </a:tc>
                <a:tc>
                  <a:txBody>
                    <a:bodyPr/>
                    <a:lstStyle/>
                    <a:p>
                      <a:pPr algn="ctr" rtl="1"/>
                      <a:r>
                        <a:rPr lang="ar-EG" sz="2800" dirty="0"/>
                        <a:t>علامة رفعه</a:t>
                      </a:r>
                      <a:endParaRPr lang="ar-SA" sz="2800" b="1" dirty="0"/>
                    </a:p>
                  </a:txBody>
                  <a:tcPr anchor="ctr"/>
                </a:tc>
                <a:extLst>
                  <a:ext uri="{0D108BD9-81ED-4DB2-BD59-A6C34878D82A}">
                    <a16:rowId xmlns:a16="http://schemas.microsoft.com/office/drawing/2014/main" val="10000"/>
                  </a:ext>
                </a:extLst>
              </a:tr>
              <a:tr h="521021">
                <a:tc>
                  <a:txBody>
                    <a:bodyPr/>
                    <a:lstStyle/>
                    <a:p>
                      <a:pPr algn="ctr" rtl="1"/>
                      <a:r>
                        <a:rPr lang="ar-EG" sz="2800" b="1" dirty="0"/>
                        <a:t>يكافح</a:t>
                      </a:r>
                      <a:endParaRPr lang="ar-SA" sz="2800" b="1" dirty="0"/>
                    </a:p>
                  </a:txBody>
                  <a:tcPr anchor="ctr"/>
                </a:tc>
                <a:tc>
                  <a:txBody>
                    <a:bodyPr/>
                    <a:lstStyle/>
                    <a:p>
                      <a:pPr algn="ctr" rtl="1"/>
                      <a:r>
                        <a:rPr lang="ar-EG" sz="2800" b="1" dirty="0"/>
                        <a:t>صحيح</a:t>
                      </a:r>
                      <a:endParaRPr lang="ar-SA" sz="2800" b="1" dirty="0"/>
                    </a:p>
                  </a:txBody>
                  <a:tcPr anchor="ctr"/>
                </a:tc>
                <a:tc>
                  <a:txBody>
                    <a:bodyPr/>
                    <a:lstStyle/>
                    <a:p>
                      <a:pPr algn="ctr" rtl="1"/>
                      <a:r>
                        <a:rPr lang="ar-EG" sz="2800" b="1" dirty="0"/>
                        <a:t>الضمة</a:t>
                      </a:r>
                      <a:endParaRPr lang="ar-SA" sz="2800" b="1" dirty="0"/>
                    </a:p>
                  </a:txBody>
                  <a:tcPr anchor="ctr"/>
                </a:tc>
                <a:extLst>
                  <a:ext uri="{0D108BD9-81ED-4DB2-BD59-A6C34878D82A}">
                    <a16:rowId xmlns:a16="http://schemas.microsoft.com/office/drawing/2014/main" val="10001"/>
                  </a:ext>
                </a:extLst>
              </a:tr>
              <a:tr h="974083">
                <a:tc>
                  <a:txBody>
                    <a:bodyPr/>
                    <a:lstStyle/>
                    <a:p>
                      <a:pPr algn="ctr" rtl="1"/>
                      <a:r>
                        <a:rPr lang="ar-EG" sz="2800" b="1" dirty="0"/>
                        <a:t>تحوي</a:t>
                      </a:r>
                    </a:p>
                  </a:txBody>
                  <a:tcPr anchor="ctr"/>
                </a:tc>
                <a:tc>
                  <a:txBody>
                    <a:bodyPr/>
                    <a:lstStyle/>
                    <a:p>
                      <a:pPr algn="ctr" rtl="1"/>
                      <a:r>
                        <a:rPr lang="ar-EG" sz="2800" b="1" dirty="0"/>
                        <a:t>معتل</a:t>
                      </a:r>
                      <a:endParaRPr lang="ar-SA" sz="2800" b="1" dirty="0"/>
                    </a:p>
                  </a:txBody>
                  <a:tcPr anchor="ctr"/>
                </a:tc>
                <a:tc>
                  <a:txBody>
                    <a:bodyPr/>
                    <a:lstStyle/>
                    <a:p>
                      <a:pPr algn="ctr" rtl="1"/>
                      <a:r>
                        <a:rPr lang="ar-EG" sz="2800" b="1" dirty="0"/>
                        <a:t>الضمة المقدرة للثقل</a:t>
                      </a:r>
                      <a:endParaRPr lang="ar-SA" sz="2800" b="1" dirty="0"/>
                    </a:p>
                  </a:txBody>
                  <a:tcPr anchor="ctr"/>
                </a:tc>
                <a:extLst>
                  <a:ext uri="{0D108BD9-81ED-4DB2-BD59-A6C34878D82A}">
                    <a16:rowId xmlns:a16="http://schemas.microsoft.com/office/drawing/2014/main" val="10002"/>
                  </a:ext>
                </a:extLst>
              </a:tr>
              <a:tr h="974083">
                <a:tc>
                  <a:txBody>
                    <a:bodyPr/>
                    <a:lstStyle/>
                    <a:p>
                      <a:pPr algn="ctr" rtl="1"/>
                      <a:r>
                        <a:rPr lang="ar-EG" sz="2800" b="1" dirty="0"/>
                        <a:t>ينمو</a:t>
                      </a:r>
                      <a:endParaRPr lang="ar-SA" sz="2800" b="1" dirty="0"/>
                    </a:p>
                  </a:txBody>
                  <a:tcPr anchor="ctr"/>
                </a:tc>
                <a:tc>
                  <a:txBody>
                    <a:bodyPr/>
                    <a:lstStyle/>
                    <a:p>
                      <a:pPr algn="ctr" rtl="1"/>
                      <a:r>
                        <a:rPr lang="ar-EG" sz="2800" b="1" dirty="0"/>
                        <a:t>معتل</a:t>
                      </a:r>
                      <a:endParaRPr lang="ar-SA" sz="2800" b="1" dirty="0"/>
                    </a:p>
                  </a:txBody>
                  <a:tcPr anchor="ctr"/>
                </a:tc>
                <a:tc>
                  <a:txBody>
                    <a:bodyPr/>
                    <a:lstStyle/>
                    <a:p>
                      <a:pPr algn="ctr" rtl="1"/>
                      <a:r>
                        <a:rPr lang="ar-EG" sz="2800" b="1" dirty="0"/>
                        <a:t>الضمة المقدرة للثقل</a:t>
                      </a:r>
                      <a:endParaRPr lang="ar-SA" sz="2800" b="1" dirty="0"/>
                    </a:p>
                  </a:txBody>
                  <a:tcPr anchor="ctr"/>
                </a:tc>
                <a:extLst>
                  <a:ext uri="{0D108BD9-81ED-4DB2-BD59-A6C34878D82A}">
                    <a16:rowId xmlns:a16="http://schemas.microsoft.com/office/drawing/2014/main" val="10003"/>
                  </a:ext>
                </a:extLst>
              </a:tr>
              <a:tr h="974083">
                <a:tc>
                  <a:txBody>
                    <a:bodyPr/>
                    <a:lstStyle/>
                    <a:p>
                      <a:pPr algn="ctr" rtl="1"/>
                      <a:r>
                        <a:rPr lang="ar-EG" sz="2800" b="1" dirty="0"/>
                        <a:t>نسعى</a:t>
                      </a:r>
                      <a:endParaRPr lang="ar-SA" sz="2800" b="1" dirty="0"/>
                    </a:p>
                  </a:txBody>
                  <a:tcPr anchor="ctr"/>
                </a:tc>
                <a:tc>
                  <a:txBody>
                    <a:bodyPr/>
                    <a:lstStyle/>
                    <a:p>
                      <a:pPr algn="ctr" rtl="1"/>
                      <a:r>
                        <a:rPr lang="ar-EG" sz="2800" b="1" dirty="0"/>
                        <a:t>معتل</a:t>
                      </a:r>
                      <a:endParaRPr lang="ar-SA" sz="2800" b="1" dirty="0"/>
                    </a:p>
                  </a:txBody>
                  <a:tcPr anchor="ctr"/>
                </a:tc>
                <a:tc>
                  <a:txBody>
                    <a:bodyPr/>
                    <a:lstStyle/>
                    <a:p>
                      <a:pPr algn="ctr" rtl="1"/>
                      <a:r>
                        <a:rPr lang="ar-EG" sz="2800" b="1" dirty="0"/>
                        <a:t>الضمة المقدرة للثقل</a:t>
                      </a:r>
                      <a:endParaRPr lang="ar-SA" sz="2800" b="1" dirty="0"/>
                    </a:p>
                  </a:txBody>
                  <a:tcPr anchor="ctr"/>
                </a:tc>
                <a:extLst>
                  <a:ext uri="{0D108BD9-81ED-4DB2-BD59-A6C34878D82A}">
                    <a16:rowId xmlns:a16="http://schemas.microsoft.com/office/drawing/2014/main" val="10004"/>
                  </a:ext>
                </a:extLst>
              </a:tr>
              <a:tr h="974083">
                <a:tc>
                  <a:txBody>
                    <a:bodyPr/>
                    <a:lstStyle/>
                    <a:p>
                      <a:pPr algn="ctr" rtl="1"/>
                      <a:r>
                        <a:rPr lang="ar-EG" sz="2800" b="1" dirty="0"/>
                        <a:t>يختاران</a:t>
                      </a:r>
                      <a:endParaRPr lang="ar-SA" sz="2800" b="1" dirty="0"/>
                    </a:p>
                  </a:txBody>
                  <a:tcPr anchor="ctr"/>
                </a:tc>
                <a:tc>
                  <a:txBody>
                    <a:bodyPr/>
                    <a:lstStyle/>
                    <a:p>
                      <a:pPr algn="ctr" rtl="1"/>
                      <a:r>
                        <a:rPr lang="ar-EG" sz="2800" b="1" dirty="0"/>
                        <a:t>من الأفعال خمسة</a:t>
                      </a:r>
                      <a:endParaRPr lang="ar-SA" sz="2800" b="1" dirty="0"/>
                    </a:p>
                  </a:txBody>
                  <a:tcPr anchor="ctr"/>
                </a:tc>
                <a:tc>
                  <a:txBody>
                    <a:bodyPr/>
                    <a:lstStyle/>
                    <a:p>
                      <a:pPr algn="ctr" rtl="1"/>
                      <a:r>
                        <a:rPr lang="ar-EG" sz="2800" b="1" dirty="0"/>
                        <a:t>ثبوت النون</a:t>
                      </a:r>
                      <a:endParaRPr lang="ar-SA" sz="2800" b="1"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4286512"/>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1ABEA675-AA6F-4981-91C1-7939FBB0F548}"/>
              </a:ext>
            </a:extLst>
          </p:cNvPr>
          <p:cNvSpPr txBox="1"/>
          <p:nvPr/>
        </p:nvSpPr>
        <p:spPr>
          <a:xfrm>
            <a:off x="1676400" y="838200"/>
            <a:ext cx="5791200" cy="2308324"/>
          </a:xfrm>
          <a:prstGeom prst="rect">
            <a:avLst/>
          </a:prstGeom>
          <a:noFill/>
        </p:spPr>
        <p:txBody>
          <a:bodyPr wrap="square">
            <a:spAutoFit/>
          </a:bodyPr>
          <a:lstStyle/>
          <a:p>
            <a:pPr algn="justLow" rtl="1"/>
            <a:r>
              <a:rPr lang="ar-EG" sz="3600" b="1" dirty="0">
                <a:solidFill>
                  <a:srgbClr val="C00000"/>
                </a:solidFill>
              </a:rPr>
              <a:t>ثالثًا: بالتعاون مع أفراد مجموعتي أقرأ الأفعال المضارعة وأحاول نطق الضمة على أواخر الأفعال (تحوي – ينمو – تسعى) ماذا ألاحظ؟ </a:t>
            </a:r>
          </a:p>
        </p:txBody>
      </p:sp>
      <p:sp>
        <p:nvSpPr>
          <p:cNvPr id="5" name="مخطط انسيابي: شريط مثقب 4">
            <a:extLst>
              <a:ext uri="{FF2B5EF4-FFF2-40B4-BE49-F238E27FC236}">
                <a16:creationId xmlns:a16="http://schemas.microsoft.com/office/drawing/2014/main" id="{0D84C8C7-29C9-4A90-B6C1-B723BF2A9632}"/>
              </a:ext>
            </a:extLst>
          </p:cNvPr>
          <p:cNvSpPr/>
          <p:nvPr/>
        </p:nvSpPr>
        <p:spPr>
          <a:xfrm>
            <a:off x="990600" y="3962400"/>
            <a:ext cx="7162800" cy="152400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يتعذر نطق الضمة للثقل على اللسان</a:t>
            </a:r>
            <a:endParaRPr kumimoji="0" lang="en-US"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48258717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رابط مستقيم 3"/>
          <p:cNvSpPr/>
          <p:nvPr/>
        </p:nvSpPr>
        <p:spPr>
          <a:xfrm>
            <a:off x="4359294" y="3375950"/>
            <a:ext cx="91440" cy="874167"/>
          </a:xfrm>
          <a:custGeom>
            <a:avLst/>
            <a:gdLst/>
            <a:ahLst/>
            <a:cxnLst/>
            <a:rect l="0" t="0" r="0" b="0"/>
            <a:pathLst>
              <a:path>
                <a:moveTo>
                  <a:pt x="45720" y="0"/>
                </a:moveTo>
                <a:lnTo>
                  <a:pt x="45720" y="874167"/>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 name="رابط مستقيم 4"/>
          <p:cNvSpPr/>
          <p:nvPr/>
        </p:nvSpPr>
        <p:spPr>
          <a:xfrm>
            <a:off x="4359294" y="1537022"/>
            <a:ext cx="91440" cy="874167"/>
          </a:xfrm>
          <a:custGeom>
            <a:avLst/>
            <a:gdLst/>
            <a:ahLst/>
            <a:cxnLst/>
            <a:rect l="0" t="0" r="0" b="0"/>
            <a:pathLst>
              <a:path>
                <a:moveTo>
                  <a:pt x="45720" y="0"/>
                </a:moveTo>
                <a:lnTo>
                  <a:pt x="45720" y="874167"/>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6" name="مستطيل مستدير الزوايا 5"/>
          <p:cNvSpPr/>
          <p:nvPr/>
        </p:nvSpPr>
        <p:spPr>
          <a:xfrm>
            <a:off x="673622" y="643340"/>
            <a:ext cx="7462783" cy="893681"/>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7" name="مجموعة 6"/>
          <p:cNvGrpSpPr/>
          <p:nvPr/>
        </p:nvGrpSpPr>
        <p:grpSpPr>
          <a:xfrm>
            <a:off x="1007593" y="699242"/>
            <a:ext cx="7462783" cy="1155051"/>
            <a:chOff x="626593" y="318242"/>
            <a:chExt cx="7462783" cy="1155051"/>
          </a:xfrm>
          <a:scene3d>
            <a:camera prst="orthographicFront"/>
            <a:lightRig rig="flat" dir="t"/>
          </a:scene3d>
        </p:grpSpPr>
        <p:sp>
          <p:nvSpPr>
            <p:cNvPr id="16" name="مستطيل مستدير الزوايا 15"/>
            <p:cNvSpPr/>
            <p:nvPr/>
          </p:nvSpPr>
          <p:spPr>
            <a:xfrm>
              <a:off x="626593" y="318242"/>
              <a:ext cx="7462783" cy="1155051"/>
            </a:xfrm>
            <a:prstGeom prst="roundRect">
              <a:avLst>
                <a:gd name="adj" fmla="val 10000"/>
              </a:avLst>
            </a:prstGeom>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مستطيل 16"/>
            <p:cNvSpPr/>
            <p:nvPr/>
          </p:nvSpPr>
          <p:spPr>
            <a:xfrm>
              <a:off x="660423" y="352072"/>
              <a:ext cx="7395123" cy="1087391"/>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r>
                <a:rPr lang="ar-EG" sz="4300" b="1" kern="1200" dirty="0"/>
                <a:t>علامة رفع الفعل المضارع</a:t>
              </a:r>
              <a:endParaRPr lang="ar-SA" sz="4300" b="1" kern="1200" dirty="0"/>
            </a:p>
          </p:txBody>
        </p:sp>
      </p:grpSp>
      <p:sp>
        <p:nvSpPr>
          <p:cNvPr id="8" name="مستطيل مستدير الزوايا 7"/>
          <p:cNvSpPr/>
          <p:nvPr/>
        </p:nvSpPr>
        <p:spPr>
          <a:xfrm>
            <a:off x="2902148" y="2411189"/>
            <a:ext cx="3005732" cy="964760"/>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sp>
      <p:grpSp>
        <p:nvGrpSpPr>
          <p:cNvPr id="9" name="مجموعة 8"/>
          <p:cNvGrpSpPr/>
          <p:nvPr/>
        </p:nvGrpSpPr>
        <p:grpSpPr>
          <a:xfrm>
            <a:off x="3236118" y="2728461"/>
            <a:ext cx="3005732" cy="964760"/>
            <a:chOff x="2855118" y="2347461"/>
            <a:chExt cx="3005732" cy="964760"/>
          </a:xfrm>
          <a:scene3d>
            <a:camera prst="orthographicFront"/>
            <a:lightRig rig="flat" dir="t"/>
          </a:scene3d>
        </p:grpSpPr>
        <p:sp>
          <p:nvSpPr>
            <p:cNvPr id="14" name="مستطيل مستدير الزوايا 13"/>
            <p:cNvSpPr/>
            <p:nvPr/>
          </p:nvSpPr>
          <p:spPr>
            <a:xfrm>
              <a:off x="2855118" y="2347461"/>
              <a:ext cx="3005732" cy="964760"/>
            </a:xfrm>
            <a:prstGeom prst="roundRect">
              <a:avLst>
                <a:gd name="adj" fmla="val 10000"/>
              </a:avLst>
            </a:prstGeom>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مستطيل 14"/>
            <p:cNvSpPr/>
            <p:nvPr/>
          </p:nvSpPr>
          <p:spPr>
            <a:xfrm>
              <a:off x="2883375" y="2375718"/>
              <a:ext cx="2949218" cy="908246"/>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r>
                <a:rPr lang="ar-EG" sz="4300" b="1" kern="1200" dirty="0"/>
                <a:t>الصحيح الآخر</a:t>
              </a:r>
              <a:endParaRPr lang="ar-SA" sz="4300" b="1" kern="1200" dirty="0"/>
            </a:p>
          </p:txBody>
        </p:sp>
      </p:grpSp>
      <p:sp>
        <p:nvSpPr>
          <p:cNvPr id="10" name="مستطيل مستدير الزوايا 9"/>
          <p:cNvSpPr/>
          <p:nvPr/>
        </p:nvSpPr>
        <p:spPr>
          <a:xfrm>
            <a:off x="673622" y="4010493"/>
            <a:ext cx="7570472" cy="1794361"/>
          </a:xfrm>
          <a:prstGeom prst="roundRect">
            <a:avLst>
              <a:gd name="adj" fmla="val 16575"/>
            </a:avLst>
          </a:prstGeom>
          <a:solidFill>
            <a:schemeClr val="accent2">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a:lstStyle/>
          <a:p>
            <a:endParaRPr lang="ar-EG" dirty="0"/>
          </a:p>
        </p:txBody>
      </p:sp>
      <p:sp>
        <p:nvSpPr>
          <p:cNvPr id="13" name="مستطيل 12"/>
          <p:cNvSpPr/>
          <p:nvPr/>
        </p:nvSpPr>
        <p:spPr>
          <a:xfrm>
            <a:off x="1275606" y="4522823"/>
            <a:ext cx="7041852" cy="104940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a:t>الضمة الظاهرة </a:t>
            </a:r>
          </a:p>
          <a:p>
            <a:pPr lvl="0" algn="ctr" defTabSz="1600200" rtl="1">
              <a:lnSpc>
                <a:spcPct val="90000"/>
              </a:lnSpc>
              <a:spcBef>
                <a:spcPct val="0"/>
              </a:spcBef>
              <a:spcAft>
                <a:spcPct val="35000"/>
              </a:spcAft>
            </a:pPr>
            <a:r>
              <a:rPr lang="ar-EG" sz="3600" b="1" dirty="0"/>
              <a:t>مثل: يأك</a:t>
            </a:r>
            <a:r>
              <a:rPr lang="ar-EG" sz="3600" b="1" dirty="0">
                <a:solidFill>
                  <a:srgbClr val="FF0000"/>
                </a:solidFill>
              </a:rPr>
              <a:t>لُ</a:t>
            </a:r>
            <a:r>
              <a:rPr lang="ar-EG" sz="3600" b="1" dirty="0"/>
              <a:t> - يحك</a:t>
            </a:r>
            <a:r>
              <a:rPr lang="ar-EG" sz="3600" b="1" dirty="0">
                <a:solidFill>
                  <a:srgbClr val="FF0000"/>
                </a:solidFill>
              </a:rPr>
              <a:t>مُ</a:t>
            </a:r>
          </a:p>
        </p:txBody>
      </p:sp>
    </p:spTree>
    <p:extLst>
      <p:ext uri="{BB962C8B-B14F-4D97-AF65-F5344CB8AC3E}">
        <p14:creationId xmlns:p14="http://schemas.microsoft.com/office/powerpoint/2010/main" val="2072660885"/>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رابط مستقيم 3"/>
          <p:cNvSpPr/>
          <p:nvPr/>
        </p:nvSpPr>
        <p:spPr>
          <a:xfrm>
            <a:off x="4426267" y="2897710"/>
            <a:ext cx="2604924" cy="798763"/>
          </a:xfrm>
          <a:custGeom>
            <a:avLst/>
            <a:gdLst/>
            <a:ahLst/>
            <a:cxnLst/>
            <a:rect l="0" t="0" r="0" b="0"/>
            <a:pathLst>
              <a:path>
                <a:moveTo>
                  <a:pt x="0" y="0"/>
                </a:moveTo>
                <a:lnTo>
                  <a:pt x="0" y="356794"/>
                </a:lnTo>
                <a:lnTo>
                  <a:pt x="2615944" y="356794"/>
                </a:lnTo>
                <a:lnTo>
                  <a:pt x="2615944" y="523565"/>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9" name="رابط مستقيم 4"/>
          <p:cNvSpPr/>
          <p:nvPr/>
        </p:nvSpPr>
        <p:spPr>
          <a:xfrm>
            <a:off x="2749296" y="3266908"/>
            <a:ext cx="1722691" cy="523565"/>
          </a:xfrm>
          <a:custGeom>
            <a:avLst/>
            <a:gdLst/>
            <a:ahLst/>
            <a:cxnLst/>
            <a:rect l="0" t="0" r="0" b="0"/>
            <a:pathLst>
              <a:path>
                <a:moveTo>
                  <a:pt x="1722691" y="0"/>
                </a:moveTo>
                <a:lnTo>
                  <a:pt x="1722691" y="356794"/>
                </a:lnTo>
                <a:lnTo>
                  <a:pt x="0" y="356794"/>
                </a:lnTo>
                <a:lnTo>
                  <a:pt x="0" y="523565"/>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0" name="رابط مستقيم 5"/>
          <p:cNvSpPr/>
          <p:nvPr/>
        </p:nvSpPr>
        <p:spPr>
          <a:xfrm>
            <a:off x="4426267" y="1600200"/>
            <a:ext cx="91440" cy="523565"/>
          </a:xfrm>
          <a:custGeom>
            <a:avLst/>
            <a:gdLst/>
            <a:ahLst/>
            <a:cxnLst/>
            <a:rect l="0" t="0" r="0" b="0"/>
            <a:pathLst>
              <a:path>
                <a:moveTo>
                  <a:pt x="45720" y="0"/>
                </a:moveTo>
                <a:lnTo>
                  <a:pt x="45720" y="523565"/>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21" name="رابط مستقيم 6"/>
          <p:cNvSpPr/>
          <p:nvPr/>
        </p:nvSpPr>
        <p:spPr>
          <a:xfrm>
            <a:off x="4426267" y="1144123"/>
            <a:ext cx="91440" cy="523565"/>
          </a:xfrm>
          <a:custGeom>
            <a:avLst/>
            <a:gdLst/>
            <a:ahLst/>
            <a:cxnLst/>
            <a:rect l="0" t="0" r="0" b="0"/>
            <a:pathLst>
              <a:path>
                <a:moveTo>
                  <a:pt x="45720" y="0"/>
                </a:moveTo>
                <a:lnTo>
                  <a:pt x="45720" y="52356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23" name="مجموعة 22"/>
          <p:cNvGrpSpPr/>
          <p:nvPr/>
        </p:nvGrpSpPr>
        <p:grpSpPr>
          <a:xfrm>
            <a:off x="1081700" y="525371"/>
            <a:ext cx="7267580" cy="1143142"/>
            <a:chOff x="1038222" y="191004"/>
            <a:chExt cx="7267580" cy="1143142"/>
          </a:xfrm>
          <a:scene3d>
            <a:camera prst="orthographicFront"/>
            <a:lightRig rig="flat" dir="t"/>
          </a:scene3d>
        </p:grpSpPr>
        <p:sp>
          <p:nvSpPr>
            <p:cNvPr id="40" name="مستطيل مستدير الزوايا 39"/>
            <p:cNvSpPr/>
            <p:nvPr/>
          </p:nvSpPr>
          <p:spPr>
            <a:xfrm>
              <a:off x="1038222" y="191004"/>
              <a:ext cx="7267580" cy="1143142"/>
            </a:xfrm>
            <a:prstGeom prst="roundRect">
              <a:avLst>
                <a:gd name="adj" fmla="val 10000"/>
              </a:avLst>
            </a:prstGeom>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1" name="مستطيل 40"/>
            <p:cNvSpPr/>
            <p:nvPr/>
          </p:nvSpPr>
          <p:spPr>
            <a:xfrm>
              <a:off x="1071703" y="224485"/>
              <a:ext cx="7200618" cy="1076180"/>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911350" rtl="1">
                <a:lnSpc>
                  <a:spcPct val="90000"/>
                </a:lnSpc>
                <a:spcBef>
                  <a:spcPct val="0"/>
                </a:spcBef>
                <a:spcAft>
                  <a:spcPct val="35000"/>
                </a:spcAft>
              </a:pPr>
              <a:r>
                <a:rPr lang="ar-EG" sz="4000" b="1" kern="1200" dirty="0"/>
                <a:t>علامة رفع الفعل المضارع</a:t>
              </a:r>
              <a:endParaRPr lang="ar-SA" sz="4000" b="1" kern="1200" dirty="0"/>
            </a:p>
          </p:txBody>
        </p:sp>
      </p:grpSp>
      <p:grpSp>
        <p:nvGrpSpPr>
          <p:cNvPr id="27" name="مجموعة 26"/>
          <p:cNvGrpSpPr/>
          <p:nvPr/>
        </p:nvGrpSpPr>
        <p:grpSpPr>
          <a:xfrm>
            <a:off x="2079328" y="1818248"/>
            <a:ext cx="5008603" cy="1143142"/>
            <a:chOff x="2167710" y="3524420"/>
            <a:chExt cx="5008603" cy="1143142"/>
          </a:xfrm>
          <a:scene3d>
            <a:camera prst="orthographicFront"/>
            <a:lightRig rig="flat" dir="t"/>
          </a:scene3d>
        </p:grpSpPr>
        <p:sp>
          <p:nvSpPr>
            <p:cNvPr id="36" name="مستطيل مستدير الزوايا 35"/>
            <p:cNvSpPr/>
            <p:nvPr/>
          </p:nvSpPr>
          <p:spPr>
            <a:xfrm>
              <a:off x="2167710" y="3524420"/>
              <a:ext cx="5008603" cy="1143142"/>
            </a:xfrm>
            <a:prstGeom prst="roundRect">
              <a:avLst>
                <a:gd name="adj" fmla="val 10000"/>
              </a:avLst>
            </a:prstGeom>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7" name="مستطيل 36"/>
            <p:cNvSpPr/>
            <p:nvPr/>
          </p:nvSpPr>
          <p:spPr>
            <a:xfrm>
              <a:off x="2201191" y="3557901"/>
              <a:ext cx="4941641" cy="1076180"/>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ar-EG" sz="5400" b="1" kern="1200" dirty="0"/>
                <a:t>المعتل الآخر</a:t>
              </a:r>
              <a:endParaRPr lang="ar-SA" sz="5400" b="1" kern="1200" dirty="0"/>
            </a:p>
          </p:txBody>
        </p:sp>
      </p:grpSp>
      <p:grpSp>
        <p:nvGrpSpPr>
          <p:cNvPr id="29" name="مجموعة 28"/>
          <p:cNvGrpSpPr/>
          <p:nvPr/>
        </p:nvGrpSpPr>
        <p:grpSpPr>
          <a:xfrm>
            <a:off x="838197" y="3790472"/>
            <a:ext cx="4545345" cy="2243671"/>
            <a:chOff x="551703" y="5079412"/>
            <a:chExt cx="4831839" cy="1596932"/>
          </a:xfrm>
          <a:scene3d>
            <a:camera prst="orthographicFront"/>
            <a:lightRig rig="flat" dir="t"/>
          </a:scene3d>
        </p:grpSpPr>
        <p:sp>
          <p:nvSpPr>
            <p:cNvPr id="34" name="مستطيل مستدير الزوايا 33"/>
            <p:cNvSpPr/>
            <p:nvPr/>
          </p:nvSpPr>
          <p:spPr>
            <a:xfrm>
              <a:off x="551703" y="5079412"/>
              <a:ext cx="4831839" cy="1530028"/>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5" name="مستطيل 34"/>
            <p:cNvSpPr/>
            <p:nvPr/>
          </p:nvSpPr>
          <p:spPr>
            <a:xfrm>
              <a:off x="578215" y="5235942"/>
              <a:ext cx="4374786" cy="1440402"/>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2800" b="1" kern="1200" dirty="0">
                  <a:solidFill>
                    <a:srgbClr val="FF0000"/>
                  </a:solidFill>
                </a:rPr>
                <a:t>الضمة المقدرة للثقل </a:t>
              </a:r>
            </a:p>
            <a:p>
              <a:pPr lvl="0" algn="ctr" defTabSz="1600200" rtl="1">
                <a:lnSpc>
                  <a:spcPct val="90000"/>
                </a:lnSpc>
                <a:spcBef>
                  <a:spcPct val="0"/>
                </a:spcBef>
                <a:spcAft>
                  <a:spcPct val="35000"/>
                </a:spcAft>
              </a:pPr>
              <a:r>
                <a:rPr lang="ar-EG" sz="2800" b="1" dirty="0"/>
                <a:t>إذا كان معتل الآخر بالواو مثل: يدع</a:t>
              </a:r>
              <a:r>
                <a:rPr lang="ar-EG" sz="2800" b="1" dirty="0">
                  <a:solidFill>
                    <a:srgbClr val="FF0000"/>
                  </a:solidFill>
                </a:rPr>
                <a:t>و</a:t>
              </a:r>
              <a:r>
                <a:rPr lang="ar-EG" sz="2800" b="1" dirty="0"/>
                <a:t> أو بالياء مثل: يجر</a:t>
              </a:r>
              <a:r>
                <a:rPr lang="ar-EG" sz="2800" b="1" dirty="0">
                  <a:solidFill>
                    <a:srgbClr val="FF0000"/>
                  </a:solidFill>
                </a:rPr>
                <a:t>ي</a:t>
              </a:r>
              <a:endParaRPr lang="ar-SA" sz="4000" b="1" kern="1200" dirty="0">
                <a:solidFill>
                  <a:srgbClr val="FF0000"/>
                </a:solidFill>
              </a:endParaRPr>
            </a:p>
          </p:txBody>
        </p:sp>
      </p:grpSp>
      <p:grpSp>
        <p:nvGrpSpPr>
          <p:cNvPr id="31" name="مجموعة 30"/>
          <p:cNvGrpSpPr/>
          <p:nvPr/>
        </p:nvGrpSpPr>
        <p:grpSpPr>
          <a:xfrm>
            <a:off x="5765291" y="3790472"/>
            <a:ext cx="2615944" cy="2508305"/>
            <a:chOff x="5765291" y="4881395"/>
            <a:chExt cx="2615944" cy="1651870"/>
          </a:xfrm>
          <a:scene3d>
            <a:camera prst="orthographicFront"/>
            <a:lightRig rig="flat" dir="t"/>
          </a:scene3d>
        </p:grpSpPr>
        <p:sp>
          <p:nvSpPr>
            <p:cNvPr id="32" name="مستطيل مستدير الزوايا 31"/>
            <p:cNvSpPr/>
            <p:nvPr/>
          </p:nvSpPr>
          <p:spPr>
            <a:xfrm>
              <a:off x="5765291" y="4881395"/>
              <a:ext cx="2615944" cy="1498664"/>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ar-EG" dirty="0"/>
            </a:p>
          </p:txBody>
        </p:sp>
        <p:sp>
          <p:nvSpPr>
            <p:cNvPr id="33" name="مستطيل 32"/>
            <p:cNvSpPr/>
            <p:nvPr/>
          </p:nvSpPr>
          <p:spPr>
            <a:xfrm>
              <a:off x="5814083" y="5029812"/>
              <a:ext cx="2491719" cy="1503453"/>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2800" b="1" kern="1200" dirty="0">
                  <a:solidFill>
                    <a:srgbClr val="FF0000"/>
                  </a:solidFill>
                </a:rPr>
                <a:t>الضمة المقدرة للتعذر</a:t>
              </a:r>
            </a:p>
            <a:p>
              <a:pPr lvl="0" algn="ctr" defTabSz="1600200" rtl="1">
                <a:lnSpc>
                  <a:spcPct val="90000"/>
                </a:lnSpc>
                <a:spcBef>
                  <a:spcPct val="0"/>
                </a:spcBef>
                <a:spcAft>
                  <a:spcPct val="35000"/>
                </a:spcAft>
              </a:pPr>
              <a:r>
                <a:rPr lang="ar-EG" sz="2800" b="1" dirty="0"/>
                <a:t>إذا كان معتل الآخر بالألف مثل: يرض</a:t>
              </a:r>
              <a:r>
                <a:rPr lang="ar-EG" sz="2800" b="1" dirty="0">
                  <a:solidFill>
                    <a:srgbClr val="FF0000"/>
                  </a:solidFill>
                </a:rPr>
                <a:t>ى</a:t>
              </a:r>
              <a:r>
                <a:rPr lang="ar-EG" sz="2800" b="1" kern="1200" dirty="0"/>
                <a:t> </a:t>
              </a:r>
              <a:endParaRPr lang="ar-SA" sz="3600" b="1" kern="1200" dirty="0"/>
            </a:p>
          </p:txBody>
        </p:sp>
      </p:grpSp>
    </p:spTree>
    <p:extLst>
      <p:ext uri="{BB962C8B-B14F-4D97-AF65-F5344CB8AC3E}">
        <p14:creationId xmlns:p14="http://schemas.microsoft.com/office/powerpoint/2010/main" val="273184205"/>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heel(1)">
                                      <p:cBhvr>
                                        <p:cTn id="16" dur="2000"/>
                                        <p:tgtEl>
                                          <p:spTgt spid="27"/>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par>
                                <p:cTn id="24" presetID="21"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2000"/>
                                        <p:tgtEl>
                                          <p:spTgt spid="31"/>
                                        </p:tgtEl>
                                      </p:cBhvr>
                                    </p:animEffect>
                                  </p:childTnLst>
                                </p:cTn>
                              </p:par>
                              <p:par>
                                <p:cTn id="27" presetID="21" presetClass="entr" presetSubtype="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heel(1)">
                                      <p:cBhvr>
                                        <p:cTn id="2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رابط مستقيم 3"/>
          <p:cNvSpPr/>
          <p:nvPr/>
        </p:nvSpPr>
        <p:spPr>
          <a:xfrm>
            <a:off x="4359294" y="3375950"/>
            <a:ext cx="91440" cy="874167"/>
          </a:xfrm>
          <a:custGeom>
            <a:avLst/>
            <a:gdLst/>
            <a:ahLst/>
            <a:cxnLst/>
            <a:rect l="0" t="0" r="0" b="0"/>
            <a:pathLst>
              <a:path>
                <a:moveTo>
                  <a:pt x="45720" y="0"/>
                </a:moveTo>
                <a:lnTo>
                  <a:pt x="45720" y="874167"/>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 name="رابط مستقيم 4"/>
          <p:cNvSpPr/>
          <p:nvPr/>
        </p:nvSpPr>
        <p:spPr>
          <a:xfrm>
            <a:off x="4359294" y="1537022"/>
            <a:ext cx="91440" cy="874167"/>
          </a:xfrm>
          <a:custGeom>
            <a:avLst/>
            <a:gdLst/>
            <a:ahLst/>
            <a:cxnLst/>
            <a:rect l="0" t="0" r="0" b="0"/>
            <a:pathLst>
              <a:path>
                <a:moveTo>
                  <a:pt x="45720" y="0"/>
                </a:moveTo>
                <a:lnTo>
                  <a:pt x="45720" y="874167"/>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7" name="مجموعة 6"/>
          <p:cNvGrpSpPr/>
          <p:nvPr/>
        </p:nvGrpSpPr>
        <p:grpSpPr>
          <a:xfrm>
            <a:off x="1007593" y="699242"/>
            <a:ext cx="7462783" cy="1155051"/>
            <a:chOff x="626593" y="318242"/>
            <a:chExt cx="7462783" cy="1155051"/>
          </a:xfrm>
          <a:solidFill>
            <a:schemeClr val="tx2">
              <a:lumMod val="20000"/>
              <a:lumOff val="80000"/>
            </a:schemeClr>
          </a:solidFill>
          <a:scene3d>
            <a:camera prst="orthographicFront"/>
            <a:lightRig rig="flat" dir="t"/>
          </a:scene3d>
        </p:grpSpPr>
        <p:sp>
          <p:nvSpPr>
            <p:cNvPr id="16" name="مستطيل مستدير الزوايا 15"/>
            <p:cNvSpPr/>
            <p:nvPr/>
          </p:nvSpPr>
          <p:spPr>
            <a:xfrm>
              <a:off x="626593" y="318242"/>
              <a:ext cx="7462783" cy="1155051"/>
            </a:xfrm>
            <a:prstGeom prst="roundRect">
              <a:avLst>
                <a:gd name="adj" fmla="val 10000"/>
              </a:avLst>
            </a:prstGeom>
            <a:grpFill/>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مستطيل 16"/>
            <p:cNvSpPr/>
            <p:nvPr/>
          </p:nvSpPr>
          <p:spPr>
            <a:xfrm>
              <a:off x="660423" y="352072"/>
              <a:ext cx="7395123" cy="1087391"/>
            </a:xfrm>
            <a:prstGeom prst="rect">
              <a:avLst/>
            </a:prstGeom>
            <a:grpFill/>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r>
                <a:rPr lang="ar-EG" sz="4300" b="1" kern="1200" dirty="0"/>
                <a:t>علامة رفع الفعل المضارع</a:t>
              </a:r>
              <a:endParaRPr lang="ar-SA" sz="4300" b="1" kern="1200" dirty="0"/>
            </a:p>
          </p:txBody>
        </p:sp>
      </p:grpSp>
      <p:sp>
        <p:nvSpPr>
          <p:cNvPr id="15" name="مستطيل 14"/>
          <p:cNvSpPr/>
          <p:nvPr/>
        </p:nvSpPr>
        <p:spPr>
          <a:xfrm>
            <a:off x="3172935" y="2424655"/>
            <a:ext cx="2949218" cy="1155051"/>
          </a:xfrm>
          <a:prstGeom prst="rect">
            <a:avLst/>
          </a:prstGeom>
          <a:solidFill>
            <a:schemeClr val="tx2">
              <a:lumMod val="40000"/>
              <a:lumOff val="60000"/>
            </a:schemeClr>
          </a:solidFill>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lvl="0" algn="ctr" defTabSz="1911350" rtl="1">
              <a:lnSpc>
                <a:spcPct val="90000"/>
              </a:lnSpc>
              <a:spcBef>
                <a:spcPct val="0"/>
              </a:spcBef>
              <a:spcAft>
                <a:spcPct val="35000"/>
              </a:spcAft>
            </a:pPr>
            <a:r>
              <a:rPr lang="ar-EG" sz="4300" b="1" kern="1200" dirty="0"/>
              <a:t>من الأفعال الخمسة</a:t>
            </a:r>
            <a:endParaRPr lang="ar-SA" sz="4300" b="1" kern="1200" dirty="0"/>
          </a:p>
        </p:txBody>
      </p:sp>
      <p:grpSp>
        <p:nvGrpSpPr>
          <p:cNvPr id="11" name="مجموعة 10"/>
          <p:cNvGrpSpPr/>
          <p:nvPr/>
        </p:nvGrpSpPr>
        <p:grpSpPr>
          <a:xfrm>
            <a:off x="1007592" y="4010493"/>
            <a:ext cx="7128813" cy="1908640"/>
            <a:chOff x="410165" y="4186389"/>
            <a:chExt cx="7895639" cy="1908640"/>
          </a:xfrm>
          <a:scene3d>
            <a:camera prst="orthographicFront"/>
            <a:lightRig rig="flat" dir="t"/>
          </a:scene3d>
        </p:grpSpPr>
        <p:sp>
          <p:nvSpPr>
            <p:cNvPr id="12" name="مستطيل مستدير الزوايا 11"/>
            <p:cNvSpPr/>
            <p:nvPr/>
          </p:nvSpPr>
          <p:spPr>
            <a:xfrm>
              <a:off x="410165" y="4186389"/>
              <a:ext cx="7895639" cy="1908640"/>
            </a:xfrm>
            <a:prstGeom prst="roundRect">
              <a:avLst>
                <a:gd name="adj" fmla="val 10000"/>
              </a:avLst>
            </a:prstGeom>
            <a:solidFill>
              <a:schemeClr val="tx2">
                <a:lumMod val="20000"/>
                <a:lumOff val="80000"/>
                <a:alpha val="90000"/>
              </a:schemeClr>
            </a:solidFill>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مستطيل 12"/>
            <p:cNvSpPr/>
            <p:nvPr/>
          </p:nvSpPr>
          <p:spPr>
            <a:xfrm>
              <a:off x="466067" y="4242291"/>
              <a:ext cx="7783835" cy="1796836"/>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a:t>ثبوت النون</a:t>
              </a:r>
            </a:p>
            <a:p>
              <a:pPr lvl="0" algn="ctr" defTabSz="1600200" rtl="1">
                <a:lnSpc>
                  <a:spcPct val="90000"/>
                </a:lnSpc>
                <a:spcBef>
                  <a:spcPct val="0"/>
                </a:spcBef>
                <a:spcAft>
                  <a:spcPct val="35000"/>
                </a:spcAft>
              </a:pPr>
              <a:r>
                <a:rPr lang="ar-EG" sz="3600" b="1" dirty="0"/>
                <a:t>مثل: يأكلو</a:t>
              </a:r>
              <a:r>
                <a:rPr lang="ar-EG" sz="3600" b="1" dirty="0">
                  <a:solidFill>
                    <a:srgbClr val="FF0000"/>
                  </a:solidFill>
                </a:rPr>
                <a:t>ن</a:t>
              </a:r>
              <a:r>
                <a:rPr lang="ar-EG" sz="3600" b="1" dirty="0"/>
                <a:t> – يحكما</a:t>
              </a:r>
              <a:r>
                <a:rPr lang="ar-EG" sz="3600" b="1" dirty="0">
                  <a:solidFill>
                    <a:srgbClr val="FF0000"/>
                  </a:solidFill>
                </a:rPr>
                <a:t>ن</a:t>
              </a:r>
              <a:r>
                <a:rPr lang="ar-EG" sz="3600" b="1" dirty="0"/>
                <a:t> - تشرحي</a:t>
              </a:r>
              <a:r>
                <a:rPr lang="ar-EG" sz="3600" b="1" dirty="0">
                  <a:solidFill>
                    <a:srgbClr val="FF0000"/>
                  </a:solidFill>
                </a:rPr>
                <a:t>ن</a:t>
              </a:r>
            </a:p>
          </p:txBody>
        </p:sp>
      </p:grpSp>
    </p:spTree>
    <p:extLst>
      <p:ext uri="{BB962C8B-B14F-4D97-AF65-F5344CB8AC3E}">
        <p14:creationId xmlns:p14="http://schemas.microsoft.com/office/powerpoint/2010/main" val="205691128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شكل بيضاوي 3"/>
          <p:cNvSpPr/>
          <p:nvPr/>
        </p:nvSpPr>
        <p:spPr>
          <a:xfrm>
            <a:off x="2895600" y="1751975"/>
            <a:ext cx="4114800" cy="2819400"/>
          </a:xfrm>
          <a:prstGeom prst="ellipse">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EG" sz="8000" b="1" dirty="0">
                <a:solidFill>
                  <a:srgbClr val="C00000"/>
                </a:solidFill>
                <a:effectLst>
                  <a:outerShdw blurRad="38100" dist="38100" dir="2700000" algn="tl">
                    <a:srgbClr val="000000">
                      <a:alpha val="43137"/>
                    </a:srgbClr>
                  </a:outerShdw>
                </a:effectLst>
                <a:latin typeface="Calibri" pitchFamily="34" charset="0"/>
              </a:rPr>
              <a:t>أطبق</a:t>
            </a:r>
            <a:endParaRPr lang="ar-EG" sz="8000" dirty="0">
              <a:solidFill>
                <a:srgbClr val="C0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687795215"/>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0" y="1066800"/>
            <a:ext cx="5181600" cy="923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r" rtl="1"/>
            <a:r>
              <a:rPr lang="ar-EG" sz="5400" b="1" dirty="0">
                <a:solidFill>
                  <a:schemeClr val="tx1">
                    <a:lumMod val="95000"/>
                    <a:lumOff val="5000"/>
                  </a:schemeClr>
                </a:solidFill>
                <a:latin typeface="Calibri" pitchFamily="34" charset="0"/>
              </a:rPr>
              <a:t>الصحيح الآخر</a:t>
            </a:r>
            <a:endParaRPr lang="ar-EG" sz="5400" dirty="0">
              <a:solidFill>
                <a:schemeClr val="tx1">
                  <a:lumMod val="95000"/>
                  <a:lumOff val="5000"/>
                </a:schemeClr>
              </a:solidFill>
            </a:endParaRPr>
          </a:p>
        </p:txBody>
      </p:sp>
      <p:sp>
        <p:nvSpPr>
          <p:cNvPr id="17" name="Rectangle 1"/>
          <p:cNvSpPr>
            <a:spLocks noChangeArrowheads="1"/>
          </p:cNvSpPr>
          <p:nvPr/>
        </p:nvSpPr>
        <p:spPr bwMode="auto">
          <a:xfrm>
            <a:off x="1524000" y="3131403"/>
            <a:ext cx="556260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rtl="1"/>
            <a:r>
              <a:rPr lang="ar-EG" sz="4800" b="1" dirty="0">
                <a:solidFill>
                  <a:schemeClr val="tx1">
                    <a:lumMod val="95000"/>
                    <a:lumOff val="5000"/>
                  </a:schemeClr>
                </a:solidFill>
                <a:latin typeface="Calibri" pitchFamily="34" charset="0"/>
              </a:rPr>
              <a:t>المعتل الآخر</a:t>
            </a:r>
            <a:endParaRPr lang="en-US" sz="4800" dirty="0">
              <a:solidFill>
                <a:schemeClr val="tx1">
                  <a:lumMod val="95000"/>
                  <a:lumOff val="5000"/>
                </a:schemeClr>
              </a:solidFill>
              <a:latin typeface="Calibri" pitchFamily="34" charset="0"/>
            </a:endParaRPr>
          </a:p>
        </p:txBody>
      </p:sp>
      <p:sp>
        <p:nvSpPr>
          <p:cNvPr id="21" name="Rectangle 1"/>
          <p:cNvSpPr>
            <a:spLocks noChangeArrowheads="1"/>
          </p:cNvSpPr>
          <p:nvPr/>
        </p:nvSpPr>
        <p:spPr bwMode="auto">
          <a:xfrm>
            <a:off x="998951" y="5019675"/>
            <a:ext cx="5181600" cy="923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r" rtl="1"/>
            <a:r>
              <a:rPr lang="ar-SA" sz="5400" b="1" dirty="0">
                <a:solidFill>
                  <a:schemeClr val="tx1">
                    <a:lumMod val="95000"/>
                    <a:lumOff val="5000"/>
                  </a:schemeClr>
                </a:solidFill>
                <a:latin typeface="Calibri" pitchFamily="34" charset="0"/>
              </a:rPr>
              <a:t>من الأَفْعالُ الخَمْسَةُ.</a:t>
            </a:r>
            <a:endParaRPr lang="en-US" sz="5400" dirty="0">
              <a:solidFill>
                <a:schemeClr val="tx1">
                  <a:lumMod val="95000"/>
                  <a:lumOff val="5000"/>
                </a:schemeClr>
              </a:solidFill>
              <a:latin typeface="Calibri" pitchFamily="34" charset="0"/>
            </a:endParaRPr>
          </a:p>
        </p:txBody>
      </p:sp>
      <p:sp>
        <p:nvSpPr>
          <p:cNvPr id="22" name="شكل بيضاوي 21"/>
          <p:cNvSpPr/>
          <p:nvPr/>
        </p:nvSpPr>
        <p:spPr>
          <a:xfrm>
            <a:off x="7543800" y="914400"/>
            <a:ext cx="914400" cy="990600"/>
          </a:xfrm>
          <a:prstGeom prst="ellipse">
            <a:avLst/>
          </a:prstGeom>
          <a:gradFill flip="none" rotWithShape="1">
            <a:gsLst>
              <a:gs pos="39999">
                <a:srgbClr val="85C2FF"/>
              </a:gs>
              <a:gs pos="100000">
                <a:srgbClr val="FFEBFA"/>
              </a:gs>
            </a:gsLst>
            <a:path path="shape">
              <a:fillToRect l="50000" t="50000" r="50000" b="50000"/>
            </a:path>
            <a:tileRect/>
          </a:gra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6000" b="1" dirty="0">
                <a:solidFill>
                  <a:srgbClr val="FF0000"/>
                </a:solidFill>
              </a:rPr>
              <a:t>1</a:t>
            </a:r>
          </a:p>
        </p:txBody>
      </p:sp>
      <p:sp>
        <p:nvSpPr>
          <p:cNvPr id="23" name="شكل بيضاوي 22"/>
          <p:cNvSpPr/>
          <p:nvPr/>
        </p:nvSpPr>
        <p:spPr>
          <a:xfrm>
            <a:off x="7086600" y="2971800"/>
            <a:ext cx="914400" cy="990600"/>
          </a:xfrm>
          <a:prstGeom prst="ellipse">
            <a:avLst/>
          </a:prstGeom>
          <a:gradFill flip="none" rotWithShape="1">
            <a:gsLst>
              <a:gs pos="39999">
                <a:srgbClr val="85C2FF"/>
              </a:gs>
              <a:gs pos="100000">
                <a:srgbClr val="FFEBFA"/>
              </a:gs>
            </a:gsLst>
            <a:path path="shape">
              <a:fillToRect l="50000" t="50000" r="50000" b="50000"/>
            </a:path>
            <a:tileRect/>
          </a:gra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6000" b="1" dirty="0">
                <a:solidFill>
                  <a:srgbClr val="FF0000"/>
                </a:solidFill>
              </a:rPr>
              <a:t>2</a:t>
            </a:r>
          </a:p>
        </p:txBody>
      </p:sp>
      <p:sp>
        <p:nvSpPr>
          <p:cNvPr id="24" name="شكل بيضاوي 23"/>
          <p:cNvSpPr/>
          <p:nvPr/>
        </p:nvSpPr>
        <p:spPr>
          <a:xfrm>
            <a:off x="6172200" y="4953000"/>
            <a:ext cx="914400" cy="990600"/>
          </a:xfrm>
          <a:prstGeom prst="ellipse">
            <a:avLst/>
          </a:prstGeom>
          <a:gradFill flip="none" rotWithShape="1">
            <a:gsLst>
              <a:gs pos="39999">
                <a:srgbClr val="85C2FF"/>
              </a:gs>
              <a:gs pos="100000">
                <a:srgbClr val="FFEBFA"/>
              </a:gs>
            </a:gsLst>
            <a:path path="shape">
              <a:fillToRect l="50000" t="50000" r="50000" b="50000"/>
            </a:path>
            <a:tileRect/>
          </a:gradFill>
          <a:ln>
            <a:noFill/>
          </a:ln>
          <a:effectLst>
            <a:outerShdw blurRad="225425" dist="50800" dir="5220000" algn="ctr">
              <a:srgbClr val="000000">
                <a:alpha val="33000"/>
              </a:srgbClr>
            </a:outerShdw>
          </a:effectLst>
          <a:scene3d>
            <a:camera prst="perspective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6000" b="1" dirty="0">
                <a:solidFill>
                  <a:srgbClr val="FF0000"/>
                </a:solidFill>
              </a:rPr>
              <a:t>3</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1"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3C85AC81-40E0-4818-9B31-99CD24D19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90600"/>
            <a:ext cx="7238999" cy="4724400"/>
          </a:xfrm>
          <a:prstGeom prst="rect">
            <a:avLst/>
          </a:prstGeom>
        </p:spPr>
      </p:pic>
      <p:sp>
        <p:nvSpPr>
          <p:cNvPr id="9" name="مربع نص 8">
            <a:extLst>
              <a:ext uri="{FF2B5EF4-FFF2-40B4-BE49-F238E27FC236}">
                <a16:creationId xmlns:a16="http://schemas.microsoft.com/office/drawing/2014/main" id="{566A7F93-CB9B-48A7-90D7-2754E74ADDDC}"/>
              </a:ext>
            </a:extLst>
          </p:cNvPr>
          <p:cNvSpPr txBox="1"/>
          <p:nvPr/>
        </p:nvSpPr>
        <p:spPr>
          <a:xfrm>
            <a:off x="2286000" y="1720840"/>
            <a:ext cx="4572000" cy="3416320"/>
          </a:xfrm>
          <a:prstGeom prst="rect">
            <a:avLst/>
          </a:prstGeom>
          <a:noFill/>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54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Arial" pitchFamily="34" charset="0"/>
                <a:ea typeface="+mn-ea"/>
                <a:cs typeface="Times New Roman" pitchFamily="18" charset="0"/>
              </a:rPr>
              <a:t>أولاً: أحول الأفعال الماضية إلى أفعال مضارعة، ثم أضعها في جملة مفيدة:</a:t>
            </a:r>
            <a:endParaRPr kumimoji="0" lang="ar-SA" sz="54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Arial" pitchFamily="34" charset="0"/>
              <a:ea typeface="+mn-ea"/>
            </a:endParaRPr>
          </a:p>
        </p:txBody>
      </p:sp>
    </p:spTree>
    <p:extLst>
      <p:ext uri="{BB962C8B-B14F-4D97-AF65-F5344CB8AC3E}">
        <p14:creationId xmlns:p14="http://schemas.microsoft.com/office/powerpoint/2010/main" val="4286415876"/>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جدول 9"/>
          <p:cNvGraphicFramePr>
            <a:graphicFrameLocks noGrp="1"/>
          </p:cNvGraphicFramePr>
          <p:nvPr>
            <p:extLst>
              <p:ext uri="{D42A27DB-BD31-4B8C-83A1-F6EECF244321}">
                <p14:modId xmlns:p14="http://schemas.microsoft.com/office/powerpoint/2010/main" val="4196067450"/>
              </p:ext>
            </p:extLst>
          </p:nvPr>
        </p:nvGraphicFramePr>
        <p:xfrm>
          <a:off x="647700" y="685800"/>
          <a:ext cx="7848600" cy="5242560"/>
        </p:xfrm>
        <a:graphic>
          <a:graphicData uri="http://schemas.openxmlformats.org/drawingml/2006/table">
            <a:tbl>
              <a:tblPr rtl="1" firstRow="1" bandRow="1">
                <a:tableStyleId>{F5AB1C69-6EDB-4FF4-983F-18BD219EF322}</a:tableStyleId>
              </a:tblPr>
              <a:tblGrid>
                <a:gridCol w="2422995">
                  <a:extLst>
                    <a:ext uri="{9D8B030D-6E8A-4147-A177-3AD203B41FA5}">
                      <a16:colId xmlns:a16="http://schemas.microsoft.com/office/drawing/2014/main" val="20000"/>
                    </a:ext>
                  </a:extLst>
                </a:gridCol>
                <a:gridCol w="2324172">
                  <a:extLst>
                    <a:ext uri="{9D8B030D-6E8A-4147-A177-3AD203B41FA5}">
                      <a16:colId xmlns:a16="http://schemas.microsoft.com/office/drawing/2014/main" val="20001"/>
                    </a:ext>
                  </a:extLst>
                </a:gridCol>
                <a:gridCol w="3101433">
                  <a:extLst>
                    <a:ext uri="{9D8B030D-6E8A-4147-A177-3AD203B41FA5}">
                      <a16:colId xmlns:a16="http://schemas.microsoft.com/office/drawing/2014/main" val="20002"/>
                    </a:ext>
                  </a:extLst>
                </a:gridCol>
              </a:tblGrid>
              <a:tr h="1200150">
                <a:tc>
                  <a:txBody>
                    <a:bodyPr/>
                    <a:lstStyle/>
                    <a:p>
                      <a:pPr algn="ctr" rtl="1"/>
                      <a:r>
                        <a:rPr lang="ar-EG" sz="4000" b="1" dirty="0"/>
                        <a:t>الفعل الماضي</a:t>
                      </a:r>
                      <a:endParaRPr lang="ar-SA" sz="4000" b="1" dirty="0"/>
                    </a:p>
                  </a:txBody>
                  <a:tcPr anchor="ctr">
                    <a:solidFill>
                      <a:schemeClr val="accent6">
                        <a:lumMod val="60000"/>
                        <a:lumOff val="40000"/>
                      </a:schemeClr>
                    </a:solidFill>
                  </a:tcPr>
                </a:tc>
                <a:tc>
                  <a:txBody>
                    <a:bodyPr/>
                    <a:lstStyle/>
                    <a:p>
                      <a:pPr algn="ctr" rtl="1"/>
                      <a:r>
                        <a:rPr lang="ar-EG" sz="4000" b="1" dirty="0"/>
                        <a:t>الفعل المضارع</a:t>
                      </a:r>
                      <a:endParaRPr lang="ar-SA" sz="4000" b="1" dirty="0"/>
                    </a:p>
                  </a:txBody>
                  <a:tcPr anchor="ctr">
                    <a:solidFill>
                      <a:schemeClr val="accent3">
                        <a:lumMod val="60000"/>
                        <a:lumOff val="40000"/>
                      </a:schemeClr>
                    </a:solidFill>
                  </a:tcPr>
                </a:tc>
                <a:tc>
                  <a:txBody>
                    <a:bodyPr/>
                    <a:lstStyle/>
                    <a:p>
                      <a:pPr algn="ctr" rtl="1"/>
                      <a:r>
                        <a:rPr lang="ar-EG" sz="4000" b="1" dirty="0"/>
                        <a:t>الجملة المفيدة</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200150">
                <a:tc>
                  <a:txBody>
                    <a:bodyPr/>
                    <a:lstStyle/>
                    <a:p>
                      <a:pPr algn="ctr" rtl="1"/>
                      <a:r>
                        <a:rPr lang="ar-EG" sz="4000" b="1" dirty="0"/>
                        <a:t>امتنع</a:t>
                      </a:r>
                      <a:endParaRPr lang="ar-SA" sz="4000" b="1" dirty="0"/>
                    </a:p>
                  </a:txBody>
                  <a:tcPr anchor="ctr">
                    <a:solidFill>
                      <a:schemeClr val="accent6">
                        <a:lumMod val="60000"/>
                        <a:lumOff val="40000"/>
                      </a:schemeClr>
                    </a:solidFill>
                  </a:tcPr>
                </a:tc>
                <a:tc>
                  <a:txBody>
                    <a:bodyPr/>
                    <a:lstStyle/>
                    <a:p>
                      <a:pPr algn="ctr" rtl="1"/>
                      <a:r>
                        <a:rPr lang="ar-EG" sz="4000" b="1" dirty="0"/>
                        <a:t>يمتنع</a:t>
                      </a:r>
                      <a:endParaRPr lang="ar-SA" sz="4000" b="1" dirty="0"/>
                    </a:p>
                  </a:txBody>
                  <a:tcPr anchor="ctr">
                    <a:solidFill>
                      <a:schemeClr val="accent3">
                        <a:lumMod val="60000"/>
                        <a:lumOff val="40000"/>
                      </a:schemeClr>
                    </a:solidFill>
                  </a:tcPr>
                </a:tc>
                <a:tc>
                  <a:txBody>
                    <a:bodyPr/>
                    <a:lstStyle/>
                    <a:p>
                      <a:pPr algn="ctr" rtl="1"/>
                      <a:r>
                        <a:rPr lang="ar-EG" sz="4000" b="1" dirty="0"/>
                        <a:t>يمتنع الصغير</a:t>
                      </a:r>
                      <a:r>
                        <a:rPr lang="ar-EG" sz="4000" b="1" baseline="0" dirty="0"/>
                        <a:t> عن أكل الحلوى</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200150">
                <a:tc>
                  <a:txBody>
                    <a:bodyPr/>
                    <a:lstStyle/>
                    <a:p>
                      <a:pPr algn="ctr" rtl="1"/>
                      <a:r>
                        <a:rPr lang="ar-EG" sz="4000" b="1" dirty="0"/>
                        <a:t>تكاسل</a:t>
                      </a:r>
                    </a:p>
                  </a:txBody>
                  <a:tcPr anchor="ctr">
                    <a:solidFill>
                      <a:schemeClr val="accent6">
                        <a:lumMod val="60000"/>
                        <a:lumOff val="40000"/>
                      </a:schemeClr>
                    </a:solidFill>
                  </a:tcPr>
                </a:tc>
                <a:tc>
                  <a:txBody>
                    <a:bodyPr/>
                    <a:lstStyle/>
                    <a:p>
                      <a:pPr algn="ctr" rtl="1"/>
                      <a:r>
                        <a:rPr lang="ar-EG" sz="4000" b="1" dirty="0"/>
                        <a:t>يتكاسل</a:t>
                      </a:r>
                      <a:endParaRPr lang="ar-SA" sz="4000" b="1" dirty="0"/>
                    </a:p>
                  </a:txBody>
                  <a:tcPr anchor="ctr">
                    <a:solidFill>
                      <a:schemeClr val="accent3">
                        <a:lumMod val="60000"/>
                        <a:lumOff val="40000"/>
                      </a:schemeClr>
                    </a:solidFill>
                  </a:tcPr>
                </a:tc>
                <a:tc>
                  <a:txBody>
                    <a:bodyPr/>
                    <a:lstStyle/>
                    <a:p>
                      <a:pPr algn="ctr" rtl="1"/>
                      <a:r>
                        <a:rPr lang="ar-EG" sz="4000" b="1" dirty="0"/>
                        <a:t>لا يتكاسل الجندي عن أداء واجبه</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2"/>
                  </a:ext>
                </a:extLst>
              </a:tr>
              <a:tr h="1200150">
                <a:tc>
                  <a:txBody>
                    <a:bodyPr/>
                    <a:lstStyle/>
                    <a:p>
                      <a:pPr algn="ctr" rtl="1"/>
                      <a:r>
                        <a:rPr lang="ar-EG" sz="4000" b="1" dirty="0"/>
                        <a:t>وقف</a:t>
                      </a:r>
                      <a:endParaRPr lang="ar-SA" sz="4000" b="1" dirty="0"/>
                    </a:p>
                  </a:txBody>
                  <a:tcPr anchor="ctr">
                    <a:solidFill>
                      <a:schemeClr val="accent6">
                        <a:lumMod val="60000"/>
                        <a:lumOff val="40000"/>
                      </a:schemeClr>
                    </a:solidFill>
                  </a:tcPr>
                </a:tc>
                <a:tc>
                  <a:txBody>
                    <a:bodyPr/>
                    <a:lstStyle/>
                    <a:p>
                      <a:pPr algn="ctr" rtl="1"/>
                      <a:r>
                        <a:rPr lang="ar-EG" sz="4000" b="1" dirty="0"/>
                        <a:t>يقف</a:t>
                      </a:r>
                      <a:endParaRPr lang="ar-SA" sz="4000" b="1" dirty="0"/>
                    </a:p>
                  </a:txBody>
                  <a:tcPr anchor="ctr">
                    <a:solidFill>
                      <a:schemeClr val="accent3">
                        <a:lumMod val="60000"/>
                        <a:lumOff val="40000"/>
                      </a:schemeClr>
                    </a:solidFill>
                  </a:tcPr>
                </a:tc>
                <a:tc>
                  <a:txBody>
                    <a:bodyPr/>
                    <a:lstStyle/>
                    <a:p>
                      <a:pPr algn="ctr" rtl="1"/>
                      <a:r>
                        <a:rPr lang="ar-EG" sz="4000" b="1" dirty="0"/>
                        <a:t>يقف الطفل أمام والده</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descr="0019.WMF"/>
          <p:cNvPicPr>
            <a:picLocks noChangeAspect="1"/>
          </p:cNvPicPr>
          <p:nvPr/>
        </p:nvPicPr>
        <p:blipFill>
          <a:blip r:embed="rId3" cstate="print">
            <a:duotone>
              <a:schemeClr val="accent3">
                <a:shade val="45000"/>
                <a:satMod val="135000"/>
              </a:schemeClr>
              <a:prstClr val="white"/>
            </a:duotone>
          </a:blip>
          <a:stretch>
            <a:fillRect/>
          </a:stretch>
        </p:blipFill>
        <p:spPr>
          <a:xfrm>
            <a:off x="642949" y="1676400"/>
            <a:ext cx="7696340" cy="3611881"/>
          </a:xfrm>
          <a:prstGeom prst="plaqu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6625" name="Rectangle 1"/>
          <p:cNvSpPr>
            <a:spLocks noChangeArrowheads="1"/>
          </p:cNvSpPr>
          <p:nvPr/>
        </p:nvSpPr>
        <p:spPr bwMode="auto">
          <a:xfrm>
            <a:off x="990600" y="2776043"/>
            <a:ext cx="6934200" cy="923330"/>
          </a:xfrm>
          <a:prstGeom prst="rect">
            <a:avLst/>
          </a:prstGeom>
          <a:noFill/>
          <a:ln w="9525">
            <a:noFill/>
            <a:miter lim="800000"/>
            <a:headEnd/>
            <a:tailEnd/>
          </a:ln>
        </p:spPr>
        <p:txBody>
          <a:bodyPr wrap="square" anchor="ctr">
            <a:spAutoFit/>
          </a:bodyPr>
          <a:lstStyle/>
          <a:p>
            <a:pPr algn="ctr" rtl="1"/>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ثانياً: أملأ الجدول الآتي:</a:t>
            </a: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731705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625"/>
                                        </p:tgtEl>
                                        <p:attrNameLst>
                                          <p:attrName>style.visibility</p:attrName>
                                        </p:attrNameLst>
                                      </p:cBhvr>
                                      <p:to>
                                        <p:strVal val="visible"/>
                                      </p:to>
                                    </p:set>
                                    <p:anim calcmode="lin" valueType="num">
                                      <p:cBhvr>
                                        <p:cTn id="13" dur="1000" fill="hold"/>
                                        <p:tgtEl>
                                          <p:spTgt spid="26625"/>
                                        </p:tgtEl>
                                        <p:attrNameLst>
                                          <p:attrName>ppt_w</p:attrName>
                                        </p:attrNameLst>
                                      </p:cBhvr>
                                      <p:tavLst>
                                        <p:tav tm="0">
                                          <p:val>
                                            <p:fltVal val="0"/>
                                          </p:val>
                                        </p:tav>
                                        <p:tav tm="100000">
                                          <p:val>
                                            <p:strVal val="#ppt_w"/>
                                          </p:val>
                                        </p:tav>
                                      </p:tavLst>
                                    </p:anim>
                                    <p:anim calcmode="lin" valueType="num">
                                      <p:cBhvr>
                                        <p:cTn id="14" dur="1000" fill="hold"/>
                                        <p:tgtEl>
                                          <p:spTgt spid="26625"/>
                                        </p:tgtEl>
                                        <p:attrNameLst>
                                          <p:attrName>ppt_h</p:attrName>
                                        </p:attrNameLst>
                                      </p:cBhvr>
                                      <p:tavLst>
                                        <p:tav tm="0">
                                          <p:val>
                                            <p:fltVal val="0"/>
                                          </p:val>
                                        </p:tav>
                                        <p:tav tm="100000">
                                          <p:val>
                                            <p:strVal val="#ppt_h"/>
                                          </p:val>
                                        </p:tav>
                                      </p:tavLst>
                                    </p:anim>
                                    <p:anim calcmode="lin" valueType="num">
                                      <p:cBhvr>
                                        <p:cTn id="15" dur="1000" fill="hold"/>
                                        <p:tgtEl>
                                          <p:spTgt spid="26625"/>
                                        </p:tgtEl>
                                        <p:attrNameLst>
                                          <p:attrName>style.rotation</p:attrName>
                                        </p:attrNameLst>
                                      </p:cBhvr>
                                      <p:tavLst>
                                        <p:tav tm="0">
                                          <p:val>
                                            <p:fltVal val="90"/>
                                          </p:val>
                                        </p:tav>
                                        <p:tav tm="100000">
                                          <p:val>
                                            <p:fltVal val="0"/>
                                          </p:val>
                                        </p:tav>
                                      </p:tavLst>
                                    </p:anim>
                                    <p:animEffect transition="in" filter="fade">
                                      <p:cBhvr>
                                        <p:cTn id="16" dur="1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جدول 9"/>
          <p:cNvGraphicFramePr>
            <a:graphicFrameLocks noGrp="1"/>
          </p:cNvGraphicFramePr>
          <p:nvPr>
            <p:extLst>
              <p:ext uri="{D42A27DB-BD31-4B8C-83A1-F6EECF244321}">
                <p14:modId xmlns:p14="http://schemas.microsoft.com/office/powerpoint/2010/main" val="2342174834"/>
              </p:ext>
            </p:extLst>
          </p:nvPr>
        </p:nvGraphicFramePr>
        <p:xfrm>
          <a:off x="457200" y="609600"/>
          <a:ext cx="8001000" cy="5334000"/>
        </p:xfrm>
        <a:graphic>
          <a:graphicData uri="http://schemas.openxmlformats.org/drawingml/2006/table">
            <a:tbl>
              <a:tblPr rtl="1" firstRow="1" bandRow="1">
                <a:tableStyleId>{F5AB1C69-6EDB-4FF4-983F-18BD219EF322}</a:tableStyleId>
              </a:tblPr>
              <a:tblGrid>
                <a:gridCol w="2470044">
                  <a:extLst>
                    <a:ext uri="{9D8B030D-6E8A-4147-A177-3AD203B41FA5}">
                      <a16:colId xmlns:a16="http://schemas.microsoft.com/office/drawing/2014/main" val="20000"/>
                    </a:ext>
                  </a:extLst>
                </a:gridCol>
                <a:gridCol w="2369301">
                  <a:extLst>
                    <a:ext uri="{9D8B030D-6E8A-4147-A177-3AD203B41FA5}">
                      <a16:colId xmlns:a16="http://schemas.microsoft.com/office/drawing/2014/main" val="20001"/>
                    </a:ext>
                  </a:extLst>
                </a:gridCol>
                <a:gridCol w="3161655">
                  <a:extLst>
                    <a:ext uri="{9D8B030D-6E8A-4147-A177-3AD203B41FA5}">
                      <a16:colId xmlns:a16="http://schemas.microsoft.com/office/drawing/2014/main" val="20002"/>
                    </a:ext>
                  </a:extLst>
                </a:gridCol>
              </a:tblGrid>
              <a:tr h="1194593">
                <a:tc>
                  <a:txBody>
                    <a:bodyPr/>
                    <a:lstStyle/>
                    <a:p>
                      <a:pPr algn="ctr" rtl="1"/>
                      <a:r>
                        <a:rPr lang="ar-EG" sz="2800" b="1" dirty="0"/>
                        <a:t>الأمثلة</a:t>
                      </a:r>
                      <a:endParaRPr lang="ar-SA" sz="2800" b="1" dirty="0"/>
                    </a:p>
                  </a:txBody>
                  <a:tcPr anchor="ctr">
                    <a:solidFill>
                      <a:schemeClr val="accent6">
                        <a:lumMod val="60000"/>
                        <a:lumOff val="40000"/>
                      </a:schemeClr>
                    </a:solidFill>
                  </a:tcPr>
                </a:tc>
                <a:tc>
                  <a:txBody>
                    <a:bodyPr/>
                    <a:lstStyle/>
                    <a:p>
                      <a:pPr algn="ctr" rtl="1"/>
                      <a:r>
                        <a:rPr lang="ar-EG" sz="2800" b="1" dirty="0"/>
                        <a:t>المضارع المرفوع</a:t>
                      </a:r>
                      <a:endParaRPr lang="ar-SA" sz="2800" b="1" dirty="0"/>
                    </a:p>
                  </a:txBody>
                  <a:tcPr anchor="ctr">
                    <a:solidFill>
                      <a:schemeClr val="accent3">
                        <a:lumMod val="60000"/>
                        <a:lumOff val="40000"/>
                      </a:schemeClr>
                    </a:solidFill>
                  </a:tcPr>
                </a:tc>
                <a:tc>
                  <a:txBody>
                    <a:bodyPr/>
                    <a:lstStyle/>
                    <a:p>
                      <a:pPr algn="ctr" rtl="1"/>
                      <a:r>
                        <a:rPr lang="ar-EG" sz="2800" b="1" dirty="0"/>
                        <a:t>علامة الرفع</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194593">
                <a:tc>
                  <a:txBody>
                    <a:bodyPr/>
                    <a:lstStyle/>
                    <a:p>
                      <a:pPr algn="ctr" rtl="1"/>
                      <a:r>
                        <a:rPr lang="ar-EG" sz="2800" b="1" dirty="0"/>
                        <a:t>يعد التعليب من وسائل الحفظ</a:t>
                      </a:r>
                      <a:endParaRPr lang="ar-SA" sz="2800" b="1" dirty="0"/>
                    </a:p>
                  </a:txBody>
                  <a:tcPr anchor="ctr">
                    <a:solidFill>
                      <a:schemeClr val="accent6">
                        <a:lumMod val="60000"/>
                        <a:lumOff val="40000"/>
                      </a:schemeClr>
                    </a:solidFill>
                  </a:tcPr>
                </a:tc>
                <a:tc>
                  <a:txBody>
                    <a:bodyPr/>
                    <a:lstStyle/>
                    <a:p>
                      <a:pPr algn="ctr" rtl="1"/>
                      <a:r>
                        <a:rPr lang="ar-EG" sz="2800" b="1" dirty="0"/>
                        <a:t>يعد</a:t>
                      </a:r>
                      <a:endParaRPr lang="ar-SA" sz="2800" b="1" dirty="0"/>
                    </a:p>
                  </a:txBody>
                  <a:tcPr anchor="ctr">
                    <a:solidFill>
                      <a:schemeClr val="accent3">
                        <a:lumMod val="60000"/>
                        <a:lumOff val="40000"/>
                      </a:schemeClr>
                    </a:solidFill>
                  </a:tcPr>
                </a:tc>
                <a:tc>
                  <a:txBody>
                    <a:bodyPr/>
                    <a:lstStyle/>
                    <a:p>
                      <a:pPr algn="ctr" rtl="1"/>
                      <a:r>
                        <a:rPr lang="ar-EG" sz="2800" b="1" dirty="0"/>
                        <a:t>الضمة الظاهرة</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750221">
                <a:tc>
                  <a:txBody>
                    <a:bodyPr/>
                    <a:lstStyle/>
                    <a:p>
                      <a:pPr algn="ctr" rtl="1"/>
                      <a:r>
                        <a:rPr lang="ar-EG" sz="2800" b="1" dirty="0"/>
                        <a:t>المشروبات الغازية تضر الصحة</a:t>
                      </a:r>
                    </a:p>
                  </a:txBody>
                  <a:tcPr anchor="ctr">
                    <a:solidFill>
                      <a:schemeClr val="accent6">
                        <a:lumMod val="60000"/>
                        <a:lumOff val="40000"/>
                      </a:schemeClr>
                    </a:solidFill>
                  </a:tcPr>
                </a:tc>
                <a:tc>
                  <a:txBody>
                    <a:bodyPr/>
                    <a:lstStyle/>
                    <a:p>
                      <a:pPr algn="ctr" rtl="1"/>
                      <a:r>
                        <a:rPr lang="ar-EG" sz="2800" b="1" dirty="0"/>
                        <a:t>تضر</a:t>
                      </a:r>
                      <a:endParaRPr lang="ar-SA" sz="2800" b="1" dirty="0"/>
                    </a:p>
                  </a:txBody>
                  <a:tcPr anchor="ctr">
                    <a:solidFill>
                      <a:schemeClr val="accent3">
                        <a:lumMod val="60000"/>
                        <a:lumOff val="40000"/>
                      </a:schemeClr>
                    </a:solidFill>
                  </a:tcPr>
                </a:tc>
                <a:tc>
                  <a:txBody>
                    <a:bodyPr/>
                    <a:lstStyle/>
                    <a:p>
                      <a:pPr algn="ctr" rtl="1"/>
                      <a:r>
                        <a:rPr lang="ar-EG" sz="2800" b="1" dirty="0"/>
                        <a:t>الضمة الظاهرة</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2"/>
                  </a:ext>
                </a:extLst>
              </a:tr>
              <a:tr h="1194593">
                <a:tc>
                  <a:txBody>
                    <a:bodyPr/>
                    <a:lstStyle/>
                    <a:p>
                      <a:pPr algn="ctr" rtl="1"/>
                      <a:r>
                        <a:rPr lang="ar-EG" sz="2800" b="1" dirty="0"/>
                        <a:t>المؤمن يرجو عفو الله دائماً</a:t>
                      </a:r>
                      <a:endParaRPr lang="ar-SA" sz="2800" b="1" dirty="0"/>
                    </a:p>
                  </a:txBody>
                  <a:tcPr anchor="ctr">
                    <a:solidFill>
                      <a:schemeClr val="accent6">
                        <a:lumMod val="60000"/>
                        <a:lumOff val="40000"/>
                      </a:schemeClr>
                    </a:solidFill>
                  </a:tcPr>
                </a:tc>
                <a:tc>
                  <a:txBody>
                    <a:bodyPr/>
                    <a:lstStyle/>
                    <a:p>
                      <a:pPr algn="ctr" rtl="1"/>
                      <a:r>
                        <a:rPr lang="ar-EG" sz="2800" b="1" dirty="0"/>
                        <a:t>يرجو</a:t>
                      </a:r>
                      <a:endParaRPr lang="ar-SA" sz="2800" b="1" dirty="0"/>
                    </a:p>
                  </a:txBody>
                  <a:tcPr anchor="ctr">
                    <a:solidFill>
                      <a:schemeClr val="accent3">
                        <a:lumMod val="60000"/>
                        <a:lumOff val="40000"/>
                      </a:schemeClr>
                    </a:solidFill>
                  </a:tcPr>
                </a:tc>
                <a:tc>
                  <a:txBody>
                    <a:bodyPr/>
                    <a:lstStyle/>
                    <a:p>
                      <a:pPr algn="ctr" rtl="1"/>
                      <a:r>
                        <a:rPr lang="ar-EG" sz="2800" b="1" dirty="0"/>
                        <a:t>الضمة المقدرة للثقل</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127221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جدول 9"/>
          <p:cNvGraphicFramePr>
            <a:graphicFrameLocks noGrp="1"/>
          </p:cNvGraphicFramePr>
          <p:nvPr>
            <p:extLst>
              <p:ext uri="{D42A27DB-BD31-4B8C-83A1-F6EECF244321}">
                <p14:modId xmlns:p14="http://schemas.microsoft.com/office/powerpoint/2010/main" val="1825110787"/>
              </p:ext>
            </p:extLst>
          </p:nvPr>
        </p:nvGraphicFramePr>
        <p:xfrm>
          <a:off x="533400" y="609600"/>
          <a:ext cx="7772400" cy="5334000"/>
        </p:xfrm>
        <a:graphic>
          <a:graphicData uri="http://schemas.openxmlformats.org/drawingml/2006/table">
            <a:tbl>
              <a:tblPr rtl="1" firstRow="1" bandRow="1">
                <a:tableStyleId>{F5AB1C69-6EDB-4FF4-983F-18BD219EF322}</a:tableStyleId>
              </a:tblPr>
              <a:tblGrid>
                <a:gridCol w="2399470">
                  <a:extLst>
                    <a:ext uri="{9D8B030D-6E8A-4147-A177-3AD203B41FA5}">
                      <a16:colId xmlns:a16="http://schemas.microsoft.com/office/drawing/2014/main" val="20000"/>
                    </a:ext>
                  </a:extLst>
                </a:gridCol>
                <a:gridCol w="2301608">
                  <a:extLst>
                    <a:ext uri="{9D8B030D-6E8A-4147-A177-3AD203B41FA5}">
                      <a16:colId xmlns:a16="http://schemas.microsoft.com/office/drawing/2014/main" val="20001"/>
                    </a:ext>
                  </a:extLst>
                </a:gridCol>
                <a:gridCol w="3071322">
                  <a:extLst>
                    <a:ext uri="{9D8B030D-6E8A-4147-A177-3AD203B41FA5}">
                      <a16:colId xmlns:a16="http://schemas.microsoft.com/office/drawing/2014/main" val="20002"/>
                    </a:ext>
                  </a:extLst>
                </a:gridCol>
              </a:tblGrid>
              <a:tr h="1357172">
                <a:tc>
                  <a:txBody>
                    <a:bodyPr/>
                    <a:lstStyle/>
                    <a:p>
                      <a:pPr algn="ctr" rtl="1"/>
                      <a:r>
                        <a:rPr lang="ar-EG" sz="4000" b="1" dirty="0"/>
                        <a:t>الأمثلة</a:t>
                      </a:r>
                      <a:endParaRPr lang="ar-SA" sz="4000" b="1" dirty="0"/>
                    </a:p>
                  </a:txBody>
                  <a:tcPr anchor="ctr">
                    <a:solidFill>
                      <a:schemeClr val="accent6">
                        <a:lumMod val="60000"/>
                        <a:lumOff val="40000"/>
                      </a:schemeClr>
                    </a:solidFill>
                  </a:tcPr>
                </a:tc>
                <a:tc>
                  <a:txBody>
                    <a:bodyPr/>
                    <a:lstStyle/>
                    <a:p>
                      <a:pPr algn="ctr" rtl="1"/>
                      <a:r>
                        <a:rPr lang="ar-EG" sz="4000" b="1" dirty="0"/>
                        <a:t>المضارع المرفوع</a:t>
                      </a:r>
                      <a:endParaRPr lang="ar-SA" sz="4000" b="1" dirty="0"/>
                    </a:p>
                  </a:txBody>
                  <a:tcPr anchor="ctr">
                    <a:solidFill>
                      <a:schemeClr val="accent3">
                        <a:lumMod val="60000"/>
                        <a:lumOff val="40000"/>
                      </a:schemeClr>
                    </a:solidFill>
                  </a:tcPr>
                </a:tc>
                <a:tc>
                  <a:txBody>
                    <a:bodyPr/>
                    <a:lstStyle/>
                    <a:p>
                      <a:pPr algn="ctr" rtl="1"/>
                      <a:r>
                        <a:rPr lang="ar-EG" sz="4000" b="1" dirty="0"/>
                        <a:t>علامة الرفع</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988414">
                <a:tc>
                  <a:txBody>
                    <a:bodyPr/>
                    <a:lstStyle/>
                    <a:p>
                      <a:pPr algn="ctr" rtl="1"/>
                      <a:r>
                        <a:rPr lang="ar-EG" sz="4000" b="1" dirty="0"/>
                        <a:t>أنت تحافظين على صحتك</a:t>
                      </a:r>
                      <a:endParaRPr lang="ar-SA" sz="4000" b="1" dirty="0"/>
                    </a:p>
                  </a:txBody>
                  <a:tcPr anchor="ctr">
                    <a:solidFill>
                      <a:schemeClr val="accent6">
                        <a:lumMod val="60000"/>
                        <a:lumOff val="40000"/>
                      </a:schemeClr>
                    </a:solidFill>
                  </a:tcPr>
                </a:tc>
                <a:tc>
                  <a:txBody>
                    <a:bodyPr/>
                    <a:lstStyle/>
                    <a:p>
                      <a:pPr algn="ctr" rtl="1"/>
                      <a:r>
                        <a:rPr lang="ar-EG" sz="4000" b="1" dirty="0"/>
                        <a:t>تحافظين</a:t>
                      </a:r>
                      <a:endParaRPr lang="ar-SA" sz="4000" b="1" dirty="0"/>
                    </a:p>
                  </a:txBody>
                  <a:tcPr anchor="ctr">
                    <a:solidFill>
                      <a:schemeClr val="accent3">
                        <a:lumMod val="60000"/>
                        <a:lumOff val="40000"/>
                      </a:schemeClr>
                    </a:solidFill>
                  </a:tcPr>
                </a:tc>
                <a:tc>
                  <a:txBody>
                    <a:bodyPr/>
                    <a:lstStyle/>
                    <a:p>
                      <a:pPr algn="ctr" rtl="1"/>
                      <a:r>
                        <a:rPr lang="ar-EG" sz="4000" b="1" dirty="0"/>
                        <a:t>ثبوت النون</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988414">
                <a:tc>
                  <a:txBody>
                    <a:bodyPr/>
                    <a:lstStyle/>
                    <a:p>
                      <a:pPr algn="ctr" rtl="1"/>
                      <a:r>
                        <a:rPr lang="ar-EG" sz="4000" b="1" dirty="0"/>
                        <a:t>الوالدان يمارسان الرياضة</a:t>
                      </a:r>
                    </a:p>
                  </a:txBody>
                  <a:tcPr anchor="ctr">
                    <a:solidFill>
                      <a:schemeClr val="accent6">
                        <a:lumMod val="60000"/>
                        <a:lumOff val="40000"/>
                      </a:schemeClr>
                    </a:solidFill>
                  </a:tcPr>
                </a:tc>
                <a:tc>
                  <a:txBody>
                    <a:bodyPr/>
                    <a:lstStyle/>
                    <a:p>
                      <a:pPr algn="ctr" rtl="1"/>
                      <a:r>
                        <a:rPr lang="ar-EG" sz="4000" b="1" dirty="0"/>
                        <a:t>يمارسان</a:t>
                      </a:r>
                      <a:endParaRPr lang="ar-SA" sz="4000" b="1" dirty="0"/>
                    </a:p>
                  </a:txBody>
                  <a:tcPr anchor="ctr">
                    <a:solidFill>
                      <a:schemeClr val="accent3">
                        <a:lumMod val="60000"/>
                        <a:lumOff val="40000"/>
                      </a:schemeClr>
                    </a:solidFill>
                  </a:tcPr>
                </a:tc>
                <a:tc>
                  <a:txBody>
                    <a:bodyPr/>
                    <a:lstStyle/>
                    <a:p>
                      <a:pPr algn="ctr" rtl="1"/>
                      <a:r>
                        <a:rPr lang="ar-EG" sz="4000" b="1" dirty="0"/>
                        <a:t>ثبوت النون</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44516657"/>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جدول 9"/>
          <p:cNvGraphicFramePr>
            <a:graphicFrameLocks noGrp="1"/>
          </p:cNvGraphicFramePr>
          <p:nvPr>
            <p:extLst>
              <p:ext uri="{D42A27DB-BD31-4B8C-83A1-F6EECF244321}">
                <p14:modId xmlns:p14="http://schemas.microsoft.com/office/powerpoint/2010/main" val="1659380463"/>
              </p:ext>
            </p:extLst>
          </p:nvPr>
        </p:nvGraphicFramePr>
        <p:xfrm>
          <a:off x="914400" y="609600"/>
          <a:ext cx="7010400" cy="5334000"/>
        </p:xfrm>
        <a:graphic>
          <a:graphicData uri="http://schemas.openxmlformats.org/drawingml/2006/table">
            <a:tbl>
              <a:tblPr rtl="1" firstRow="1" bandRow="1">
                <a:tableStyleId>{F5AB1C69-6EDB-4FF4-983F-18BD219EF322}</a:tableStyleId>
              </a:tblPr>
              <a:tblGrid>
                <a:gridCol w="2164229">
                  <a:extLst>
                    <a:ext uri="{9D8B030D-6E8A-4147-A177-3AD203B41FA5}">
                      <a16:colId xmlns:a16="http://schemas.microsoft.com/office/drawing/2014/main" val="20000"/>
                    </a:ext>
                  </a:extLst>
                </a:gridCol>
                <a:gridCol w="2075959">
                  <a:extLst>
                    <a:ext uri="{9D8B030D-6E8A-4147-A177-3AD203B41FA5}">
                      <a16:colId xmlns:a16="http://schemas.microsoft.com/office/drawing/2014/main" val="20001"/>
                    </a:ext>
                  </a:extLst>
                </a:gridCol>
                <a:gridCol w="2770212">
                  <a:extLst>
                    <a:ext uri="{9D8B030D-6E8A-4147-A177-3AD203B41FA5}">
                      <a16:colId xmlns:a16="http://schemas.microsoft.com/office/drawing/2014/main" val="20002"/>
                    </a:ext>
                  </a:extLst>
                </a:gridCol>
              </a:tblGrid>
              <a:tr h="1097426">
                <a:tc>
                  <a:txBody>
                    <a:bodyPr/>
                    <a:lstStyle/>
                    <a:p>
                      <a:pPr algn="ctr" rtl="1"/>
                      <a:r>
                        <a:rPr lang="ar-EG" sz="3200" b="1" dirty="0"/>
                        <a:t>الأمثلة</a:t>
                      </a:r>
                      <a:endParaRPr lang="ar-SA" sz="3200" b="1" dirty="0"/>
                    </a:p>
                  </a:txBody>
                  <a:tcPr anchor="ctr">
                    <a:solidFill>
                      <a:schemeClr val="accent6">
                        <a:lumMod val="60000"/>
                        <a:lumOff val="40000"/>
                      </a:schemeClr>
                    </a:solidFill>
                  </a:tcPr>
                </a:tc>
                <a:tc>
                  <a:txBody>
                    <a:bodyPr/>
                    <a:lstStyle/>
                    <a:p>
                      <a:pPr algn="ctr" rtl="1"/>
                      <a:r>
                        <a:rPr lang="ar-EG" sz="3200" b="1" dirty="0"/>
                        <a:t>المضارع المرفوع</a:t>
                      </a:r>
                      <a:endParaRPr lang="ar-SA" sz="3200" b="1" dirty="0"/>
                    </a:p>
                  </a:txBody>
                  <a:tcPr anchor="ctr">
                    <a:solidFill>
                      <a:schemeClr val="accent3">
                        <a:lumMod val="60000"/>
                        <a:lumOff val="40000"/>
                      </a:schemeClr>
                    </a:solidFill>
                  </a:tcPr>
                </a:tc>
                <a:tc>
                  <a:txBody>
                    <a:bodyPr/>
                    <a:lstStyle/>
                    <a:p>
                      <a:pPr algn="ctr" rtl="1"/>
                      <a:r>
                        <a:rPr lang="ar-EG" sz="3200" b="1" dirty="0"/>
                        <a:t>علامة الرفع</a:t>
                      </a:r>
                      <a:endParaRPr lang="ar-SA" sz="32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2628718">
                <a:tc>
                  <a:txBody>
                    <a:bodyPr/>
                    <a:lstStyle/>
                    <a:p>
                      <a:pPr algn="ctr" rtl="1"/>
                      <a:r>
                        <a:rPr lang="ar-EG" sz="3200" b="1" dirty="0"/>
                        <a:t>يسعى الإنسان</a:t>
                      </a:r>
                      <a:r>
                        <a:rPr lang="ar-EG" sz="3200" b="1" baseline="0" dirty="0"/>
                        <a:t> إلى  أن تكون تغذيته سليمة</a:t>
                      </a:r>
                      <a:endParaRPr lang="ar-SA" sz="3200" b="1" dirty="0"/>
                    </a:p>
                  </a:txBody>
                  <a:tcPr anchor="ctr">
                    <a:solidFill>
                      <a:schemeClr val="accent6">
                        <a:lumMod val="60000"/>
                        <a:lumOff val="40000"/>
                      </a:schemeClr>
                    </a:solidFill>
                  </a:tcPr>
                </a:tc>
                <a:tc>
                  <a:txBody>
                    <a:bodyPr/>
                    <a:lstStyle/>
                    <a:p>
                      <a:pPr algn="ctr" rtl="1"/>
                      <a:r>
                        <a:rPr lang="ar-EG" sz="3200" b="1" dirty="0"/>
                        <a:t>يسعى</a:t>
                      </a:r>
                      <a:endParaRPr lang="ar-SA" sz="3200" b="1" dirty="0"/>
                    </a:p>
                  </a:txBody>
                  <a:tcPr anchor="ctr">
                    <a:solidFill>
                      <a:schemeClr val="accent3">
                        <a:lumMod val="60000"/>
                        <a:lumOff val="40000"/>
                      </a:schemeClr>
                    </a:solidFill>
                  </a:tcPr>
                </a:tc>
                <a:tc>
                  <a:txBody>
                    <a:bodyPr/>
                    <a:lstStyle/>
                    <a:p>
                      <a:pPr algn="ctr" rtl="1"/>
                      <a:r>
                        <a:rPr lang="ar-EG" sz="3200" b="1" dirty="0"/>
                        <a:t>الضمة المقدرة للتعذر</a:t>
                      </a:r>
                      <a:endParaRPr lang="ar-SA" sz="32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607856">
                <a:tc>
                  <a:txBody>
                    <a:bodyPr/>
                    <a:lstStyle/>
                    <a:p>
                      <a:pPr algn="ctr" rtl="1"/>
                      <a:r>
                        <a:rPr lang="ar-EG" sz="3200" b="1" dirty="0"/>
                        <a:t>العاقل يهتدي بنصح المجربين</a:t>
                      </a:r>
                    </a:p>
                  </a:txBody>
                  <a:tcPr anchor="ctr">
                    <a:solidFill>
                      <a:schemeClr val="accent6">
                        <a:lumMod val="60000"/>
                        <a:lumOff val="40000"/>
                      </a:schemeClr>
                    </a:solidFill>
                  </a:tcPr>
                </a:tc>
                <a:tc>
                  <a:txBody>
                    <a:bodyPr/>
                    <a:lstStyle/>
                    <a:p>
                      <a:pPr algn="ctr" rtl="1"/>
                      <a:r>
                        <a:rPr lang="ar-EG" sz="3200" b="1" dirty="0"/>
                        <a:t>يهتدي</a:t>
                      </a:r>
                      <a:endParaRPr lang="ar-SA" sz="3200" b="1" dirty="0"/>
                    </a:p>
                  </a:txBody>
                  <a:tcPr anchor="ctr">
                    <a:solidFill>
                      <a:schemeClr val="accent3">
                        <a:lumMod val="60000"/>
                        <a:lumOff val="40000"/>
                      </a:schemeClr>
                    </a:solidFill>
                  </a:tcPr>
                </a:tc>
                <a:tc>
                  <a:txBody>
                    <a:bodyPr/>
                    <a:lstStyle/>
                    <a:p>
                      <a:pPr algn="ctr" rtl="1"/>
                      <a:r>
                        <a:rPr lang="ar-EG" sz="3200" b="1" dirty="0"/>
                        <a:t>الضمة المقدرة للثقل</a:t>
                      </a:r>
                      <a:endParaRPr lang="ar-SA" sz="3200" b="1" dirty="0"/>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20078"/>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خطط انسيابي: معالجة 2">
            <a:extLst>
              <a:ext uri="{FF2B5EF4-FFF2-40B4-BE49-F238E27FC236}">
                <a16:creationId xmlns:a16="http://schemas.microsoft.com/office/drawing/2014/main" id="{9C9427A1-A996-4D07-BB1F-23018CFE8087}"/>
              </a:ext>
            </a:extLst>
          </p:cNvPr>
          <p:cNvSpPr/>
          <p:nvPr/>
        </p:nvSpPr>
        <p:spPr>
          <a:xfrm>
            <a:off x="838200" y="1066800"/>
            <a:ext cx="7391400" cy="411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Times New Roman" pitchFamily="18" charset="0"/>
              </a:rPr>
              <a:t>ثالثاً: أعبر عن كل معنى مما يأتي بجملة تبدأ بفعل مضارع مرفوع ثم أبين علامة رفعه:</a:t>
            </a:r>
            <a:endParaRPr kumimoji="0" lang="ar-SA"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21214894"/>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725509058"/>
              </p:ext>
            </p:extLst>
          </p:nvPr>
        </p:nvGraphicFramePr>
        <p:xfrm>
          <a:off x="685800" y="990600"/>
          <a:ext cx="7772400" cy="4846320"/>
        </p:xfrm>
        <a:graphic>
          <a:graphicData uri="http://schemas.openxmlformats.org/drawingml/2006/table">
            <a:tbl>
              <a:tblPr rtl="1" firstRow="1" bandRow="1">
                <a:tableStyleId>{5C22544A-7EE6-4342-B048-85BDC9FD1C3A}</a:tableStyleId>
              </a:tblPr>
              <a:tblGrid>
                <a:gridCol w="2590800">
                  <a:extLst>
                    <a:ext uri="{9D8B030D-6E8A-4147-A177-3AD203B41FA5}">
                      <a16:colId xmlns:a16="http://schemas.microsoft.com/office/drawing/2014/main" val="20000"/>
                    </a:ext>
                  </a:extLst>
                </a:gridCol>
                <a:gridCol w="2937164">
                  <a:extLst>
                    <a:ext uri="{9D8B030D-6E8A-4147-A177-3AD203B41FA5}">
                      <a16:colId xmlns:a16="http://schemas.microsoft.com/office/drawing/2014/main" val="20001"/>
                    </a:ext>
                  </a:extLst>
                </a:gridCol>
                <a:gridCol w="2244436">
                  <a:extLst>
                    <a:ext uri="{9D8B030D-6E8A-4147-A177-3AD203B41FA5}">
                      <a16:colId xmlns:a16="http://schemas.microsoft.com/office/drawing/2014/main" val="20002"/>
                    </a:ext>
                  </a:extLst>
                </a:gridCol>
              </a:tblGrid>
              <a:tr h="370840">
                <a:tc>
                  <a:txBody>
                    <a:bodyPr/>
                    <a:lstStyle/>
                    <a:p>
                      <a:pPr algn="ctr" rtl="1"/>
                      <a:r>
                        <a:rPr lang="ar-EG" sz="3200" dirty="0"/>
                        <a:t>المعنى</a:t>
                      </a:r>
                    </a:p>
                  </a:txBody>
                  <a:tcPr anchor="ctr"/>
                </a:tc>
                <a:tc>
                  <a:txBody>
                    <a:bodyPr/>
                    <a:lstStyle/>
                    <a:p>
                      <a:pPr algn="ctr" rtl="1"/>
                      <a:r>
                        <a:rPr lang="ar-EG" sz="3200" dirty="0"/>
                        <a:t>الجملة الفعلية</a:t>
                      </a:r>
                    </a:p>
                  </a:txBody>
                  <a:tcPr anchor="ctr"/>
                </a:tc>
                <a:tc>
                  <a:txBody>
                    <a:bodyPr/>
                    <a:lstStyle/>
                    <a:p>
                      <a:pPr algn="ctr" rtl="1"/>
                      <a:r>
                        <a:rPr lang="ar-EG" sz="3200" dirty="0"/>
                        <a:t>علامة رفع الفعل</a:t>
                      </a:r>
                    </a:p>
                  </a:txBody>
                  <a:tcPr anchor="ctr"/>
                </a:tc>
                <a:extLst>
                  <a:ext uri="{0D108BD9-81ED-4DB2-BD59-A6C34878D82A}">
                    <a16:rowId xmlns:a16="http://schemas.microsoft.com/office/drawing/2014/main" val="10000"/>
                  </a:ext>
                </a:extLst>
              </a:tr>
              <a:tr h="370840">
                <a:tc>
                  <a:txBody>
                    <a:bodyPr/>
                    <a:lstStyle/>
                    <a:p>
                      <a:pPr algn="ctr" rtl="1"/>
                      <a:r>
                        <a:rPr lang="ar-EG" sz="2800" b="1" dirty="0">
                          <a:solidFill>
                            <a:srgbClr val="FF0000"/>
                          </a:solidFill>
                        </a:rPr>
                        <a:t>جريان الماء في الجدول</a:t>
                      </a:r>
                    </a:p>
                  </a:txBody>
                  <a:tcPr anchor="ctr"/>
                </a:tc>
                <a:tc>
                  <a:txBody>
                    <a:bodyPr/>
                    <a:lstStyle/>
                    <a:p>
                      <a:pPr algn="ctr" rtl="1"/>
                      <a:r>
                        <a:rPr lang="ar-EG" sz="2800" b="1" dirty="0"/>
                        <a:t>يجري الماء في الجدول</a:t>
                      </a:r>
                    </a:p>
                  </a:txBody>
                  <a:tcPr anchor="ctr"/>
                </a:tc>
                <a:tc>
                  <a:txBody>
                    <a:bodyPr/>
                    <a:lstStyle/>
                    <a:p>
                      <a:pPr algn="ctr" rtl="1"/>
                      <a:r>
                        <a:rPr lang="ar-EG" sz="2800" b="1" dirty="0"/>
                        <a:t>الضمة المقدرة للثقل</a:t>
                      </a:r>
                    </a:p>
                  </a:txBody>
                  <a:tcPr anchor="ctr"/>
                </a:tc>
                <a:extLst>
                  <a:ext uri="{0D108BD9-81ED-4DB2-BD59-A6C34878D82A}">
                    <a16:rowId xmlns:a16="http://schemas.microsoft.com/office/drawing/2014/main" val="10001"/>
                  </a:ext>
                </a:extLst>
              </a:tr>
              <a:tr h="370840">
                <a:tc>
                  <a:txBody>
                    <a:bodyPr/>
                    <a:lstStyle/>
                    <a:p>
                      <a:pPr algn="ctr" rtl="1"/>
                      <a:r>
                        <a:rPr lang="ar-EG" sz="2800" b="1" dirty="0">
                          <a:solidFill>
                            <a:srgbClr val="FF0000"/>
                          </a:solidFill>
                        </a:rPr>
                        <a:t>محافظتي على نظافة البيئة</a:t>
                      </a:r>
                    </a:p>
                  </a:txBody>
                  <a:tcPr anchor="ctr"/>
                </a:tc>
                <a:tc>
                  <a:txBody>
                    <a:bodyPr/>
                    <a:lstStyle/>
                    <a:p>
                      <a:pPr algn="ctr" rtl="1"/>
                      <a:r>
                        <a:rPr lang="ar-EG" sz="2800" b="1" dirty="0"/>
                        <a:t>أحافظ على نظافة البيئة</a:t>
                      </a:r>
                    </a:p>
                  </a:txBody>
                  <a:tcPr anchor="ctr"/>
                </a:tc>
                <a:tc>
                  <a:txBody>
                    <a:bodyPr/>
                    <a:lstStyle/>
                    <a:p>
                      <a:pPr algn="ctr" rtl="1"/>
                      <a:r>
                        <a:rPr lang="ar-EG" sz="2800" b="1" dirty="0"/>
                        <a:t>الضمة الظاهرة</a:t>
                      </a:r>
                    </a:p>
                  </a:txBody>
                  <a:tcPr anchor="ctr"/>
                </a:tc>
                <a:extLst>
                  <a:ext uri="{0D108BD9-81ED-4DB2-BD59-A6C34878D82A}">
                    <a16:rowId xmlns:a16="http://schemas.microsoft.com/office/drawing/2014/main" val="10002"/>
                  </a:ext>
                </a:extLst>
              </a:tr>
              <a:tr h="370840">
                <a:tc>
                  <a:txBody>
                    <a:bodyPr/>
                    <a:lstStyle/>
                    <a:p>
                      <a:pPr algn="ctr" rtl="1"/>
                      <a:r>
                        <a:rPr lang="ar-EG" sz="2800" b="1" dirty="0">
                          <a:solidFill>
                            <a:srgbClr val="FF0000"/>
                          </a:solidFill>
                        </a:rPr>
                        <a:t>حرصنا على الأكل</a:t>
                      </a:r>
                      <a:r>
                        <a:rPr lang="ar-EG" sz="2800" b="1" baseline="0" dirty="0">
                          <a:solidFill>
                            <a:srgbClr val="FF0000"/>
                          </a:solidFill>
                        </a:rPr>
                        <a:t> الصحي</a:t>
                      </a:r>
                      <a:endParaRPr lang="ar-EG" sz="2800" b="1" dirty="0">
                        <a:solidFill>
                          <a:srgbClr val="FF0000"/>
                        </a:solidFill>
                      </a:endParaRPr>
                    </a:p>
                  </a:txBody>
                  <a:tcPr anchor="ctr"/>
                </a:tc>
                <a:tc>
                  <a:txBody>
                    <a:bodyPr/>
                    <a:lstStyle/>
                    <a:p>
                      <a:pPr algn="ctr" rtl="1"/>
                      <a:r>
                        <a:rPr lang="ar-EG" sz="2800" b="1" dirty="0"/>
                        <a:t>نحرص</a:t>
                      </a:r>
                      <a:r>
                        <a:rPr lang="ar-EG" sz="2800" b="1" baseline="0" dirty="0"/>
                        <a:t> على الأكل الصحي</a:t>
                      </a:r>
                      <a:endParaRPr lang="ar-EG" sz="2800" b="1" dirty="0"/>
                    </a:p>
                  </a:txBody>
                  <a:tcPr anchor="ctr"/>
                </a:tc>
                <a:tc>
                  <a:txBody>
                    <a:bodyPr/>
                    <a:lstStyle/>
                    <a:p>
                      <a:pPr algn="ctr" rtl="1"/>
                      <a:r>
                        <a:rPr lang="ar-EG" sz="2800" b="1" dirty="0"/>
                        <a:t>الضمة الظاهرة</a:t>
                      </a:r>
                    </a:p>
                  </a:txBody>
                  <a:tcPr anchor="ctr"/>
                </a:tc>
                <a:extLst>
                  <a:ext uri="{0D108BD9-81ED-4DB2-BD59-A6C34878D82A}">
                    <a16:rowId xmlns:a16="http://schemas.microsoft.com/office/drawing/2014/main" val="10003"/>
                  </a:ext>
                </a:extLst>
              </a:tr>
              <a:tr h="370840">
                <a:tc>
                  <a:txBody>
                    <a:bodyPr/>
                    <a:lstStyle/>
                    <a:p>
                      <a:pPr algn="ctr" rtl="1"/>
                      <a:r>
                        <a:rPr lang="ar-EG" sz="2800" b="1" dirty="0">
                          <a:solidFill>
                            <a:srgbClr val="FF0000"/>
                          </a:solidFill>
                        </a:rPr>
                        <a:t>لعب الأطفال في الحديقة</a:t>
                      </a:r>
                    </a:p>
                  </a:txBody>
                  <a:tcPr anchor="ctr"/>
                </a:tc>
                <a:tc>
                  <a:txBody>
                    <a:bodyPr/>
                    <a:lstStyle/>
                    <a:p>
                      <a:pPr algn="ctr" rtl="1"/>
                      <a:r>
                        <a:rPr lang="ar-EG" sz="2800" b="1" dirty="0"/>
                        <a:t>يلعب الأطفال</a:t>
                      </a:r>
                      <a:r>
                        <a:rPr lang="ar-EG" sz="2800" b="1" baseline="0" dirty="0"/>
                        <a:t> في الحديقة</a:t>
                      </a:r>
                      <a:endParaRPr lang="ar-EG" sz="2800" b="1" dirty="0"/>
                    </a:p>
                  </a:txBody>
                  <a:tcPr anchor="ctr"/>
                </a:tc>
                <a:tc>
                  <a:txBody>
                    <a:bodyPr/>
                    <a:lstStyle/>
                    <a:p>
                      <a:pPr algn="ctr" rtl="1"/>
                      <a:r>
                        <a:rPr lang="ar-EG" sz="2800" b="1" dirty="0"/>
                        <a:t>الضمة الظاهرة</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0386235"/>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بطاقة 5">
            <a:extLst>
              <a:ext uri="{FF2B5EF4-FFF2-40B4-BE49-F238E27FC236}">
                <a16:creationId xmlns:a16="http://schemas.microsoft.com/office/drawing/2014/main" id="{8CED6DBA-6F5C-44D3-88E2-D02B4EB183B7}"/>
              </a:ext>
            </a:extLst>
          </p:cNvPr>
          <p:cNvSpPr/>
          <p:nvPr/>
        </p:nvSpPr>
        <p:spPr>
          <a:xfrm>
            <a:off x="914400" y="1219200"/>
            <a:ext cx="7162800" cy="3962400"/>
          </a:xfrm>
          <a:prstGeom prst="flowChartPunchedCard">
            <a:avLst/>
          </a:prstGeom>
        </p:spPr>
        <p:style>
          <a:lnRef idx="1">
            <a:schemeClr val="dk1"/>
          </a:lnRef>
          <a:fillRef idx="2">
            <a:schemeClr val="dk1"/>
          </a:fillRef>
          <a:effectRef idx="1">
            <a:schemeClr val="dk1"/>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رابعاً: أعبر عن الصورة بخمس جمل تحوي أفعالاً مضارعة:</a:t>
            </a:r>
            <a:endParaRPr kumimoji="0" lang="en-US" sz="4800" b="0" i="0" u="none" strike="noStrike" kern="1200" cap="none" spc="0" normalizeH="0" baseline="0" noProof="0" dirty="0">
              <a:ln>
                <a:noFill/>
              </a:ln>
              <a:solidFill>
                <a:srgbClr val="6600CC"/>
              </a:solidFill>
              <a:effectLst/>
              <a:uLnTx/>
              <a:uFillTx/>
              <a:latin typeface="Calibri" pitchFamily="34" charset="0"/>
              <a:ea typeface="+mn-ea"/>
              <a:cs typeface="Arial"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0" y="914400"/>
            <a:ext cx="6629400" cy="2862322"/>
          </a:xfrm>
          <a:prstGeom prst="rect">
            <a:avLst/>
          </a:prstGeom>
          <a:solidFill>
            <a:srgbClr val="0070C0"/>
          </a:solidFill>
          <a:ln w="9525">
            <a:noFill/>
            <a:miter lim="800000"/>
            <a:headEnd/>
            <a:tailEnd/>
          </a:ln>
        </p:spPr>
        <p:txBody>
          <a:bodyPr anchor="ctr">
            <a:spAutoFit/>
          </a:bodyPr>
          <a:lstStyle/>
          <a:p>
            <a:pPr marL="571500" indent="-571500" algn="r" rtl="1">
              <a:buFont typeface="Arial" pitchFamily="34" charset="0"/>
              <a:buChar char="•"/>
            </a:pPr>
            <a:r>
              <a:rPr lang="ar-EG" sz="3600" b="1" dirty="0">
                <a:solidFill>
                  <a:schemeClr val="bg1"/>
                </a:solidFill>
                <a:latin typeface="Calibri" pitchFamily="34" charset="0"/>
              </a:rPr>
              <a:t>تتناول الأسرة الطعام.</a:t>
            </a:r>
          </a:p>
          <a:p>
            <a:pPr marL="571500" indent="-571500" algn="r" rtl="1">
              <a:buFont typeface="Arial" pitchFamily="34" charset="0"/>
              <a:buChar char="•"/>
            </a:pPr>
            <a:r>
              <a:rPr lang="ar-EG" sz="3600" b="1" dirty="0">
                <a:solidFill>
                  <a:schemeClr val="bg1"/>
                </a:solidFill>
                <a:latin typeface="Calibri" pitchFamily="34" charset="0"/>
              </a:rPr>
              <a:t>يجلس الأطفال على المائدة.</a:t>
            </a:r>
          </a:p>
          <a:p>
            <a:pPr marL="571500" indent="-571500" algn="r" rtl="1">
              <a:buFont typeface="Arial" pitchFamily="34" charset="0"/>
              <a:buChar char="•"/>
            </a:pPr>
            <a:r>
              <a:rPr lang="ar-EG" sz="3600" b="1" dirty="0">
                <a:solidFill>
                  <a:schemeClr val="bg1"/>
                </a:solidFill>
                <a:latin typeface="Calibri" pitchFamily="34" charset="0"/>
              </a:rPr>
              <a:t>يحب الوالدان أطفالهما.</a:t>
            </a:r>
          </a:p>
          <a:p>
            <a:pPr marL="571500" indent="-571500" algn="r" rtl="1">
              <a:buFont typeface="Arial" pitchFamily="34" charset="0"/>
              <a:buChar char="•"/>
            </a:pPr>
            <a:r>
              <a:rPr lang="ar-EG" sz="3600" b="1" dirty="0">
                <a:solidFill>
                  <a:schemeClr val="bg1"/>
                </a:solidFill>
                <a:latin typeface="Calibri" pitchFamily="34" charset="0"/>
              </a:rPr>
              <a:t>تضع الأم الطعام على المائدة.</a:t>
            </a:r>
          </a:p>
          <a:p>
            <a:pPr marL="571500" indent="-571500" algn="r" rtl="1">
              <a:buFont typeface="Arial" pitchFamily="34" charset="0"/>
              <a:buChar char="•"/>
            </a:pPr>
            <a:r>
              <a:rPr lang="ar-EG" sz="3600" b="1" dirty="0">
                <a:solidFill>
                  <a:schemeClr val="bg1"/>
                </a:solidFill>
                <a:latin typeface="Calibri" pitchFamily="34" charset="0"/>
              </a:rPr>
              <a:t>تبتسم البنت لوالدها.</a:t>
            </a:r>
            <a:endParaRPr lang="en-US" sz="3600" dirty="0">
              <a:solidFill>
                <a:schemeClr val="bg1"/>
              </a:solidFill>
              <a:latin typeface="Calibri" pitchFamily="34" charset="0"/>
            </a:endParaRPr>
          </a:p>
        </p:txBody>
      </p:sp>
      <p:pic>
        <p:nvPicPr>
          <p:cNvPr id="6" name="صورة 5">
            <a:extLst>
              <a:ext uri="{FF2B5EF4-FFF2-40B4-BE49-F238E27FC236}">
                <a16:creationId xmlns:a16="http://schemas.microsoft.com/office/drawing/2014/main" id="{707D9A96-F36A-402D-9040-3FA905935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776722"/>
            <a:ext cx="4800600" cy="2624078"/>
          </a:xfrm>
          <a:prstGeom prst="rect">
            <a:avLst/>
          </a:prstGeom>
        </p:spPr>
      </p:pic>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ستطيل 6"/>
          <p:cNvSpPr>
            <a:spLocks noChangeArrowheads="1"/>
          </p:cNvSpPr>
          <p:nvPr/>
        </p:nvSpPr>
        <p:spPr bwMode="auto">
          <a:xfrm>
            <a:off x="1409700" y="1213008"/>
            <a:ext cx="6324600" cy="4431983"/>
          </a:xfrm>
          <a:prstGeom prst="rect">
            <a:avLst/>
          </a:prstGeom>
          <a:solidFill>
            <a:schemeClr val="accent5">
              <a:lumMod val="20000"/>
              <a:lumOff val="80000"/>
            </a:schemeClr>
          </a:solidFill>
          <a:ln w="9525">
            <a:noFill/>
            <a:miter lim="800000"/>
            <a:headEnd/>
            <a:tailEnd/>
          </a:ln>
        </p:spPr>
        <p:txBody>
          <a:bodyPr>
            <a:spAutoFit/>
          </a:bodyPr>
          <a:lstStyle/>
          <a:p>
            <a:pPr algn="ctr" rtl="1"/>
            <a:r>
              <a:rPr lang="ar-EG"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أهداف الدرس</a:t>
            </a:r>
          </a:p>
          <a:p>
            <a:pPr marL="742950" indent="-742950" algn="ctr" rtl="1">
              <a:buFont typeface="+mj-lt"/>
              <a:buAutoNum type="arabicPeriod"/>
            </a:pPr>
            <a:r>
              <a:rPr lang="ar-EG" sz="4400" b="1" dirty="0">
                <a:ln>
                  <a:solidFill>
                    <a:schemeClr val="tx1"/>
                  </a:solidFill>
                </a:ln>
                <a:latin typeface="Calibri" pitchFamily="34" charset="0"/>
              </a:rPr>
              <a:t>تعريف الفعل المضارع وعلاماته</a:t>
            </a:r>
          </a:p>
          <a:p>
            <a:pPr marL="742950" indent="-742950" algn="ctr" rtl="1">
              <a:buFont typeface="+mj-lt"/>
              <a:buAutoNum type="arabicPeriod"/>
            </a:pPr>
            <a:r>
              <a:rPr lang="ar-EG" sz="4400" b="1" dirty="0">
                <a:ln>
                  <a:solidFill>
                    <a:schemeClr val="tx1"/>
                  </a:solidFill>
                </a:ln>
                <a:latin typeface="Calibri" pitchFamily="34" charset="0"/>
              </a:rPr>
              <a:t>التمييز بين المضارع الصحيح الآخر والمعتل الآخر</a:t>
            </a:r>
          </a:p>
          <a:p>
            <a:pPr algn="ctr" rtl="1"/>
            <a:endParaRPr lang="ar-EG" sz="4000" dirty="0">
              <a:ln>
                <a:solidFill>
                  <a:schemeClr val="tx1"/>
                </a:solidFill>
              </a:ln>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دائرة: مجوفة 3">
            <a:extLst>
              <a:ext uri="{FF2B5EF4-FFF2-40B4-BE49-F238E27FC236}">
                <a16:creationId xmlns:a16="http://schemas.microsoft.com/office/drawing/2014/main" id="{56C0F820-419E-4A49-A690-9B0638C02F2C}"/>
              </a:ext>
            </a:extLst>
          </p:cNvPr>
          <p:cNvSpPr/>
          <p:nvPr/>
        </p:nvSpPr>
        <p:spPr>
          <a:xfrm>
            <a:off x="1295400" y="1676400"/>
            <a:ext cx="6248400" cy="3886200"/>
          </a:xfrm>
          <a:prstGeom prst="donu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6" name="مربع نص 5">
            <a:extLst>
              <a:ext uri="{FF2B5EF4-FFF2-40B4-BE49-F238E27FC236}">
                <a16:creationId xmlns:a16="http://schemas.microsoft.com/office/drawing/2014/main" id="{A4FC6F62-878B-400B-9FED-9982D08AB02C}"/>
              </a:ext>
            </a:extLst>
          </p:cNvPr>
          <p:cNvSpPr txBox="1"/>
          <p:nvPr/>
        </p:nvSpPr>
        <p:spPr>
          <a:xfrm>
            <a:off x="2362200" y="2767280"/>
            <a:ext cx="3200400" cy="1569660"/>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9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n-ea"/>
                <a:cs typeface="Arial" pitchFamily="34" charset="0"/>
              </a:rPr>
              <a:t>أعرب</a:t>
            </a:r>
            <a:endParaRPr kumimoji="0" lang="ar-EG" sz="9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n-ea"/>
              <a:cs typeface="Arial" pitchFamily="34" charset="0"/>
            </a:endParaRPr>
          </a:p>
        </p:txBody>
      </p:sp>
    </p:spTree>
  </p:cSld>
  <p:clrMapOvr>
    <a:masterClrMapping/>
  </p:clrMapOvr>
  <p:transition>
    <p:zoom/>
    <p:sndAc>
      <p:stSnd>
        <p:snd r:embed="rId2" name="4.wav"/>
      </p:stSnd>
    </p:sndAc>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ounded Rectangle 6"/>
          <p:cNvSpPr/>
          <p:nvPr/>
        </p:nvSpPr>
        <p:spPr bwMode="auto">
          <a:xfrm>
            <a:off x="838199" y="1600200"/>
            <a:ext cx="7620001" cy="3295650"/>
          </a:xfrm>
          <a:prstGeom prst="roundRect">
            <a:avLst/>
          </a:prstGeom>
          <a:solidFill>
            <a:schemeClr val="tx2">
              <a:lumMod val="40000"/>
              <a:lumOff val="60000"/>
            </a:schemeClr>
          </a:solidFill>
        </p:spPr>
        <p:style>
          <a:lnRef idx="1">
            <a:schemeClr val="dk1"/>
          </a:lnRef>
          <a:fillRef idx="2">
            <a:schemeClr val="dk1"/>
          </a:fillRef>
          <a:effectRef idx="1">
            <a:schemeClr val="dk1"/>
          </a:effectRef>
          <a:fontRef idx="minor">
            <a:schemeClr val="dk1"/>
          </a:fontRef>
        </p:style>
        <p:txBody>
          <a:bodyPr rtlCol="1" anchor="ctr"/>
          <a:lstStyle/>
          <a:p>
            <a:pPr algn="ctr" rtl="1" fontAlgn="auto">
              <a:spcBef>
                <a:spcPts val="0"/>
              </a:spcBef>
              <a:spcAft>
                <a:spcPts val="0"/>
              </a:spcAft>
              <a:defRPr/>
            </a:pPr>
            <a:endParaRPr lang="ar-EG"/>
          </a:p>
        </p:txBody>
      </p:sp>
      <p:sp>
        <p:nvSpPr>
          <p:cNvPr id="27" name="Rectangle 1"/>
          <p:cNvSpPr>
            <a:spLocks noChangeArrowheads="1"/>
          </p:cNvSpPr>
          <p:nvPr/>
        </p:nvSpPr>
        <p:spPr bwMode="auto">
          <a:xfrm>
            <a:off x="533400" y="1184661"/>
            <a:ext cx="8382000" cy="3464090"/>
          </a:xfrm>
          <a:prstGeom prst="rect">
            <a:avLst/>
          </a:prstGeom>
          <a:noFill/>
          <a:ln w="9525">
            <a:noFill/>
            <a:miter lim="800000"/>
            <a:headEnd/>
            <a:tailEnd/>
          </a:ln>
        </p:spPr>
        <p:txBody>
          <a:bodyPr anchor="ctr">
            <a:spAutoFit/>
          </a:bodyPr>
          <a:lstStyle/>
          <a:p>
            <a:pPr algn="ctr" rtl="1">
              <a:lnSpc>
                <a:spcPct val="250000"/>
              </a:lnSpc>
            </a:pPr>
            <a:r>
              <a:rPr lang="ar-EG" sz="4800" b="1" dirty="0">
                <a:latin typeface="Calibri" pitchFamily="34" charset="0"/>
              </a:rPr>
              <a:t>1- أستفيد من النموذج المعرب: </a:t>
            </a:r>
          </a:p>
          <a:p>
            <a:pPr algn="ctr" rtl="1">
              <a:lnSpc>
                <a:spcPct val="250000"/>
              </a:lnSpc>
            </a:pPr>
            <a:r>
              <a:rPr lang="ar-EG" sz="4800" b="1" dirty="0">
                <a:solidFill>
                  <a:srgbClr val="FF0000"/>
                </a:solidFill>
                <a:latin typeface="Calibri" pitchFamily="34" charset="0"/>
              </a:rPr>
              <a:t>«تنشط الرياضة الأبدان»</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95743000"/>
              </p:ext>
            </p:extLst>
          </p:nvPr>
        </p:nvGraphicFramePr>
        <p:xfrm>
          <a:off x="838200" y="853440"/>
          <a:ext cx="7543800" cy="4529023"/>
        </p:xfrm>
        <a:graphic>
          <a:graphicData uri="http://schemas.openxmlformats.org/drawingml/2006/table">
            <a:tbl>
              <a:tblPr rtl="1" firstRow="1" bandRow="1">
                <a:tableStyleId>{21E4AEA4-8DFA-4A89-87EB-49C32662AFE0}</a:tableStyleId>
              </a:tblPr>
              <a:tblGrid>
                <a:gridCol w="1447723">
                  <a:extLst>
                    <a:ext uri="{9D8B030D-6E8A-4147-A177-3AD203B41FA5}">
                      <a16:colId xmlns:a16="http://schemas.microsoft.com/office/drawing/2014/main" val="20000"/>
                    </a:ext>
                  </a:extLst>
                </a:gridCol>
                <a:gridCol w="6096077">
                  <a:extLst>
                    <a:ext uri="{9D8B030D-6E8A-4147-A177-3AD203B41FA5}">
                      <a16:colId xmlns:a16="http://schemas.microsoft.com/office/drawing/2014/main" val="20001"/>
                    </a:ext>
                  </a:extLst>
                </a:gridCol>
              </a:tblGrid>
              <a:tr h="739140">
                <a:tc>
                  <a:txBody>
                    <a:bodyPr/>
                    <a:lstStyle/>
                    <a:p>
                      <a:pPr algn="ctr" rtl="1"/>
                      <a:r>
                        <a:rPr lang="ar-EG" sz="4400" b="1" dirty="0"/>
                        <a:t>الكلمة</a:t>
                      </a:r>
                      <a:endParaRPr lang="ar-SA" sz="4400" b="1" dirty="0"/>
                    </a:p>
                  </a:txBody>
                  <a:tcPr/>
                </a:tc>
                <a:tc>
                  <a:txBody>
                    <a:bodyPr/>
                    <a:lstStyle/>
                    <a:p>
                      <a:pPr algn="ctr" rtl="1"/>
                      <a:r>
                        <a:rPr lang="ar-EG" sz="4400" b="1" dirty="0"/>
                        <a:t>إعرابها</a:t>
                      </a:r>
                      <a:endParaRPr lang="ar-SA" sz="4400" b="1" dirty="0"/>
                    </a:p>
                  </a:txBody>
                  <a:tcPr/>
                </a:tc>
                <a:extLst>
                  <a:ext uri="{0D108BD9-81ED-4DB2-BD59-A6C34878D82A}">
                    <a16:rowId xmlns:a16="http://schemas.microsoft.com/office/drawing/2014/main" val="10000"/>
                  </a:ext>
                </a:extLst>
              </a:tr>
              <a:tr h="1153058">
                <a:tc>
                  <a:txBody>
                    <a:bodyPr/>
                    <a:lstStyle/>
                    <a:p>
                      <a:pPr algn="ctr" rtl="1"/>
                      <a:r>
                        <a:rPr lang="ar-EG" sz="3600" b="1" dirty="0"/>
                        <a:t>تنشط</a:t>
                      </a:r>
                      <a:endParaRPr lang="ar-SA" sz="4400" b="1" dirty="0"/>
                    </a:p>
                  </a:txBody>
                  <a:tcPr/>
                </a:tc>
                <a:tc>
                  <a:txBody>
                    <a:bodyPr/>
                    <a:lstStyle/>
                    <a:p>
                      <a:pPr algn="ctr" rtl="1"/>
                      <a:r>
                        <a:rPr lang="ar-EG" sz="3600" b="1" dirty="0"/>
                        <a:t>فعل مضارع مرفوع وعلامة رفعه الضمة الظاهرة على آخره</a:t>
                      </a:r>
                      <a:endParaRPr lang="ar-SA" sz="3600" b="1" dirty="0"/>
                    </a:p>
                  </a:txBody>
                  <a:tcPr/>
                </a:tc>
                <a:extLst>
                  <a:ext uri="{0D108BD9-81ED-4DB2-BD59-A6C34878D82A}">
                    <a16:rowId xmlns:a16="http://schemas.microsoft.com/office/drawing/2014/main" val="10001"/>
                  </a:ext>
                </a:extLst>
              </a:tr>
              <a:tr h="1389583">
                <a:tc>
                  <a:txBody>
                    <a:bodyPr/>
                    <a:lstStyle/>
                    <a:p>
                      <a:pPr algn="ctr" rtl="1"/>
                      <a:r>
                        <a:rPr lang="ar-EG" sz="3600" b="1" dirty="0"/>
                        <a:t>الرياضة</a:t>
                      </a:r>
                      <a:endParaRPr lang="ar-SA" sz="3600" b="1" dirty="0"/>
                    </a:p>
                  </a:txBody>
                  <a:tcPr/>
                </a:tc>
                <a:tc>
                  <a:txBody>
                    <a:bodyPr/>
                    <a:lstStyle/>
                    <a:p>
                      <a:pPr algn="ctr" rtl="1"/>
                      <a:r>
                        <a:rPr lang="ar-EG" sz="3600" b="1" dirty="0"/>
                        <a:t>فاعل مرفوع وعلامة رفعه الضمة الظاهرة</a:t>
                      </a:r>
                      <a:r>
                        <a:rPr lang="ar-EG" sz="3600" b="1" baseline="0" dirty="0"/>
                        <a:t> على آخره</a:t>
                      </a:r>
                      <a:endParaRPr lang="ar-SA" sz="3600" b="1" dirty="0"/>
                    </a:p>
                  </a:txBody>
                  <a:tcPr/>
                </a:tc>
                <a:extLst>
                  <a:ext uri="{0D108BD9-81ED-4DB2-BD59-A6C34878D82A}">
                    <a16:rowId xmlns:a16="http://schemas.microsoft.com/office/drawing/2014/main" val="10002"/>
                  </a:ext>
                </a:extLst>
              </a:tr>
              <a:tr h="1153058">
                <a:tc>
                  <a:txBody>
                    <a:bodyPr/>
                    <a:lstStyle/>
                    <a:p>
                      <a:pPr algn="ctr" rtl="1"/>
                      <a:r>
                        <a:rPr lang="ar-EG" sz="3600" b="1" dirty="0"/>
                        <a:t>الأبدان</a:t>
                      </a:r>
                      <a:endParaRPr lang="ar-SA" sz="4400" b="1" dirty="0"/>
                    </a:p>
                  </a:txBody>
                  <a:tcPr/>
                </a:tc>
                <a:tc>
                  <a:txBody>
                    <a:bodyPr/>
                    <a:lstStyle/>
                    <a:p>
                      <a:pPr algn="ctr" rtl="1"/>
                      <a:r>
                        <a:rPr lang="ar-EG" sz="3600" b="1" dirty="0"/>
                        <a:t>مفعول به منصوب وعلامة نصبه</a:t>
                      </a:r>
                      <a:r>
                        <a:rPr lang="ar-EG" sz="3600" b="1" baseline="0" dirty="0"/>
                        <a:t> الفتحة الظاهرة على آخره.</a:t>
                      </a:r>
                      <a:endParaRPr lang="ar-SA" sz="3600" b="1" dirty="0"/>
                    </a:p>
                  </a:txBody>
                  <a:tcPr/>
                </a:tc>
                <a:extLst>
                  <a:ext uri="{0D108BD9-81ED-4DB2-BD59-A6C34878D82A}">
                    <a16:rowId xmlns:a16="http://schemas.microsoft.com/office/drawing/2014/main" val="10003"/>
                  </a:ext>
                </a:extLst>
              </a:tr>
            </a:tbl>
          </a:graphicData>
        </a:graphic>
      </p:graphicFrame>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1066800" y="1396621"/>
            <a:ext cx="7086600" cy="3464090"/>
          </a:xfrm>
          <a:prstGeom prst="rect">
            <a:avLst/>
          </a:prstGeom>
          <a:solidFill>
            <a:schemeClr val="tx2">
              <a:lumMod val="20000"/>
              <a:lumOff val="80000"/>
            </a:schemeClr>
          </a:solidFill>
          <a:ln w="9525">
            <a:noFill/>
            <a:miter lim="800000"/>
            <a:headEnd/>
            <a:tailEnd/>
          </a:ln>
        </p:spPr>
        <p:txBody>
          <a:bodyPr wrap="square" anchor="ctr">
            <a:spAutoFit/>
          </a:bodyPr>
          <a:lstStyle/>
          <a:p>
            <a:pPr algn="ctr" rtl="1">
              <a:lnSpc>
                <a:spcPct val="250000"/>
              </a:lnSpc>
            </a:pPr>
            <a:r>
              <a:rPr lang="ar-EG" sz="4800" b="1" dirty="0">
                <a:latin typeface="Calibri" pitchFamily="34" charset="0"/>
              </a:rPr>
              <a:t>2- أشارك في الإعراب:</a:t>
            </a:r>
          </a:p>
          <a:p>
            <a:pPr algn="ctr" rtl="1">
              <a:lnSpc>
                <a:spcPct val="250000"/>
              </a:lnSpc>
            </a:pPr>
            <a:r>
              <a:rPr lang="ar-EG" sz="4800" b="1" dirty="0">
                <a:solidFill>
                  <a:srgbClr val="FF0000"/>
                </a:solidFill>
                <a:latin typeface="Calibri" pitchFamily="34" charset="0"/>
              </a:rPr>
              <a:t>«يقوي الحليب العظام»</a:t>
            </a:r>
          </a:p>
        </p:txBody>
      </p:sp>
    </p:spTree>
    <p:extLst>
      <p:ext uri="{BB962C8B-B14F-4D97-AF65-F5344CB8AC3E}">
        <p14:creationId xmlns:p14="http://schemas.microsoft.com/office/powerpoint/2010/main" val="1756360356"/>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825830114"/>
              </p:ext>
            </p:extLst>
          </p:nvPr>
        </p:nvGraphicFramePr>
        <p:xfrm>
          <a:off x="838200" y="853440"/>
          <a:ext cx="7620000" cy="5166360"/>
        </p:xfrm>
        <a:graphic>
          <a:graphicData uri="http://schemas.openxmlformats.org/drawingml/2006/table">
            <a:tbl>
              <a:tblPr rtl="1" firstRow="1" bandRow="1">
                <a:tableStyleId>{21E4AEA4-8DFA-4A89-87EB-49C32662AFE0}</a:tableStyleId>
              </a:tblPr>
              <a:tblGrid>
                <a:gridCol w="1462347">
                  <a:extLst>
                    <a:ext uri="{9D8B030D-6E8A-4147-A177-3AD203B41FA5}">
                      <a16:colId xmlns:a16="http://schemas.microsoft.com/office/drawing/2014/main" val="20000"/>
                    </a:ext>
                  </a:extLst>
                </a:gridCol>
                <a:gridCol w="6157653">
                  <a:extLst>
                    <a:ext uri="{9D8B030D-6E8A-4147-A177-3AD203B41FA5}">
                      <a16:colId xmlns:a16="http://schemas.microsoft.com/office/drawing/2014/main" val="20001"/>
                    </a:ext>
                  </a:extLst>
                </a:gridCol>
              </a:tblGrid>
              <a:tr h="909570">
                <a:tc>
                  <a:txBody>
                    <a:bodyPr/>
                    <a:lstStyle/>
                    <a:p>
                      <a:pPr algn="ctr" rtl="1"/>
                      <a:r>
                        <a:rPr lang="ar-EG" sz="4400" b="1" dirty="0"/>
                        <a:t>الكلمة</a:t>
                      </a:r>
                      <a:endParaRPr lang="ar-SA" sz="4400" b="1" dirty="0"/>
                    </a:p>
                  </a:txBody>
                  <a:tcPr/>
                </a:tc>
                <a:tc>
                  <a:txBody>
                    <a:bodyPr/>
                    <a:lstStyle/>
                    <a:p>
                      <a:pPr algn="ctr" rtl="1"/>
                      <a:r>
                        <a:rPr lang="ar-EG" sz="4400" b="1" dirty="0"/>
                        <a:t>إعرابها</a:t>
                      </a:r>
                      <a:endParaRPr lang="ar-SA" sz="4400" b="1" dirty="0"/>
                    </a:p>
                  </a:txBody>
                  <a:tcPr/>
                </a:tc>
                <a:extLst>
                  <a:ext uri="{0D108BD9-81ED-4DB2-BD59-A6C34878D82A}">
                    <a16:rowId xmlns:a16="http://schemas.microsoft.com/office/drawing/2014/main" val="10000"/>
                  </a:ext>
                </a:extLst>
              </a:tr>
              <a:tr h="1418930">
                <a:tc>
                  <a:txBody>
                    <a:bodyPr/>
                    <a:lstStyle/>
                    <a:p>
                      <a:pPr algn="ctr" rtl="1"/>
                      <a:r>
                        <a:rPr lang="ar-EG" sz="3600" b="1" dirty="0"/>
                        <a:t>يقوي</a:t>
                      </a:r>
                      <a:endParaRPr lang="ar-SA" sz="4400" b="1" dirty="0"/>
                    </a:p>
                  </a:txBody>
                  <a:tcPr/>
                </a:tc>
                <a:tc>
                  <a:txBody>
                    <a:bodyPr/>
                    <a:lstStyle/>
                    <a:p>
                      <a:pPr algn="ctr" rtl="1"/>
                      <a:r>
                        <a:rPr lang="ar-EG" sz="3600" b="1" dirty="0"/>
                        <a:t>........ مضارع..........وعلامة رفعه.......... المقدرة للثقل</a:t>
                      </a:r>
                      <a:endParaRPr lang="ar-SA" sz="3600" b="1" dirty="0"/>
                    </a:p>
                  </a:txBody>
                  <a:tcPr/>
                </a:tc>
                <a:extLst>
                  <a:ext uri="{0D108BD9-81ED-4DB2-BD59-A6C34878D82A}">
                    <a16:rowId xmlns:a16="http://schemas.microsoft.com/office/drawing/2014/main" val="10001"/>
                  </a:ext>
                </a:extLst>
              </a:tr>
              <a:tr h="1418930">
                <a:tc>
                  <a:txBody>
                    <a:bodyPr/>
                    <a:lstStyle/>
                    <a:p>
                      <a:pPr algn="ctr" rtl="1"/>
                      <a:r>
                        <a:rPr lang="ar-EG" sz="3600" b="1" dirty="0"/>
                        <a:t>الحليب</a:t>
                      </a:r>
                      <a:endParaRPr lang="ar-SA" sz="3600" b="1" dirty="0"/>
                    </a:p>
                  </a:txBody>
                  <a:tcPr/>
                </a:tc>
                <a:tc>
                  <a:txBody>
                    <a:bodyPr/>
                    <a:lstStyle/>
                    <a:p>
                      <a:pPr algn="ctr" rtl="1"/>
                      <a:r>
                        <a:rPr lang="ar-EG" sz="3600" b="1" dirty="0"/>
                        <a:t>فاعل......... وعلامة رفعه.........الظاهرة</a:t>
                      </a:r>
                      <a:r>
                        <a:rPr lang="ar-EG" sz="3600" b="1" baseline="0" dirty="0"/>
                        <a:t> على آخره</a:t>
                      </a:r>
                      <a:endParaRPr lang="ar-SA" sz="3600" b="1" dirty="0"/>
                    </a:p>
                  </a:txBody>
                  <a:tcPr/>
                </a:tc>
                <a:extLst>
                  <a:ext uri="{0D108BD9-81ED-4DB2-BD59-A6C34878D82A}">
                    <a16:rowId xmlns:a16="http://schemas.microsoft.com/office/drawing/2014/main" val="10002"/>
                  </a:ext>
                </a:extLst>
              </a:tr>
              <a:tr h="1418930">
                <a:tc>
                  <a:txBody>
                    <a:bodyPr/>
                    <a:lstStyle/>
                    <a:p>
                      <a:pPr algn="ctr" rtl="1"/>
                      <a:r>
                        <a:rPr lang="ar-EG" sz="3600" b="1" dirty="0"/>
                        <a:t>العظام</a:t>
                      </a:r>
                      <a:endParaRPr lang="ar-SA" sz="4400" b="1" dirty="0"/>
                    </a:p>
                  </a:txBody>
                  <a:tcPr/>
                </a:tc>
                <a:tc>
                  <a:txBody>
                    <a:bodyPr/>
                    <a:lstStyle/>
                    <a:p>
                      <a:pPr algn="ctr" rtl="1"/>
                      <a:r>
                        <a:rPr lang="ar-EG" sz="3600" b="1" dirty="0"/>
                        <a:t>............منصوب  وعلامة.............</a:t>
                      </a:r>
                      <a:r>
                        <a:rPr lang="ar-EG" sz="3600" b="1" baseline="0" dirty="0"/>
                        <a:t> الفتحة.............. على آخره.</a:t>
                      </a:r>
                      <a:endParaRPr lang="ar-SA" sz="3600" b="1" dirty="0"/>
                    </a:p>
                  </a:txBody>
                  <a:tcPr/>
                </a:tc>
                <a:extLst>
                  <a:ext uri="{0D108BD9-81ED-4DB2-BD59-A6C34878D82A}">
                    <a16:rowId xmlns:a16="http://schemas.microsoft.com/office/drawing/2014/main" val="10003"/>
                  </a:ext>
                </a:extLst>
              </a:tr>
            </a:tbl>
          </a:graphicData>
        </a:graphic>
      </p:graphicFrame>
      <p:sp>
        <p:nvSpPr>
          <p:cNvPr id="3" name="مستطيل 2"/>
          <p:cNvSpPr>
            <a:spLocks noChangeArrowheads="1"/>
          </p:cNvSpPr>
          <p:nvPr/>
        </p:nvSpPr>
        <p:spPr bwMode="auto">
          <a:xfrm>
            <a:off x="4811979" y="1666448"/>
            <a:ext cx="114300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فعل</a:t>
            </a:r>
            <a:endParaRPr lang="ar-EG" sz="2400" dirty="0">
              <a:solidFill>
                <a:srgbClr val="FF0000"/>
              </a:solidFill>
              <a:latin typeface="Calibri" pitchFamily="34" charset="0"/>
            </a:endParaRPr>
          </a:p>
        </p:txBody>
      </p:sp>
      <p:sp>
        <p:nvSpPr>
          <p:cNvPr id="6" name="مستطيل 5"/>
          <p:cNvSpPr>
            <a:spLocks noChangeArrowheads="1"/>
          </p:cNvSpPr>
          <p:nvPr/>
        </p:nvSpPr>
        <p:spPr bwMode="auto">
          <a:xfrm>
            <a:off x="3514848" y="2249188"/>
            <a:ext cx="165735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الضمة</a:t>
            </a:r>
            <a:endParaRPr lang="ar-EG" sz="2400" dirty="0">
              <a:solidFill>
                <a:srgbClr val="FF0000"/>
              </a:solidFill>
              <a:latin typeface="Calibri" pitchFamily="34" charset="0"/>
            </a:endParaRPr>
          </a:p>
        </p:txBody>
      </p:sp>
      <p:sp>
        <p:nvSpPr>
          <p:cNvPr id="8" name="مستطيل 7"/>
          <p:cNvSpPr>
            <a:spLocks noChangeArrowheads="1"/>
          </p:cNvSpPr>
          <p:nvPr/>
        </p:nvSpPr>
        <p:spPr bwMode="auto">
          <a:xfrm>
            <a:off x="3808513" y="3731503"/>
            <a:ext cx="167640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الضمة</a:t>
            </a:r>
            <a:endParaRPr lang="ar-EG" sz="2400" dirty="0">
              <a:solidFill>
                <a:srgbClr val="FF0000"/>
              </a:solidFill>
              <a:latin typeface="Calibri" pitchFamily="34" charset="0"/>
            </a:endParaRPr>
          </a:p>
        </p:txBody>
      </p:sp>
      <p:sp>
        <p:nvSpPr>
          <p:cNvPr id="9" name="مستطيل 8"/>
          <p:cNvSpPr>
            <a:spLocks noChangeArrowheads="1"/>
          </p:cNvSpPr>
          <p:nvPr/>
        </p:nvSpPr>
        <p:spPr bwMode="auto">
          <a:xfrm>
            <a:off x="4876800" y="4486812"/>
            <a:ext cx="190500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مفعول به</a:t>
            </a:r>
            <a:endParaRPr lang="ar-EG" sz="2400" dirty="0">
              <a:solidFill>
                <a:srgbClr val="FF0000"/>
              </a:solidFill>
              <a:latin typeface="Calibri" pitchFamily="34" charset="0"/>
            </a:endParaRPr>
          </a:p>
        </p:txBody>
      </p:sp>
      <p:sp>
        <p:nvSpPr>
          <p:cNvPr id="10" name="مستطيل 9"/>
          <p:cNvSpPr>
            <a:spLocks noChangeArrowheads="1"/>
          </p:cNvSpPr>
          <p:nvPr/>
        </p:nvSpPr>
        <p:spPr bwMode="auto">
          <a:xfrm>
            <a:off x="838200" y="4520815"/>
            <a:ext cx="152400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نصبه</a:t>
            </a:r>
            <a:endParaRPr lang="ar-EG" sz="2400" dirty="0">
              <a:solidFill>
                <a:srgbClr val="FF0000"/>
              </a:solidFill>
              <a:latin typeface="Calibri" pitchFamily="34" charset="0"/>
            </a:endParaRPr>
          </a:p>
        </p:txBody>
      </p:sp>
      <p:sp>
        <p:nvSpPr>
          <p:cNvPr id="11" name="مستطيل 10"/>
          <p:cNvSpPr>
            <a:spLocks noChangeArrowheads="1"/>
          </p:cNvSpPr>
          <p:nvPr/>
        </p:nvSpPr>
        <p:spPr bwMode="auto">
          <a:xfrm flipH="1">
            <a:off x="533400" y="5185369"/>
            <a:ext cx="4343400" cy="646331"/>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rPr>
              <a:t>الظاهرة </a:t>
            </a:r>
            <a:endParaRPr lang="ar-EG" sz="2400" dirty="0">
              <a:solidFill>
                <a:srgbClr val="FF0000"/>
              </a:solidFill>
              <a:latin typeface="Calibri" pitchFamily="34" charset="0"/>
            </a:endParaRPr>
          </a:p>
        </p:txBody>
      </p:sp>
      <p:pic>
        <p:nvPicPr>
          <p:cNvPr id="12" name="صورة 11">
            <a:extLst>
              <a:ext uri="{FF2B5EF4-FFF2-40B4-BE49-F238E27FC236}">
                <a16:creationId xmlns:a16="http://schemas.microsoft.com/office/drawing/2014/main" id="{98F69AAA-238C-4F40-A899-7CF3EBCF3004}"/>
              </a:ext>
            </a:extLst>
          </p:cNvPr>
          <p:cNvPicPr>
            <a:picLocks noChangeAspect="1"/>
          </p:cNvPicPr>
          <p:nvPr/>
        </p:nvPicPr>
        <p:blipFill>
          <a:blip r:embed="rId3"/>
          <a:stretch>
            <a:fillRect/>
          </a:stretch>
        </p:blipFill>
        <p:spPr>
          <a:xfrm>
            <a:off x="3390900" y="2978039"/>
            <a:ext cx="1524000" cy="959330"/>
          </a:xfrm>
          <a:prstGeom prst="rect">
            <a:avLst/>
          </a:prstGeom>
        </p:spPr>
      </p:pic>
      <p:sp>
        <p:nvSpPr>
          <p:cNvPr id="14" name="مربع نص 13">
            <a:extLst>
              <a:ext uri="{FF2B5EF4-FFF2-40B4-BE49-F238E27FC236}">
                <a16:creationId xmlns:a16="http://schemas.microsoft.com/office/drawing/2014/main" id="{B647A560-6970-4D5E-8690-01BD2B0C242E}"/>
              </a:ext>
            </a:extLst>
          </p:cNvPr>
          <p:cNvSpPr txBox="1"/>
          <p:nvPr/>
        </p:nvSpPr>
        <p:spPr>
          <a:xfrm>
            <a:off x="2705100" y="1657996"/>
            <a:ext cx="1371600" cy="646331"/>
          </a:xfrm>
          <a:prstGeom prst="rect">
            <a:avLst/>
          </a:prstGeom>
          <a:noFill/>
        </p:spPr>
        <p:txBody>
          <a:bodyPr wrap="square">
            <a:spAutoFit/>
          </a:bodyPr>
          <a:lstStyle/>
          <a:p>
            <a:r>
              <a:rPr kumimoji="0" lang="ar-EG" sz="36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مرفوع</a:t>
            </a:r>
            <a:endParaRPr lang="ar-EG" dirty="0"/>
          </a:p>
        </p:txBody>
      </p:sp>
    </p:spTree>
    <p:extLst>
      <p:ext uri="{BB962C8B-B14F-4D97-AF65-F5344CB8AC3E}">
        <p14:creationId xmlns:p14="http://schemas.microsoft.com/office/powerpoint/2010/main" val="1578170527"/>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1371600" y="1184661"/>
            <a:ext cx="6858000" cy="3464090"/>
          </a:xfrm>
          <a:prstGeom prst="rect">
            <a:avLst/>
          </a:prstGeom>
          <a:solidFill>
            <a:schemeClr val="accent1">
              <a:lumMod val="60000"/>
              <a:lumOff val="40000"/>
            </a:schemeClr>
          </a:solidFill>
          <a:ln w="9525">
            <a:noFill/>
            <a:miter lim="800000"/>
            <a:headEnd/>
            <a:tailEnd/>
          </a:ln>
        </p:spPr>
        <p:txBody>
          <a:bodyPr wrap="square" anchor="ctr">
            <a:spAutoFit/>
          </a:bodyPr>
          <a:lstStyle/>
          <a:p>
            <a:pPr algn="ctr" rtl="1">
              <a:lnSpc>
                <a:spcPct val="250000"/>
              </a:lnSpc>
            </a:pPr>
            <a:r>
              <a:rPr lang="ar-EG" sz="4800" b="1" dirty="0">
                <a:latin typeface="Calibri" pitchFamily="34" charset="0"/>
              </a:rPr>
              <a:t>3- أعرب ما يأتي</a:t>
            </a:r>
          </a:p>
          <a:p>
            <a:pPr algn="ctr" rtl="1">
              <a:lnSpc>
                <a:spcPct val="250000"/>
              </a:lnSpc>
            </a:pPr>
            <a:r>
              <a:rPr lang="ar-EG" sz="4800" b="1" dirty="0">
                <a:solidFill>
                  <a:srgbClr val="FF0000"/>
                </a:solidFill>
                <a:latin typeface="Calibri" pitchFamily="34" charset="0"/>
              </a:rPr>
              <a:t>«يتفانى الطبيب في عمله»</a:t>
            </a:r>
          </a:p>
        </p:txBody>
      </p:sp>
    </p:spTree>
    <p:extLst>
      <p:ext uri="{BB962C8B-B14F-4D97-AF65-F5344CB8AC3E}">
        <p14:creationId xmlns:p14="http://schemas.microsoft.com/office/powerpoint/2010/main" val="316626985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318501908"/>
              </p:ext>
            </p:extLst>
          </p:nvPr>
        </p:nvGraphicFramePr>
        <p:xfrm>
          <a:off x="762000" y="685800"/>
          <a:ext cx="7696200" cy="5334001"/>
        </p:xfrm>
        <a:graphic>
          <a:graphicData uri="http://schemas.openxmlformats.org/drawingml/2006/table">
            <a:tbl>
              <a:tblPr rtl="1" firstRow="1" bandRow="1">
                <a:tableStyleId>{21E4AEA4-8DFA-4A89-87EB-49C32662AFE0}</a:tableStyleId>
              </a:tblPr>
              <a:tblGrid>
                <a:gridCol w="1476971">
                  <a:extLst>
                    <a:ext uri="{9D8B030D-6E8A-4147-A177-3AD203B41FA5}">
                      <a16:colId xmlns:a16="http://schemas.microsoft.com/office/drawing/2014/main" val="20000"/>
                    </a:ext>
                  </a:extLst>
                </a:gridCol>
                <a:gridCol w="6219229">
                  <a:extLst>
                    <a:ext uri="{9D8B030D-6E8A-4147-A177-3AD203B41FA5}">
                      <a16:colId xmlns:a16="http://schemas.microsoft.com/office/drawing/2014/main" val="20001"/>
                    </a:ext>
                  </a:extLst>
                </a:gridCol>
              </a:tblGrid>
              <a:tr h="720811">
                <a:tc>
                  <a:txBody>
                    <a:bodyPr/>
                    <a:lstStyle/>
                    <a:p>
                      <a:pPr algn="ctr" rtl="1"/>
                      <a:r>
                        <a:rPr lang="ar-EG" sz="3600" b="1" dirty="0"/>
                        <a:t>الكلمة</a:t>
                      </a:r>
                      <a:endParaRPr lang="ar-SA" sz="3600" b="1" dirty="0"/>
                    </a:p>
                  </a:txBody>
                  <a:tcPr anchor="ctr"/>
                </a:tc>
                <a:tc>
                  <a:txBody>
                    <a:bodyPr/>
                    <a:lstStyle/>
                    <a:p>
                      <a:pPr algn="ctr" rtl="1"/>
                      <a:r>
                        <a:rPr lang="ar-EG" sz="3600" b="1" dirty="0"/>
                        <a:t>إعرابها</a:t>
                      </a:r>
                      <a:endParaRPr lang="ar-SA" sz="3600" b="1" dirty="0"/>
                    </a:p>
                  </a:txBody>
                  <a:tcPr anchor="ctr"/>
                </a:tc>
                <a:extLst>
                  <a:ext uri="{0D108BD9-81ED-4DB2-BD59-A6C34878D82A}">
                    <a16:rowId xmlns:a16="http://schemas.microsoft.com/office/drawing/2014/main" val="10000"/>
                  </a:ext>
                </a:extLst>
              </a:tr>
              <a:tr h="1124465">
                <a:tc>
                  <a:txBody>
                    <a:bodyPr/>
                    <a:lstStyle/>
                    <a:p>
                      <a:pPr algn="ctr" rtl="1"/>
                      <a:r>
                        <a:rPr lang="ar-EG" sz="3600" b="1" dirty="0"/>
                        <a:t>يتفانى</a:t>
                      </a:r>
                      <a:endParaRPr lang="ar-SA" sz="3600" b="1" dirty="0"/>
                    </a:p>
                  </a:txBody>
                  <a:tcPr anchor="ctr"/>
                </a:tc>
                <a:tc>
                  <a:txBody>
                    <a:bodyPr/>
                    <a:lstStyle/>
                    <a:p>
                      <a:pPr algn="ctr" rtl="1"/>
                      <a:r>
                        <a:rPr lang="ar-EG" sz="2800" b="1" dirty="0"/>
                        <a:t>فعل مضارع مرفوع وعلامة رفعه الضمة المقدرة</a:t>
                      </a:r>
                      <a:r>
                        <a:rPr lang="ar-EG" sz="2800" b="1" baseline="0" dirty="0"/>
                        <a:t> للتعذر</a:t>
                      </a:r>
                      <a:endParaRPr lang="ar-SA" sz="2800" b="1" dirty="0"/>
                    </a:p>
                  </a:txBody>
                  <a:tcPr anchor="ctr"/>
                </a:tc>
                <a:extLst>
                  <a:ext uri="{0D108BD9-81ED-4DB2-BD59-A6C34878D82A}">
                    <a16:rowId xmlns:a16="http://schemas.microsoft.com/office/drawing/2014/main" val="10001"/>
                  </a:ext>
                </a:extLst>
              </a:tr>
              <a:tr h="1124465">
                <a:tc>
                  <a:txBody>
                    <a:bodyPr/>
                    <a:lstStyle/>
                    <a:p>
                      <a:pPr algn="ctr" rtl="1"/>
                      <a:r>
                        <a:rPr lang="ar-EG" sz="3600" b="1" dirty="0"/>
                        <a:t>الطبيب</a:t>
                      </a:r>
                      <a:endParaRPr lang="ar-SA" sz="3600" b="1" dirty="0"/>
                    </a:p>
                  </a:txBody>
                  <a:tcPr anchor="ctr"/>
                </a:tc>
                <a:tc>
                  <a:txBody>
                    <a:bodyPr/>
                    <a:lstStyle/>
                    <a:p>
                      <a:pPr algn="ctr" rtl="1"/>
                      <a:r>
                        <a:rPr lang="ar-EG" sz="2800" b="1" dirty="0"/>
                        <a:t>فاعل مرفوع وعلامة رفع الضمة الظاهرة على آخره</a:t>
                      </a:r>
                      <a:endParaRPr lang="ar-SA" sz="2800" b="1" dirty="0"/>
                    </a:p>
                  </a:txBody>
                  <a:tcPr anchor="ctr"/>
                </a:tc>
                <a:extLst>
                  <a:ext uri="{0D108BD9-81ED-4DB2-BD59-A6C34878D82A}">
                    <a16:rowId xmlns:a16="http://schemas.microsoft.com/office/drawing/2014/main" val="10002"/>
                  </a:ext>
                </a:extLst>
              </a:tr>
              <a:tr h="720811">
                <a:tc>
                  <a:txBody>
                    <a:bodyPr/>
                    <a:lstStyle/>
                    <a:p>
                      <a:pPr algn="ctr" rtl="1"/>
                      <a:r>
                        <a:rPr lang="ar-EG" sz="3600" b="1" dirty="0"/>
                        <a:t>في</a:t>
                      </a:r>
                      <a:endParaRPr lang="ar-SA" sz="3600" b="1" dirty="0"/>
                    </a:p>
                  </a:txBody>
                  <a:tcPr anchor="ctr"/>
                </a:tc>
                <a:tc>
                  <a:txBody>
                    <a:bodyPr/>
                    <a:lstStyle/>
                    <a:p>
                      <a:pPr algn="ctr" rtl="1"/>
                      <a:r>
                        <a:rPr lang="ar-EG" sz="2800" b="1" dirty="0"/>
                        <a:t>حرف جر </a:t>
                      </a:r>
                      <a:endParaRPr lang="ar-SA" sz="2800" b="1" dirty="0"/>
                    </a:p>
                  </a:txBody>
                  <a:tcPr anchor="ctr"/>
                </a:tc>
                <a:extLst>
                  <a:ext uri="{0D108BD9-81ED-4DB2-BD59-A6C34878D82A}">
                    <a16:rowId xmlns:a16="http://schemas.microsoft.com/office/drawing/2014/main" val="10003"/>
                  </a:ext>
                </a:extLst>
              </a:tr>
              <a:tr h="1643449">
                <a:tc>
                  <a:txBody>
                    <a:bodyPr/>
                    <a:lstStyle/>
                    <a:p>
                      <a:pPr algn="ctr" rtl="1"/>
                      <a:r>
                        <a:rPr lang="ar-EG" sz="3600" b="1" dirty="0"/>
                        <a:t>عمله</a:t>
                      </a:r>
                      <a:endParaRPr lang="ar-SA" sz="3600" b="1" dirty="0"/>
                    </a:p>
                  </a:txBody>
                  <a:tcPr anchor="ctr"/>
                </a:tc>
                <a:tc>
                  <a:txBody>
                    <a:bodyPr/>
                    <a:lstStyle/>
                    <a:p>
                      <a:pPr algn="ctr" rtl="1"/>
                      <a:r>
                        <a:rPr lang="ar-EG" sz="2800" b="1" dirty="0"/>
                        <a:t>اسم مجرور</a:t>
                      </a:r>
                      <a:r>
                        <a:rPr lang="ar-EG" sz="2800" b="1" baseline="0" dirty="0"/>
                        <a:t> وعلامة جره الكسرة الظاهرة على آخره والهاء ضمير متصل مبني في محل جر مضاف إليه</a:t>
                      </a:r>
                      <a:endParaRPr lang="ar-SA" sz="2800" b="1"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6254706"/>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تمرير: أفقي 3">
            <a:extLst>
              <a:ext uri="{FF2B5EF4-FFF2-40B4-BE49-F238E27FC236}">
                <a16:creationId xmlns:a16="http://schemas.microsoft.com/office/drawing/2014/main" id="{69E9D028-19EB-457C-9E38-0759D03D1227}"/>
              </a:ext>
            </a:extLst>
          </p:cNvPr>
          <p:cNvSpPr/>
          <p:nvPr/>
        </p:nvSpPr>
        <p:spPr>
          <a:xfrm>
            <a:off x="1752600" y="1676400"/>
            <a:ext cx="5867400" cy="3124200"/>
          </a:xfrm>
          <a:prstGeom prst="horizontalScroll">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80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تفكير ناقد</a:t>
            </a:r>
            <a:endParaRPr kumimoji="0" lang="ar-EG" sz="8000" b="0" i="0" u="none" strike="noStrike" kern="1200" cap="none" spc="0" normalizeH="0" baseline="0" noProof="0" dirty="0">
              <a:ln>
                <a:noFill/>
              </a:ln>
              <a:solidFill>
                <a:srgbClr val="0000FF"/>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22064082"/>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51177" y="2109520"/>
            <a:ext cx="5744973" cy="2862322"/>
          </a:xfrm>
          <a:prstGeom prst="rect">
            <a:avLst/>
          </a:prstGeom>
          <a:noFill/>
          <a:ln w="9525">
            <a:noFill/>
            <a:miter lim="800000"/>
            <a:headEnd/>
            <a:tailEnd/>
          </a:ln>
        </p:spPr>
        <p:txBody>
          <a:bodyPr wrap="square" anchor="ctr">
            <a:spAutoFit/>
          </a:bodyPr>
          <a:lstStyle/>
          <a:p>
            <a:pPr algn="ctr" rtl="1"/>
            <a:r>
              <a:rPr lang="ar-EG" sz="3600" b="1" dirty="0">
                <a:latin typeface="Calibri" pitchFamily="34" charset="0"/>
              </a:rPr>
              <a:t>بالتعاون مع أفراد مجموعتي أقارن بين الكلمتين الملونتين: (الكاتبون يكتبون المسرحية)</a:t>
            </a:r>
          </a:p>
          <a:p>
            <a:pPr algn="ctr" rtl="1"/>
            <a:r>
              <a:rPr lang="ar-EG" sz="3600" b="1" dirty="0">
                <a:latin typeface="Calibri" pitchFamily="34" charset="0"/>
              </a:rPr>
              <a:t>تتفقان أن: كلتيهما ينتهيان بـ......................</a:t>
            </a:r>
            <a:endParaRPr lang="en-US" sz="3600" dirty="0">
              <a:latin typeface="Calibri" pitchFamily="34" charset="0"/>
            </a:endParaRPr>
          </a:p>
        </p:txBody>
      </p:sp>
      <p:sp>
        <p:nvSpPr>
          <p:cNvPr id="5" name="مستطيل 4"/>
          <p:cNvSpPr>
            <a:spLocks noChangeArrowheads="1"/>
          </p:cNvSpPr>
          <p:nvPr/>
        </p:nvSpPr>
        <p:spPr bwMode="auto">
          <a:xfrm>
            <a:off x="1847850" y="4237882"/>
            <a:ext cx="4419600" cy="769441"/>
          </a:xfrm>
          <a:prstGeom prst="rect">
            <a:avLst/>
          </a:prstGeom>
          <a:noFill/>
          <a:ln w="9525">
            <a:noFill/>
            <a:miter lim="800000"/>
            <a:headEnd/>
            <a:tailEnd/>
          </a:ln>
        </p:spPr>
        <p:txBody>
          <a:bodyPr wrap="square">
            <a:spAutoFit/>
          </a:bodyPr>
          <a:lstStyle/>
          <a:p>
            <a:pPr algn="ctr" rtl="1"/>
            <a:r>
              <a:rPr lang="ar-EG" sz="4400" b="1" dirty="0">
                <a:solidFill>
                  <a:srgbClr val="C00000"/>
                </a:solidFill>
              </a:rPr>
              <a:t>الواو والنون</a:t>
            </a:r>
            <a:endParaRPr lang="en-US" sz="4400" dirty="0">
              <a:solidFill>
                <a:srgbClr val="C00000"/>
              </a:solidFill>
            </a:endParaRPr>
          </a:p>
        </p:txBody>
      </p:sp>
    </p:spTree>
  </p:cSld>
  <p:clrMapOvr>
    <a:masterClrMapping/>
  </p:clrMapOvr>
  <p:transition>
    <p:zoom/>
    <p:sndAc>
      <p:stSnd>
        <p:snd r:embed="rId3"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جدول 9"/>
          <p:cNvGraphicFramePr>
            <a:graphicFrameLocks noGrp="1"/>
          </p:cNvGraphicFramePr>
          <p:nvPr>
            <p:extLst>
              <p:ext uri="{D42A27DB-BD31-4B8C-83A1-F6EECF244321}">
                <p14:modId xmlns:p14="http://schemas.microsoft.com/office/powerpoint/2010/main" val="1640441311"/>
              </p:ext>
            </p:extLst>
          </p:nvPr>
        </p:nvGraphicFramePr>
        <p:xfrm>
          <a:off x="762000" y="1524000"/>
          <a:ext cx="7620000" cy="4312132"/>
        </p:xfrm>
        <a:graphic>
          <a:graphicData uri="http://schemas.openxmlformats.org/drawingml/2006/table">
            <a:tbl>
              <a:tblPr rtl="1" firstRow="1" bandRow="1">
                <a:tableStyleId>{F5AB1C69-6EDB-4FF4-983F-18BD219EF322}</a:tableStyleId>
              </a:tblPr>
              <a:tblGrid>
                <a:gridCol w="2352422">
                  <a:extLst>
                    <a:ext uri="{9D8B030D-6E8A-4147-A177-3AD203B41FA5}">
                      <a16:colId xmlns:a16="http://schemas.microsoft.com/office/drawing/2014/main" val="20000"/>
                    </a:ext>
                  </a:extLst>
                </a:gridCol>
                <a:gridCol w="2256478">
                  <a:extLst>
                    <a:ext uri="{9D8B030D-6E8A-4147-A177-3AD203B41FA5}">
                      <a16:colId xmlns:a16="http://schemas.microsoft.com/office/drawing/2014/main" val="20001"/>
                    </a:ext>
                  </a:extLst>
                </a:gridCol>
                <a:gridCol w="3011100">
                  <a:extLst>
                    <a:ext uri="{9D8B030D-6E8A-4147-A177-3AD203B41FA5}">
                      <a16:colId xmlns:a16="http://schemas.microsoft.com/office/drawing/2014/main" val="20002"/>
                    </a:ext>
                  </a:extLst>
                </a:gridCol>
              </a:tblGrid>
              <a:tr h="901788">
                <a:tc>
                  <a:txBody>
                    <a:bodyPr/>
                    <a:lstStyle/>
                    <a:p>
                      <a:pPr algn="ctr" rtl="1"/>
                      <a:r>
                        <a:rPr lang="ar-EG" sz="4000" b="1" dirty="0">
                          <a:solidFill>
                            <a:srgbClr val="FF0000"/>
                          </a:solidFill>
                        </a:rPr>
                        <a:t>الكاتبون</a:t>
                      </a:r>
                      <a:endParaRPr lang="ar-SA" sz="4000" b="1" dirty="0">
                        <a:solidFill>
                          <a:srgbClr val="FF0000"/>
                        </a:solidFill>
                      </a:endParaRPr>
                    </a:p>
                  </a:txBody>
                  <a:tcPr anchor="ctr">
                    <a:solidFill>
                      <a:schemeClr val="accent6">
                        <a:lumMod val="60000"/>
                        <a:lumOff val="40000"/>
                      </a:schemeClr>
                    </a:solidFill>
                  </a:tcPr>
                </a:tc>
                <a:tc>
                  <a:txBody>
                    <a:bodyPr/>
                    <a:lstStyle/>
                    <a:p>
                      <a:pPr algn="ctr" rtl="1"/>
                      <a:r>
                        <a:rPr lang="ar-EG" sz="4000" b="1" dirty="0"/>
                        <a:t>من حيث</a:t>
                      </a:r>
                      <a:endParaRPr lang="ar-SA" sz="4000" b="1" dirty="0"/>
                    </a:p>
                  </a:txBody>
                  <a:tcPr anchor="ctr">
                    <a:solidFill>
                      <a:schemeClr val="accent3">
                        <a:lumMod val="60000"/>
                        <a:lumOff val="40000"/>
                      </a:schemeClr>
                    </a:solidFill>
                  </a:tcPr>
                </a:tc>
                <a:tc>
                  <a:txBody>
                    <a:bodyPr/>
                    <a:lstStyle/>
                    <a:p>
                      <a:pPr algn="ctr" rtl="1"/>
                      <a:r>
                        <a:rPr lang="ar-EG" sz="4000" b="1" dirty="0">
                          <a:solidFill>
                            <a:srgbClr val="FF0000"/>
                          </a:solidFill>
                        </a:rPr>
                        <a:t>يكتبون</a:t>
                      </a:r>
                      <a:endParaRPr lang="ar-SA" sz="4000" b="1" dirty="0">
                        <a:solidFill>
                          <a:srgbClr val="FF0000"/>
                        </a:solidFill>
                      </a:endParaRPr>
                    </a:p>
                  </a:txBody>
                  <a:tcPr anchor="ctr">
                    <a:solidFill>
                      <a:schemeClr val="accent2">
                        <a:lumMod val="60000"/>
                        <a:lumOff val="40000"/>
                      </a:schemeClr>
                    </a:solidFill>
                  </a:tcPr>
                </a:tc>
                <a:extLst>
                  <a:ext uri="{0D108BD9-81ED-4DB2-BD59-A6C34878D82A}">
                    <a16:rowId xmlns:a16="http://schemas.microsoft.com/office/drawing/2014/main" val="10000"/>
                  </a:ext>
                </a:extLst>
              </a:tr>
              <a:tr h="789064">
                <a:tc>
                  <a:txBody>
                    <a:bodyPr/>
                    <a:lstStyle/>
                    <a:p>
                      <a:pPr algn="ctr" rtl="1"/>
                      <a:r>
                        <a:rPr lang="ar-EG" sz="4000" b="1" dirty="0"/>
                        <a:t>اسم</a:t>
                      </a:r>
                      <a:endParaRPr lang="ar-SA" sz="4000" b="1" dirty="0"/>
                    </a:p>
                  </a:txBody>
                  <a:tcPr anchor="ctr">
                    <a:solidFill>
                      <a:schemeClr val="accent6">
                        <a:lumMod val="60000"/>
                        <a:lumOff val="40000"/>
                      </a:schemeClr>
                    </a:solidFill>
                  </a:tcPr>
                </a:tc>
                <a:tc>
                  <a:txBody>
                    <a:bodyPr/>
                    <a:lstStyle/>
                    <a:p>
                      <a:pPr algn="ctr" rtl="1"/>
                      <a:r>
                        <a:rPr lang="ar-EG" sz="4000" b="1" dirty="0"/>
                        <a:t>نوع الكلمة</a:t>
                      </a:r>
                      <a:endParaRPr lang="ar-SA" sz="4000" b="1" dirty="0"/>
                    </a:p>
                  </a:txBody>
                  <a:tcPr anchor="ctr">
                    <a:solidFill>
                      <a:schemeClr val="accent3">
                        <a:lumMod val="60000"/>
                        <a:lumOff val="40000"/>
                      </a:schemeClr>
                    </a:solidFill>
                  </a:tcPr>
                </a:tc>
                <a:tc>
                  <a:txBody>
                    <a:bodyPr/>
                    <a:lstStyle/>
                    <a:p>
                      <a:pPr algn="ctr" rtl="1"/>
                      <a:r>
                        <a:rPr lang="ar-EG" sz="4000" b="1" dirty="0"/>
                        <a:t>فعل</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789064">
                <a:tc>
                  <a:txBody>
                    <a:bodyPr/>
                    <a:lstStyle/>
                    <a:p>
                      <a:pPr algn="ctr" rtl="1"/>
                      <a:r>
                        <a:rPr lang="ar-EG" sz="4000" b="1" dirty="0"/>
                        <a:t>واو جمع مذكر سالم</a:t>
                      </a:r>
                    </a:p>
                  </a:txBody>
                  <a:tcPr anchor="ctr">
                    <a:solidFill>
                      <a:schemeClr val="accent6">
                        <a:lumMod val="60000"/>
                        <a:lumOff val="40000"/>
                      </a:schemeClr>
                    </a:solidFill>
                  </a:tcPr>
                </a:tc>
                <a:tc>
                  <a:txBody>
                    <a:bodyPr/>
                    <a:lstStyle/>
                    <a:p>
                      <a:pPr algn="ctr" rtl="1"/>
                      <a:r>
                        <a:rPr lang="ar-EG" sz="4000" b="1" dirty="0"/>
                        <a:t>الواو</a:t>
                      </a:r>
                      <a:endParaRPr lang="ar-SA" sz="4000" b="1" dirty="0"/>
                    </a:p>
                  </a:txBody>
                  <a:tcPr anchor="ctr">
                    <a:solidFill>
                      <a:schemeClr val="accent3">
                        <a:lumMod val="60000"/>
                        <a:lumOff val="40000"/>
                      </a:schemeClr>
                    </a:solidFill>
                  </a:tcPr>
                </a:tc>
                <a:tc>
                  <a:txBody>
                    <a:bodyPr/>
                    <a:lstStyle/>
                    <a:p>
                      <a:pPr algn="ctr" rtl="1"/>
                      <a:r>
                        <a:rPr lang="ar-EG" sz="4000" b="1" dirty="0"/>
                        <a:t>واو الجماعة</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2"/>
                  </a:ext>
                </a:extLst>
              </a:tr>
              <a:tr h="789064">
                <a:tc>
                  <a:txBody>
                    <a:bodyPr/>
                    <a:lstStyle/>
                    <a:p>
                      <a:pPr algn="ctr" rtl="1"/>
                      <a:r>
                        <a:rPr lang="ar-EG" sz="4000" b="1" dirty="0"/>
                        <a:t>نون الجمع</a:t>
                      </a:r>
                    </a:p>
                  </a:txBody>
                  <a:tcPr anchor="ctr">
                    <a:solidFill>
                      <a:schemeClr val="accent6">
                        <a:lumMod val="60000"/>
                        <a:lumOff val="40000"/>
                      </a:schemeClr>
                    </a:solidFill>
                  </a:tcPr>
                </a:tc>
                <a:tc>
                  <a:txBody>
                    <a:bodyPr/>
                    <a:lstStyle/>
                    <a:p>
                      <a:pPr algn="ctr" rtl="1"/>
                      <a:r>
                        <a:rPr lang="ar-EG" sz="4000" b="1" dirty="0"/>
                        <a:t>النون</a:t>
                      </a:r>
                      <a:endParaRPr lang="ar-SA" sz="4000" b="1" dirty="0"/>
                    </a:p>
                  </a:txBody>
                  <a:tcPr anchor="ctr">
                    <a:solidFill>
                      <a:schemeClr val="accent3">
                        <a:lumMod val="60000"/>
                        <a:lumOff val="40000"/>
                      </a:schemeClr>
                    </a:solidFill>
                  </a:tcPr>
                </a:tc>
                <a:tc>
                  <a:txBody>
                    <a:bodyPr/>
                    <a:lstStyle/>
                    <a:p>
                      <a:pPr algn="ctr" rtl="1"/>
                      <a:r>
                        <a:rPr lang="ar-EG" sz="4000" b="1" dirty="0"/>
                        <a:t>نون الجمع</a:t>
                      </a:r>
                      <a:r>
                        <a:rPr lang="ar-EG" sz="4000" b="1" baseline="0" dirty="0"/>
                        <a:t> يرفع بثبوتها</a:t>
                      </a:r>
                      <a:endParaRPr lang="ar-SA" sz="4000" b="1" dirty="0"/>
                    </a:p>
                  </a:txBody>
                  <a:tcPr anchor="c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
        <p:nvSpPr>
          <p:cNvPr id="2" name="مربع نص 1"/>
          <p:cNvSpPr txBox="1"/>
          <p:nvPr/>
        </p:nvSpPr>
        <p:spPr>
          <a:xfrm>
            <a:off x="3200400" y="609600"/>
            <a:ext cx="2743200" cy="646331"/>
          </a:xfrm>
          <a:prstGeom prst="rect">
            <a:avLst/>
          </a:prstGeom>
          <a:noFill/>
        </p:spPr>
        <p:txBody>
          <a:bodyPr wrap="square" rtlCol="1">
            <a:spAutoFit/>
          </a:bodyPr>
          <a:lstStyle/>
          <a:p>
            <a:pPr algn="ctr"/>
            <a:r>
              <a:rPr lang="ar-EG" sz="3600" b="1" dirty="0">
                <a:solidFill>
                  <a:srgbClr val="FF0000"/>
                </a:solidFill>
              </a:rPr>
              <a:t>فيم يختلفان</a:t>
            </a:r>
          </a:p>
        </p:txBody>
      </p:sp>
    </p:spTree>
    <p:extLst>
      <p:ext uri="{BB962C8B-B14F-4D97-AF65-F5344CB8AC3E}">
        <p14:creationId xmlns:p14="http://schemas.microsoft.com/office/powerpoint/2010/main" val="2151240527"/>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ستطيل 6"/>
          <p:cNvSpPr>
            <a:spLocks noChangeArrowheads="1"/>
          </p:cNvSpPr>
          <p:nvPr/>
        </p:nvSpPr>
        <p:spPr bwMode="auto">
          <a:xfrm>
            <a:off x="1447800" y="762000"/>
            <a:ext cx="6400800" cy="510909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ar-EG"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أهداف الدرس</a:t>
            </a:r>
          </a:p>
          <a:p>
            <a:pPr algn="ctr" rtl="1"/>
            <a:r>
              <a:rPr lang="ar-EG" sz="4400" b="1" dirty="0">
                <a:ln>
                  <a:solidFill>
                    <a:schemeClr val="tx1"/>
                  </a:solidFill>
                </a:ln>
                <a:latin typeface="Calibri" pitchFamily="34" charset="0"/>
              </a:rPr>
              <a:t>3. تحديد علامات الإعراب لكل نوع</a:t>
            </a:r>
          </a:p>
          <a:p>
            <a:pPr algn="ctr" rtl="1"/>
            <a:r>
              <a:rPr lang="ar-EG" sz="4400" b="1" dirty="0">
                <a:ln>
                  <a:solidFill>
                    <a:schemeClr val="tx1"/>
                  </a:solidFill>
                </a:ln>
                <a:latin typeface="Calibri" pitchFamily="34" charset="0"/>
              </a:rPr>
              <a:t>4. تقويم اللسان باستخدام العبارات السليمة الخالية من اللحن.</a:t>
            </a:r>
          </a:p>
          <a:p>
            <a:pPr algn="ctr" rtl="1"/>
            <a:endParaRPr lang="ar-EG" sz="4000" dirty="0">
              <a:ln>
                <a:solidFill>
                  <a:schemeClr val="tx1"/>
                </a:solidFill>
              </a:ln>
              <a:latin typeface="Calibri" pitchFamily="34" charset="0"/>
            </a:endParaRPr>
          </a:p>
        </p:txBody>
      </p:sp>
    </p:spTree>
    <p:extLst>
      <p:ext uri="{BB962C8B-B14F-4D97-AF65-F5344CB8AC3E}">
        <p14:creationId xmlns:p14="http://schemas.microsoft.com/office/powerpoint/2010/main" val="830056921"/>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2142138" y="2489537"/>
            <a:ext cx="5401661"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EG" sz="6000" b="1" dirty="0">
                <a:solidFill>
                  <a:srgbClr val="C00000"/>
                </a:solidFill>
                <a:latin typeface="Calibri" pitchFamily="34" charset="0"/>
              </a:rPr>
              <a:t>أتعلم وأتسلَّى</a:t>
            </a:r>
            <a:endParaRPr lang="ar-EG" sz="6000" dirty="0">
              <a:solidFill>
                <a:srgbClr val="C00000"/>
              </a:solidFill>
              <a:latin typeface="Calibri" pitchFamily="34" charset="0"/>
            </a:endParaRPr>
          </a:p>
        </p:txBody>
      </p:sp>
    </p:spTree>
    <p:extLst>
      <p:ext uri="{BB962C8B-B14F-4D97-AF65-F5344CB8AC3E}">
        <p14:creationId xmlns:p14="http://schemas.microsoft.com/office/powerpoint/2010/main" val="3392219438"/>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971800" y="692289"/>
            <a:ext cx="5410200" cy="563231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9525">
            <a:noFill/>
            <a:miter lim="800000"/>
            <a:headEnd/>
            <a:tailEnd/>
          </a:ln>
        </p:spPr>
        <p:txBody>
          <a:bodyPr wrap="square" anchor="ctr">
            <a:spAutoFit/>
          </a:bodyPr>
          <a:lstStyle/>
          <a:p>
            <a:pPr marL="571500" indent="-571500" algn="justLow" rtl="1">
              <a:buFont typeface="Arial" pitchFamily="34" charset="0"/>
              <a:buChar char="•"/>
            </a:pPr>
            <a:r>
              <a:rPr lang="ar-EG" sz="4000" b="1" dirty="0">
                <a:solidFill>
                  <a:schemeClr val="accent4">
                    <a:lumMod val="50000"/>
                  </a:schemeClr>
                </a:solidFill>
                <a:latin typeface="Calibri" pitchFamily="34" charset="0"/>
              </a:rPr>
              <a:t>يذهب فواز إلى عيادة الأسنان كل ستة أشهر؛ ليحافظ على أسنانه.</a:t>
            </a:r>
          </a:p>
          <a:p>
            <a:pPr marL="571500" indent="-571500" algn="justLow" rtl="1">
              <a:buFont typeface="Arial" pitchFamily="34" charset="0"/>
              <a:buChar char="•"/>
            </a:pPr>
            <a:r>
              <a:rPr lang="ar-EG" sz="4000" b="1" dirty="0">
                <a:solidFill>
                  <a:schemeClr val="accent4">
                    <a:lumMod val="50000"/>
                  </a:schemeClr>
                </a:solidFill>
                <a:latin typeface="Calibri" pitchFamily="34" charset="0"/>
              </a:rPr>
              <a:t>ترصد نورة نقاط تنظيف أسنانها يومياً.</a:t>
            </a:r>
          </a:p>
          <a:p>
            <a:pPr marL="571500" indent="-571500" algn="justLow" rtl="1">
              <a:buFont typeface="Arial" pitchFamily="34" charset="0"/>
              <a:buChar char="•"/>
            </a:pPr>
            <a:r>
              <a:rPr lang="ar-EG" sz="4000" b="1" dirty="0">
                <a:solidFill>
                  <a:schemeClr val="accent4">
                    <a:lumMod val="50000"/>
                  </a:schemeClr>
                </a:solidFill>
                <a:latin typeface="Calibri" pitchFamily="34" charset="0"/>
              </a:rPr>
              <a:t>قال فواز لنورة: أنت تحققين إنجازاً عظيماً.</a:t>
            </a:r>
          </a:p>
          <a:p>
            <a:pPr algn="justLow" rtl="1"/>
            <a:r>
              <a:rPr lang="ar-EG" sz="4000" b="1" dirty="0">
                <a:solidFill>
                  <a:srgbClr val="C00000"/>
                </a:solidFill>
                <a:latin typeface="Calibri" pitchFamily="34" charset="0"/>
              </a:rPr>
              <a:t>أرتب حروف كل فعل؛ لأحصل على كلمة السر</a:t>
            </a:r>
            <a:endParaRPr lang="en-US" sz="4000" dirty="0">
              <a:solidFill>
                <a:srgbClr val="C00000"/>
              </a:solidFill>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1981200" cy="2590800"/>
          </a:xfrm>
          <a:prstGeom prst="snip2DiagRect">
            <a:avLst>
              <a:gd name="adj1" fmla="val 2685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ext uri="{D42A27DB-BD31-4B8C-83A1-F6EECF244321}">
                <p14:modId xmlns:p14="http://schemas.microsoft.com/office/powerpoint/2010/main" val="3028763190"/>
              </p:ext>
            </p:extLst>
          </p:nvPr>
        </p:nvGraphicFramePr>
        <p:xfrm>
          <a:off x="990600" y="988495"/>
          <a:ext cx="7121014" cy="929640"/>
        </p:xfrm>
        <a:graphic>
          <a:graphicData uri="http://schemas.openxmlformats.org/drawingml/2006/table">
            <a:tbl>
              <a:tblPr rtl="1" firstRow="1" bandRow="1">
                <a:tableStyleId>{7DF18680-E054-41AD-8BC1-D1AEF772440D}</a:tableStyleId>
              </a:tblPr>
              <a:tblGrid>
                <a:gridCol w="1610039">
                  <a:extLst>
                    <a:ext uri="{9D8B030D-6E8A-4147-A177-3AD203B41FA5}">
                      <a16:colId xmlns:a16="http://schemas.microsoft.com/office/drawing/2014/main" val="20000"/>
                    </a:ext>
                  </a:extLst>
                </a:gridCol>
                <a:gridCol w="1037421">
                  <a:extLst>
                    <a:ext uri="{9D8B030D-6E8A-4147-A177-3AD203B41FA5}">
                      <a16:colId xmlns:a16="http://schemas.microsoft.com/office/drawing/2014/main" val="20001"/>
                    </a:ext>
                  </a:extLst>
                </a:gridCol>
                <a:gridCol w="1323730">
                  <a:extLst>
                    <a:ext uri="{9D8B030D-6E8A-4147-A177-3AD203B41FA5}">
                      <a16:colId xmlns:a16="http://schemas.microsoft.com/office/drawing/2014/main" val="20002"/>
                    </a:ext>
                  </a:extLst>
                </a:gridCol>
                <a:gridCol w="1323730">
                  <a:extLst>
                    <a:ext uri="{9D8B030D-6E8A-4147-A177-3AD203B41FA5}">
                      <a16:colId xmlns:a16="http://schemas.microsoft.com/office/drawing/2014/main" val="20003"/>
                    </a:ext>
                  </a:extLst>
                </a:gridCol>
                <a:gridCol w="1826094">
                  <a:extLst>
                    <a:ext uri="{9D8B030D-6E8A-4147-A177-3AD203B41FA5}">
                      <a16:colId xmlns:a16="http://schemas.microsoft.com/office/drawing/2014/main" val="20004"/>
                    </a:ext>
                  </a:extLst>
                </a:gridCol>
              </a:tblGrid>
              <a:tr h="929640">
                <a:tc>
                  <a:txBody>
                    <a:bodyPr/>
                    <a:lstStyle/>
                    <a:p>
                      <a:r>
                        <a:rPr lang="ar-EG" sz="3200" dirty="0"/>
                        <a:t>ذ ب هـ ي</a:t>
                      </a:r>
                      <a:endParaRPr lang="ar-SA" sz="3200" dirty="0"/>
                    </a:p>
                  </a:txBody>
                  <a:tcPr/>
                </a:tc>
                <a:tc>
                  <a:txBody>
                    <a:bodyPr/>
                    <a:lstStyle/>
                    <a:p>
                      <a:pPr algn="ctr" rtl="1"/>
                      <a:r>
                        <a:rPr lang="ar-EG" sz="4000" dirty="0"/>
                        <a:t>ي</a:t>
                      </a:r>
                      <a:endParaRPr lang="ar-SA" sz="4000" dirty="0"/>
                    </a:p>
                  </a:txBody>
                  <a:tcPr/>
                </a:tc>
                <a:tc>
                  <a:txBody>
                    <a:bodyPr/>
                    <a:lstStyle/>
                    <a:p>
                      <a:pPr algn="ctr" rtl="1"/>
                      <a:r>
                        <a:rPr lang="ar-EG" sz="4000" dirty="0"/>
                        <a:t>ذ </a:t>
                      </a:r>
                      <a:endParaRPr lang="ar-SA" sz="4000" dirty="0"/>
                    </a:p>
                  </a:txBody>
                  <a:tcPr/>
                </a:tc>
                <a:tc>
                  <a:txBody>
                    <a:bodyPr/>
                    <a:lstStyle/>
                    <a:p>
                      <a:pPr algn="ctr" rtl="1"/>
                      <a:r>
                        <a:rPr lang="ar-EG" sz="4000" dirty="0"/>
                        <a:t>هـ</a:t>
                      </a:r>
                      <a:endParaRPr lang="ar-SA" sz="4000" dirty="0"/>
                    </a:p>
                  </a:txBody>
                  <a:tcPr/>
                </a:tc>
                <a:tc>
                  <a:txBody>
                    <a:bodyPr/>
                    <a:lstStyle/>
                    <a:p>
                      <a:pPr algn="ctr" rtl="1"/>
                      <a:r>
                        <a:rPr lang="ar-EG" sz="4000" dirty="0"/>
                        <a:t>ب</a:t>
                      </a:r>
                      <a:endParaRPr lang="ar-SA" sz="4000" dirty="0"/>
                    </a:p>
                  </a:txBody>
                  <a:tcPr/>
                </a:tc>
                <a:extLst>
                  <a:ext uri="{0D108BD9-81ED-4DB2-BD59-A6C34878D82A}">
                    <a16:rowId xmlns:a16="http://schemas.microsoft.com/office/drawing/2014/main" val="10000"/>
                  </a:ext>
                </a:extLst>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3791727836"/>
              </p:ext>
            </p:extLst>
          </p:nvPr>
        </p:nvGraphicFramePr>
        <p:xfrm>
          <a:off x="990602" y="2465870"/>
          <a:ext cx="7391398" cy="1313590"/>
        </p:xfrm>
        <a:graphic>
          <a:graphicData uri="http://schemas.openxmlformats.org/drawingml/2006/table">
            <a:tbl>
              <a:tblPr rtl="1" firstRow="1" bandRow="1">
                <a:tableStyleId>{7DF18680-E054-41AD-8BC1-D1AEF772440D}</a:tableStyleId>
              </a:tblPr>
              <a:tblGrid>
                <a:gridCol w="1937997">
                  <a:extLst>
                    <a:ext uri="{9D8B030D-6E8A-4147-A177-3AD203B41FA5}">
                      <a16:colId xmlns:a16="http://schemas.microsoft.com/office/drawing/2014/main" val="20000"/>
                    </a:ext>
                  </a:extLst>
                </a:gridCol>
                <a:gridCol w="1248741">
                  <a:extLst>
                    <a:ext uri="{9D8B030D-6E8A-4147-A177-3AD203B41FA5}">
                      <a16:colId xmlns:a16="http://schemas.microsoft.com/office/drawing/2014/main" val="20001"/>
                    </a:ext>
                  </a:extLst>
                </a:gridCol>
                <a:gridCol w="1593369">
                  <a:extLst>
                    <a:ext uri="{9D8B030D-6E8A-4147-A177-3AD203B41FA5}">
                      <a16:colId xmlns:a16="http://schemas.microsoft.com/office/drawing/2014/main" val="20002"/>
                    </a:ext>
                  </a:extLst>
                </a:gridCol>
                <a:gridCol w="1593369">
                  <a:extLst>
                    <a:ext uri="{9D8B030D-6E8A-4147-A177-3AD203B41FA5}">
                      <a16:colId xmlns:a16="http://schemas.microsoft.com/office/drawing/2014/main" val="20003"/>
                    </a:ext>
                  </a:extLst>
                </a:gridCol>
                <a:gridCol w="1017922">
                  <a:extLst>
                    <a:ext uri="{9D8B030D-6E8A-4147-A177-3AD203B41FA5}">
                      <a16:colId xmlns:a16="http://schemas.microsoft.com/office/drawing/2014/main" val="20004"/>
                    </a:ext>
                  </a:extLst>
                </a:gridCol>
              </a:tblGrid>
              <a:tr h="1313590">
                <a:tc>
                  <a:txBody>
                    <a:bodyPr/>
                    <a:lstStyle/>
                    <a:p>
                      <a:r>
                        <a:rPr lang="ar-EG" sz="4000" dirty="0"/>
                        <a:t>ر د ص ت</a:t>
                      </a:r>
                      <a:endParaRPr lang="ar-SA" sz="4000" dirty="0"/>
                    </a:p>
                  </a:txBody>
                  <a:tcPr/>
                </a:tc>
                <a:tc>
                  <a:txBody>
                    <a:bodyPr/>
                    <a:lstStyle/>
                    <a:p>
                      <a:pPr algn="ctr" rtl="1"/>
                      <a:r>
                        <a:rPr lang="ar-EG" sz="4800" dirty="0"/>
                        <a:t>ت</a:t>
                      </a:r>
                      <a:endParaRPr lang="ar-SA" sz="4800" dirty="0"/>
                    </a:p>
                  </a:txBody>
                  <a:tcPr/>
                </a:tc>
                <a:tc>
                  <a:txBody>
                    <a:bodyPr/>
                    <a:lstStyle/>
                    <a:p>
                      <a:pPr algn="ctr" rtl="1"/>
                      <a:r>
                        <a:rPr lang="ar-EG" sz="4800" dirty="0"/>
                        <a:t>ر</a:t>
                      </a:r>
                      <a:endParaRPr lang="ar-SA" sz="4800" dirty="0"/>
                    </a:p>
                  </a:txBody>
                  <a:tcPr/>
                </a:tc>
                <a:tc>
                  <a:txBody>
                    <a:bodyPr/>
                    <a:lstStyle/>
                    <a:p>
                      <a:pPr algn="ctr" rtl="1"/>
                      <a:r>
                        <a:rPr lang="ar-EG" sz="4800" dirty="0"/>
                        <a:t>ص</a:t>
                      </a:r>
                      <a:endParaRPr lang="ar-SA" sz="4800" dirty="0"/>
                    </a:p>
                  </a:txBody>
                  <a:tcPr/>
                </a:tc>
                <a:tc>
                  <a:txBody>
                    <a:bodyPr/>
                    <a:lstStyle/>
                    <a:p>
                      <a:pPr algn="ctr" rtl="1"/>
                      <a:r>
                        <a:rPr lang="ar-EG" sz="4800" dirty="0"/>
                        <a:t>د</a:t>
                      </a:r>
                      <a:endParaRPr lang="ar-SA" sz="4800" dirty="0"/>
                    </a:p>
                  </a:txBody>
                  <a:tcPr/>
                </a:tc>
                <a:extLst>
                  <a:ext uri="{0D108BD9-81ED-4DB2-BD59-A6C34878D82A}">
                    <a16:rowId xmlns:a16="http://schemas.microsoft.com/office/drawing/2014/main" val="10000"/>
                  </a:ext>
                </a:extLst>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4205004549"/>
              </p:ext>
            </p:extLst>
          </p:nvPr>
        </p:nvGraphicFramePr>
        <p:xfrm>
          <a:off x="609600" y="4279370"/>
          <a:ext cx="7772400" cy="1313590"/>
        </p:xfrm>
        <a:graphic>
          <a:graphicData uri="http://schemas.openxmlformats.org/drawingml/2006/table">
            <a:tbl>
              <a:tblPr rtl="1" firstRow="1" bandRow="1">
                <a:tableStyleId>{7DF18680-E054-41AD-8BC1-D1AEF772440D}</a:tableStyleId>
              </a:tblPr>
              <a:tblGrid>
                <a:gridCol w="2512290">
                  <a:extLst>
                    <a:ext uri="{9D8B030D-6E8A-4147-A177-3AD203B41FA5}">
                      <a16:colId xmlns:a16="http://schemas.microsoft.com/office/drawing/2014/main" val="20000"/>
                    </a:ext>
                  </a:extLst>
                </a:gridCol>
                <a:gridCol w="687987">
                  <a:extLst>
                    <a:ext uri="{9D8B030D-6E8A-4147-A177-3AD203B41FA5}">
                      <a16:colId xmlns:a16="http://schemas.microsoft.com/office/drawing/2014/main" val="20001"/>
                    </a:ext>
                  </a:extLst>
                </a:gridCol>
                <a:gridCol w="745070">
                  <a:extLst>
                    <a:ext uri="{9D8B030D-6E8A-4147-A177-3AD203B41FA5}">
                      <a16:colId xmlns:a16="http://schemas.microsoft.com/office/drawing/2014/main" val="20002"/>
                    </a:ext>
                  </a:extLst>
                </a:gridCol>
                <a:gridCol w="1102042">
                  <a:extLst>
                    <a:ext uri="{9D8B030D-6E8A-4147-A177-3AD203B41FA5}">
                      <a16:colId xmlns:a16="http://schemas.microsoft.com/office/drawing/2014/main" val="20003"/>
                    </a:ext>
                  </a:extLst>
                </a:gridCol>
                <a:gridCol w="971290">
                  <a:extLst>
                    <a:ext uri="{9D8B030D-6E8A-4147-A177-3AD203B41FA5}">
                      <a16:colId xmlns:a16="http://schemas.microsoft.com/office/drawing/2014/main" val="20004"/>
                    </a:ext>
                  </a:extLst>
                </a:gridCol>
                <a:gridCol w="1002422">
                  <a:extLst>
                    <a:ext uri="{9D8B030D-6E8A-4147-A177-3AD203B41FA5}">
                      <a16:colId xmlns:a16="http://schemas.microsoft.com/office/drawing/2014/main" val="20005"/>
                    </a:ext>
                  </a:extLst>
                </a:gridCol>
                <a:gridCol w="751299">
                  <a:extLst>
                    <a:ext uri="{9D8B030D-6E8A-4147-A177-3AD203B41FA5}">
                      <a16:colId xmlns:a16="http://schemas.microsoft.com/office/drawing/2014/main" val="20006"/>
                    </a:ext>
                  </a:extLst>
                </a:gridCol>
              </a:tblGrid>
              <a:tr h="1313590">
                <a:tc>
                  <a:txBody>
                    <a:bodyPr/>
                    <a:lstStyle/>
                    <a:p>
                      <a:r>
                        <a:rPr lang="ar-EG" sz="3600" dirty="0"/>
                        <a:t>ح ت ي ق ن ق</a:t>
                      </a:r>
                      <a:endParaRPr lang="ar-SA" sz="3600" dirty="0"/>
                    </a:p>
                  </a:txBody>
                  <a:tcPr/>
                </a:tc>
                <a:tc>
                  <a:txBody>
                    <a:bodyPr/>
                    <a:lstStyle/>
                    <a:p>
                      <a:pPr algn="ctr" rtl="1"/>
                      <a:r>
                        <a:rPr lang="ar-EG" sz="4400" dirty="0"/>
                        <a:t>ت</a:t>
                      </a:r>
                      <a:endParaRPr lang="ar-SA" sz="4400" dirty="0"/>
                    </a:p>
                  </a:txBody>
                  <a:tcPr/>
                </a:tc>
                <a:tc>
                  <a:txBody>
                    <a:bodyPr/>
                    <a:lstStyle/>
                    <a:p>
                      <a:pPr algn="ctr" rtl="1"/>
                      <a:r>
                        <a:rPr lang="ar-EG" sz="4400" dirty="0"/>
                        <a:t>ح</a:t>
                      </a:r>
                      <a:endParaRPr lang="ar-SA" sz="4400" dirty="0"/>
                    </a:p>
                  </a:txBody>
                  <a:tcPr/>
                </a:tc>
                <a:tc>
                  <a:txBody>
                    <a:bodyPr/>
                    <a:lstStyle/>
                    <a:p>
                      <a:pPr algn="ctr" rtl="1"/>
                      <a:r>
                        <a:rPr lang="ar-EG" sz="4400" dirty="0"/>
                        <a:t>ق</a:t>
                      </a:r>
                      <a:endParaRPr lang="ar-SA" sz="4400" dirty="0"/>
                    </a:p>
                  </a:txBody>
                  <a:tcPr/>
                </a:tc>
                <a:tc>
                  <a:txBody>
                    <a:bodyPr/>
                    <a:lstStyle/>
                    <a:p>
                      <a:pPr algn="ctr" rtl="1"/>
                      <a:r>
                        <a:rPr lang="ar-EG" sz="4400" dirty="0"/>
                        <a:t>ق</a:t>
                      </a:r>
                      <a:endParaRPr lang="ar-SA" sz="4400" dirty="0"/>
                    </a:p>
                  </a:txBody>
                  <a:tcPr/>
                </a:tc>
                <a:tc>
                  <a:txBody>
                    <a:bodyPr/>
                    <a:lstStyle/>
                    <a:p>
                      <a:pPr algn="ctr" rtl="1"/>
                      <a:r>
                        <a:rPr lang="ar-EG" sz="4400" dirty="0"/>
                        <a:t>ي</a:t>
                      </a:r>
                      <a:endParaRPr lang="ar-SA" sz="4400" dirty="0"/>
                    </a:p>
                  </a:txBody>
                  <a:tcPr/>
                </a:tc>
                <a:tc>
                  <a:txBody>
                    <a:bodyPr/>
                    <a:lstStyle/>
                    <a:p>
                      <a:pPr algn="ctr" rtl="1"/>
                      <a:r>
                        <a:rPr lang="ar-EG" sz="4400" dirty="0"/>
                        <a:t>ن</a:t>
                      </a:r>
                      <a:endParaRPr lang="ar-SA" sz="4400" dirty="0"/>
                    </a:p>
                  </a:txBody>
                  <a:tcPr/>
                </a:tc>
                <a:extLst>
                  <a:ext uri="{0D108BD9-81ED-4DB2-BD59-A6C34878D82A}">
                    <a16:rowId xmlns:a16="http://schemas.microsoft.com/office/drawing/2014/main" val="10000"/>
                  </a:ext>
                </a:extLst>
              </a:tr>
            </a:tbl>
          </a:graphicData>
        </a:graphic>
      </p:graphicFrame>
      <p:sp>
        <p:nvSpPr>
          <p:cNvPr id="11" name="مربع نص 10"/>
          <p:cNvSpPr txBox="1"/>
          <p:nvPr/>
        </p:nvSpPr>
        <p:spPr>
          <a:xfrm>
            <a:off x="5867400" y="1905000"/>
            <a:ext cx="457200" cy="584775"/>
          </a:xfrm>
          <a:prstGeom prst="rect">
            <a:avLst/>
          </a:prstGeom>
          <a:noFill/>
        </p:spPr>
        <p:txBody>
          <a:bodyPr wrap="square" rtlCol="1">
            <a:spAutoFit/>
          </a:bodyPr>
          <a:lstStyle/>
          <a:p>
            <a:pPr algn="ctr" rtl="1"/>
            <a:r>
              <a:rPr lang="ar-EG" sz="3200" dirty="0">
                <a:solidFill>
                  <a:srgbClr val="FF0000"/>
                </a:solidFill>
              </a:rPr>
              <a:t>1</a:t>
            </a:r>
            <a:endParaRPr lang="ar-SA" sz="1400" dirty="0">
              <a:solidFill>
                <a:srgbClr val="FF0000"/>
              </a:solidFill>
            </a:endParaRPr>
          </a:p>
        </p:txBody>
      </p:sp>
      <p:sp>
        <p:nvSpPr>
          <p:cNvPr id="12" name="مربع نص 11"/>
          <p:cNvSpPr txBox="1"/>
          <p:nvPr/>
        </p:nvSpPr>
        <p:spPr>
          <a:xfrm>
            <a:off x="4114800" y="3697053"/>
            <a:ext cx="914400" cy="584775"/>
          </a:xfrm>
          <a:prstGeom prst="rect">
            <a:avLst/>
          </a:prstGeom>
          <a:noFill/>
        </p:spPr>
        <p:txBody>
          <a:bodyPr wrap="square" rtlCol="1">
            <a:spAutoFit/>
          </a:bodyPr>
          <a:lstStyle/>
          <a:p>
            <a:pPr algn="ctr" rtl="1"/>
            <a:r>
              <a:rPr lang="ar-EG" sz="3200" dirty="0">
                <a:solidFill>
                  <a:srgbClr val="FF0000"/>
                </a:solidFill>
              </a:rPr>
              <a:t>3</a:t>
            </a:r>
            <a:endParaRPr lang="ar-SA" sz="1400" dirty="0">
              <a:solidFill>
                <a:srgbClr val="FF0000"/>
              </a:solidFill>
            </a:endParaRPr>
          </a:p>
        </p:txBody>
      </p:sp>
      <p:sp>
        <p:nvSpPr>
          <p:cNvPr id="13" name="مربع نص 12"/>
          <p:cNvSpPr txBox="1"/>
          <p:nvPr/>
        </p:nvSpPr>
        <p:spPr>
          <a:xfrm>
            <a:off x="2687894" y="3657600"/>
            <a:ext cx="914400" cy="584775"/>
          </a:xfrm>
          <a:prstGeom prst="rect">
            <a:avLst/>
          </a:prstGeom>
          <a:noFill/>
        </p:spPr>
        <p:txBody>
          <a:bodyPr wrap="square" rtlCol="1">
            <a:spAutoFit/>
          </a:bodyPr>
          <a:lstStyle/>
          <a:p>
            <a:pPr algn="ctr" rtl="1"/>
            <a:r>
              <a:rPr lang="ar-EG" sz="3200" dirty="0">
                <a:solidFill>
                  <a:srgbClr val="FF0000"/>
                </a:solidFill>
              </a:rPr>
              <a:t>4</a:t>
            </a:r>
            <a:endParaRPr lang="ar-SA" sz="1400" dirty="0">
              <a:solidFill>
                <a:srgbClr val="FF0000"/>
              </a:solidFill>
            </a:endParaRPr>
          </a:p>
        </p:txBody>
      </p:sp>
      <p:sp>
        <p:nvSpPr>
          <p:cNvPr id="14" name="مربع نص 13"/>
          <p:cNvSpPr txBox="1"/>
          <p:nvPr/>
        </p:nvSpPr>
        <p:spPr>
          <a:xfrm>
            <a:off x="4267200" y="5628747"/>
            <a:ext cx="1219200" cy="584775"/>
          </a:xfrm>
          <a:prstGeom prst="rect">
            <a:avLst/>
          </a:prstGeom>
          <a:noFill/>
        </p:spPr>
        <p:txBody>
          <a:bodyPr wrap="square" rtlCol="1">
            <a:spAutoFit/>
          </a:bodyPr>
          <a:lstStyle/>
          <a:p>
            <a:pPr algn="ctr" rtl="1"/>
            <a:r>
              <a:rPr lang="ar-EG" sz="3200" dirty="0">
                <a:solidFill>
                  <a:srgbClr val="FF0000"/>
                </a:solidFill>
              </a:rPr>
              <a:t>2 </a:t>
            </a:r>
            <a:endParaRPr lang="ar-SA" sz="6600" dirty="0">
              <a:solidFill>
                <a:srgbClr val="FF0000"/>
              </a:solidFill>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17">
                                          <p:stCondLst>
                                            <p:cond delay="0"/>
                                          </p:stCondLst>
                                        </p:cTn>
                                        <p:tgtEl>
                                          <p:spTgt spid="11"/>
                                        </p:tgtEl>
                                      </p:cBhvr>
                                    </p:animEffect>
                                    <p:anim calcmode="lin" valueType="num">
                                      <p:cBhvr>
                                        <p:cTn id="12"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15"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16"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17" dur="10">
                                          <p:stCondLst>
                                            <p:cond delay="244"/>
                                          </p:stCondLst>
                                        </p:cTn>
                                        <p:tgtEl>
                                          <p:spTgt spid="11"/>
                                        </p:tgtEl>
                                      </p:cBhvr>
                                      <p:to x="100000" y="60000"/>
                                    </p:animScale>
                                    <p:animScale>
                                      <p:cBhvr>
                                        <p:cTn id="18" dur="62" decel="50000">
                                          <p:stCondLst>
                                            <p:cond delay="254"/>
                                          </p:stCondLst>
                                        </p:cTn>
                                        <p:tgtEl>
                                          <p:spTgt spid="11"/>
                                        </p:tgtEl>
                                      </p:cBhvr>
                                      <p:to x="100000" y="100000"/>
                                    </p:animScale>
                                    <p:animScale>
                                      <p:cBhvr>
                                        <p:cTn id="19" dur="10">
                                          <p:stCondLst>
                                            <p:cond delay="492"/>
                                          </p:stCondLst>
                                        </p:cTn>
                                        <p:tgtEl>
                                          <p:spTgt spid="11"/>
                                        </p:tgtEl>
                                      </p:cBhvr>
                                      <p:to x="100000" y="80000"/>
                                    </p:animScale>
                                    <p:animScale>
                                      <p:cBhvr>
                                        <p:cTn id="20" dur="62" decel="50000">
                                          <p:stCondLst>
                                            <p:cond delay="502"/>
                                          </p:stCondLst>
                                        </p:cTn>
                                        <p:tgtEl>
                                          <p:spTgt spid="11"/>
                                        </p:tgtEl>
                                      </p:cBhvr>
                                      <p:to x="100000" y="100000"/>
                                    </p:animScale>
                                    <p:animScale>
                                      <p:cBhvr>
                                        <p:cTn id="21" dur="10">
                                          <p:stCondLst>
                                            <p:cond delay="616"/>
                                          </p:stCondLst>
                                        </p:cTn>
                                        <p:tgtEl>
                                          <p:spTgt spid="11"/>
                                        </p:tgtEl>
                                      </p:cBhvr>
                                      <p:to x="100000" y="90000"/>
                                    </p:animScale>
                                    <p:animScale>
                                      <p:cBhvr>
                                        <p:cTn id="22" dur="62" decel="50000">
                                          <p:stCondLst>
                                            <p:cond delay="625"/>
                                          </p:stCondLst>
                                        </p:cTn>
                                        <p:tgtEl>
                                          <p:spTgt spid="11"/>
                                        </p:tgtEl>
                                      </p:cBhvr>
                                      <p:to x="100000" y="100000"/>
                                    </p:animScale>
                                    <p:animScale>
                                      <p:cBhvr>
                                        <p:cTn id="23" dur="10">
                                          <p:stCondLst>
                                            <p:cond delay="678"/>
                                          </p:stCondLst>
                                        </p:cTn>
                                        <p:tgtEl>
                                          <p:spTgt spid="11"/>
                                        </p:tgtEl>
                                      </p:cBhvr>
                                      <p:to x="100000" y="95000"/>
                                    </p:animScale>
                                    <p:animScale>
                                      <p:cBhvr>
                                        <p:cTn id="24" dur="62" decel="50000">
                                          <p:stCondLst>
                                            <p:cond delay="688"/>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500"/>
                            </p:stCondLst>
                            <p:childTnLst>
                              <p:par>
                                <p:cTn id="31" presetID="26"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217">
                                          <p:stCondLst>
                                            <p:cond delay="0"/>
                                          </p:stCondLst>
                                        </p:cTn>
                                        <p:tgtEl>
                                          <p:spTgt spid="12"/>
                                        </p:tgtEl>
                                      </p:cBhvr>
                                    </p:animEffect>
                                    <p:anim calcmode="lin" valueType="num">
                                      <p:cBhvr>
                                        <p:cTn id="34"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37" dur="124"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38"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39" dur="10">
                                          <p:stCondLst>
                                            <p:cond delay="244"/>
                                          </p:stCondLst>
                                        </p:cTn>
                                        <p:tgtEl>
                                          <p:spTgt spid="12"/>
                                        </p:tgtEl>
                                      </p:cBhvr>
                                      <p:to x="100000" y="60000"/>
                                    </p:animScale>
                                    <p:animScale>
                                      <p:cBhvr>
                                        <p:cTn id="40" dur="62" decel="50000">
                                          <p:stCondLst>
                                            <p:cond delay="254"/>
                                          </p:stCondLst>
                                        </p:cTn>
                                        <p:tgtEl>
                                          <p:spTgt spid="12"/>
                                        </p:tgtEl>
                                      </p:cBhvr>
                                      <p:to x="100000" y="100000"/>
                                    </p:animScale>
                                    <p:animScale>
                                      <p:cBhvr>
                                        <p:cTn id="41" dur="10">
                                          <p:stCondLst>
                                            <p:cond delay="492"/>
                                          </p:stCondLst>
                                        </p:cTn>
                                        <p:tgtEl>
                                          <p:spTgt spid="12"/>
                                        </p:tgtEl>
                                      </p:cBhvr>
                                      <p:to x="100000" y="80000"/>
                                    </p:animScale>
                                    <p:animScale>
                                      <p:cBhvr>
                                        <p:cTn id="42" dur="62" decel="50000">
                                          <p:stCondLst>
                                            <p:cond delay="502"/>
                                          </p:stCondLst>
                                        </p:cTn>
                                        <p:tgtEl>
                                          <p:spTgt spid="12"/>
                                        </p:tgtEl>
                                      </p:cBhvr>
                                      <p:to x="100000" y="100000"/>
                                    </p:animScale>
                                    <p:animScale>
                                      <p:cBhvr>
                                        <p:cTn id="43" dur="10">
                                          <p:stCondLst>
                                            <p:cond delay="616"/>
                                          </p:stCondLst>
                                        </p:cTn>
                                        <p:tgtEl>
                                          <p:spTgt spid="12"/>
                                        </p:tgtEl>
                                      </p:cBhvr>
                                      <p:to x="100000" y="90000"/>
                                    </p:animScale>
                                    <p:animScale>
                                      <p:cBhvr>
                                        <p:cTn id="44" dur="62" decel="50000">
                                          <p:stCondLst>
                                            <p:cond delay="625"/>
                                          </p:stCondLst>
                                        </p:cTn>
                                        <p:tgtEl>
                                          <p:spTgt spid="12"/>
                                        </p:tgtEl>
                                      </p:cBhvr>
                                      <p:to x="100000" y="100000"/>
                                    </p:animScale>
                                    <p:animScale>
                                      <p:cBhvr>
                                        <p:cTn id="45" dur="10">
                                          <p:stCondLst>
                                            <p:cond delay="678"/>
                                          </p:stCondLst>
                                        </p:cTn>
                                        <p:tgtEl>
                                          <p:spTgt spid="12"/>
                                        </p:tgtEl>
                                      </p:cBhvr>
                                      <p:to x="100000" y="95000"/>
                                    </p:animScale>
                                    <p:animScale>
                                      <p:cBhvr>
                                        <p:cTn id="46" dur="62" decel="50000">
                                          <p:stCondLst>
                                            <p:cond delay="688"/>
                                          </p:stCondLst>
                                        </p:cTn>
                                        <p:tgtEl>
                                          <p:spTgt spid="12"/>
                                        </p:tgtEl>
                                      </p:cBhvr>
                                      <p:to x="100000" y="100000"/>
                                    </p:animScale>
                                  </p:childTnLst>
                                </p:cTn>
                              </p:par>
                            </p:childTnLst>
                          </p:cTn>
                        </p:par>
                        <p:par>
                          <p:cTn id="47" fill="hold">
                            <p:stCondLst>
                              <p:cond delay="1250"/>
                            </p:stCondLst>
                            <p:childTnLst>
                              <p:par>
                                <p:cTn id="48" presetID="26"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217">
                                          <p:stCondLst>
                                            <p:cond delay="0"/>
                                          </p:stCondLst>
                                        </p:cTn>
                                        <p:tgtEl>
                                          <p:spTgt spid="13"/>
                                        </p:tgtEl>
                                      </p:cBhvr>
                                    </p:animEffect>
                                    <p:anim calcmode="lin" valueType="num">
                                      <p:cBhvr>
                                        <p:cTn id="51"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2"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3"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54"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55"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56" dur="10">
                                          <p:stCondLst>
                                            <p:cond delay="244"/>
                                          </p:stCondLst>
                                        </p:cTn>
                                        <p:tgtEl>
                                          <p:spTgt spid="13"/>
                                        </p:tgtEl>
                                      </p:cBhvr>
                                      <p:to x="100000" y="60000"/>
                                    </p:animScale>
                                    <p:animScale>
                                      <p:cBhvr>
                                        <p:cTn id="57" dur="62" decel="50000">
                                          <p:stCondLst>
                                            <p:cond delay="254"/>
                                          </p:stCondLst>
                                        </p:cTn>
                                        <p:tgtEl>
                                          <p:spTgt spid="13"/>
                                        </p:tgtEl>
                                      </p:cBhvr>
                                      <p:to x="100000" y="100000"/>
                                    </p:animScale>
                                    <p:animScale>
                                      <p:cBhvr>
                                        <p:cTn id="58" dur="10">
                                          <p:stCondLst>
                                            <p:cond delay="492"/>
                                          </p:stCondLst>
                                        </p:cTn>
                                        <p:tgtEl>
                                          <p:spTgt spid="13"/>
                                        </p:tgtEl>
                                      </p:cBhvr>
                                      <p:to x="100000" y="80000"/>
                                    </p:animScale>
                                    <p:animScale>
                                      <p:cBhvr>
                                        <p:cTn id="59" dur="62" decel="50000">
                                          <p:stCondLst>
                                            <p:cond delay="502"/>
                                          </p:stCondLst>
                                        </p:cTn>
                                        <p:tgtEl>
                                          <p:spTgt spid="13"/>
                                        </p:tgtEl>
                                      </p:cBhvr>
                                      <p:to x="100000" y="100000"/>
                                    </p:animScale>
                                    <p:animScale>
                                      <p:cBhvr>
                                        <p:cTn id="60" dur="10">
                                          <p:stCondLst>
                                            <p:cond delay="616"/>
                                          </p:stCondLst>
                                        </p:cTn>
                                        <p:tgtEl>
                                          <p:spTgt spid="13"/>
                                        </p:tgtEl>
                                      </p:cBhvr>
                                      <p:to x="100000" y="90000"/>
                                    </p:animScale>
                                    <p:animScale>
                                      <p:cBhvr>
                                        <p:cTn id="61" dur="62" decel="50000">
                                          <p:stCondLst>
                                            <p:cond delay="625"/>
                                          </p:stCondLst>
                                        </p:cTn>
                                        <p:tgtEl>
                                          <p:spTgt spid="13"/>
                                        </p:tgtEl>
                                      </p:cBhvr>
                                      <p:to x="100000" y="100000"/>
                                    </p:animScale>
                                    <p:animScale>
                                      <p:cBhvr>
                                        <p:cTn id="62" dur="10">
                                          <p:stCondLst>
                                            <p:cond delay="678"/>
                                          </p:stCondLst>
                                        </p:cTn>
                                        <p:tgtEl>
                                          <p:spTgt spid="13"/>
                                        </p:tgtEl>
                                      </p:cBhvr>
                                      <p:to x="100000" y="95000"/>
                                    </p:animScale>
                                    <p:animScale>
                                      <p:cBhvr>
                                        <p:cTn id="63" dur="62" decel="50000">
                                          <p:stCondLst>
                                            <p:cond delay="688"/>
                                          </p:stCondLst>
                                        </p:cTn>
                                        <p:tgtEl>
                                          <p:spTgt spid="13"/>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inVertical)">
                                      <p:cBhvr>
                                        <p:cTn id="68" dur="500"/>
                                        <p:tgtEl>
                                          <p:spTgt spid="10"/>
                                        </p:tgtEl>
                                      </p:cBhvr>
                                    </p:animEffect>
                                  </p:childTnLst>
                                </p:cTn>
                              </p:par>
                            </p:childTnLst>
                          </p:cTn>
                        </p:par>
                        <p:par>
                          <p:cTn id="69" fill="hold">
                            <p:stCondLst>
                              <p:cond delay="500"/>
                            </p:stCondLst>
                            <p:childTnLst>
                              <p:par>
                                <p:cTn id="70" presetID="26"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217">
                                          <p:stCondLst>
                                            <p:cond delay="0"/>
                                          </p:stCondLst>
                                        </p:cTn>
                                        <p:tgtEl>
                                          <p:spTgt spid="14"/>
                                        </p:tgtEl>
                                      </p:cBhvr>
                                    </p:animEffect>
                                    <p:anim calcmode="lin" valueType="num">
                                      <p:cBhvr>
                                        <p:cTn id="73"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76"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77"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78" dur="10">
                                          <p:stCondLst>
                                            <p:cond delay="244"/>
                                          </p:stCondLst>
                                        </p:cTn>
                                        <p:tgtEl>
                                          <p:spTgt spid="14"/>
                                        </p:tgtEl>
                                      </p:cBhvr>
                                      <p:to x="100000" y="60000"/>
                                    </p:animScale>
                                    <p:animScale>
                                      <p:cBhvr>
                                        <p:cTn id="79" dur="62" decel="50000">
                                          <p:stCondLst>
                                            <p:cond delay="254"/>
                                          </p:stCondLst>
                                        </p:cTn>
                                        <p:tgtEl>
                                          <p:spTgt spid="14"/>
                                        </p:tgtEl>
                                      </p:cBhvr>
                                      <p:to x="100000" y="100000"/>
                                    </p:animScale>
                                    <p:animScale>
                                      <p:cBhvr>
                                        <p:cTn id="80" dur="10">
                                          <p:stCondLst>
                                            <p:cond delay="492"/>
                                          </p:stCondLst>
                                        </p:cTn>
                                        <p:tgtEl>
                                          <p:spTgt spid="14"/>
                                        </p:tgtEl>
                                      </p:cBhvr>
                                      <p:to x="100000" y="80000"/>
                                    </p:animScale>
                                    <p:animScale>
                                      <p:cBhvr>
                                        <p:cTn id="81" dur="62" decel="50000">
                                          <p:stCondLst>
                                            <p:cond delay="502"/>
                                          </p:stCondLst>
                                        </p:cTn>
                                        <p:tgtEl>
                                          <p:spTgt spid="14"/>
                                        </p:tgtEl>
                                      </p:cBhvr>
                                      <p:to x="100000" y="100000"/>
                                    </p:animScale>
                                    <p:animScale>
                                      <p:cBhvr>
                                        <p:cTn id="82" dur="10">
                                          <p:stCondLst>
                                            <p:cond delay="616"/>
                                          </p:stCondLst>
                                        </p:cTn>
                                        <p:tgtEl>
                                          <p:spTgt spid="14"/>
                                        </p:tgtEl>
                                      </p:cBhvr>
                                      <p:to x="100000" y="90000"/>
                                    </p:animScale>
                                    <p:animScale>
                                      <p:cBhvr>
                                        <p:cTn id="83" dur="62" decel="50000">
                                          <p:stCondLst>
                                            <p:cond delay="625"/>
                                          </p:stCondLst>
                                        </p:cTn>
                                        <p:tgtEl>
                                          <p:spTgt spid="14"/>
                                        </p:tgtEl>
                                      </p:cBhvr>
                                      <p:to x="100000" y="100000"/>
                                    </p:animScale>
                                    <p:animScale>
                                      <p:cBhvr>
                                        <p:cTn id="84" dur="10">
                                          <p:stCondLst>
                                            <p:cond delay="678"/>
                                          </p:stCondLst>
                                        </p:cTn>
                                        <p:tgtEl>
                                          <p:spTgt spid="14"/>
                                        </p:tgtEl>
                                      </p:cBhvr>
                                      <p:to x="100000" y="95000"/>
                                    </p:animScale>
                                    <p:animScale>
                                      <p:cBhvr>
                                        <p:cTn id="85" dur="62" decel="50000">
                                          <p:stCondLst>
                                            <p:cond delay="688"/>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ext uri="{D42A27DB-BD31-4B8C-83A1-F6EECF244321}">
                <p14:modId xmlns:p14="http://schemas.microsoft.com/office/powerpoint/2010/main" val="3664416660"/>
              </p:ext>
            </p:extLst>
          </p:nvPr>
        </p:nvGraphicFramePr>
        <p:xfrm>
          <a:off x="914400" y="1066800"/>
          <a:ext cx="7620000" cy="929640"/>
        </p:xfrm>
        <a:graphic>
          <a:graphicData uri="http://schemas.openxmlformats.org/drawingml/2006/table">
            <a:tbl>
              <a:tblPr rtl="1" firstRow="1" bandRow="1">
                <a:tableStyleId>{00A15C55-8517-42AA-B614-E9B94910E393}</a:tableStyleId>
              </a:tblPr>
              <a:tblGrid>
                <a:gridCol w="1853624">
                  <a:extLst>
                    <a:ext uri="{9D8B030D-6E8A-4147-A177-3AD203B41FA5}">
                      <a16:colId xmlns:a16="http://schemas.microsoft.com/office/drawing/2014/main" val="20000"/>
                    </a:ext>
                  </a:extLst>
                </a:gridCol>
                <a:gridCol w="1194376">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929640">
                <a:tc>
                  <a:txBody>
                    <a:bodyPr/>
                    <a:lstStyle/>
                    <a:p>
                      <a:r>
                        <a:rPr lang="ar-EG" sz="4000" dirty="0"/>
                        <a:t>كلمة السر</a:t>
                      </a:r>
                      <a:endParaRPr lang="ar-SA" sz="4000" dirty="0"/>
                    </a:p>
                  </a:txBody>
                  <a:tcPr/>
                </a:tc>
                <a:tc>
                  <a:txBody>
                    <a:bodyPr/>
                    <a:lstStyle/>
                    <a:p>
                      <a:pPr algn="ctr" rtl="1"/>
                      <a:r>
                        <a:rPr lang="ar-EG" sz="4800" dirty="0"/>
                        <a:t>ي</a:t>
                      </a:r>
                      <a:endParaRPr lang="ar-SA" sz="4800" dirty="0"/>
                    </a:p>
                  </a:txBody>
                  <a:tcPr/>
                </a:tc>
                <a:tc>
                  <a:txBody>
                    <a:bodyPr/>
                    <a:lstStyle/>
                    <a:p>
                      <a:pPr algn="ctr" rtl="1"/>
                      <a:r>
                        <a:rPr lang="ar-EG" sz="4800" dirty="0"/>
                        <a:t>ح</a:t>
                      </a:r>
                      <a:endParaRPr lang="ar-SA" sz="4800" dirty="0"/>
                    </a:p>
                  </a:txBody>
                  <a:tcPr/>
                </a:tc>
                <a:tc>
                  <a:txBody>
                    <a:bodyPr/>
                    <a:lstStyle/>
                    <a:p>
                      <a:pPr algn="ctr" rtl="1"/>
                      <a:r>
                        <a:rPr lang="ar-EG" sz="4800" dirty="0"/>
                        <a:t>ر</a:t>
                      </a:r>
                      <a:endParaRPr lang="ar-SA" sz="4800" dirty="0"/>
                    </a:p>
                  </a:txBody>
                  <a:tcPr/>
                </a:tc>
                <a:tc>
                  <a:txBody>
                    <a:bodyPr/>
                    <a:lstStyle/>
                    <a:p>
                      <a:pPr algn="ctr" rtl="1"/>
                      <a:r>
                        <a:rPr lang="ar-EG" sz="4800" dirty="0"/>
                        <a:t>ص</a:t>
                      </a:r>
                      <a:endParaRPr lang="ar-SA" sz="4800" dirty="0"/>
                    </a:p>
                  </a:txBody>
                  <a:tcPr/>
                </a:tc>
                <a:extLst>
                  <a:ext uri="{0D108BD9-81ED-4DB2-BD59-A6C34878D82A}">
                    <a16:rowId xmlns:a16="http://schemas.microsoft.com/office/drawing/2014/main" val="10000"/>
                  </a:ext>
                </a:extLst>
              </a:tr>
            </a:tbl>
          </a:graphicData>
        </a:graphic>
      </p:graphicFrame>
      <p:sp>
        <p:nvSpPr>
          <p:cNvPr id="2" name="مخطط انسيابي: شريط مثقب 1">
            <a:extLst>
              <a:ext uri="{FF2B5EF4-FFF2-40B4-BE49-F238E27FC236}">
                <a16:creationId xmlns:a16="http://schemas.microsoft.com/office/drawing/2014/main" id="{F8C0A9EB-8E99-4D5D-A387-5ED47A4A0FA4}"/>
              </a:ext>
            </a:extLst>
          </p:cNvPr>
          <p:cNvSpPr/>
          <p:nvPr/>
        </p:nvSpPr>
        <p:spPr>
          <a:xfrm>
            <a:off x="914400" y="2667000"/>
            <a:ext cx="7391400" cy="3124200"/>
          </a:xfrm>
          <a:prstGeom prst="flowChartPunchedTape">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............فواز ونورة على الاهتمام بنظافة أسنانهما</a:t>
            </a:r>
            <a:endParaRPr kumimoji="0" lang="en-US" sz="4800" b="0" i="0" u="none" strike="noStrike" kern="1200" cap="none" spc="0" normalizeH="0" baseline="0" noProof="0" dirty="0">
              <a:ln>
                <a:noFill/>
              </a:ln>
              <a:solidFill>
                <a:srgbClr val="6600CC"/>
              </a:solidFill>
              <a:effectLst/>
              <a:uLnTx/>
              <a:uFillTx/>
              <a:latin typeface="Calibri" pitchFamily="34" charset="0"/>
              <a:ea typeface="+mn-ea"/>
              <a:cs typeface="Arial" pitchFamily="34" charset="0"/>
            </a:endParaRPr>
          </a:p>
        </p:txBody>
      </p:sp>
      <p:sp>
        <p:nvSpPr>
          <p:cNvPr id="3" name="مربع نص 2"/>
          <p:cNvSpPr txBox="1"/>
          <p:nvPr/>
        </p:nvSpPr>
        <p:spPr>
          <a:xfrm>
            <a:off x="4419600" y="2143780"/>
            <a:ext cx="533400" cy="523220"/>
          </a:xfrm>
          <a:prstGeom prst="rect">
            <a:avLst/>
          </a:prstGeom>
          <a:noFill/>
        </p:spPr>
        <p:txBody>
          <a:bodyPr wrap="square" rtlCol="1">
            <a:spAutoFit/>
          </a:bodyPr>
          <a:lstStyle/>
          <a:p>
            <a:pPr algn="ctr"/>
            <a:r>
              <a:rPr lang="ar-EG" sz="2800" b="1" dirty="0"/>
              <a:t>2</a:t>
            </a:r>
          </a:p>
        </p:txBody>
      </p:sp>
      <p:sp>
        <p:nvSpPr>
          <p:cNvPr id="5" name="مربع نص 4"/>
          <p:cNvSpPr txBox="1"/>
          <p:nvPr/>
        </p:nvSpPr>
        <p:spPr>
          <a:xfrm>
            <a:off x="6096000" y="2178416"/>
            <a:ext cx="533400" cy="523220"/>
          </a:xfrm>
          <a:prstGeom prst="rect">
            <a:avLst/>
          </a:prstGeom>
          <a:noFill/>
        </p:spPr>
        <p:txBody>
          <a:bodyPr wrap="square" rtlCol="1">
            <a:spAutoFit/>
          </a:bodyPr>
          <a:lstStyle/>
          <a:p>
            <a:pPr algn="ctr"/>
            <a:r>
              <a:rPr lang="ar-EG" sz="2800" b="1" dirty="0"/>
              <a:t>1</a:t>
            </a:r>
          </a:p>
        </p:txBody>
      </p:sp>
      <p:sp>
        <p:nvSpPr>
          <p:cNvPr id="6" name="مربع نص 5"/>
          <p:cNvSpPr txBox="1"/>
          <p:nvPr/>
        </p:nvSpPr>
        <p:spPr>
          <a:xfrm>
            <a:off x="3009900" y="2128088"/>
            <a:ext cx="533400" cy="523220"/>
          </a:xfrm>
          <a:prstGeom prst="rect">
            <a:avLst/>
          </a:prstGeom>
          <a:noFill/>
        </p:spPr>
        <p:txBody>
          <a:bodyPr wrap="square" rtlCol="1">
            <a:spAutoFit/>
          </a:bodyPr>
          <a:lstStyle/>
          <a:p>
            <a:pPr algn="ctr"/>
            <a:r>
              <a:rPr lang="ar-EG" sz="2800" b="1" dirty="0"/>
              <a:t>3</a:t>
            </a:r>
          </a:p>
        </p:txBody>
      </p:sp>
      <p:sp>
        <p:nvSpPr>
          <p:cNvPr id="7" name="مربع نص 6"/>
          <p:cNvSpPr txBox="1"/>
          <p:nvPr/>
        </p:nvSpPr>
        <p:spPr>
          <a:xfrm>
            <a:off x="1444336" y="2198987"/>
            <a:ext cx="533400" cy="523220"/>
          </a:xfrm>
          <a:prstGeom prst="rect">
            <a:avLst/>
          </a:prstGeom>
          <a:noFill/>
        </p:spPr>
        <p:txBody>
          <a:bodyPr wrap="square" rtlCol="1">
            <a:spAutoFit/>
          </a:bodyPr>
          <a:lstStyle/>
          <a:p>
            <a:pPr algn="ctr"/>
            <a:r>
              <a:rPr lang="ar-EG" sz="2800" b="1" dirty="0"/>
              <a:t>4</a:t>
            </a:r>
          </a:p>
        </p:txBody>
      </p:sp>
      <p:sp>
        <p:nvSpPr>
          <p:cNvPr id="9" name="مربع نص 8"/>
          <p:cNvSpPr txBox="1"/>
          <p:nvPr/>
        </p:nvSpPr>
        <p:spPr>
          <a:xfrm>
            <a:off x="6328064" y="3429000"/>
            <a:ext cx="1527464" cy="707886"/>
          </a:xfrm>
          <a:prstGeom prst="rect">
            <a:avLst/>
          </a:prstGeom>
          <a:noFill/>
        </p:spPr>
        <p:txBody>
          <a:bodyPr wrap="square" rtlCol="1">
            <a:spAutoFit/>
          </a:bodyPr>
          <a:lstStyle/>
          <a:p>
            <a:pPr algn="ctr"/>
            <a:r>
              <a:rPr lang="ar-EG" sz="4000" b="1" dirty="0"/>
              <a:t>يحرص</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10C34A5A-1448-40D9-8198-AED444C690B7}"/>
              </a:ext>
            </a:extLst>
          </p:cNvPr>
          <p:cNvSpPr/>
          <p:nvPr/>
        </p:nvSpPr>
        <p:spPr>
          <a:xfrm>
            <a:off x="1755404" y="1600200"/>
            <a:ext cx="5633192" cy="34290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pic>
        <p:nvPicPr>
          <p:cNvPr id="4" name="صورة 3">
            <a:extLst>
              <a:ext uri="{FF2B5EF4-FFF2-40B4-BE49-F238E27FC236}">
                <a16:creationId xmlns:a16="http://schemas.microsoft.com/office/drawing/2014/main" id="{C3B07C76-D345-4DA5-8ECA-A9EF6544A18C}"/>
              </a:ext>
            </a:extLst>
          </p:cNvPr>
          <p:cNvPicPr>
            <a:picLocks noChangeAspect="1"/>
          </p:cNvPicPr>
          <p:nvPr/>
        </p:nvPicPr>
        <p:blipFill>
          <a:blip r:embed="rId3"/>
          <a:stretch>
            <a:fillRect/>
          </a:stretch>
        </p:blipFill>
        <p:spPr>
          <a:xfrm>
            <a:off x="1755404" y="2468797"/>
            <a:ext cx="5633192" cy="1920406"/>
          </a:xfrm>
          <a:prstGeom prst="rect">
            <a:avLst/>
          </a:prstGeom>
        </p:spPr>
      </p:pic>
    </p:spTree>
    <p:extLst>
      <p:ext uri="{BB962C8B-B14F-4D97-AF65-F5344CB8AC3E}">
        <p14:creationId xmlns:p14="http://schemas.microsoft.com/office/powerpoint/2010/main" val="364441581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سداسي 3"/>
          <p:cNvSpPr/>
          <p:nvPr/>
        </p:nvSpPr>
        <p:spPr>
          <a:xfrm>
            <a:off x="711437" y="955431"/>
            <a:ext cx="7644926" cy="4406370"/>
          </a:xfrm>
          <a:prstGeom prst="hexagon">
            <a:avLst/>
          </a:prstGeom>
          <a:solidFill>
            <a:srgbClr val="FFFF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5" name="Rectangle 1"/>
          <p:cNvSpPr>
            <a:spLocks noChangeArrowheads="1"/>
          </p:cNvSpPr>
          <p:nvPr/>
        </p:nvSpPr>
        <p:spPr bwMode="auto">
          <a:xfrm>
            <a:off x="1470212" y="2004454"/>
            <a:ext cx="6248400" cy="2308324"/>
          </a:xfrm>
          <a:prstGeom prst="rect">
            <a:avLst/>
          </a:prstGeom>
          <a:noFill/>
          <a:ln w="9525">
            <a:noFill/>
            <a:miter lim="800000"/>
            <a:headEnd/>
            <a:tailEnd/>
          </a:ln>
        </p:spPr>
        <p:txBody>
          <a:bodyPr anchor="ctr">
            <a:spAutoFit/>
          </a:bodyPr>
          <a:lstStyle/>
          <a:p>
            <a:pPr algn="ctr" rtl="1">
              <a:tabLst>
                <a:tab pos="3787775" algn="l"/>
                <a:tab pos="4148138" algn="l"/>
                <a:tab pos="4778375" algn="l"/>
                <a:tab pos="4959350" algn="l"/>
                <a:tab pos="5140325" algn="l"/>
              </a:tabLst>
            </a:pPr>
            <a:r>
              <a:rPr lang="ar-EG" sz="3600" b="1" dirty="0">
                <a:solidFill>
                  <a:srgbClr val="0000FF"/>
                </a:solidFill>
                <a:latin typeface="Calibri" pitchFamily="34" charset="0"/>
              </a:rPr>
              <a:t>1- تقدم الأم مأكولات صحية.</a:t>
            </a:r>
          </a:p>
          <a:p>
            <a:pPr algn="ctr" rtl="1">
              <a:tabLst>
                <a:tab pos="3787775" algn="l"/>
                <a:tab pos="4148138" algn="l"/>
                <a:tab pos="4778375" algn="l"/>
                <a:tab pos="4959350" algn="l"/>
                <a:tab pos="5140325" algn="l"/>
              </a:tabLst>
            </a:pPr>
            <a:endParaRPr lang="ar-EG" sz="3600" b="1" dirty="0">
              <a:solidFill>
                <a:srgbClr val="0000FF"/>
              </a:solidFill>
              <a:latin typeface="Calibri" pitchFamily="34" charset="0"/>
            </a:endParaRPr>
          </a:p>
          <a:p>
            <a:pPr algn="ctr" rtl="1">
              <a:tabLst>
                <a:tab pos="3787775" algn="l"/>
                <a:tab pos="4148138" algn="l"/>
                <a:tab pos="4778375" algn="l"/>
                <a:tab pos="4959350" algn="l"/>
                <a:tab pos="5140325" algn="l"/>
              </a:tabLst>
            </a:pPr>
            <a:r>
              <a:rPr lang="ar-EG" sz="3600" b="1" dirty="0">
                <a:solidFill>
                  <a:srgbClr val="0000FF"/>
                </a:solidFill>
                <a:latin typeface="Calibri" pitchFamily="34" charset="0"/>
              </a:rPr>
              <a:t>أضع خطًا تحت الفعل المضارع.</a:t>
            </a:r>
            <a:endParaRPr lang="ar-SA" sz="3600" dirty="0">
              <a:solidFill>
                <a:srgbClr val="0000FF"/>
              </a:solidFill>
            </a:endParaRPr>
          </a:p>
          <a:p>
            <a:pPr algn="ctr" rtl="1">
              <a:tabLst>
                <a:tab pos="3787775" algn="l"/>
                <a:tab pos="4148138" algn="l"/>
                <a:tab pos="4778375" algn="l"/>
                <a:tab pos="4959350" algn="l"/>
                <a:tab pos="5140325" algn="l"/>
              </a:tabLst>
            </a:pPr>
            <a:r>
              <a:rPr lang="ar-SA" sz="3600" b="1" dirty="0">
                <a:solidFill>
                  <a:srgbClr val="0000FF"/>
                </a:solidFill>
                <a:latin typeface="Calibri" pitchFamily="34" charset="0"/>
              </a:rPr>
              <a:t> </a:t>
            </a:r>
            <a:endParaRPr lang="ar-SA" sz="3600" dirty="0">
              <a:solidFill>
                <a:srgbClr val="0000FF"/>
              </a:solidFill>
            </a:endParaRPr>
          </a:p>
        </p:txBody>
      </p:sp>
      <p:cxnSp>
        <p:nvCxnSpPr>
          <p:cNvPr id="9" name="رابط مستقيم 8"/>
          <p:cNvCxnSpPr>
            <a:cxnSpLocks/>
          </p:cNvCxnSpPr>
          <p:nvPr/>
        </p:nvCxnSpPr>
        <p:spPr>
          <a:xfrm>
            <a:off x="5410200" y="2590800"/>
            <a:ext cx="838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38200" y="1460480"/>
            <a:ext cx="7620000" cy="3416320"/>
          </a:xfrm>
          <a:prstGeom prst="rect">
            <a:avLst/>
          </a:prstGeom>
          <a:noFill/>
          <a:ln w="9525">
            <a:noFill/>
            <a:miter lim="800000"/>
            <a:headEnd/>
            <a:tailEnd/>
          </a:ln>
        </p:spPr>
        <p:txBody>
          <a:bodyPr wrap="square" anchor="ctr">
            <a:spAutoFit/>
          </a:bodyPr>
          <a:lstStyle/>
          <a:p>
            <a:pPr algn="r" rtl="1">
              <a:tabLst>
                <a:tab pos="3787775" algn="l"/>
                <a:tab pos="4148138" algn="l"/>
                <a:tab pos="4778375" algn="l"/>
                <a:tab pos="4959350" algn="l"/>
                <a:tab pos="5140325" algn="l"/>
              </a:tabLst>
            </a:pPr>
            <a:endParaRPr lang="ar-EG" sz="3600" b="1" dirty="0">
              <a:solidFill>
                <a:srgbClr val="0000FF"/>
              </a:solidFill>
              <a:latin typeface="Calibri" pitchFamily="34" charset="0"/>
            </a:endParaRPr>
          </a:p>
          <a:p>
            <a:pPr algn="r" rtl="1">
              <a:tabLst>
                <a:tab pos="3787775" algn="l"/>
                <a:tab pos="4148138" algn="l"/>
                <a:tab pos="4778375" algn="l"/>
                <a:tab pos="4959350" algn="l"/>
                <a:tab pos="5140325" algn="l"/>
              </a:tabLst>
            </a:pPr>
            <a:r>
              <a:rPr lang="ar-EG" sz="3600" b="1" dirty="0">
                <a:solidFill>
                  <a:srgbClr val="0000FF"/>
                </a:solidFill>
                <a:latin typeface="Calibri" pitchFamily="34" charset="0"/>
              </a:rPr>
              <a:t>أبين علامة رفعه:...............</a:t>
            </a:r>
          </a:p>
          <a:p>
            <a:pPr algn="r" rtl="1">
              <a:tabLst>
                <a:tab pos="3787775" algn="l"/>
                <a:tab pos="4148138" algn="l"/>
                <a:tab pos="4778375" algn="l"/>
                <a:tab pos="4959350" algn="l"/>
                <a:tab pos="5140325" algn="l"/>
              </a:tabLst>
            </a:pPr>
            <a:r>
              <a:rPr lang="ar-EG" sz="3600" b="1" dirty="0">
                <a:solidFill>
                  <a:srgbClr val="0000FF"/>
                </a:solidFill>
                <a:latin typeface="Calibri" pitchFamily="34" charset="0"/>
              </a:rPr>
              <a:t>أصوغ منه الأفعال الخمسة:...........................</a:t>
            </a:r>
          </a:p>
          <a:p>
            <a:pPr algn="r" rtl="1">
              <a:tabLst>
                <a:tab pos="3787775" algn="l"/>
                <a:tab pos="4148138" algn="l"/>
                <a:tab pos="4778375" algn="l"/>
                <a:tab pos="4959350" algn="l"/>
                <a:tab pos="5140325" algn="l"/>
              </a:tabLst>
            </a:pPr>
            <a:r>
              <a:rPr lang="ar-EG" sz="3600" b="1" dirty="0">
                <a:solidFill>
                  <a:srgbClr val="0000FF"/>
                </a:solidFill>
                <a:latin typeface="Calibri" pitchFamily="34" charset="0"/>
              </a:rPr>
              <a:t>..........................................................</a:t>
            </a:r>
          </a:p>
          <a:p>
            <a:pPr algn="r" rtl="1">
              <a:tabLst>
                <a:tab pos="3787775" algn="l"/>
                <a:tab pos="4148138" algn="l"/>
                <a:tab pos="4778375" algn="l"/>
                <a:tab pos="4959350" algn="l"/>
                <a:tab pos="5140325" algn="l"/>
              </a:tabLst>
            </a:pPr>
            <a:r>
              <a:rPr lang="ar-EG" sz="3600" b="1" dirty="0">
                <a:solidFill>
                  <a:srgbClr val="0000FF"/>
                </a:solidFill>
                <a:latin typeface="Calibri" pitchFamily="34" charset="0"/>
              </a:rPr>
              <a:t>علامة رفع الأفعال الخمسة:..............</a:t>
            </a:r>
            <a:endParaRPr lang="ar-SA" sz="3600" dirty="0">
              <a:solidFill>
                <a:srgbClr val="0000FF"/>
              </a:solidFill>
            </a:endParaRPr>
          </a:p>
          <a:p>
            <a:pPr algn="r" rtl="1">
              <a:tabLst>
                <a:tab pos="3787775" algn="l"/>
                <a:tab pos="4148138" algn="l"/>
                <a:tab pos="4778375" algn="l"/>
                <a:tab pos="4959350" algn="l"/>
                <a:tab pos="5140325" algn="l"/>
              </a:tabLst>
            </a:pPr>
            <a:r>
              <a:rPr lang="ar-SA" sz="3600" b="1" dirty="0">
                <a:solidFill>
                  <a:srgbClr val="0000FF"/>
                </a:solidFill>
                <a:latin typeface="Calibri" pitchFamily="34" charset="0"/>
              </a:rPr>
              <a:t> </a:t>
            </a:r>
            <a:endParaRPr lang="ar-SA" sz="3600" dirty="0">
              <a:solidFill>
                <a:srgbClr val="0000FF"/>
              </a:solidFill>
            </a:endParaRPr>
          </a:p>
        </p:txBody>
      </p:sp>
      <p:sp>
        <p:nvSpPr>
          <p:cNvPr id="7" name="مستطيل 6"/>
          <p:cNvSpPr>
            <a:spLocks noChangeArrowheads="1"/>
          </p:cNvSpPr>
          <p:nvPr/>
        </p:nvSpPr>
        <p:spPr bwMode="auto">
          <a:xfrm>
            <a:off x="4343400" y="1926360"/>
            <a:ext cx="1237839" cy="707886"/>
          </a:xfrm>
          <a:prstGeom prst="rect">
            <a:avLst/>
          </a:prstGeom>
          <a:noFill/>
          <a:ln w="9525">
            <a:noFill/>
            <a:miter lim="800000"/>
            <a:headEnd/>
            <a:tailEnd/>
          </a:ln>
        </p:spPr>
        <p:txBody>
          <a:bodyPr wrap="none">
            <a:spAutoFit/>
          </a:bodyPr>
          <a:lstStyle/>
          <a:p>
            <a:pPr algn="r" rtl="1"/>
            <a:r>
              <a:rPr lang="ar-EG" sz="4000" b="1" dirty="0">
                <a:solidFill>
                  <a:srgbClr val="C00000"/>
                </a:solidFill>
                <a:latin typeface="Calibri" pitchFamily="34" charset="0"/>
              </a:rPr>
              <a:t>الضمة</a:t>
            </a:r>
            <a:endParaRPr lang="ar-EG" sz="1600" dirty="0">
              <a:solidFill>
                <a:srgbClr val="C00000"/>
              </a:solidFill>
              <a:latin typeface="Calibri" pitchFamily="34" charset="0"/>
            </a:endParaRPr>
          </a:p>
        </p:txBody>
      </p:sp>
      <p:sp>
        <p:nvSpPr>
          <p:cNvPr id="8" name="مستطيل 7"/>
          <p:cNvSpPr>
            <a:spLocks noChangeArrowheads="1"/>
          </p:cNvSpPr>
          <p:nvPr/>
        </p:nvSpPr>
        <p:spPr bwMode="auto">
          <a:xfrm>
            <a:off x="1437437" y="2997377"/>
            <a:ext cx="6421525" cy="646331"/>
          </a:xfrm>
          <a:prstGeom prst="rect">
            <a:avLst/>
          </a:prstGeom>
          <a:noFill/>
          <a:ln w="9525">
            <a:noFill/>
            <a:miter lim="800000"/>
            <a:headEnd/>
            <a:tailEnd/>
          </a:ln>
        </p:spPr>
        <p:txBody>
          <a:bodyPr wrap="square">
            <a:spAutoFit/>
          </a:bodyPr>
          <a:lstStyle/>
          <a:p>
            <a:pPr algn="r" rtl="1"/>
            <a:r>
              <a:rPr lang="ar-EG" sz="3600" b="1" dirty="0">
                <a:solidFill>
                  <a:srgbClr val="C00000"/>
                </a:solidFill>
                <a:latin typeface="Calibri" pitchFamily="34" charset="0"/>
              </a:rPr>
              <a:t>يقدمون، تقدمون، يقدمان، تقدمان، تقدمن</a:t>
            </a:r>
            <a:endParaRPr lang="ar-EG" sz="1400" dirty="0">
              <a:solidFill>
                <a:srgbClr val="C00000"/>
              </a:solidFill>
              <a:latin typeface="Calibri" pitchFamily="34" charset="0"/>
            </a:endParaRPr>
          </a:p>
        </p:txBody>
      </p:sp>
      <p:sp>
        <p:nvSpPr>
          <p:cNvPr id="10" name="مستطيل 9"/>
          <p:cNvSpPr>
            <a:spLocks noChangeArrowheads="1"/>
          </p:cNvSpPr>
          <p:nvPr/>
        </p:nvSpPr>
        <p:spPr bwMode="auto">
          <a:xfrm>
            <a:off x="2480389" y="3650835"/>
            <a:ext cx="1863011" cy="646331"/>
          </a:xfrm>
          <a:prstGeom prst="rect">
            <a:avLst/>
          </a:prstGeom>
          <a:noFill/>
          <a:ln w="9525">
            <a:noFill/>
            <a:miter lim="800000"/>
            <a:headEnd/>
            <a:tailEnd/>
          </a:ln>
        </p:spPr>
        <p:txBody>
          <a:bodyPr wrap="none">
            <a:spAutoFit/>
          </a:bodyPr>
          <a:lstStyle/>
          <a:p>
            <a:pPr algn="r" rtl="1"/>
            <a:r>
              <a:rPr lang="ar-EG" sz="3600" b="1" dirty="0">
                <a:solidFill>
                  <a:srgbClr val="C00000"/>
                </a:solidFill>
                <a:latin typeface="Calibri" pitchFamily="34" charset="0"/>
              </a:rPr>
              <a:t>ثبوت النون</a:t>
            </a:r>
            <a:endParaRPr lang="ar-EG" sz="1400" dirty="0">
              <a:solidFill>
                <a:srgbClr val="C00000"/>
              </a:solidFill>
              <a:latin typeface="Calibri" pitchFamily="34" charset="0"/>
            </a:endParaRPr>
          </a:p>
        </p:txBody>
      </p:sp>
    </p:spTree>
    <p:extLst>
      <p:ext uri="{BB962C8B-B14F-4D97-AF65-F5344CB8AC3E}">
        <p14:creationId xmlns:p14="http://schemas.microsoft.com/office/powerpoint/2010/main" val="179351654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مستطيل 16"/>
          <p:cNvSpPr>
            <a:spLocks noChangeArrowheads="1"/>
          </p:cNvSpPr>
          <p:nvPr/>
        </p:nvSpPr>
        <p:spPr bwMode="auto">
          <a:xfrm>
            <a:off x="1371600" y="609600"/>
            <a:ext cx="6781800" cy="1200329"/>
          </a:xfrm>
          <a:prstGeom prst="rect">
            <a:avLst/>
          </a:prstGeom>
          <a:noFill/>
          <a:ln w="9525">
            <a:noFill/>
            <a:miter lim="800000"/>
            <a:headEnd/>
            <a:tailEnd/>
          </a:ln>
        </p:spPr>
        <p:txBody>
          <a:bodyPr wrap="square">
            <a:spAutoFit/>
          </a:bodyPr>
          <a:lstStyle/>
          <a:p>
            <a:pPr algn="ctr" rtl="1"/>
            <a:r>
              <a:rPr lang="ar-EG" sz="3600" b="1" dirty="0">
                <a:solidFill>
                  <a:srgbClr val="C00000"/>
                </a:solidFill>
                <a:latin typeface="Calibri" pitchFamily="34" charset="0"/>
              </a:rPr>
              <a:t>2- أضع الفعل المضارع المرفوع في مكانه المناسب، وأبين علامة رفعه:</a:t>
            </a:r>
            <a:endParaRPr lang="ar-EG" sz="3600" dirty="0">
              <a:solidFill>
                <a:srgbClr val="C00000"/>
              </a:solidFill>
              <a:latin typeface="Calibri" pitchFamily="34" charset="0"/>
            </a:endParaRPr>
          </a:p>
        </p:txBody>
      </p:sp>
      <p:sp>
        <p:nvSpPr>
          <p:cNvPr id="18" name="مستطيل مستدير الزوايا 17"/>
          <p:cNvSpPr/>
          <p:nvPr/>
        </p:nvSpPr>
        <p:spPr>
          <a:xfrm>
            <a:off x="762000" y="1847672"/>
            <a:ext cx="7493037" cy="4095928"/>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19" name="مستطيل 18"/>
          <p:cNvSpPr>
            <a:spLocks noChangeArrowheads="1"/>
          </p:cNvSpPr>
          <p:nvPr/>
        </p:nvSpPr>
        <p:spPr bwMode="auto">
          <a:xfrm>
            <a:off x="888963" y="2438401"/>
            <a:ext cx="7366074" cy="3416320"/>
          </a:xfrm>
          <a:prstGeom prst="rect">
            <a:avLst/>
          </a:prstGeom>
          <a:noFill/>
          <a:ln w="9525">
            <a:noFill/>
            <a:miter lim="800000"/>
            <a:headEnd/>
            <a:tailEnd/>
          </a:ln>
        </p:spPr>
        <p:txBody>
          <a:bodyPr wrap="square">
            <a:spAutoFit/>
          </a:bodyPr>
          <a:lstStyle/>
          <a:p>
            <a:pPr algn="ctr" rtl="1"/>
            <a:r>
              <a:rPr lang="ar-EG" sz="3600" b="1" dirty="0">
                <a:latin typeface="Calibri" pitchFamily="34" charset="0"/>
              </a:rPr>
              <a:t>(تحب – يضحيان – يستمعون – تبني – تمارسين)</a:t>
            </a:r>
          </a:p>
          <a:p>
            <a:pPr marL="571500" indent="-571500" algn="ctr" rtl="1">
              <a:buFont typeface="Arial" pitchFamily="34" charset="0"/>
              <a:buChar char="•"/>
            </a:pPr>
            <a:r>
              <a:rPr lang="ar-EG" sz="3600" b="1" dirty="0">
                <a:latin typeface="Calibri" pitchFamily="34" charset="0"/>
              </a:rPr>
              <a:t>المرضى................. لنصح الطبيب.</a:t>
            </a:r>
          </a:p>
          <a:p>
            <a:pPr marL="571500" indent="-571500" algn="ctr" rtl="1">
              <a:buFont typeface="Arial" pitchFamily="34" charset="0"/>
              <a:buChar char="•"/>
            </a:pPr>
            <a:r>
              <a:rPr lang="ar-EG" sz="3600" b="1" dirty="0">
                <a:latin typeface="Calibri" pitchFamily="34" charset="0"/>
              </a:rPr>
              <a:t>أنت................ عمل الخير.</a:t>
            </a:r>
          </a:p>
          <a:p>
            <a:pPr marL="571500" indent="-571500" algn="ctr" rtl="1">
              <a:buFont typeface="Arial" pitchFamily="34" charset="0"/>
              <a:buChar char="•"/>
            </a:pPr>
            <a:r>
              <a:rPr lang="ar-EG" sz="3600" b="1" dirty="0">
                <a:latin typeface="Calibri" pitchFamily="34" charset="0"/>
              </a:rPr>
              <a:t>.................. الحكومة المستشفيات والمراكز الصحية.</a:t>
            </a:r>
          </a:p>
        </p:txBody>
      </p:sp>
      <p:sp>
        <p:nvSpPr>
          <p:cNvPr id="21" name="مستطيل 20"/>
          <p:cNvSpPr>
            <a:spLocks noChangeArrowheads="1"/>
          </p:cNvSpPr>
          <p:nvPr/>
        </p:nvSpPr>
        <p:spPr bwMode="auto">
          <a:xfrm>
            <a:off x="3453770" y="3438675"/>
            <a:ext cx="2282013" cy="707886"/>
          </a:xfrm>
          <a:prstGeom prst="rect">
            <a:avLst/>
          </a:prstGeom>
          <a:noFill/>
          <a:ln w="9525">
            <a:noFill/>
            <a:miter lim="800000"/>
            <a:headEnd/>
            <a:tailEnd/>
          </a:ln>
        </p:spPr>
        <p:txBody>
          <a:bodyPr wrap="square">
            <a:spAutoFit/>
          </a:bodyPr>
          <a:lstStyle/>
          <a:p>
            <a:pPr algn="ctr"/>
            <a:r>
              <a:rPr lang="ar-EG" sz="4000" b="1" dirty="0">
                <a:solidFill>
                  <a:srgbClr val="FF0000"/>
                </a:solidFill>
                <a:latin typeface="Calibri" pitchFamily="34" charset="0"/>
              </a:rPr>
              <a:t>يستمعون</a:t>
            </a:r>
            <a:endParaRPr lang="ar-EG" sz="4000" dirty="0">
              <a:solidFill>
                <a:srgbClr val="FF0000"/>
              </a:solidFill>
              <a:latin typeface="Calibri" pitchFamily="34" charset="0"/>
            </a:endParaRPr>
          </a:p>
        </p:txBody>
      </p:sp>
      <p:sp>
        <p:nvSpPr>
          <p:cNvPr id="22" name="مستطيل 21"/>
          <p:cNvSpPr>
            <a:spLocks noChangeArrowheads="1"/>
          </p:cNvSpPr>
          <p:nvPr/>
        </p:nvSpPr>
        <p:spPr bwMode="auto">
          <a:xfrm>
            <a:off x="3966388" y="3962401"/>
            <a:ext cx="1748614"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تحب</a:t>
            </a:r>
            <a:endParaRPr lang="ar-EG" sz="4000" dirty="0">
              <a:solidFill>
                <a:srgbClr val="FF0000"/>
              </a:solidFill>
              <a:latin typeface="Calibri" pitchFamily="34" charset="0"/>
            </a:endParaRPr>
          </a:p>
        </p:txBody>
      </p:sp>
      <p:sp>
        <p:nvSpPr>
          <p:cNvPr id="23" name="مستطيل 22"/>
          <p:cNvSpPr>
            <a:spLocks noChangeArrowheads="1"/>
          </p:cNvSpPr>
          <p:nvPr/>
        </p:nvSpPr>
        <p:spPr bwMode="auto">
          <a:xfrm>
            <a:off x="5156165" y="4553130"/>
            <a:ext cx="1371600"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تبني</a:t>
            </a:r>
            <a:endParaRPr lang="ar-EG" sz="4000" dirty="0">
              <a:solidFill>
                <a:srgbClr val="FF0000"/>
              </a:solidFill>
              <a:latin typeface="Calibri"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1" grpId="0"/>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مستطيل مستدير الزوايا 17"/>
          <p:cNvSpPr/>
          <p:nvPr/>
        </p:nvSpPr>
        <p:spPr>
          <a:xfrm>
            <a:off x="901681" y="1562100"/>
            <a:ext cx="7340637" cy="3733800"/>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19" name="مستطيل 18"/>
          <p:cNvSpPr>
            <a:spLocks noChangeArrowheads="1"/>
          </p:cNvSpPr>
          <p:nvPr/>
        </p:nvSpPr>
        <p:spPr bwMode="auto">
          <a:xfrm>
            <a:off x="1104900" y="1858798"/>
            <a:ext cx="7162800" cy="3416320"/>
          </a:xfrm>
          <a:prstGeom prst="rect">
            <a:avLst/>
          </a:prstGeom>
          <a:noFill/>
          <a:ln w="9525">
            <a:noFill/>
            <a:miter lim="800000"/>
            <a:headEnd/>
            <a:tailEnd/>
          </a:ln>
        </p:spPr>
        <p:txBody>
          <a:bodyPr wrap="square">
            <a:spAutoFit/>
          </a:bodyPr>
          <a:lstStyle/>
          <a:p>
            <a:pPr algn="ctr" rtl="1"/>
            <a:r>
              <a:rPr lang="ar-EG" sz="3600" b="1" dirty="0">
                <a:latin typeface="Calibri" pitchFamily="34" charset="0"/>
              </a:rPr>
              <a:t>(تحب – يضحيان – يستمعون – تبني – تمارسين)</a:t>
            </a:r>
          </a:p>
          <a:p>
            <a:pPr algn="ctr" rtl="1"/>
            <a:endParaRPr lang="ar-EG" sz="3600" b="1" dirty="0">
              <a:latin typeface="Calibri" pitchFamily="34" charset="0"/>
            </a:endParaRPr>
          </a:p>
          <a:p>
            <a:pPr marL="571500" indent="-571500" algn="ctr" rtl="1">
              <a:buFont typeface="Arial" pitchFamily="34" charset="0"/>
              <a:buChar char="•"/>
            </a:pPr>
            <a:r>
              <a:rPr lang="ar-EG" sz="3600" b="1" dirty="0">
                <a:latin typeface="Calibri" pitchFamily="34" charset="0"/>
              </a:rPr>
              <a:t>الوالدان................ من أجل أبنائهم.</a:t>
            </a:r>
          </a:p>
          <a:p>
            <a:pPr marL="571500" indent="-571500" algn="ctr" rtl="1">
              <a:buFont typeface="Arial" pitchFamily="34" charset="0"/>
              <a:buChar char="•"/>
            </a:pPr>
            <a:endParaRPr lang="ar-EG" sz="3600" b="1" dirty="0">
              <a:latin typeface="Calibri" pitchFamily="34" charset="0"/>
            </a:endParaRPr>
          </a:p>
          <a:p>
            <a:pPr marL="571500" indent="-571500" algn="ctr" rtl="1">
              <a:buFont typeface="Arial" pitchFamily="34" charset="0"/>
              <a:buChar char="•"/>
            </a:pPr>
            <a:r>
              <a:rPr lang="ar-EG" sz="3600" b="1" dirty="0">
                <a:latin typeface="Calibri" pitchFamily="34" charset="0"/>
              </a:rPr>
              <a:t>أنتِ....................... الرياضة</a:t>
            </a:r>
          </a:p>
        </p:txBody>
      </p:sp>
      <p:sp>
        <p:nvSpPr>
          <p:cNvPr id="22" name="مستطيل 21"/>
          <p:cNvSpPr>
            <a:spLocks noChangeArrowheads="1"/>
          </p:cNvSpPr>
          <p:nvPr/>
        </p:nvSpPr>
        <p:spPr bwMode="auto">
          <a:xfrm>
            <a:off x="3813987" y="3269159"/>
            <a:ext cx="2282013"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يضحيان</a:t>
            </a:r>
            <a:endParaRPr lang="ar-EG" sz="3200" dirty="0">
              <a:solidFill>
                <a:srgbClr val="FF0000"/>
              </a:solidFill>
              <a:latin typeface="Calibri" pitchFamily="34" charset="0"/>
            </a:endParaRPr>
          </a:p>
        </p:txBody>
      </p:sp>
      <p:sp>
        <p:nvSpPr>
          <p:cNvPr id="23" name="مستطيل 22"/>
          <p:cNvSpPr>
            <a:spLocks noChangeArrowheads="1"/>
          </p:cNvSpPr>
          <p:nvPr/>
        </p:nvSpPr>
        <p:spPr bwMode="auto">
          <a:xfrm>
            <a:off x="3667590" y="4406792"/>
            <a:ext cx="2394320" cy="769441"/>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تمارسين</a:t>
            </a:r>
            <a:endParaRPr lang="ar-EG" sz="3200" dirty="0">
              <a:solidFill>
                <a:srgbClr val="FF0000"/>
              </a:solidFill>
              <a:latin typeface="Calibri" pitchFamily="34" charset="0"/>
            </a:endParaRPr>
          </a:p>
        </p:txBody>
      </p:sp>
    </p:spTree>
    <p:extLst>
      <p:ext uri="{BB962C8B-B14F-4D97-AF65-F5344CB8AC3E}">
        <p14:creationId xmlns:p14="http://schemas.microsoft.com/office/powerpoint/2010/main" val="2537799679"/>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سحابة 5">
            <a:extLst>
              <a:ext uri="{FF2B5EF4-FFF2-40B4-BE49-F238E27FC236}">
                <a16:creationId xmlns:a16="http://schemas.microsoft.com/office/drawing/2014/main" id="{3522155B-41EC-4EE5-AF3B-314C48054D2E}"/>
              </a:ext>
            </a:extLst>
          </p:cNvPr>
          <p:cNvSpPr/>
          <p:nvPr/>
        </p:nvSpPr>
        <p:spPr>
          <a:xfrm>
            <a:off x="1066800" y="914400"/>
            <a:ext cx="7010400" cy="4572000"/>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a:ln>
                  <a:noFill/>
                </a:ln>
                <a:solidFill>
                  <a:srgbClr val="0000FF"/>
                </a:solidFill>
                <a:effectLst/>
                <a:uLnTx/>
                <a:uFillTx/>
                <a:latin typeface="Calibri" pitchFamily="34" charset="0"/>
                <a:ea typeface="+mn-ea"/>
                <a:cs typeface="Arial" pitchFamily="34" charset="0"/>
              </a:rPr>
              <a:t>3- أظلل علامة الرفع المناسبة للأفعال المضارعة التي تحتها خط:</a:t>
            </a:r>
            <a:endParaRPr kumimoji="0" lang="en-US" sz="4800" b="0" i="0" u="none" strike="noStrike" kern="1200" cap="none" spc="0" normalizeH="0" baseline="0" noProof="0" dirty="0">
              <a:ln>
                <a:noFill/>
              </a:ln>
              <a:solidFill>
                <a:srgbClr val="0000FF"/>
              </a:solidFill>
              <a:effectLst/>
              <a:uLnTx/>
              <a:uFillTx/>
              <a:latin typeface="Calibri" pitchFamily="34" charset="0"/>
              <a:ea typeface="+mn-ea"/>
              <a:cs typeface="Arial" pitchFamily="34" charset="0"/>
            </a:endParaRP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مستطيل 17"/>
          <p:cNvSpPr>
            <a:spLocks noChangeArrowheads="1"/>
          </p:cNvSpPr>
          <p:nvPr/>
        </p:nvSpPr>
        <p:spPr bwMode="auto">
          <a:xfrm>
            <a:off x="1181100" y="2286000"/>
            <a:ext cx="6781800" cy="3477875"/>
          </a:xfrm>
          <a:prstGeom prst="rect">
            <a:avLst/>
          </a:prstGeom>
          <a:solidFill>
            <a:schemeClr val="tx2">
              <a:lumMod val="20000"/>
              <a:lumOff val="80000"/>
            </a:schemeClr>
          </a:solidFill>
          <a:ln w="9525">
            <a:noFill/>
            <a:miter lim="800000"/>
            <a:headEnd/>
            <a:tailEnd/>
          </a:ln>
        </p:spPr>
        <p:txBody>
          <a:bodyPr wrap="square">
            <a:spAutoFit/>
          </a:bodyPr>
          <a:lstStyle/>
          <a:p>
            <a:pPr algn="ctr" rtl="1"/>
            <a:r>
              <a:rPr lang="ar-EG" sz="4400" b="1" dirty="0">
                <a:latin typeface="Calibri" pitchFamily="34" charset="0"/>
              </a:rPr>
              <a:t>يح</a:t>
            </a:r>
            <a:r>
              <a:rPr lang="ar-EG" sz="4400" b="1" dirty="0">
                <a:solidFill>
                  <a:srgbClr val="FF0000"/>
                </a:solidFill>
                <a:latin typeface="Calibri" pitchFamily="34" charset="0"/>
              </a:rPr>
              <a:t>بُّ </a:t>
            </a:r>
            <a:r>
              <a:rPr lang="ar-EG" sz="4400" b="1" dirty="0">
                <a:latin typeface="Calibri" pitchFamily="34" charset="0"/>
              </a:rPr>
              <a:t>الأطفال الحلوى ورقائق البطاطس. لكن ينبغ</a:t>
            </a:r>
            <a:r>
              <a:rPr lang="ar-EG" sz="4400" b="1" dirty="0">
                <a:solidFill>
                  <a:srgbClr val="FF0000"/>
                </a:solidFill>
                <a:latin typeface="Calibri" pitchFamily="34" charset="0"/>
              </a:rPr>
              <a:t>ي</a:t>
            </a:r>
            <a:r>
              <a:rPr lang="ar-EG" sz="4400" b="1" dirty="0">
                <a:latin typeface="Calibri" pitchFamily="34" charset="0"/>
              </a:rPr>
              <a:t> الحذر من تناولها بشراهة. إن بعض الآباء والأمهات يجهلو</a:t>
            </a:r>
            <a:r>
              <a:rPr lang="ar-EG" sz="4400" b="1" dirty="0">
                <a:solidFill>
                  <a:srgbClr val="FF0000"/>
                </a:solidFill>
                <a:latin typeface="Calibri" pitchFamily="34" charset="0"/>
              </a:rPr>
              <a:t>نَ</a:t>
            </a:r>
            <a:r>
              <a:rPr lang="ar-EG" sz="4400" b="1" dirty="0">
                <a:latin typeface="Calibri" pitchFamily="34" charset="0"/>
              </a:rPr>
              <a:t> ضررها على الأطفال</a:t>
            </a:r>
            <a:endParaRPr lang="ar-EG" sz="4400" dirty="0">
              <a:solidFill>
                <a:srgbClr val="0000FF"/>
              </a:solidFill>
              <a:latin typeface="Calibri" pitchFamily="34" charset="0"/>
            </a:endParaRPr>
          </a:p>
        </p:txBody>
      </p:sp>
      <p:sp>
        <p:nvSpPr>
          <p:cNvPr id="2" name="مستطيل 1">
            <a:extLst>
              <a:ext uri="{FF2B5EF4-FFF2-40B4-BE49-F238E27FC236}">
                <a16:creationId xmlns:a16="http://schemas.microsoft.com/office/drawing/2014/main" id="{7F53E0DD-702F-4ABA-ADED-F57989DA4F84}"/>
              </a:ext>
            </a:extLst>
          </p:cNvPr>
          <p:cNvSpPr/>
          <p:nvPr/>
        </p:nvSpPr>
        <p:spPr>
          <a:xfrm>
            <a:off x="2438400" y="685800"/>
            <a:ext cx="4191000" cy="11430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EG" sz="4800" b="1" dirty="0"/>
              <a:t>مثال</a:t>
            </a:r>
          </a:p>
        </p:txBody>
      </p:sp>
    </p:spTree>
  </p:cSld>
  <p:clrMapOvr>
    <a:masterClrMapping/>
  </p:clrMapOvr>
  <p:transition>
    <p:zoom/>
    <p:sndAc>
      <p:stSnd>
        <p:snd r:embed="rId3"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جدول 8"/>
          <p:cNvGraphicFramePr>
            <a:graphicFrameLocks noGrp="1"/>
          </p:cNvGraphicFramePr>
          <p:nvPr>
            <p:extLst>
              <p:ext uri="{D42A27DB-BD31-4B8C-83A1-F6EECF244321}">
                <p14:modId xmlns:p14="http://schemas.microsoft.com/office/powerpoint/2010/main" val="1541470402"/>
              </p:ext>
            </p:extLst>
          </p:nvPr>
        </p:nvGraphicFramePr>
        <p:xfrm>
          <a:off x="1066800" y="792764"/>
          <a:ext cx="7315200" cy="4566753"/>
        </p:xfrm>
        <a:graphic>
          <a:graphicData uri="http://schemas.openxmlformats.org/drawingml/2006/table">
            <a:tbl>
              <a:tblPr rtl="1" firstRow="1" bandRow="1">
                <a:tableStyleId>{F5AB1C69-6EDB-4FF4-983F-18BD219EF322}</a:tableStyleId>
              </a:tblPr>
              <a:tblGrid>
                <a:gridCol w="2065745">
                  <a:extLst>
                    <a:ext uri="{9D8B030D-6E8A-4147-A177-3AD203B41FA5}">
                      <a16:colId xmlns:a16="http://schemas.microsoft.com/office/drawing/2014/main" val="20000"/>
                    </a:ext>
                  </a:extLst>
                </a:gridCol>
                <a:gridCol w="1244603">
                  <a:extLst>
                    <a:ext uri="{9D8B030D-6E8A-4147-A177-3AD203B41FA5}">
                      <a16:colId xmlns:a16="http://schemas.microsoft.com/office/drawing/2014/main" val="20001"/>
                    </a:ext>
                  </a:extLst>
                </a:gridCol>
                <a:gridCol w="1522972">
                  <a:extLst>
                    <a:ext uri="{9D8B030D-6E8A-4147-A177-3AD203B41FA5}">
                      <a16:colId xmlns:a16="http://schemas.microsoft.com/office/drawing/2014/main" val="20002"/>
                    </a:ext>
                  </a:extLst>
                </a:gridCol>
                <a:gridCol w="1177484">
                  <a:extLst>
                    <a:ext uri="{9D8B030D-6E8A-4147-A177-3AD203B41FA5}">
                      <a16:colId xmlns:a16="http://schemas.microsoft.com/office/drawing/2014/main" val="20003"/>
                    </a:ext>
                  </a:extLst>
                </a:gridCol>
                <a:gridCol w="1304396">
                  <a:extLst>
                    <a:ext uri="{9D8B030D-6E8A-4147-A177-3AD203B41FA5}">
                      <a16:colId xmlns:a16="http://schemas.microsoft.com/office/drawing/2014/main" val="20004"/>
                    </a:ext>
                  </a:extLst>
                </a:gridCol>
              </a:tblGrid>
              <a:tr h="1810261">
                <a:tc>
                  <a:txBody>
                    <a:bodyPr/>
                    <a:lstStyle/>
                    <a:p>
                      <a:pPr algn="ctr" rtl="1"/>
                      <a:r>
                        <a:rPr lang="ar-EG" sz="2800" b="1" dirty="0"/>
                        <a:t>الجملة</a:t>
                      </a:r>
                      <a:endParaRPr lang="ar-SA" sz="2800" b="1" dirty="0"/>
                    </a:p>
                  </a:txBody>
                  <a:tcPr anchor="ctr">
                    <a:solidFill>
                      <a:schemeClr val="accent6">
                        <a:lumMod val="60000"/>
                        <a:lumOff val="40000"/>
                      </a:schemeClr>
                    </a:solidFill>
                  </a:tcPr>
                </a:tc>
                <a:tc>
                  <a:txBody>
                    <a:bodyPr/>
                    <a:lstStyle/>
                    <a:p>
                      <a:pPr algn="ctr" rtl="1"/>
                      <a:r>
                        <a:rPr lang="ar-EG" sz="2800" b="1" dirty="0"/>
                        <a:t>الضمة الظاهرة</a:t>
                      </a:r>
                      <a:endParaRPr lang="ar-SA" sz="2800" b="1" dirty="0"/>
                    </a:p>
                  </a:txBody>
                  <a:tcPr anchor="ctr">
                    <a:solidFill>
                      <a:schemeClr val="accent3">
                        <a:lumMod val="60000"/>
                        <a:lumOff val="40000"/>
                      </a:schemeClr>
                    </a:solidFill>
                  </a:tcPr>
                </a:tc>
                <a:tc>
                  <a:txBody>
                    <a:bodyPr/>
                    <a:lstStyle/>
                    <a:p>
                      <a:pPr algn="ctr" rtl="1"/>
                      <a:r>
                        <a:rPr lang="ar-EG" sz="2800" b="1" dirty="0"/>
                        <a:t>الضمة المقدرة للتعذر</a:t>
                      </a:r>
                      <a:endParaRPr lang="ar-SA" sz="2800" b="1" dirty="0"/>
                    </a:p>
                  </a:txBody>
                  <a:tcPr anchor="ct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الضمة المقدرة للثقل</a:t>
                      </a:r>
                      <a:endParaRPr lang="ar-SA" sz="2800" b="1" dirty="0"/>
                    </a:p>
                  </a:txBody>
                  <a:tcPr anchor="ctr">
                    <a:solidFill>
                      <a:schemeClr val="accent2">
                        <a:lumMod val="60000"/>
                        <a:lumOff val="40000"/>
                      </a:schemeClr>
                    </a:solidFill>
                  </a:tcPr>
                </a:tc>
                <a:tc>
                  <a:txBody>
                    <a:bodyPr/>
                    <a:lstStyle/>
                    <a:p>
                      <a:pPr algn="ctr" rtl="1"/>
                      <a:r>
                        <a:rPr lang="ar-EG" sz="2800" b="1" dirty="0"/>
                        <a:t>ثبوت النون</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342718">
                <a:tc>
                  <a:txBody>
                    <a:bodyPr/>
                    <a:lstStyle/>
                    <a:p>
                      <a:pPr algn="ctr" rtl="1"/>
                      <a:r>
                        <a:rPr lang="ar-EG" sz="2800" b="1" dirty="0"/>
                        <a:t>معرفة</a:t>
                      </a:r>
                      <a:r>
                        <a:rPr lang="ar-EG" sz="2800" b="1" baseline="0" dirty="0"/>
                        <a:t> الإسعافات الأولية قد </a:t>
                      </a:r>
                      <a:r>
                        <a:rPr lang="ar-EG" sz="2800" b="1" u="sng" baseline="0" dirty="0"/>
                        <a:t>تنقذ</a:t>
                      </a:r>
                      <a:r>
                        <a:rPr lang="ar-EG" sz="2800" b="1" baseline="0" dirty="0"/>
                        <a:t> حياة إنسان</a:t>
                      </a:r>
                      <a:endParaRPr lang="ar-SA" sz="2800" b="1" dirty="0"/>
                    </a:p>
                  </a:txBody>
                  <a:tcPr>
                    <a:solidFill>
                      <a:schemeClr val="accent6">
                        <a:lumMod val="60000"/>
                        <a:lumOff val="40000"/>
                      </a:schemeClr>
                    </a:solidFill>
                  </a:tcPr>
                </a:tc>
                <a:tc>
                  <a:txBody>
                    <a:bodyPr/>
                    <a:lstStyle/>
                    <a:p>
                      <a:pPr algn="ctr" rtl="1"/>
                      <a:endParaRPr lang="ar-SA" sz="2800" b="1" dirty="0"/>
                    </a:p>
                  </a:txBody>
                  <a:tcPr>
                    <a:solidFill>
                      <a:schemeClr val="accent3">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extLst>
                  <a:ext uri="{0D108BD9-81ED-4DB2-BD59-A6C34878D82A}">
                    <a16:rowId xmlns:a16="http://schemas.microsoft.com/office/drawing/2014/main" val="10001"/>
                  </a:ext>
                </a:extLst>
              </a:tr>
              <a:tr h="958172">
                <a:tc>
                  <a:txBody>
                    <a:bodyPr/>
                    <a:lstStyle/>
                    <a:p>
                      <a:pPr algn="ctr" rtl="1"/>
                      <a:r>
                        <a:rPr lang="ar-EG" sz="2800" b="1" dirty="0"/>
                        <a:t>الأطفال </a:t>
                      </a:r>
                      <a:r>
                        <a:rPr lang="ar-EG" sz="2800" b="1" u="sng" dirty="0"/>
                        <a:t>ينامون</a:t>
                      </a:r>
                      <a:r>
                        <a:rPr lang="ar-EG" sz="2800" b="1" dirty="0"/>
                        <a:t> مبكراً</a:t>
                      </a:r>
                    </a:p>
                  </a:txBody>
                  <a:tcPr>
                    <a:solidFill>
                      <a:schemeClr val="accent6">
                        <a:lumMod val="60000"/>
                        <a:lumOff val="40000"/>
                      </a:schemeClr>
                    </a:solidFill>
                  </a:tcPr>
                </a:tc>
                <a:tc>
                  <a:txBody>
                    <a:bodyPr/>
                    <a:lstStyle/>
                    <a:p>
                      <a:pPr algn="ctr" rtl="1"/>
                      <a:endParaRPr lang="ar-SA" sz="2800" b="1" dirty="0"/>
                    </a:p>
                  </a:txBody>
                  <a:tcPr>
                    <a:solidFill>
                      <a:schemeClr val="accent3">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11" name="Rectangle 1"/>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br>
              <a:rPr kumimoji="0" lang="ar-SA" sz="1800" b="0" i="0" u="none" strike="noStrike" cap="none" normalizeH="0" baseline="0">
                <a:ln>
                  <a:noFill/>
                </a:ln>
                <a:solidFill>
                  <a:schemeClr val="tx1"/>
                </a:solidFill>
                <a:effectLst/>
                <a:latin typeface="Arial" pitchFamily="34" charset="0"/>
                <a:cs typeface="Arial" pitchFamily="34" charset="0"/>
              </a:rPr>
            </a:br>
            <a:endParaRPr kumimoji="0" lang="ar-SA" sz="1800" b="0" i="0" u="none" strike="noStrike" cap="none" normalizeH="0" baseline="0">
              <a:ln>
                <a:noFill/>
              </a:ln>
              <a:solidFill>
                <a:schemeClr val="tx1"/>
              </a:solidFill>
              <a:effectLst/>
              <a:latin typeface="Arial" pitchFamily="34" charset="0"/>
              <a:cs typeface="Arial" pitchFamily="34" charset="0"/>
            </a:endParaRPr>
          </a:p>
        </p:txBody>
      </p:sp>
      <p:sp>
        <p:nvSpPr>
          <p:cNvPr id="12" name="مربع نص 11"/>
          <p:cNvSpPr txBox="1"/>
          <p:nvPr/>
        </p:nvSpPr>
        <p:spPr>
          <a:xfrm>
            <a:off x="5334000" y="3429000"/>
            <a:ext cx="762000" cy="1015663"/>
          </a:xfrm>
          <a:prstGeom prst="rect">
            <a:avLst/>
          </a:prstGeom>
          <a:noFill/>
        </p:spPr>
        <p:txBody>
          <a:bodyPr wrap="square" rtlCol="1">
            <a:spAutoFit/>
          </a:bodyPr>
          <a:lstStyle/>
          <a:p>
            <a:pPr algn="ctr" rtl="1"/>
            <a:r>
              <a:rPr lang="ar-SA" sz="6000" dirty="0">
                <a:solidFill>
                  <a:srgbClr val="FF0000"/>
                </a:solidFill>
              </a:rPr>
              <a:t>✓</a:t>
            </a:r>
          </a:p>
        </p:txBody>
      </p:sp>
      <p:sp>
        <p:nvSpPr>
          <p:cNvPr id="14" name="مربع نص 13"/>
          <p:cNvSpPr txBox="1"/>
          <p:nvPr/>
        </p:nvSpPr>
        <p:spPr>
          <a:xfrm>
            <a:off x="1524000" y="4444663"/>
            <a:ext cx="762000" cy="1015663"/>
          </a:xfrm>
          <a:prstGeom prst="rect">
            <a:avLst/>
          </a:prstGeom>
          <a:noFill/>
        </p:spPr>
        <p:txBody>
          <a:bodyPr wrap="square" rtlCol="1">
            <a:spAutoFit/>
          </a:bodyPr>
          <a:lstStyle/>
          <a:p>
            <a:pPr algn="ctr" rtl="1"/>
            <a:r>
              <a:rPr lang="ar-SA" sz="6000" dirty="0">
                <a:solidFill>
                  <a:srgbClr val="FF0000"/>
                </a:solidFill>
              </a:rPr>
              <a:t>✓</a:t>
            </a:r>
          </a:p>
        </p:txBody>
      </p:sp>
    </p:spTree>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جدول 8"/>
          <p:cNvGraphicFramePr>
            <a:graphicFrameLocks noGrp="1"/>
          </p:cNvGraphicFramePr>
          <p:nvPr>
            <p:extLst>
              <p:ext uri="{D42A27DB-BD31-4B8C-83A1-F6EECF244321}">
                <p14:modId xmlns:p14="http://schemas.microsoft.com/office/powerpoint/2010/main" val="4129905487"/>
              </p:ext>
            </p:extLst>
          </p:nvPr>
        </p:nvGraphicFramePr>
        <p:xfrm>
          <a:off x="785702" y="965537"/>
          <a:ext cx="7572595" cy="4566581"/>
        </p:xfrm>
        <a:graphic>
          <a:graphicData uri="http://schemas.openxmlformats.org/drawingml/2006/table">
            <a:tbl>
              <a:tblPr rtl="1" firstRow="1" bandRow="1">
                <a:tableStyleId>{F5AB1C69-6EDB-4FF4-983F-18BD219EF322}</a:tableStyleId>
              </a:tblPr>
              <a:tblGrid>
                <a:gridCol w="2138431">
                  <a:extLst>
                    <a:ext uri="{9D8B030D-6E8A-4147-A177-3AD203B41FA5}">
                      <a16:colId xmlns:a16="http://schemas.microsoft.com/office/drawing/2014/main" val="20000"/>
                    </a:ext>
                  </a:extLst>
                </a:gridCol>
                <a:gridCol w="1288396">
                  <a:extLst>
                    <a:ext uri="{9D8B030D-6E8A-4147-A177-3AD203B41FA5}">
                      <a16:colId xmlns:a16="http://schemas.microsoft.com/office/drawing/2014/main" val="20001"/>
                    </a:ext>
                  </a:extLst>
                </a:gridCol>
                <a:gridCol w="1576560">
                  <a:extLst>
                    <a:ext uri="{9D8B030D-6E8A-4147-A177-3AD203B41FA5}">
                      <a16:colId xmlns:a16="http://schemas.microsoft.com/office/drawing/2014/main" val="20002"/>
                    </a:ext>
                  </a:extLst>
                </a:gridCol>
                <a:gridCol w="1218915">
                  <a:extLst>
                    <a:ext uri="{9D8B030D-6E8A-4147-A177-3AD203B41FA5}">
                      <a16:colId xmlns:a16="http://schemas.microsoft.com/office/drawing/2014/main" val="20003"/>
                    </a:ext>
                  </a:extLst>
                </a:gridCol>
                <a:gridCol w="1350293">
                  <a:extLst>
                    <a:ext uri="{9D8B030D-6E8A-4147-A177-3AD203B41FA5}">
                      <a16:colId xmlns:a16="http://schemas.microsoft.com/office/drawing/2014/main" val="20004"/>
                    </a:ext>
                  </a:extLst>
                </a:gridCol>
              </a:tblGrid>
              <a:tr h="1995765">
                <a:tc>
                  <a:txBody>
                    <a:bodyPr/>
                    <a:lstStyle/>
                    <a:p>
                      <a:pPr algn="ctr" rtl="1"/>
                      <a:r>
                        <a:rPr lang="ar-EG" sz="2800" b="1" dirty="0"/>
                        <a:t>الجملة</a:t>
                      </a:r>
                      <a:endParaRPr lang="ar-SA" sz="2800" b="1" dirty="0"/>
                    </a:p>
                  </a:txBody>
                  <a:tcPr anchor="ctr">
                    <a:solidFill>
                      <a:schemeClr val="accent6">
                        <a:lumMod val="60000"/>
                        <a:lumOff val="40000"/>
                      </a:schemeClr>
                    </a:solidFill>
                  </a:tcPr>
                </a:tc>
                <a:tc>
                  <a:txBody>
                    <a:bodyPr/>
                    <a:lstStyle/>
                    <a:p>
                      <a:pPr algn="ctr" rtl="1"/>
                      <a:r>
                        <a:rPr lang="ar-EG" sz="2800" b="1" dirty="0"/>
                        <a:t>الضمة الظاهرة</a:t>
                      </a:r>
                      <a:endParaRPr lang="ar-SA" sz="2800" b="1" dirty="0"/>
                    </a:p>
                  </a:txBody>
                  <a:tcPr anchor="ctr">
                    <a:solidFill>
                      <a:schemeClr val="accent3">
                        <a:lumMod val="60000"/>
                        <a:lumOff val="40000"/>
                      </a:schemeClr>
                    </a:solidFill>
                  </a:tcPr>
                </a:tc>
                <a:tc>
                  <a:txBody>
                    <a:bodyPr/>
                    <a:lstStyle/>
                    <a:p>
                      <a:pPr algn="ctr" rtl="1"/>
                      <a:r>
                        <a:rPr lang="ar-EG" sz="2800" b="1" dirty="0"/>
                        <a:t>الضمة المقدرة للتعذر</a:t>
                      </a:r>
                      <a:endParaRPr lang="ar-SA" sz="2800" b="1" dirty="0"/>
                    </a:p>
                  </a:txBody>
                  <a:tcPr anchor="ct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الضمة المقدرة للثقل</a:t>
                      </a:r>
                      <a:endParaRPr lang="ar-SA" sz="2800" b="1" dirty="0"/>
                    </a:p>
                    <a:p>
                      <a:pPr algn="ctr" rtl="1"/>
                      <a:endParaRPr lang="ar-SA" sz="2800" b="1" dirty="0"/>
                    </a:p>
                  </a:txBody>
                  <a:tcPr anchor="ctr">
                    <a:solidFill>
                      <a:schemeClr val="accent2">
                        <a:lumMod val="60000"/>
                        <a:lumOff val="40000"/>
                      </a:schemeClr>
                    </a:solidFill>
                  </a:tcPr>
                </a:tc>
                <a:tc>
                  <a:txBody>
                    <a:bodyPr/>
                    <a:lstStyle/>
                    <a:p>
                      <a:pPr algn="ctr" rtl="1"/>
                      <a:r>
                        <a:rPr lang="ar-EG" sz="2800" b="1" dirty="0"/>
                        <a:t>ثبوت النون</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048622">
                <a:tc>
                  <a:txBody>
                    <a:bodyPr/>
                    <a:lstStyle/>
                    <a:p>
                      <a:pPr algn="ctr" rtl="1"/>
                      <a:r>
                        <a:rPr lang="ar-EG" sz="2800" b="1" dirty="0"/>
                        <a:t>فوائد الفواكه لا </a:t>
                      </a:r>
                      <a:r>
                        <a:rPr lang="ar-EG" sz="2800" b="1" u="sng" dirty="0"/>
                        <a:t>تحصى.</a:t>
                      </a:r>
                      <a:endParaRPr lang="ar-SA" sz="2800" b="1" dirty="0"/>
                    </a:p>
                  </a:txBody>
                  <a:tcPr anchor="ctr">
                    <a:solidFill>
                      <a:schemeClr val="accent6">
                        <a:lumMod val="60000"/>
                        <a:lumOff val="40000"/>
                      </a:schemeClr>
                    </a:solidFill>
                  </a:tcPr>
                </a:tc>
                <a:tc>
                  <a:txBody>
                    <a:bodyPr/>
                    <a:lstStyle/>
                    <a:p>
                      <a:pPr algn="ctr" rtl="1"/>
                      <a:endParaRPr lang="ar-SA" sz="2800" b="1" dirty="0"/>
                    </a:p>
                  </a:txBody>
                  <a:tcPr anchor="ctr">
                    <a:solidFill>
                      <a:schemeClr val="accent3">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1"/>
                  </a:ext>
                </a:extLst>
              </a:tr>
              <a:tr h="1522194">
                <a:tc>
                  <a:txBody>
                    <a:bodyPr/>
                    <a:lstStyle/>
                    <a:p>
                      <a:pPr algn="ctr" rtl="1"/>
                      <a:r>
                        <a:rPr lang="ar-EG" sz="2800" b="1" dirty="0"/>
                        <a:t>الجلوس</a:t>
                      </a:r>
                      <a:r>
                        <a:rPr lang="ar-EG" sz="2800" b="1" baseline="0" dirty="0"/>
                        <a:t> الصحيح </a:t>
                      </a:r>
                      <a:r>
                        <a:rPr lang="ar-EG" sz="2800" b="1" u="sng" baseline="0" dirty="0"/>
                        <a:t>يقي</a:t>
                      </a:r>
                      <a:r>
                        <a:rPr lang="ar-EG" sz="2800" b="1" baseline="0" dirty="0"/>
                        <a:t> من آلام الظهر</a:t>
                      </a:r>
                      <a:endParaRPr lang="ar-EG" sz="2800" b="1" dirty="0"/>
                    </a:p>
                  </a:txBody>
                  <a:tcPr anchor="ctr">
                    <a:solidFill>
                      <a:schemeClr val="accent6">
                        <a:lumMod val="60000"/>
                        <a:lumOff val="40000"/>
                      </a:schemeClr>
                    </a:solidFill>
                  </a:tcPr>
                </a:tc>
                <a:tc>
                  <a:txBody>
                    <a:bodyPr/>
                    <a:lstStyle/>
                    <a:p>
                      <a:pPr algn="ctr" rtl="1"/>
                      <a:endParaRPr lang="ar-SA" sz="2800" b="1" dirty="0"/>
                    </a:p>
                  </a:txBody>
                  <a:tcPr anchor="ctr">
                    <a:solidFill>
                      <a:schemeClr val="accent3">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tc>
                  <a:txBody>
                    <a:bodyPr/>
                    <a:lstStyle/>
                    <a:p>
                      <a:pPr algn="ctr" rtl="1"/>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11" name="Rectangle 1"/>
          <p:cNvSpPr>
            <a:spLocks noChangeArrowheads="1"/>
          </p:cNvSpPr>
          <p:nvPr/>
        </p:nvSpPr>
        <p:spPr bwMode="auto">
          <a:xfrm>
            <a:off x="457200" y="367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br>
              <a:rPr kumimoji="0" lang="ar-SA" sz="1800" b="0" i="0" u="none" strike="noStrike" cap="none" normalizeH="0" baseline="0">
                <a:ln>
                  <a:noFill/>
                </a:ln>
                <a:solidFill>
                  <a:schemeClr val="tx1"/>
                </a:solidFill>
                <a:effectLst/>
                <a:latin typeface="Arial" pitchFamily="34" charset="0"/>
                <a:cs typeface="Arial" pitchFamily="34" charset="0"/>
              </a:rPr>
            </a:br>
            <a:endParaRPr kumimoji="0" lang="ar-SA" sz="1800" b="0" i="0" u="none" strike="noStrike" cap="none" normalizeH="0" baseline="0">
              <a:ln>
                <a:noFill/>
              </a:ln>
              <a:solidFill>
                <a:schemeClr val="tx1"/>
              </a:solidFill>
              <a:effectLst/>
              <a:latin typeface="Arial" pitchFamily="34" charset="0"/>
              <a:cs typeface="Arial" pitchFamily="34" charset="0"/>
            </a:endParaRPr>
          </a:p>
        </p:txBody>
      </p:sp>
      <p:sp>
        <p:nvSpPr>
          <p:cNvPr id="12" name="مربع نص 11"/>
          <p:cNvSpPr txBox="1"/>
          <p:nvPr/>
        </p:nvSpPr>
        <p:spPr>
          <a:xfrm>
            <a:off x="3810000" y="2971800"/>
            <a:ext cx="914400" cy="1015663"/>
          </a:xfrm>
          <a:prstGeom prst="rect">
            <a:avLst/>
          </a:prstGeom>
          <a:noFill/>
        </p:spPr>
        <p:txBody>
          <a:bodyPr wrap="square" rtlCol="1">
            <a:spAutoFit/>
          </a:bodyPr>
          <a:lstStyle/>
          <a:p>
            <a:pPr algn="ctr" rtl="1"/>
            <a:r>
              <a:rPr lang="ar-SA" sz="6000" dirty="0">
                <a:solidFill>
                  <a:srgbClr val="FF0000"/>
                </a:solidFill>
              </a:rPr>
              <a:t>✓</a:t>
            </a:r>
          </a:p>
        </p:txBody>
      </p:sp>
      <p:sp>
        <p:nvSpPr>
          <p:cNvPr id="14" name="مربع نص 13"/>
          <p:cNvSpPr txBox="1"/>
          <p:nvPr/>
        </p:nvSpPr>
        <p:spPr>
          <a:xfrm>
            <a:off x="2209800" y="4572010"/>
            <a:ext cx="1066800" cy="1015663"/>
          </a:xfrm>
          <a:prstGeom prst="rect">
            <a:avLst/>
          </a:prstGeom>
          <a:noFill/>
        </p:spPr>
        <p:txBody>
          <a:bodyPr wrap="square" rtlCol="1">
            <a:spAutoFit/>
          </a:bodyPr>
          <a:lstStyle/>
          <a:p>
            <a:pPr algn="ctr" rtl="1"/>
            <a:r>
              <a:rPr lang="ar-SA" sz="6000" dirty="0">
                <a:solidFill>
                  <a:srgbClr val="FF0000"/>
                </a:solidFill>
              </a:rPr>
              <a:t>✓</a:t>
            </a:r>
          </a:p>
        </p:txBody>
      </p:sp>
    </p:spTree>
    <p:extLst>
      <p:ext uri="{BB962C8B-B14F-4D97-AF65-F5344CB8AC3E}">
        <p14:creationId xmlns:p14="http://schemas.microsoft.com/office/powerpoint/2010/main" val="33868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جدول 8"/>
          <p:cNvGraphicFramePr>
            <a:graphicFrameLocks noGrp="1"/>
          </p:cNvGraphicFramePr>
          <p:nvPr>
            <p:extLst>
              <p:ext uri="{D42A27DB-BD31-4B8C-83A1-F6EECF244321}">
                <p14:modId xmlns:p14="http://schemas.microsoft.com/office/powerpoint/2010/main" val="139856410"/>
              </p:ext>
            </p:extLst>
          </p:nvPr>
        </p:nvGraphicFramePr>
        <p:xfrm>
          <a:off x="685800" y="1297894"/>
          <a:ext cx="7620000" cy="3700824"/>
        </p:xfrm>
        <a:graphic>
          <a:graphicData uri="http://schemas.openxmlformats.org/drawingml/2006/table">
            <a:tbl>
              <a:tblPr rtl="1" firstRow="1" bandRow="1">
                <a:tableStyleId>{F5AB1C69-6EDB-4FF4-983F-18BD219EF322}</a:tableStyleId>
              </a:tblPr>
              <a:tblGrid>
                <a:gridCol w="2151818">
                  <a:extLst>
                    <a:ext uri="{9D8B030D-6E8A-4147-A177-3AD203B41FA5}">
                      <a16:colId xmlns:a16="http://schemas.microsoft.com/office/drawing/2014/main" val="20000"/>
                    </a:ext>
                  </a:extLst>
                </a:gridCol>
                <a:gridCol w="1296462">
                  <a:extLst>
                    <a:ext uri="{9D8B030D-6E8A-4147-A177-3AD203B41FA5}">
                      <a16:colId xmlns:a16="http://schemas.microsoft.com/office/drawing/2014/main" val="20001"/>
                    </a:ext>
                  </a:extLst>
                </a:gridCol>
                <a:gridCol w="1586430">
                  <a:extLst>
                    <a:ext uri="{9D8B030D-6E8A-4147-A177-3AD203B41FA5}">
                      <a16:colId xmlns:a16="http://schemas.microsoft.com/office/drawing/2014/main" val="20002"/>
                    </a:ext>
                  </a:extLst>
                </a:gridCol>
                <a:gridCol w="1226545">
                  <a:extLst>
                    <a:ext uri="{9D8B030D-6E8A-4147-A177-3AD203B41FA5}">
                      <a16:colId xmlns:a16="http://schemas.microsoft.com/office/drawing/2014/main" val="20003"/>
                    </a:ext>
                  </a:extLst>
                </a:gridCol>
                <a:gridCol w="1358745">
                  <a:extLst>
                    <a:ext uri="{9D8B030D-6E8A-4147-A177-3AD203B41FA5}">
                      <a16:colId xmlns:a16="http://schemas.microsoft.com/office/drawing/2014/main" val="20004"/>
                    </a:ext>
                  </a:extLst>
                </a:gridCol>
              </a:tblGrid>
              <a:tr h="2437844">
                <a:tc>
                  <a:txBody>
                    <a:bodyPr/>
                    <a:lstStyle/>
                    <a:p>
                      <a:pPr algn="ctr" rtl="1"/>
                      <a:r>
                        <a:rPr lang="ar-EG" sz="2800" b="1" dirty="0"/>
                        <a:t>الجملة</a:t>
                      </a:r>
                      <a:endParaRPr lang="ar-SA" sz="2800" b="1" dirty="0"/>
                    </a:p>
                  </a:txBody>
                  <a:tcPr anchor="ctr">
                    <a:solidFill>
                      <a:schemeClr val="accent6">
                        <a:lumMod val="60000"/>
                        <a:lumOff val="40000"/>
                      </a:schemeClr>
                    </a:solidFill>
                  </a:tcPr>
                </a:tc>
                <a:tc>
                  <a:txBody>
                    <a:bodyPr/>
                    <a:lstStyle/>
                    <a:p>
                      <a:pPr algn="ctr" rtl="1"/>
                      <a:r>
                        <a:rPr lang="ar-EG" sz="2800" b="1" dirty="0"/>
                        <a:t>الضمة الظاهرة</a:t>
                      </a:r>
                      <a:endParaRPr lang="ar-SA" sz="2800" b="1" dirty="0"/>
                    </a:p>
                  </a:txBody>
                  <a:tcPr anchor="ctr">
                    <a:solidFill>
                      <a:schemeClr val="accent3">
                        <a:lumMod val="60000"/>
                        <a:lumOff val="40000"/>
                      </a:schemeClr>
                    </a:solidFill>
                  </a:tcPr>
                </a:tc>
                <a:tc>
                  <a:txBody>
                    <a:bodyPr/>
                    <a:lstStyle/>
                    <a:p>
                      <a:pPr algn="ctr" rtl="1"/>
                      <a:r>
                        <a:rPr lang="ar-EG" sz="2800" b="1" dirty="0"/>
                        <a:t>الضمة المقدرة للتعذر</a:t>
                      </a:r>
                      <a:endParaRPr lang="ar-SA" sz="2800" b="1" dirty="0"/>
                    </a:p>
                  </a:txBody>
                  <a:tcPr anchor="ct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800" b="1" dirty="0"/>
                        <a:t>الضمة المقدرة للثقل</a:t>
                      </a:r>
                      <a:endParaRPr lang="ar-SA" sz="2800" b="1" dirty="0"/>
                    </a:p>
                    <a:p>
                      <a:pPr algn="ctr" rtl="1"/>
                      <a:endParaRPr lang="ar-SA" sz="2800" b="1" dirty="0"/>
                    </a:p>
                  </a:txBody>
                  <a:tcPr anchor="ctr">
                    <a:solidFill>
                      <a:schemeClr val="accent2">
                        <a:lumMod val="60000"/>
                        <a:lumOff val="40000"/>
                      </a:schemeClr>
                    </a:solidFill>
                  </a:tcPr>
                </a:tc>
                <a:tc>
                  <a:txBody>
                    <a:bodyPr/>
                    <a:lstStyle/>
                    <a:p>
                      <a:pPr algn="ctr" rtl="1"/>
                      <a:r>
                        <a:rPr lang="ar-EG" sz="2800" b="1" dirty="0"/>
                        <a:t>ثبوت النون</a:t>
                      </a:r>
                      <a:endParaRPr lang="ar-SA" sz="2800" b="1" dirty="0"/>
                    </a:p>
                  </a:txBody>
                  <a:tcPr anchor="ctr">
                    <a:solidFill>
                      <a:schemeClr val="accent2">
                        <a:lumMod val="60000"/>
                        <a:lumOff val="40000"/>
                      </a:schemeClr>
                    </a:solidFill>
                  </a:tcPr>
                </a:tc>
                <a:extLst>
                  <a:ext uri="{0D108BD9-81ED-4DB2-BD59-A6C34878D82A}">
                    <a16:rowId xmlns:a16="http://schemas.microsoft.com/office/drawing/2014/main" val="10000"/>
                  </a:ext>
                </a:extLst>
              </a:tr>
              <a:tr h="1262980">
                <a:tc>
                  <a:txBody>
                    <a:bodyPr/>
                    <a:lstStyle/>
                    <a:p>
                      <a:pPr algn="ctr" rtl="1"/>
                      <a:r>
                        <a:rPr lang="ar-EG" sz="2800" b="1" u="sng" dirty="0"/>
                        <a:t>يسمو</a:t>
                      </a:r>
                      <a:r>
                        <a:rPr lang="ar-EG" sz="2800" b="1" dirty="0"/>
                        <a:t> المؤمن بأخلاقه</a:t>
                      </a:r>
                      <a:endParaRPr lang="ar-SA" sz="2800" b="1" dirty="0"/>
                    </a:p>
                  </a:txBody>
                  <a:tcPr>
                    <a:solidFill>
                      <a:schemeClr val="accent6">
                        <a:lumMod val="60000"/>
                        <a:lumOff val="40000"/>
                      </a:schemeClr>
                    </a:solidFill>
                  </a:tcPr>
                </a:tc>
                <a:tc>
                  <a:txBody>
                    <a:bodyPr/>
                    <a:lstStyle/>
                    <a:p>
                      <a:pPr algn="ctr" rtl="1"/>
                      <a:endParaRPr lang="ar-SA" sz="2800" b="1" dirty="0"/>
                    </a:p>
                  </a:txBody>
                  <a:tcPr>
                    <a:solidFill>
                      <a:schemeClr val="accent3">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tc>
                  <a:txBody>
                    <a:bodyPr/>
                    <a:lstStyle/>
                    <a:p>
                      <a:pPr algn="ctr" rtl="1"/>
                      <a:endParaRPr lang="ar-SA" sz="2800" b="1" dirty="0"/>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1" name="Rectangle 1"/>
          <p:cNvSpPr>
            <a:spLocks noChangeArrowheads="1"/>
          </p:cNvSpPr>
          <p:nvPr/>
        </p:nvSpPr>
        <p:spPr bwMode="auto">
          <a:xfrm>
            <a:off x="457200" y="4639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br>
              <a:rPr kumimoji="0" lang="ar-SA" sz="1800" b="0" i="0" u="none" strike="noStrike" cap="none" normalizeH="0" baseline="0">
                <a:ln>
                  <a:noFill/>
                </a:ln>
                <a:solidFill>
                  <a:schemeClr val="tx1"/>
                </a:solidFill>
                <a:effectLst/>
                <a:latin typeface="Arial" pitchFamily="34" charset="0"/>
                <a:cs typeface="Arial" pitchFamily="34" charset="0"/>
              </a:rPr>
            </a:br>
            <a:endParaRPr kumimoji="0" lang="ar-SA" sz="1800" b="0" i="0" u="none" strike="noStrike" cap="none" normalizeH="0" baseline="0">
              <a:ln>
                <a:noFill/>
              </a:ln>
              <a:solidFill>
                <a:schemeClr val="tx1"/>
              </a:solidFill>
              <a:effectLst/>
              <a:latin typeface="Arial" pitchFamily="34" charset="0"/>
              <a:cs typeface="Arial" pitchFamily="34" charset="0"/>
            </a:endParaRPr>
          </a:p>
        </p:txBody>
      </p:sp>
      <p:sp>
        <p:nvSpPr>
          <p:cNvPr id="12" name="مربع نص 11"/>
          <p:cNvSpPr txBox="1"/>
          <p:nvPr/>
        </p:nvSpPr>
        <p:spPr>
          <a:xfrm>
            <a:off x="2362200" y="3965849"/>
            <a:ext cx="762000" cy="1015663"/>
          </a:xfrm>
          <a:prstGeom prst="rect">
            <a:avLst/>
          </a:prstGeom>
          <a:noFill/>
        </p:spPr>
        <p:txBody>
          <a:bodyPr wrap="square" rtlCol="1">
            <a:spAutoFit/>
          </a:bodyPr>
          <a:lstStyle/>
          <a:p>
            <a:pPr algn="ctr" rtl="1"/>
            <a:r>
              <a:rPr lang="ar-SA" sz="6000" dirty="0">
                <a:solidFill>
                  <a:srgbClr val="FF0000"/>
                </a:solidFill>
              </a:rPr>
              <a:t>✓</a:t>
            </a:r>
          </a:p>
        </p:txBody>
      </p:sp>
    </p:spTree>
    <p:extLst>
      <p:ext uri="{BB962C8B-B14F-4D97-AF65-F5344CB8AC3E}">
        <p14:creationId xmlns:p14="http://schemas.microsoft.com/office/powerpoint/2010/main" val="3652747718"/>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مستطيل 17"/>
          <p:cNvSpPr>
            <a:spLocks noChangeArrowheads="1"/>
          </p:cNvSpPr>
          <p:nvPr/>
        </p:nvSpPr>
        <p:spPr bwMode="auto">
          <a:xfrm>
            <a:off x="990600" y="1752600"/>
            <a:ext cx="7315200" cy="3477875"/>
          </a:xfrm>
          <a:prstGeom prst="rect">
            <a:avLst/>
          </a:prstGeom>
          <a:solidFill>
            <a:schemeClr val="bg1">
              <a:lumMod val="95000"/>
            </a:schemeClr>
          </a:solidFill>
          <a:ln w="9525">
            <a:noFill/>
            <a:miter lim="800000"/>
            <a:headEnd/>
            <a:tailEnd/>
          </a:ln>
        </p:spPr>
        <p:txBody>
          <a:bodyPr wrap="square">
            <a:spAutoFit/>
          </a:bodyPr>
          <a:lstStyle/>
          <a:p>
            <a:pPr algn="ctr" rtl="1"/>
            <a:r>
              <a:rPr lang="ar-EG" sz="4400" b="1" dirty="0">
                <a:latin typeface="Calibri" pitchFamily="34" charset="0"/>
              </a:rPr>
              <a:t>نلاحظ كل كلمة ظلل آخرها، نجد أنها أفعال مضارعة اختلفت علامات إعرابها لاختلاف نوع المضارع، وبتأمل هذه الأفعال نستنتج أن علامة الرفع الضمة أو ثبوت النون.</a:t>
            </a:r>
            <a:endParaRPr lang="ar-EG" sz="4400" dirty="0">
              <a:solidFill>
                <a:srgbClr val="0000FF"/>
              </a:solidFill>
              <a:latin typeface="Calibri" pitchFamily="34" charset="0"/>
            </a:endParaRPr>
          </a:p>
        </p:txBody>
      </p:sp>
      <p:pic>
        <p:nvPicPr>
          <p:cNvPr id="3" name="صورة 2">
            <a:extLst>
              <a:ext uri="{FF2B5EF4-FFF2-40B4-BE49-F238E27FC236}">
                <a16:creationId xmlns:a16="http://schemas.microsoft.com/office/drawing/2014/main" id="{7F0D3877-8EB3-4FFA-9DB9-E9712E852DAF}"/>
              </a:ext>
            </a:extLst>
          </p:cNvPr>
          <p:cNvPicPr>
            <a:picLocks noChangeAspect="1"/>
          </p:cNvPicPr>
          <p:nvPr/>
        </p:nvPicPr>
        <p:blipFill>
          <a:blip r:embed="rId4"/>
          <a:stretch>
            <a:fillRect/>
          </a:stretch>
        </p:blipFill>
        <p:spPr>
          <a:xfrm>
            <a:off x="2426022" y="533400"/>
            <a:ext cx="4291956" cy="1219200"/>
          </a:xfrm>
          <a:prstGeom prst="rect">
            <a:avLst/>
          </a:prstGeom>
        </p:spPr>
      </p:pic>
    </p:spTree>
    <p:extLst>
      <p:ext uri="{BB962C8B-B14F-4D97-AF65-F5344CB8AC3E}">
        <p14:creationId xmlns:p14="http://schemas.microsoft.com/office/powerpoint/2010/main" val="3918045231"/>
      </p:ext>
    </p:extLst>
  </p:cSld>
  <p:clrMapOvr>
    <a:masterClrMapping/>
  </p:clrMapOvr>
  <p:transition>
    <p:zoom/>
    <p:sndAc>
      <p:stSnd>
        <p:snd r:embed="rId3" name="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477887" y="1066800"/>
            <a:ext cx="4299350" cy="4572000"/>
          </a:xfrm>
          <a:prstGeom prst="rect">
            <a:avLst/>
          </a:prstGeom>
          <a:noFill/>
          <a:ln w="9525">
            <a:noFill/>
            <a:miter lim="800000"/>
            <a:headEnd/>
            <a:tailEnd/>
          </a:ln>
        </p:spPr>
      </p:pic>
      <p:sp>
        <p:nvSpPr>
          <p:cNvPr id="3" name="مستطيل 2"/>
          <p:cNvSpPr>
            <a:spLocks noChangeArrowheads="1"/>
          </p:cNvSpPr>
          <p:nvPr/>
        </p:nvSpPr>
        <p:spPr bwMode="auto">
          <a:xfrm rot="-2142585">
            <a:off x="3054446" y="1777239"/>
            <a:ext cx="2641618" cy="2862322"/>
          </a:xfrm>
          <a:prstGeom prst="rect">
            <a:avLst/>
          </a:prstGeom>
          <a:noFill/>
          <a:ln w="9525">
            <a:noFill/>
            <a:miter lim="800000"/>
            <a:headEnd/>
            <a:tailEnd/>
          </a:ln>
        </p:spPr>
        <p:txBody>
          <a:bodyPr wrap="square">
            <a:spAutoFit/>
          </a:bodyPr>
          <a:lstStyle/>
          <a:p>
            <a:pPr algn="r" rtl="1"/>
            <a:r>
              <a:rPr lang="ar-EG" sz="6000" b="1" dirty="0">
                <a:solidFill>
                  <a:schemeClr val="tx1">
                    <a:lumMod val="65000"/>
                    <a:lumOff val="35000"/>
                  </a:schemeClr>
                </a:solidFill>
                <a:latin typeface="Calibri" pitchFamily="34" charset="0"/>
              </a:rPr>
              <a:t>أثبِّت تعلُّمي السابق</a:t>
            </a:r>
            <a:endParaRPr lang="ar-EG" sz="6000"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2808915763"/>
      </p:ext>
    </p:extLst>
  </p:cSld>
  <p:clrMapOvr>
    <a:masterClrMapping/>
  </p:clrMapOvr>
  <p:transition>
    <p:zoom/>
    <p:sndAc>
      <p:stSnd>
        <p:snd r:embed="rId2" name="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1433</Words>
  <Application>Microsoft Office PowerPoint</Application>
  <PresentationFormat>عرض على الشاشة (4:3)</PresentationFormat>
  <Paragraphs>367</Paragraphs>
  <Slides>72</Slides>
  <Notes>3</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72</vt:i4>
      </vt:variant>
    </vt:vector>
  </HeadingPairs>
  <TitlesOfParts>
    <vt:vector size="77" baseType="lpstr">
      <vt:lpstr>Arial</vt:lpstr>
      <vt:lpstr>Calibri</vt:lpstr>
      <vt:lpstr>Wingdings</vt:lpstr>
      <vt:lpstr>سمة Office</vt:lpstr>
      <vt:lpstr>3_Office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279</cp:revision>
  <dcterms:created xsi:type="dcterms:W3CDTF">2012-12-01T21:57:10Z</dcterms:created>
  <dcterms:modified xsi:type="dcterms:W3CDTF">2020-12-06T11:05:39Z</dcterms:modified>
</cp:coreProperties>
</file>