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48"/>
  </p:notesMasterIdLst>
  <p:sldIdLst>
    <p:sldId id="357" r:id="rId3"/>
    <p:sldId id="258" r:id="rId4"/>
    <p:sldId id="358" r:id="rId5"/>
    <p:sldId id="259" r:id="rId6"/>
    <p:sldId id="260" r:id="rId7"/>
    <p:sldId id="262" r:id="rId8"/>
    <p:sldId id="263" r:id="rId9"/>
    <p:sldId id="300" r:id="rId10"/>
    <p:sldId id="359" r:id="rId11"/>
    <p:sldId id="265" r:id="rId12"/>
    <p:sldId id="266" r:id="rId13"/>
    <p:sldId id="269" r:id="rId14"/>
    <p:sldId id="270" r:id="rId15"/>
    <p:sldId id="301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94" r:id="rId31"/>
    <p:sldId id="295" r:id="rId32"/>
    <p:sldId id="296" r:id="rId33"/>
    <p:sldId id="297" r:id="rId34"/>
    <p:sldId id="286" r:id="rId35"/>
    <p:sldId id="287" r:id="rId36"/>
    <p:sldId id="289" r:id="rId37"/>
    <p:sldId id="290" r:id="rId38"/>
    <p:sldId id="291" r:id="rId39"/>
    <p:sldId id="292" r:id="rId40"/>
    <p:sldId id="293" r:id="rId41"/>
    <p:sldId id="305" r:id="rId42"/>
    <p:sldId id="306" r:id="rId43"/>
    <p:sldId id="302" r:id="rId44"/>
    <p:sldId id="303" r:id="rId45"/>
    <p:sldId id="298" r:id="rId46"/>
    <p:sldId id="304" r:id="rId47"/>
  </p:sldIdLst>
  <p:sldSz cx="9144000" cy="6858000" type="screen4x3"/>
  <p:notesSz cx="6858000" cy="9144000"/>
  <p:defaultTextStyle>
    <a:defPPr>
      <a:defRPr lang="ar-EG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CC00FF"/>
    <a:srgbClr val="FFFF66"/>
    <a:srgbClr val="0000FF"/>
    <a:srgbClr val="6600CC"/>
    <a:srgbClr val="9999FF"/>
    <a:srgbClr val="D5D5FF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نمط متوسط 2 - تميي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88548" autoAdjust="0"/>
  </p:normalViewPr>
  <p:slideViewPr>
    <p:cSldViewPr>
      <p:cViewPr varScale="1">
        <p:scale>
          <a:sx n="62" d="100"/>
          <a:sy n="62" d="100"/>
        </p:scale>
        <p:origin x="654" y="66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DBD18DD-6295-47DA-9C6A-C65E9503524F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EG" noProof="0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ar-SA" noProof="0"/>
              <a:t>انقر لتحرير أنماط النص الرئيسي</a:t>
            </a:r>
          </a:p>
          <a:p>
            <a:pPr lvl="1"/>
            <a:r>
              <a:rPr lang="ar-SA" noProof="0"/>
              <a:t>المستوى الثاني</a:t>
            </a:r>
          </a:p>
          <a:p>
            <a:pPr lvl="2"/>
            <a:r>
              <a:rPr lang="ar-SA" noProof="0"/>
              <a:t>المستوى الثالث</a:t>
            </a:r>
          </a:p>
          <a:p>
            <a:pPr lvl="3"/>
            <a:r>
              <a:rPr lang="ar-SA" noProof="0"/>
              <a:t>المستوى الرابع</a:t>
            </a:r>
          </a:p>
          <a:p>
            <a:pPr lvl="4"/>
            <a:r>
              <a:rPr lang="ar-SA" noProof="0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E55EFC6-AEBE-4D09-83D2-6F8524C1D06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865349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6084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D602421-719B-4209-B5E3-C17574FAF2B1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55061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عنصر نائب لصورة الشريحة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عنصر نائب للملاحظا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SA"/>
          </a:p>
        </p:txBody>
      </p:sp>
      <p:sp>
        <p:nvSpPr>
          <p:cNvPr id="47108" name="عنصر نائب لرقم الشريحة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5D3AC4-EA03-4248-A7B7-901ECD7FBE23}" type="slidenum">
              <a:rPr lang="ar-EG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5291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2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E936F-BF3D-432D-87ED-33E6ED52FC36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5DE5B-FE5C-415E-9C9A-96B684E297C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61DE-A5A8-425A-8EB2-2D9D1230D4B6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847A-0BFB-4134-AFF0-1076E174DFFA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F2220-7348-4D4A-9A38-84A2B4024046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0779F-4C7D-4666-869B-226D2445E78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E866-26AC-4F12-BF03-2E70F34D075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06A466-CA4A-422D-A76F-3317761EBE3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220484852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94843-CC8A-41C8-A3DD-10FFC712799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DCE5D-AA2A-4489-9DAD-F26A8D266C9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1543489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9F9C2-5A16-41F2-A023-744AB1A1A4B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7D736-4D60-400D-BCA5-B11C56250DD7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9731218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EA80-E917-4C1F-995C-695159E9B64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DB7EE-C0F4-468A-98D7-060766B1F1E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1991203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275A-1676-4D50-B540-A945DE79C0F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50566-74FB-42B6-8003-8333CF028EC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540174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381074-DF8F-4E5F-8341-32EC60DB319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8FE28-7C45-4C47-9F76-72AE885492D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642151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B9D4A-65BC-4661-BF1D-09AD1A70385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54638-0E38-4250-BBC9-DFAEA7335279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3275441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13251-B426-48F4-B234-3BDABCF21395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CCDF1-E01B-45BD-B992-15BC9B3C850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80062633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94F4E-D636-4D5B-B404-7F8C2108F81E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4457E-CB38-4532-A3D1-B88D7D815E4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068E0-E45E-4382-BCBE-96EFA00447B9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C997-4E43-47C9-8F33-A5C4B962C1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85225953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D4B94-5DEC-479B-AAF0-7AE6210095BA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B6587-C184-4A8E-B602-A333206C7DC3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6123678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5007A-3AC3-4950-B46D-F981AE3395B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31CAA-73A9-4AB9-856D-EC673F166E2B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2320077"/>
      </p:ext>
    </p:extLst>
  </p:cSld>
  <p:clrMapOvr>
    <a:masterClrMapping/>
  </p:clrMapOvr>
  <p:transition spd="slow">
    <p:wheel spokes="1"/>
    <p:sndAc>
      <p:stSnd>
        <p:snd r:embed="rId1" name="voltag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A1DC1-AC9F-4D85-9840-8E77FAC15780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7F515-B314-4E4D-8F4B-E0E73762BAD4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BE08E-EC7E-4B6E-A0EE-C4C87D0C0F52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8E5FC-E875-4A3A-9E18-49CEA52EA6E8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C9B3B-B1D1-4700-8857-4F856E14379F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8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9689E-3DA1-4B5D-9B0F-380878096B5C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01732-FE68-4E7B-8E4B-3FADCE8985C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4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A21AE-E067-4120-81B7-7CA0780755EF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CA4E-96E9-4044-BF5C-464A18F6EC8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3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6B8DB-5782-4D6E-9908-BB6C90E73E36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FEE76-94C7-40D2-A958-89BAB7012484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BEC04-2951-46A3-9749-326A492FA640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3C4E5-69E6-4E32-9C8F-94E3ADAB9E8E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6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00B38-317C-4C40-8CE4-DACE8429DA0E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audio" Target="../media/audio2.wav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عنصر نائب للعنوان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نمط العنوان الرئيسي</a:t>
            </a:r>
            <a:endParaRPr lang="ar-EG"/>
          </a:p>
        </p:txBody>
      </p:sp>
      <p:sp>
        <p:nvSpPr>
          <p:cNvPr id="1027" name="عنصر نائب للنص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CC2A3E-F139-48DA-B66A-515BFD83861C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3D9A9B-E66D-4C74-8F84-0411EE9966B2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13" name="whoosh.wav"/>
          </p:stSnd>
        </p:sndAc>
      </p:transition>
    </mc:Choice>
    <mc:Fallback xmlns="">
      <p:transition spd="slow">
        <p:circle/>
        <p:sndAc>
          <p:stSnd>
            <p:snd r:embed="rId15" name="whoosh.wav"/>
          </p:stSnd>
        </p:sndAc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76D27B-B658-456C-BAF0-2AA9BE081498}" type="datetimeFigureOut">
              <a:rPr lang="ar-EG"/>
              <a:pPr>
                <a:defRPr/>
              </a:pPr>
              <a:t>21/04/1442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7993F4-F4B4-4FC3-8BC7-375D702B72FD}" type="slidenum">
              <a:rPr lang="ar-EG"/>
              <a:pPr>
                <a:defRPr/>
              </a:pPr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57809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  <p:sndAc>
      <p:stSnd>
        <p:snd r:embed="rId13" name="voltage.wav"/>
      </p:stSnd>
    </p:sndAc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8.xml"/><Relationship Id="rId4" Type="http://schemas.openxmlformats.org/officeDocument/2006/relationships/audio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5821928" y="155366"/>
            <a:ext cx="2897697" cy="1345275"/>
            <a:chOff x="5500694" y="357166"/>
            <a:chExt cx="3357586" cy="1428761"/>
          </a:xfrm>
        </p:grpSpPr>
        <p:grpSp>
          <p:nvGrpSpPr>
            <p:cNvPr id="13" name="Group 14"/>
            <p:cNvGrpSpPr/>
            <p:nvPr/>
          </p:nvGrpSpPr>
          <p:grpSpPr>
            <a:xfrm>
              <a:off x="5500694" y="357166"/>
              <a:ext cx="3357586" cy="1428761"/>
              <a:chOff x="5500694" y="357166"/>
              <a:chExt cx="3357586" cy="1428761"/>
            </a:xfrm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</p:grpSpPr>
          <p:sp>
            <p:nvSpPr>
              <p:cNvPr id="15" name="Moon 6"/>
              <p:cNvSpPr/>
              <p:nvPr/>
            </p:nvSpPr>
            <p:spPr>
              <a:xfrm rot="16200000">
                <a:off x="6572264" y="-500089"/>
                <a:ext cx="1214446" cy="3357586"/>
              </a:xfrm>
              <a:prstGeom prst="cloud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38100">
                <a:solidFill>
                  <a:schemeClr val="bg1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8" name="Flowchart: Terminator 11"/>
              <p:cNvSpPr/>
              <p:nvPr/>
            </p:nvSpPr>
            <p:spPr>
              <a:xfrm>
                <a:off x="5500694" y="357166"/>
                <a:ext cx="3357586" cy="1214446"/>
              </a:xfrm>
              <a:prstGeom prst="cloud">
                <a:avLst/>
              </a:prstGeom>
              <a:solidFill>
                <a:schemeClr val="accent5"/>
              </a:solidFill>
              <a:ln>
                <a:solidFill>
                  <a:srgbClr val="0070C0"/>
                </a:solidFill>
              </a:ln>
              <a:effectLst/>
              <a:sp3d prstMaterial="softEdge">
                <a:bevelT w="127000" prst="artDeco"/>
              </a:sp3d>
            </p:spPr>
            <p:style>
              <a:lnRef idx="2">
                <a:schemeClr val="accent1">
                  <a:shade val="50000"/>
                </a:schemeClr>
              </a:lnRef>
              <a:fillRef idx="1003">
                <a:schemeClr val="l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>
                <a:defPPr>
                  <a:defRPr lang="ar-EG"/>
                </a:defPPr>
                <a:lvl1pPr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r" rtl="1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r" defTabSz="914400" rtl="1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EG" sz="1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Rectangle 1"/>
            <p:cNvSpPr>
              <a:spLocks noChangeArrowheads="1"/>
            </p:cNvSpPr>
            <p:nvPr/>
          </p:nvSpPr>
          <p:spPr bwMode="auto">
            <a:xfrm>
              <a:off x="8209346" y="512356"/>
              <a:ext cx="210871" cy="1033832"/>
            </a:xfrm>
            <a:prstGeom prst="cloud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5400" b="0" i="0" u="none" strike="noStrike" kern="1200" cap="none" spc="0" normalizeH="0" baseline="0" noProof="0" dirty="0">
                <a:ln>
                  <a:solidFill>
                    <a:srgbClr val="FF0000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19" name="Rectangle 1"/>
          <p:cNvSpPr/>
          <p:nvPr/>
        </p:nvSpPr>
        <p:spPr>
          <a:xfrm>
            <a:off x="6228184" y="332656"/>
            <a:ext cx="2267211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EG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3600" b="1" i="0" u="none" strike="noStrike" kern="1200" cap="none" spc="0" normalizeH="0" baseline="0" noProof="0" dirty="0">
                <a:ln w="10160">
                  <a:solidFill>
                    <a:srgbClr val="4BACC6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الوحدة الثالثة</a:t>
            </a:r>
          </a:p>
        </p:txBody>
      </p:sp>
      <p:grpSp>
        <p:nvGrpSpPr>
          <p:cNvPr id="20" name="Group 13"/>
          <p:cNvGrpSpPr>
            <a:grpSpLocks/>
          </p:cNvGrpSpPr>
          <p:nvPr/>
        </p:nvGrpSpPr>
        <p:grpSpPr bwMode="auto">
          <a:xfrm>
            <a:off x="755576" y="1196753"/>
            <a:ext cx="7372495" cy="3660201"/>
            <a:chOff x="-398199" y="-691104"/>
            <a:chExt cx="7899157" cy="2691344"/>
          </a:xfrm>
          <a:noFill/>
        </p:grpSpPr>
        <p:sp>
          <p:nvSpPr>
            <p:cNvPr id="21" name="Wave 15"/>
            <p:cNvSpPr/>
            <p:nvPr/>
          </p:nvSpPr>
          <p:spPr>
            <a:xfrm>
              <a:off x="1500166" y="285728"/>
              <a:ext cx="6000792" cy="1714512"/>
            </a:xfrm>
            <a:prstGeom prst="doubleWave">
              <a:avLst/>
            </a:prstGeom>
            <a:grpFill/>
            <a:ln>
              <a:noFill/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EG" sz="2400" b="1" i="0" u="none" strike="noStrike" kern="1200" cap="none" spc="0" normalizeH="0" baseline="0" noProof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Rectangle 1"/>
            <p:cNvSpPr>
              <a:spLocks noChangeArrowheads="1"/>
            </p:cNvSpPr>
            <p:nvPr/>
          </p:nvSpPr>
          <p:spPr bwMode="auto">
            <a:xfrm>
              <a:off x="-398199" y="-691104"/>
              <a:ext cx="5620450" cy="1172818"/>
            </a:xfrm>
            <a:prstGeom prst="doubleWave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ar-EG"/>
              </a:defPPr>
              <a:lvl1pPr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r" rtl="1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r" defTabSz="914400" rtl="1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EG" sz="7200" b="1" i="0" u="none" strike="noStrike" kern="1200" cap="none" spc="0" normalizeH="0" baseline="0" noProof="0" dirty="0">
                  <a:ln w="0"/>
                  <a:solidFill>
                    <a:srgbClr val="C00000"/>
                  </a:solidFill>
                  <a:effectLst>
                    <a:reflection blurRad="6350" stA="53000" endA="300" endPos="35500" dir="5400000" sy="-90000" algn="bl" rotWithShape="0"/>
                  </a:effectLst>
                  <a:uLnTx/>
                  <a:uFillTx/>
                  <a:latin typeface="Calibri"/>
                  <a:ea typeface="+mn-ea"/>
                  <a:cs typeface="Arial" panose="020B0604020202020204" pitchFamily="34" charset="0"/>
                </a:rPr>
                <a:t>الوعي الصحي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voltage.wav"/>
          </p:stSnd>
        </p:sndAc>
      </p:transition>
    </mc:Choice>
    <mc:Fallback xmlns="">
      <p:transition spd="slow">
        <p:fade/>
        <p:sndAc>
          <p:stSnd>
            <p:snd r:embed="rId4" name="voltag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8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8838">
            <a:off x="1532691" y="2133703"/>
            <a:ext cx="6222397" cy="259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 rot="183994">
            <a:off x="2187126" y="2875002"/>
            <a:ext cx="49135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 rtl="1"/>
            <a:r>
              <a:rPr lang="ar-EG" sz="6600" b="1" dirty="0">
                <a:cs typeface="Times New Roman" pitchFamily="18" charset="0"/>
              </a:rPr>
              <a:t>أبو الطيب المتنبي</a:t>
            </a:r>
            <a:endParaRPr lang="ar-SA" sz="6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990600" y="2057400"/>
            <a:ext cx="6858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هو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 أَحمدُ</a:t>
            </a:r>
            <a:r>
              <a:rPr lang="ar-EG" sz="3600" dirty="0">
                <a:solidFill>
                  <a:srgbClr val="660033"/>
                </a:solidFill>
              </a:rPr>
              <a:t> 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بنُ الحسين بنِ الْحسَنِ (</a:t>
            </a:r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303-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 354هـ) </a:t>
            </a:r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كانت 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أكثرَ إقامتِهِ في بلاطِ سيفِ الدَّولةِ الْحمَدانيّ في حَلَب، اشْتُهِرَ</a:t>
            </a:r>
            <a:r>
              <a:rPr lang="ar-EG" sz="3600" dirty="0">
                <a:solidFill>
                  <a:srgbClr val="660033"/>
                </a:solidFill>
              </a:rPr>
              <a:t> 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بِشِعْرِ الْحِكْمَةِ والْمَدْحِ والهِجاءِ</a:t>
            </a:r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، وفاق شعراء عصره</a:t>
            </a:r>
            <a:endParaRPr lang="ar-SA" sz="3600" dirty="0">
              <a:solidFill>
                <a:srgbClr val="66003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81100" y="1828800"/>
            <a:ext cx="6781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057400" y="2439025"/>
            <a:ext cx="4724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8800" b="1" dirty="0">
                <a:solidFill>
                  <a:srgbClr val="800000"/>
                </a:solidFill>
                <a:latin typeface="Calibri" pitchFamily="34" charset="0"/>
              </a:rPr>
              <a:t>أقرأ وأتعرف</a:t>
            </a:r>
            <a:endParaRPr lang="ar-EG" sz="8800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38200" y="838200"/>
            <a:ext cx="6842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3600" b="1" dirty="0">
                <a:cs typeface="Times New Roman" pitchFamily="18" charset="0"/>
              </a:rPr>
              <a:t>أقرأ الأبيات مع مجموعتي قراءة معبرة</a:t>
            </a:r>
            <a:endParaRPr lang="ar-SA" sz="3600" dirty="0"/>
          </a:p>
        </p:txBody>
      </p:sp>
      <p:grpSp>
        <p:nvGrpSpPr>
          <p:cNvPr id="3" name="مجموعة 15"/>
          <p:cNvGrpSpPr>
            <a:grpSpLocks/>
          </p:cNvGrpSpPr>
          <p:nvPr/>
        </p:nvGrpSpPr>
        <p:grpSpPr bwMode="auto">
          <a:xfrm>
            <a:off x="7696200" y="685800"/>
            <a:ext cx="914400" cy="1180028"/>
            <a:chOff x="8839200" y="1752600"/>
            <a:chExt cx="914400" cy="1180028"/>
          </a:xfrm>
        </p:grpSpPr>
        <p:sp>
          <p:nvSpPr>
            <p:cNvPr id="14" name="نجمة ذات 32 نقطة 13"/>
            <p:cNvSpPr/>
            <p:nvPr/>
          </p:nvSpPr>
          <p:spPr>
            <a:xfrm>
              <a:off x="8839200" y="1752600"/>
              <a:ext cx="914400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3321" name="مستطيل 14"/>
            <p:cNvSpPr>
              <a:spLocks noChangeArrowheads="1"/>
            </p:cNvSpPr>
            <p:nvPr/>
          </p:nvSpPr>
          <p:spPr bwMode="auto">
            <a:xfrm>
              <a:off x="8915399" y="1905000"/>
              <a:ext cx="533401" cy="1027628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1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14400" y="2604646"/>
            <a:ext cx="673082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3600" b="1" dirty="0">
                <a:cs typeface="Times New Roman" pitchFamily="18" charset="0"/>
              </a:rPr>
              <a:t>نرشح أحد أعضاء مجموعتنا لإلقاء الأبيات أمام الصف</a:t>
            </a:r>
            <a:endParaRPr lang="ar-SA" sz="3600" dirty="0"/>
          </a:p>
        </p:txBody>
      </p:sp>
      <p:grpSp>
        <p:nvGrpSpPr>
          <p:cNvPr id="19" name="مجموعة 15"/>
          <p:cNvGrpSpPr>
            <a:grpSpLocks/>
          </p:cNvGrpSpPr>
          <p:nvPr/>
        </p:nvGrpSpPr>
        <p:grpSpPr bwMode="auto">
          <a:xfrm>
            <a:off x="7603107" y="2667000"/>
            <a:ext cx="914400" cy="1256228"/>
            <a:chOff x="8669907" y="1752600"/>
            <a:chExt cx="914400" cy="1256228"/>
          </a:xfrm>
        </p:grpSpPr>
        <p:sp>
          <p:nvSpPr>
            <p:cNvPr id="20" name="نجمة ذات 32 نقطة 19"/>
            <p:cNvSpPr/>
            <p:nvPr/>
          </p:nvSpPr>
          <p:spPr>
            <a:xfrm>
              <a:off x="8669907" y="1752600"/>
              <a:ext cx="914400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1" name="مستطيل 14"/>
            <p:cNvSpPr>
              <a:spLocks noChangeArrowheads="1"/>
            </p:cNvSpPr>
            <p:nvPr/>
          </p:nvSpPr>
          <p:spPr bwMode="auto">
            <a:xfrm>
              <a:off x="8915399" y="1981200"/>
              <a:ext cx="569061" cy="1027628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2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990601" y="48768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600" b="1" dirty="0">
                <a:cs typeface="Times New Roman" pitchFamily="18" charset="0"/>
              </a:rPr>
              <a:t>أجيب عن الأسئلة الآتية شفهياً:</a:t>
            </a:r>
            <a:endParaRPr lang="ar-SA" sz="3600" dirty="0"/>
          </a:p>
        </p:txBody>
      </p:sp>
      <p:grpSp>
        <p:nvGrpSpPr>
          <p:cNvPr id="26" name="مجموعة 15"/>
          <p:cNvGrpSpPr>
            <a:grpSpLocks/>
          </p:cNvGrpSpPr>
          <p:nvPr/>
        </p:nvGrpSpPr>
        <p:grpSpPr bwMode="auto">
          <a:xfrm>
            <a:off x="7680325" y="4742656"/>
            <a:ext cx="914400" cy="1161772"/>
            <a:chOff x="8670925" y="1770856"/>
            <a:chExt cx="914400" cy="1161772"/>
          </a:xfrm>
        </p:grpSpPr>
        <p:sp>
          <p:nvSpPr>
            <p:cNvPr id="27" name="نجمة ذات 32 نقطة 26"/>
            <p:cNvSpPr/>
            <p:nvPr/>
          </p:nvSpPr>
          <p:spPr>
            <a:xfrm>
              <a:off x="8670925" y="1770856"/>
              <a:ext cx="914400" cy="914400"/>
            </a:xfrm>
            <a:prstGeom prst="parallelogram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28" name="مستطيل 14"/>
            <p:cNvSpPr>
              <a:spLocks noChangeArrowheads="1"/>
            </p:cNvSpPr>
            <p:nvPr/>
          </p:nvSpPr>
          <p:spPr bwMode="auto">
            <a:xfrm>
              <a:off x="8915399" y="1905000"/>
              <a:ext cx="645261" cy="1027628"/>
            </a:xfrm>
            <a:prstGeom prst="parallelogram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3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5" grpId="0"/>
      <p:bldP spid="18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وسيلة شرح مستطيلة مستديرة الزوايا 3"/>
          <p:cNvSpPr/>
          <p:nvPr/>
        </p:nvSpPr>
        <p:spPr>
          <a:xfrm>
            <a:off x="934672" y="785721"/>
            <a:ext cx="6438335" cy="1424079"/>
          </a:xfrm>
          <a:prstGeom prst="wedgeRoundRectCallout">
            <a:avLst>
              <a:gd name="adj1" fmla="val -23340"/>
              <a:gd name="adj2" fmla="val 80441"/>
              <a:gd name="adj3" fmla="val 16667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3200" b="1" dirty="0">
                <a:solidFill>
                  <a:srgbClr val="C00000"/>
                </a:solidFill>
                <a:cs typeface="Times New Roman" pitchFamily="18" charset="0"/>
              </a:rPr>
              <a:t>ما اسمُ الجهازِ الطِّبيِّ الَّذي أَراهُ في الصُّورَةِ؟</a:t>
            </a:r>
            <a:endParaRPr lang="ar-SA" sz="3200" dirty="0">
              <a:solidFill>
                <a:srgbClr val="C00000"/>
              </a:solidFill>
            </a:endParaRPr>
          </a:p>
        </p:txBody>
      </p:sp>
      <p:sp>
        <p:nvSpPr>
          <p:cNvPr id="13" name="مربع نص 12"/>
          <p:cNvSpPr txBox="1">
            <a:spLocks noChangeArrowheads="1"/>
          </p:cNvSpPr>
          <p:nvPr/>
        </p:nvSpPr>
        <p:spPr bwMode="auto">
          <a:xfrm>
            <a:off x="1524000" y="46482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600" b="1" dirty="0">
                <a:solidFill>
                  <a:srgbClr val="CC00FF"/>
                </a:solidFill>
              </a:rPr>
              <a:t>تِرْمُومِترُ قِيَاس دَرَجَةِ حَرَارَةِ الإنْسَانِ.</a:t>
            </a:r>
            <a:endParaRPr lang="en-US" sz="3600" dirty="0">
              <a:solidFill>
                <a:srgbClr val="CC00FF"/>
              </a:solidFill>
            </a:endParaRPr>
          </a:p>
        </p:txBody>
      </p:sp>
      <p:grpSp>
        <p:nvGrpSpPr>
          <p:cNvPr id="3" name="مجموعة 15"/>
          <p:cNvGrpSpPr>
            <a:grpSpLocks/>
          </p:cNvGrpSpPr>
          <p:nvPr/>
        </p:nvGrpSpPr>
        <p:grpSpPr bwMode="auto">
          <a:xfrm>
            <a:off x="7373007" y="758386"/>
            <a:ext cx="914400" cy="914400"/>
            <a:chOff x="8839200" y="1752600"/>
            <a:chExt cx="914400" cy="914400"/>
          </a:xfrm>
        </p:grpSpPr>
        <p:sp>
          <p:nvSpPr>
            <p:cNvPr id="14" name="نجمة ذات 32 نقطة 13"/>
            <p:cNvSpPr/>
            <p:nvPr/>
          </p:nvSpPr>
          <p:spPr>
            <a:xfrm>
              <a:off x="8839200" y="1752600"/>
              <a:ext cx="914400" cy="9144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3321" name="مستطيل 14"/>
            <p:cNvSpPr>
              <a:spLocks noChangeArrowheads="1"/>
            </p:cNvSpPr>
            <p:nvPr/>
          </p:nvSpPr>
          <p:spPr bwMode="auto">
            <a:xfrm>
              <a:off x="8915399" y="1905000"/>
              <a:ext cx="6452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أ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0FA44595-F126-4730-A560-103816833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766" y="3466088"/>
            <a:ext cx="2803634" cy="811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843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990599" y="1150575"/>
            <a:ext cx="640219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هل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 وجودُهُ </a:t>
            </a:r>
            <a:r>
              <a:rPr lang="ar-EG" sz="4000" b="1" dirty="0">
                <a:solidFill>
                  <a:srgbClr val="0000FF"/>
                </a:solidFill>
                <a:latin typeface="Calibri" pitchFamily="34" charset="0"/>
              </a:rPr>
              <a:t>ضروري 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في المنزِل؟ لِماذا؟</a:t>
            </a:r>
            <a:endParaRPr lang="ar-EG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5" name="مجموعة 17"/>
          <p:cNvGrpSpPr>
            <a:grpSpLocks/>
          </p:cNvGrpSpPr>
          <p:nvPr/>
        </p:nvGrpSpPr>
        <p:grpSpPr bwMode="auto">
          <a:xfrm>
            <a:off x="7423482" y="1098095"/>
            <a:ext cx="914400" cy="914400"/>
            <a:chOff x="8749574" y="2025633"/>
            <a:chExt cx="914400" cy="914400"/>
          </a:xfrm>
        </p:grpSpPr>
        <p:sp>
          <p:nvSpPr>
            <p:cNvPr id="19" name="نجمة ذات 32 نقطة 18"/>
            <p:cNvSpPr/>
            <p:nvPr/>
          </p:nvSpPr>
          <p:spPr>
            <a:xfrm>
              <a:off x="8749574" y="2025633"/>
              <a:ext cx="914400" cy="9144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dirty="0"/>
            </a:p>
          </p:txBody>
        </p:sp>
        <p:sp>
          <p:nvSpPr>
            <p:cNvPr id="14345" name="مستطيل 19"/>
            <p:cNvSpPr>
              <a:spLocks noChangeArrowheads="1"/>
            </p:cNvSpPr>
            <p:nvPr/>
          </p:nvSpPr>
          <p:spPr bwMode="auto">
            <a:xfrm>
              <a:off x="8915399" y="2057399"/>
              <a:ext cx="53340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ب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sp>
        <p:nvSpPr>
          <p:cNvPr id="21" name="مربع نص 20"/>
          <p:cNvSpPr txBox="1">
            <a:spLocks noChangeArrowheads="1"/>
          </p:cNvSpPr>
          <p:nvPr/>
        </p:nvSpPr>
        <p:spPr bwMode="auto">
          <a:xfrm rot="21590488">
            <a:off x="1144817" y="3971358"/>
            <a:ext cx="6477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4000" b="1" dirty="0">
                <a:solidFill>
                  <a:srgbClr val="CC00FF"/>
                </a:solidFill>
              </a:rPr>
              <a:t>نَعَم؛ لِمَعْرِفَةِ حَرَارَةِ الْجِسْمِ                 واتْخَاذِ الْقَرَارِ الْمُنَاسِبِ.</a:t>
            </a:r>
            <a:endParaRPr lang="en-US" sz="4000" dirty="0">
              <a:solidFill>
                <a:srgbClr val="CC00FF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99186177-93BE-40B3-966A-6DB5B12DA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819400"/>
            <a:ext cx="2691493" cy="876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892175" y="533400"/>
            <a:ext cx="6651625" cy="12001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ما 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دَرَجَةُ حَرارةِ الإِنسانِ الطَّبيعيِّ</a:t>
            </a:r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؟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 </a:t>
            </a:r>
            <a:endParaRPr lang="ar-EG" sz="3600" b="1" dirty="0">
              <a:solidFill>
                <a:srgbClr val="660033"/>
              </a:solidFill>
              <a:cs typeface="Times New Roman" pitchFamily="18" charset="0"/>
            </a:endParaRPr>
          </a:p>
          <a:p>
            <a:pPr algn="r" rtl="1"/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34.5م		</a:t>
            </a:r>
            <a:r>
              <a:rPr lang="ar-EG" sz="3600" b="1" dirty="0">
                <a:solidFill>
                  <a:srgbClr val="660033"/>
                </a:solidFill>
                <a:cs typeface="Times New Roman" pitchFamily="18" charset="0"/>
              </a:rPr>
              <a:t>37</a:t>
            </a:r>
            <a:r>
              <a:rPr lang="ar-SA" sz="3600" b="1" dirty="0">
                <a:solidFill>
                  <a:srgbClr val="660033"/>
                </a:solidFill>
                <a:cs typeface="Times New Roman" pitchFamily="18" charset="0"/>
              </a:rPr>
              <a:t>م		41م.</a:t>
            </a:r>
            <a:endParaRPr lang="ar-SA" sz="3600" dirty="0">
              <a:solidFill>
                <a:srgbClr val="660033"/>
              </a:solidFill>
            </a:endParaRPr>
          </a:p>
        </p:txBody>
      </p:sp>
      <p:grpSp>
        <p:nvGrpSpPr>
          <p:cNvPr id="2" name="مجموعة 6"/>
          <p:cNvGrpSpPr>
            <a:grpSpLocks/>
          </p:cNvGrpSpPr>
          <p:nvPr/>
        </p:nvGrpSpPr>
        <p:grpSpPr bwMode="auto">
          <a:xfrm>
            <a:off x="7543800" y="601732"/>
            <a:ext cx="914400" cy="914400"/>
            <a:chOff x="8839200" y="1752600"/>
            <a:chExt cx="914400" cy="914400"/>
          </a:xfrm>
        </p:grpSpPr>
        <p:sp>
          <p:nvSpPr>
            <p:cNvPr id="8" name="نجمة ذات 32 نقطة 7"/>
            <p:cNvSpPr/>
            <p:nvPr/>
          </p:nvSpPr>
          <p:spPr>
            <a:xfrm>
              <a:off x="8839200" y="1752600"/>
              <a:ext cx="914400" cy="9144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5369" name="مستطيل 8"/>
            <p:cNvSpPr>
              <a:spLocks noChangeArrowheads="1"/>
            </p:cNvSpPr>
            <p:nvPr/>
          </p:nvSpPr>
          <p:spPr bwMode="auto">
            <a:xfrm>
              <a:off x="8915399" y="1905000"/>
              <a:ext cx="6452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ج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sp>
        <p:nvSpPr>
          <p:cNvPr id="10" name="مربع نص 9"/>
          <p:cNvSpPr txBox="1">
            <a:spLocks noChangeArrowheads="1"/>
          </p:cNvSpPr>
          <p:nvPr/>
        </p:nvSpPr>
        <p:spPr bwMode="auto">
          <a:xfrm>
            <a:off x="1281953" y="4125212"/>
            <a:ext cx="6477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8800" b="1" dirty="0">
                <a:solidFill>
                  <a:srgbClr val="FF0000"/>
                </a:solidFill>
                <a:latin typeface="Calibri" pitchFamily="34" charset="0"/>
              </a:rPr>
              <a:t>37م</a:t>
            </a:r>
            <a:endParaRPr lang="ar-EG" sz="88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C589CF0-586D-4889-9A56-B9ED86C380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2438400"/>
            <a:ext cx="3594390" cy="1119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183541" y="953869"/>
            <a:ext cx="575065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مَنِ الزَّائِرةُ الَّتي يَتَحَدَّثُ الشَّاعرُ عنْها؟</a:t>
            </a:r>
            <a:endParaRPr lang="ar-EG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grpSp>
        <p:nvGrpSpPr>
          <p:cNvPr id="2" name="مجموعة 5"/>
          <p:cNvGrpSpPr>
            <a:grpSpLocks/>
          </p:cNvGrpSpPr>
          <p:nvPr/>
        </p:nvGrpSpPr>
        <p:grpSpPr bwMode="auto">
          <a:xfrm>
            <a:off x="7046059" y="851865"/>
            <a:ext cx="914400" cy="914400"/>
            <a:chOff x="8722459" y="1918665"/>
            <a:chExt cx="914400" cy="914400"/>
          </a:xfrm>
        </p:grpSpPr>
        <p:sp>
          <p:nvSpPr>
            <p:cNvPr id="7" name="نجمة ذات 32 نقطة 6"/>
            <p:cNvSpPr/>
            <p:nvPr/>
          </p:nvSpPr>
          <p:spPr>
            <a:xfrm>
              <a:off x="8722459" y="1918665"/>
              <a:ext cx="914400" cy="914400"/>
            </a:xfrm>
            <a:prstGeom prst="star32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17416" name="مستطيل 7"/>
            <p:cNvSpPr>
              <a:spLocks noChangeArrowheads="1"/>
            </p:cNvSpPr>
            <p:nvPr/>
          </p:nvSpPr>
          <p:spPr bwMode="auto">
            <a:xfrm>
              <a:off x="8857028" y="2052699"/>
              <a:ext cx="64526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r>
                <a:rPr lang="ar-EG" sz="3600" b="1" dirty="0">
                  <a:solidFill>
                    <a:srgbClr val="660033"/>
                  </a:solidFill>
                  <a:cs typeface="Times New Roman" pitchFamily="18" charset="0"/>
                </a:rPr>
                <a:t>د</a:t>
              </a:r>
              <a:endParaRPr lang="ar-EG" sz="3600" dirty="0">
                <a:solidFill>
                  <a:srgbClr val="660033"/>
                </a:solidFill>
                <a:latin typeface="Calibri" pitchFamily="34" charset="0"/>
              </a:endParaRPr>
            </a:p>
          </p:txBody>
        </p:sp>
      </p:grpSp>
      <p:sp>
        <p:nvSpPr>
          <p:cNvPr id="12" name="مربع نص 11"/>
          <p:cNvSpPr txBox="1">
            <a:spLocks noChangeArrowheads="1"/>
          </p:cNvSpPr>
          <p:nvPr/>
        </p:nvSpPr>
        <p:spPr bwMode="auto">
          <a:xfrm>
            <a:off x="1169894" y="3657600"/>
            <a:ext cx="647700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8000" b="1" dirty="0">
                <a:solidFill>
                  <a:srgbClr val="CC00FF"/>
                </a:solidFill>
                <a:latin typeface="Calibri" pitchFamily="34" charset="0"/>
              </a:rPr>
              <a:t>الحمى</a:t>
            </a:r>
            <a:r>
              <a:rPr lang="ar-EG" sz="8000" b="1" dirty="0">
                <a:solidFill>
                  <a:srgbClr val="CC00FF"/>
                </a:solidFill>
                <a:latin typeface="Calibri" pitchFamily="34" charset="0"/>
              </a:rPr>
              <a:t>.</a:t>
            </a:r>
            <a:endParaRPr lang="en-US" sz="8000" dirty="0">
              <a:solidFill>
                <a:srgbClr val="CC00FF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066800" y="3505200"/>
            <a:ext cx="62484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4000" b="1" dirty="0" err="1">
                <a:solidFill>
                  <a:srgbClr val="800000"/>
                </a:solidFill>
                <a:latin typeface="Calibri" pitchFamily="34" charset="0"/>
              </a:rPr>
              <a:t>1-</a:t>
            </a:r>
            <a:r>
              <a:rPr lang="ar-EG" sz="4000" b="1" dirty="0">
                <a:solidFill>
                  <a:srgbClr val="800000"/>
                </a:solidFill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أَعُودُ إلى مُعْجمي اللُّغويِّ، وأَسْتَخرجُ مع</a:t>
            </a:r>
            <a:r>
              <a:rPr lang="ar-EG" sz="4000" b="1" dirty="0">
                <a:solidFill>
                  <a:srgbClr val="800000"/>
                </a:solidFill>
                <a:latin typeface="Calibri" pitchFamily="34" charset="0"/>
              </a:rPr>
              <a:t>ا</a:t>
            </a:r>
            <a:r>
              <a:rPr lang="ar-SA" sz="4000" b="1" dirty="0">
                <a:solidFill>
                  <a:srgbClr val="800000"/>
                </a:solidFill>
                <a:latin typeface="Calibri" pitchFamily="34" charset="0"/>
              </a:rPr>
              <a:t>نى الْكِلِمَاتِ </a:t>
            </a:r>
            <a:r>
              <a:rPr lang="ar-EG" sz="4000" b="1" dirty="0">
                <a:solidFill>
                  <a:srgbClr val="800000"/>
                </a:solidFill>
                <a:latin typeface="Calibri" pitchFamily="34" charset="0"/>
              </a:rPr>
              <a:t>الآتية:</a:t>
            </a:r>
            <a:endParaRPr lang="en-US" sz="4000" dirty="0">
              <a:solidFill>
                <a:srgbClr val="800000"/>
              </a:solidFill>
              <a:latin typeface="Calibri" pitchFamily="34" charset="0"/>
            </a:endParaRPr>
          </a:p>
          <a:p>
            <a:pPr algn="justLow" rtl="1" eaLnBrk="0" hangingPunct="0"/>
            <a:r>
              <a:rPr lang="ar-EG" sz="40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ar-EG" sz="4000" dirty="0">
              <a:solidFill>
                <a:srgbClr val="800000"/>
              </a:solidFill>
            </a:endParaRPr>
          </a:p>
        </p:txBody>
      </p:sp>
      <p:sp>
        <p:nvSpPr>
          <p:cNvPr id="8" name="شكل حر 7"/>
          <p:cNvSpPr/>
          <p:nvPr/>
        </p:nvSpPr>
        <p:spPr>
          <a:xfrm>
            <a:off x="1977616" y="781274"/>
            <a:ext cx="5188768" cy="1938992"/>
          </a:xfrm>
          <a:prstGeom prst="downArrow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>
              <a:defRPr/>
            </a:pPr>
            <a:endParaRPr lang="ar-SA" dirty="0"/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314700" y="952143"/>
            <a:ext cx="2514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5400" b="1" dirty="0">
                <a:solidFill>
                  <a:schemeClr val="bg1"/>
                </a:solidFill>
              </a:rPr>
              <a:t>أنمي لغتي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07531" y="1143000"/>
            <a:ext cx="22058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07169" y="381000"/>
            <a:ext cx="22058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83" y="1164294"/>
            <a:ext cx="2205862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6553200" y="1524000"/>
            <a:ext cx="1628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660033"/>
                </a:solidFill>
                <a:latin typeface="Calibri" pitchFamily="34" charset="0"/>
              </a:rPr>
              <a:t>المَطارف</a:t>
            </a:r>
            <a:endParaRPr lang="ar-EG" sz="40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3507169" y="533400"/>
            <a:ext cx="182683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660033"/>
                </a:solidFill>
                <a:latin typeface="Calibri" pitchFamily="34" charset="0"/>
              </a:rPr>
              <a:t>الحشايا</a:t>
            </a:r>
            <a:endParaRPr lang="ar-EG" sz="40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685800" y="1447800"/>
            <a:ext cx="16160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660033"/>
                </a:solidFill>
                <a:latin typeface="Calibri" pitchFamily="34" charset="0"/>
              </a:rPr>
              <a:t>المُستهام</a:t>
            </a:r>
            <a:endParaRPr lang="ar-EG" sz="40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538487" y="3276600"/>
            <a:ext cx="7654660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المطارف: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EG" sz="1100" dirty="0">
                <a:latin typeface="Calibri" pitchFamily="34" charset="0"/>
              </a:rPr>
              <a:t>.........................................................................................................................................................</a:t>
            </a: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691384" y="4191000"/>
            <a:ext cx="742709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الحشايا: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EG" sz="1100" dirty="0">
                <a:latin typeface="Calibri" pitchFamily="34" charset="0"/>
              </a:rPr>
              <a:t>.........................................................................................................................................................</a:t>
            </a:r>
            <a:endParaRPr lang="ar-EG" sz="3600" dirty="0">
              <a:latin typeface="Calibri" pitchFamily="34" charset="0"/>
            </a:endParaRPr>
          </a:p>
          <a:p>
            <a:pPr algn="r" rtl="1"/>
            <a:endParaRPr lang="ar-EG" sz="3600" dirty="0"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680697" y="5105400"/>
            <a:ext cx="75536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المُستهام:</a:t>
            </a:r>
            <a:r>
              <a:rPr lang="ar-EG" sz="1100" b="1" dirty="0">
                <a:latin typeface="Calibri" pitchFamily="34" charset="0"/>
              </a:rPr>
              <a:t> </a:t>
            </a:r>
            <a:r>
              <a:rPr lang="ar-EG" sz="1100" dirty="0">
                <a:latin typeface="Calibri" pitchFamily="34" charset="0"/>
              </a:rPr>
              <a:t>.........................................................................................................................................................</a:t>
            </a:r>
            <a:endParaRPr lang="ar-EG" sz="3600" dirty="0">
              <a:latin typeface="Calibri" pitchFamily="34" charset="0"/>
            </a:endParaRPr>
          </a:p>
          <a:p>
            <a:pPr algn="r" rtl="1"/>
            <a:r>
              <a:rPr lang="ar-SA" sz="3600" b="1" dirty="0">
                <a:latin typeface="Calibri" pitchFamily="34" charset="0"/>
              </a:rPr>
              <a:t> 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556883" y="3189111"/>
            <a:ext cx="59296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ar-SA" sz="2800" b="1" dirty="0">
                <a:solidFill>
                  <a:srgbClr val="FF0000"/>
                </a:solidFill>
              </a:rPr>
              <a:t>مُفْرَدُهَا مِطْرَف، رداء أو ثوب من خز عليه نقوش وزخارف.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412585" y="4257399"/>
            <a:ext cx="62182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FF0000"/>
                </a:solidFill>
              </a:rPr>
              <a:t>مُفْرَدُهَا حِشْيَة، الفراش المحشو بالقطن.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3886201" y="5105400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هائم شَدِيدُ الْحُبّ.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33500" y="1295400"/>
            <a:ext cx="6477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مستطيل 14"/>
          <p:cNvSpPr>
            <a:spLocks noChangeArrowheads="1"/>
          </p:cNvSpPr>
          <p:nvPr/>
        </p:nvSpPr>
        <p:spPr bwMode="auto">
          <a:xfrm rot="-658795">
            <a:off x="2578100" y="2400300"/>
            <a:ext cx="3692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6000" b="1" dirty="0">
                <a:solidFill>
                  <a:srgbClr val="FF0000"/>
                </a:solidFill>
                <a:latin typeface="Calibri" pitchFamily="34" charset="0"/>
              </a:rPr>
              <a:t>النَّصُّ الشِّعريُّ</a:t>
            </a:r>
            <a:endParaRPr lang="ar-EG" sz="6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Same Side Corner Rectangle 8"/>
          <p:cNvSpPr/>
          <p:nvPr/>
        </p:nvSpPr>
        <p:spPr>
          <a:xfrm>
            <a:off x="609600" y="1981200"/>
            <a:ext cx="7656786" cy="3581400"/>
          </a:xfrm>
          <a:prstGeom prst="hexagon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000" b="1">
              <a:solidFill>
                <a:schemeClr val="bg1"/>
              </a:solidFill>
              <a:cs typeface="Traditional Arabic" pitchFamily="2" charset="-78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646385" y="2802731"/>
            <a:ext cx="76200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000" b="1" dirty="0" err="1">
                <a:latin typeface="Calibri" pitchFamily="34" charset="0"/>
              </a:rPr>
              <a:t>2-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SA" sz="4000" b="1" dirty="0">
                <a:latin typeface="Calibri" pitchFamily="34" charset="0"/>
              </a:rPr>
              <a:t>وردتْ مُرادِفاتٌ كثيرةٌ لفعلِ </a:t>
            </a:r>
            <a:r>
              <a:rPr lang="ar-EG" sz="4000" b="1" dirty="0">
                <a:latin typeface="Calibri" pitchFamily="34" charset="0"/>
              </a:rPr>
              <a:t>(</a:t>
            </a:r>
            <a:r>
              <a:rPr lang="ar-SA" sz="4000" b="1" dirty="0">
                <a:solidFill>
                  <a:srgbClr val="0070C0"/>
                </a:solidFill>
                <a:latin typeface="Calibri" pitchFamily="34" charset="0"/>
              </a:rPr>
              <a:t>وَصَلَ</a:t>
            </a:r>
            <a:r>
              <a:rPr lang="ar-EG" sz="4000" b="1" dirty="0">
                <a:latin typeface="Calibri" pitchFamily="34" charset="0"/>
              </a:rPr>
              <a:t>)</a:t>
            </a:r>
            <a:r>
              <a:rPr lang="ar-SA" sz="4000" b="1" dirty="0">
                <a:latin typeface="Calibri" pitchFamily="34" charset="0"/>
              </a:rPr>
              <a:t> في الْمُعجَمِ، أُحَدِّدُ مِنْ بَينِها مَا يُعَبِّرُ عَنْ مَعنى </a:t>
            </a:r>
            <a:r>
              <a:rPr lang="ar-EG" sz="4000" b="1" dirty="0">
                <a:latin typeface="Calibri" pitchFamily="34" charset="0"/>
              </a:rPr>
              <a:t>(</a:t>
            </a:r>
            <a:r>
              <a:rPr lang="ar-SA" sz="4000" b="1" dirty="0">
                <a:solidFill>
                  <a:srgbClr val="0070C0"/>
                </a:solidFill>
                <a:latin typeface="Calibri" pitchFamily="34" charset="0"/>
              </a:rPr>
              <a:t>وَصَلَ</a:t>
            </a:r>
            <a:r>
              <a:rPr lang="ar-EG" sz="4000" b="1" dirty="0">
                <a:latin typeface="Calibri" pitchFamily="34" charset="0"/>
              </a:rPr>
              <a:t>)</a:t>
            </a:r>
            <a:r>
              <a:rPr lang="ar-SA" sz="4000" b="1" dirty="0">
                <a:latin typeface="Calibri" pitchFamily="34" charset="0"/>
              </a:rPr>
              <a:t> في النَّصِّ.</a:t>
            </a:r>
            <a:endParaRPr lang="en-US" sz="40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5599411" y="642610"/>
            <a:ext cx="2938463" cy="110999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762000" y="685800"/>
            <a:ext cx="4114800" cy="9144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5599411" y="2438400"/>
            <a:ext cx="293846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762000" y="2362200"/>
            <a:ext cx="4114800" cy="1066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5410200" y="838200"/>
            <a:ext cx="3203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وَصَلَ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 الشَّيءَ بالشَّيءِ</a:t>
            </a:r>
            <a:r>
              <a:rPr lang="ar-EG" sz="32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370012" y="776574"/>
            <a:ext cx="28987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ضمَّهُ </a:t>
            </a:r>
            <a:r>
              <a:rPr lang="ar-SA" sz="4000" b="1" dirty="0" err="1">
                <a:solidFill>
                  <a:srgbClr val="002060"/>
                </a:solidFill>
                <a:latin typeface="Calibri" pitchFamily="34" charset="0"/>
              </a:rPr>
              <a:t>بِهِ</a:t>
            </a:r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 وجَمَعَهُ.</a:t>
            </a:r>
            <a:endParaRPr lang="ar-EG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5599410" y="4495800"/>
            <a:ext cx="2879427" cy="93276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838200" y="4419600"/>
            <a:ext cx="4038600" cy="10668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5715001" y="2514600"/>
            <a:ext cx="2667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وَصَلَ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فلانٌ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فلانًا</a:t>
            </a:r>
            <a:r>
              <a:rPr lang="ar-EG" sz="32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ar-EG" sz="44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1195017" y="2514600"/>
            <a:ext cx="3063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لازَمَهُ ولَمْ يُفارِقْهُ.</a:t>
            </a:r>
            <a:endParaRPr lang="ar-EG" sz="4000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5943600" y="4648200"/>
            <a:ext cx="2370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وَصَلَ 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الابْنُ أَباهُ</a:t>
            </a:r>
            <a:r>
              <a:rPr lang="ar-EG" sz="32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2294786" y="4495800"/>
            <a:ext cx="8643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002060"/>
                </a:solidFill>
                <a:latin typeface="Calibri" pitchFamily="34" charset="0"/>
              </a:rPr>
              <a:t>بَرَّهُ.</a:t>
            </a:r>
            <a:endParaRPr lang="ar-EG" sz="40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مستدير الزوايا 5"/>
          <p:cNvSpPr/>
          <p:nvPr/>
        </p:nvSpPr>
        <p:spPr>
          <a:xfrm>
            <a:off x="5698367" y="1600200"/>
            <a:ext cx="2836033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5698367" y="3429000"/>
            <a:ext cx="2836033" cy="914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728733" y="3276600"/>
            <a:ext cx="4817233" cy="1143000"/>
          </a:xfrm>
          <a:prstGeom prst="round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5850767" y="1752600"/>
            <a:ext cx="25319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وَصَلَ 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فُلانٌ رَحِمَهُ</a:t>
            </a:r>
            <a:r>
              <a:rPr lang="ar-EG" sz="32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717185" y="1518791"/>
            <a:ext cx="4817233" cy="1077218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002060"/>
                </a:solidFill>
                <a:latin typeface="Calibri" pitchFamily="34" charset="0"/>
              </a:rPr>
              <a:t>أحْسَنَ إلى الأقربينَ ورَفَق بِهِمْ ورَاعَى أَحوالَهُمْ.</a:t>
            </a:r>
            <a:endParaRPr lang="ar-EG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5973004" y="3657600"/>
            <a:ext cx="22867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200" b="1" dirty="0">
                <a:solidFill>
                  <a:srgbClr val="CC0099"/>
                </a:solidFill>
                <a:latin typeface="Calibri" pitchFamily="34" charset="0"/>
              </a:rPr>
              <a:t>وَصَلَ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 الْمكانَ</a:t>
            </a:r>
            <a:r>
              <a:rPr lang="ar-EG" sz="32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1908962" y="3505200"/>
            <a:ext cx="2433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002060"/>
                </a:solidFill>
                <a:latin typeface="Calibri" pitchFamily="34" charset="0"/>
              </a:rPr>
              <a:t>بَلَغَهُ وَانْتَهى إِلَيْهِ.</a:t>
            </a:r>
            <a:endParaRPr lang="ar-EG" sz="3200" b="1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1" grpId="0" animBg="1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>
            <a:spLocks noChangeArrowheads="1"/>
          </p:cNvSpPr>
          <p:nvPr/>
        </p:nvSpPr>
        <p:spPr bwMode="auto">
          <a:xfrm>
            <a:off x="1066801" y="2133600"/>
            <a:ext cx="6476999" cy="165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>
                <a:latin typeface="Calibri" pitchFamily="34" charset="0"/>
              </a:rPr>
              <a:t>والَّذي يُعبِّرُ عَنْ معنى</a:t>
            </a:r>
            <a:r>
              <a:rPr lang="ar-EG" sz="3600" b="1" dirty="0">
                <a:latin typeface="Calibri" pitchFamily="34" charset="0"/>
              </a:rPr>
              <a:t> (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وَصَلَ</a:t>
            </a:r>
            <a:r>
              <a:rPr lang="ar-EG" sz="3600" b="1" dirty="0">
                <a:latin typeface="Calibri" pitchFamily="34" charset="0"/>
              </a:rPr>
              <a:t>)</a:t>
            </a:r>
            <a:r>
              <a:rPr lang="ar-SA" sz="3600" b="1" dirty="0">
                <a:latin typeface="Calibri" pitchFamily="34" charset="0"/>
              </a:rPr>
              <a:t> في النَّصِّ: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وصل</a:t>
            </a:r>
            <a:r>
              <a:rPr lang="ar-SA" sz="3600" b="1" dirty="0">
                <a:latin typeface="Calibri" pitchFamily="34" charset="0"/>
              </a:rPr>
              <a:t> بِمَعْنى</a:t>
            </a:r>
            <a:r>
              <a:rPr lang="ar-EG" sz="3600" b="1" dirty="0">
                <a:latin typeface="Calibri" pitchFamily="34" charset="0"/>
              </a:rPr>
              <a:t>: </a:t>
            </a:r>
            <a:r>
              <a:rPr lang="ar-EG" sz="1100" dirty="0">
                <a:latin typeface="Calibri" pitchFamily="34" charset="0"/>
              </a:rPr>
              <a:t>............................................................................ </a:t>
            </a:r>
            <a:r>
              <a:rPr lang="ar-EG" sz="1100" dirty="0" err="1">
                <a:latin typeface="Calibri" pitchFamily="34" charset="0"/>
              </a:rPr>
              <a:t>.</a:t>
            </a:r>
            <a:endParaRPr lang="ar-EG" sz="2000" dirty="0"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2971800" y="3048000"/>
            <a:ext cx="2590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بَلَغَهُ وَانْتَهى إِلَيْهِ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تمرير أفقي 1"/>
          <p:cNvSpPr/>
          <p:nvPr/>
        </p:nvSpPr>
        <p:spPr>
          <a:xfrm>
            <a:off x="914400" y="533400"/>
            <a:ext cx="7280275" cy="2133600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295400" y="790575"/>
            <a:ext cx="670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 dirty="0" err="1">
                <a:solidFill>
                  <a:srgbClr val="660033"/>
                </a:solidFill>
                <a:latin typeface="Calibri" pitchFamily="34" charset="0"/>
              </a:rPr>
              <a:t>3-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آتي بضِدِّ كَلِمةِ 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(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عافتْها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)</a:t>
            </a:r>
            <a:r>
              <a:rPr lang="ar-EG" sz="4400" b="1" dirty="0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وأُكوِّنُ مِنْها جُمْلَةً مُفيدَةً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en-US" sz="44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33400" y="3962400"/>
            <a:ext cx="77898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4400" b="1" dirty="0">
                <a:solidFill>
                  <a:srgbClr val="800000"/>
                </a:solidFill>
                <a:latin typeface="Calibri" pitchFamily="34" charset="0"/>
              </a:rPr>
              <a:t>ضدُّ </a:t>
            </a:r>
            <a:r>
              <a:rPr lang="ar-EG" sz="4400" b="1" dirty="0">
                <a:latin typeface="Calibri" pitchFamily="34" charset="0"/>
              </a:rPr>
              <a:t>(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عافتْها</a:t>
            </a:r>
            <a:r>
              <a:rPr lang="ar-EG" sz="4400" b="1" dirty="0">
                <a:latin typeface="Calibri" pitchFamily="34" charset="0"/>
              </a:rPr>
              <a:t>): </a:t>
            </a:r>
            <a:r>
              <a:rPr lang="ar-EG" sz="1100" dirty="0">
                <a:latin typeface="Calibri" pitchFamily="34" charset="0"/>
              </a:rPr>
              <a:t>......................................................................</a:t>
            </a:r>
            <a:r>
              <a:rPr lang="ar-SA" sz="3600" b="1" dirty="0">
                <a:latin typeface="Calibri" pitchFamily="34" charset="0"/>
              </a:rPr>
              <a:t> </a:t>
            </a:r>
            <a:endParaRPr lang="ar-SA" sz="3600" dirty="0">
              <a:solidFill>
                <a:srgbClr val="800000"/>
              </a:solidFill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3581400" y="3886200"/>
            <a:ext cx="12969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400" b="1" dirty="0">
                <a:solidFill>
                  <a:srgbClr val="CC00FF"/>
                </a:solidFill>
              </a:rPr>
              <a:t>أحَبّتَها</a:t>
            </a:r>
            <a:endParaRPr lang="en-US" sz="4400" dirty="0">
              <a:solidFill>
                <a:srgbClr val="CC00FF"/>
              </a:solidFill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2027238" y="5334000"/>
            <a:ext cx="6167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الْجُمْلَةُ الْمُفيدَةُ</a:t>
            </a:r>
            <a:r>
              <a:rPr lang="ar-SA" sz="3600" b="1" dirty="0">
                <a:latin typeface="Calibri" pitchFamily="34" charset="0"/>
              </a:rPr>
              <a:t>:</a:t>
            </a:r>
            <a:r>
              <a:rPr lang="ar-EG" sz="3600" b="1" dirty="0">
                <a:latin typeface="Calibri" pitchFamily="34" charset="0"/>
              </a:rPr>
              <a:t> </a:t>
            </a:r>
            <a:r>
              <a:rPr lang="ar-EG" sz="1200" dirty="0">
                <a:latin typeface="Calibri" pitchFamily="34" charset="0"/>
              </a:rPr>
              <a:t>.....................................................................................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050815" y="5181600"/>
            <a:ext cx="47387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CC00FF"/>
                </a:solidFill>
              </a:rPr>
              <a:t>أعمال الخير أحبتها المسلمة</a:t>
            </a:r>
            <a:endParaRPr lang="en-US" sz="40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تمرير أفقي 3"/>
          <p:cNvSpPr/>
          <p:nvPr/>
        </p:nvSpPr>
        <p:spPr>
          <a:xfrm>
            <a:off x="914400" y="533400"/>
            <a:ext cx="7315200" cy="24384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 sz="2400" dirty="0">
              <a:solidFill>
                <a:schemeClr val="tx1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95400" y="1029325"/>
            <a:ext cx="67056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EG" sz="4400" b="1" dirty="0" err="1">
                <a:solidFill>
                  <a:srgbClr val="660033"/>
                </a:solidFill>
                <a:latin typeface="Calibri" pitchFamily="34" charset="0"/>
              </a:rPr>
              <a:t>4-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 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آتي بِمُفْرَدِ 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(</a:t>
            </a:r>
            <a:r>
              <a:rPr lang="ar-SA" sz="4400" b="1" dirty="0">
                <a:solidFill>
                  <a:srgbClr val="0000FF"/>
                </a:solidFill>
                <a:latin typeface="Calibri" pitchFamily="34" charset="0"/>
              </a:rPr>
              <a:t>عظام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)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 في الْعبارتينِ </a:t>
            </a:r>
            <a:r>
              <a:rPr lang="ar-EG" sz="4400" b="1" dirty="0">
                <a:solidFill>
                  <a:srgbClr val="660033"/>
                </a:solidFill>
                <a:latin typeface="Calibri" pitchFamily="34" charset="0"/>
              </a:rPr>
              <a:t>الآتيتين</a:t>
            </a:r>
            <a:r>
              <a:rPr lang="ar-SA" sz="4400" b="1" dirty="0">
                <a:solidFill>
                  <a:srgbClr val="660033"/>
                </a:solidFill>
                <a:latin typeface="Calibri" pitchFamily="34" charset="0"/>
              </a:rPr>
              <a:t>ِ</a:t>
            </a:r>
            <a:r>
              <a:rPr lang="ar-EG" sz="4400" b="1" dirty="0" err="1">
                <a:solidFill>
                  <a:srgbClr val="660033"/>
                </a:solidFill>
                <a:latin typeface="Calibri" pitchFamily="34" charset="0"/>
              </a:rPr>
              <a:t>:</a:t>
            </a:r>
            <a:endParaRPr lang="en-US" sz="4400" dirty="0">
              <a:solidFill>
                <a:srgbClr val="660033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381001" y="3855423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(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وباتتْ في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عِظامي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)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: مُفرَدُ 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عظامٍ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)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: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 </a:t>
            </a:r>
            <a:r>
              <a:rPr lang="ar-EG" sz="1100" dirty="0">
                <a:solidFill>
                  <a:srgbClr val="003300"/>
                </a:solidFill>
                <a:latin typeface="Calibri" pitchFamily="34" charset="0"/>
              </a:rPr>
              <a:t>..................................................................</a:t>
            </a:r>
            <a:r>
              <a:rPr lang="ar-SA" sz="1100" dirty="0">
                <a:solidFill>
                  <a:srgbClr val="003300"/>
                </a:solidFill>
                <a:latin typeface="Calibri" pitchFamily="34" charset="0"/>
              </a:rPr>
              <a:t> </a:t>
            </a:r>
            <a:endParaRPr lang="ar-SA" sz="1100" dirty="0">
              <a:solidFill>
                <a:srgbClr val="003300"/>
              </a:solidFill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1219200" y="3733800"/>
            <a:ext cx="1157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CC00FF"/>
                </a:solidFill>
              </a:rPr>
              <a:t>عَظْمَة</a:t>
            </a:r>
            <a:endParaRPr lang="en-US" sz="4000" dirty="0">
              <a:solidFill>
                <a:srgbClr val="CC00FF"/>
              </a:solidFill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304800" y="5181600"/>
            <a:ext cx="807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(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في الْكُرَبِ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الْعِظامِ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)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: مُفرَدُ 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(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عظامٍ</a:t>
            </a:r>
            <a:r>
              <a:rPr lang="ar-EG" sz="3600" b="1" dirty="0">
                <a:solidFill>
                  <a:srgbClr val="003300"/>
                </a:solidFill>
                <a:latin typeface="Calibri" pitchFamily="34" charset="0"/>
              </a:rPr>
              <a:t>)</a:t>
            </a:r>
            <a:r>
              <a:rPr lang="ar-SA" sz="3600" b="1" dirty="0">
                <a:solidFill>
                  <a:srgbClr val="003300"/>
                </a:solidFill>
                <a:latin typeface="Calibri" pitchFamily="34" charset="0"/>
              </a:rPr>
              <a:t>:</a:t>
            </a:r>
            <a:r>
              <a:rPr lang="ar-EG" sz="1100" dirty="0">
                <a:solidFill>
                  <a:srgbClr val="003300"/>
                </a:solidFill>
                <a:latin typeface="Calibri" pitchFamily="34" charset="0"/>
              </a:rPr>
              <a:t>.......................................................................</a:t>
            </a:r>
            <a:r>
              <a:rPr lang="ar-SA" sz="1100" dirty="0">
                <a:solidFill>
                  <a:srgbClr val="003300"/>
                </a:solidFill>
                <a:latin typeface="Calibri" pitchFamily="34" charset="0"/>
              </a:rPr>
              <a:t> </a:t>
            </a:r>
            <a:endParaRPr lang="ar-EG" sz="1100" dirty="0">
              <a:solidFill>
                <a:srgbClr val="0033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295400" y="5105400"/>
            <a:ext cx="1297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solidFill>
                  <a:srgbClr val="CC00FF"/>
                </a:solidFill>
              </a:rPr>
              <a:t>عَظِيمَة</a:t>
            </a:r>
            <a:endParaRPr lang="en-US" sz="40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1" grpId="0"/>
      <p:bldP spid="12" grpId="0"/>
      <p:bldP spid="13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62000" y="863025"/>
            <a:ext cx="7467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3200" b="1" dirty="0" err="1">
                <a:latin typeface="Calibri" pitchFamily="34" charset="0"/>
              </a:rPr>
              <a:t>5-</a:t>
            </a:r>
            <a:r>
              <a:rPr lang="ar-EG" sz="3200" b="1" dirty="0">
                <a:latin typeface="Calibri" pitchFamily="34" charset="0"/>
              </a:rPr>
              <a:t> </a:t>
            </a:r>
            <a:r>
              <a:rPr lang="ar-SA" sz="3200" b="1" dirty="0">
                <a:latin typeface="Calibri" pitchFamily="34" charset="0"/>
              </a:rPr>
              <a:t>أَبْحَثُ في النَّصِّ عَنْ جمْعِ كَلِمةِ "</a:t>
            </a:r>
            <a:r>
              <a:rPr lang="ar-SA" sz="3200" b="1" dirty="0">
                <a:solidFill>
                  <a:srgbClr val="0000FF"/>
                </a:solidFill>
                <a:latin typeface="Calibri" pitchFamily="34" charset="0"/>
              </a:rPr>
              <a:t>كُربَةٍ</a:t>
            </a:r>
            <a:r>
              <a:rPr lang="ar-SA" sz="3200" b="1" dirty="0">
                <a:latin typeface="Calibri" pitchFamily="34" charset="0"/>
              </a:rPr>
              <a:t>"</a:t>
            </a:r>
            <a:r>
              <a:rPr lang="ar-EG" sz="3200" b="1" dirty="0" err="1">
                <a:latin typeface="Calibri" pitchFamily="34" charset="0"/>
              </a:rPr>
              <a:t>: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1524000" y="3733800"/>
            <a:ext cx="615424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EG" sz="4000" b="1" dirty="0" err="1">
                <a:latin typeface="Calibri" pitchFamily="34" charset="0"/>
              </a:rPr>
              <a:t>(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كُرْبَةٌ</a:t>
            </a:r>
            <a:r>
              <a:rPr lang="ar-EG" sz="4000" b="1" dirty="0" err="1">
                <a:latin typeface="Calibri" pitchFamily="34" charset="0"/>
              </a:rPr>
              <a:t>)</a:t>
            </a:r>
            <a:r>
              <a:rPr lang="ar-SA" sz="4000" b="1" dirty="0">
                <a:latin typeface="Calibri" pitchFamily="34" charset="0"/>
              </a:rPr>
              <a:t> مُفرَدٌ، وجَمْعُها: </a:t>
            </a:r>
            <a:r>
              <a:rPr lang="ar-EG" sz="4000" b="1" dirty="0">
                <a:latin typeface="Calibri" pitchFamily="34" charset="0"/>
              </a:rPr>
              <a:t> </a:t>
            </a:r>
            <a:r>
              <a:rPr lang="ar-EG" sz="1100" dirty="0">
                <a:latin typeface="Calibri" pitchFamily="34" charset="0"/>
              </a:rPr>
              <a:t>...............................................</a:t>
            </a:r>
            <a:r>
              <a:rPr lang="ar-EG" sz="36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057400" y="3505200"/>
            <a:ext cx="11849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5400" b="1" dirty="0">
                <a:solidFill>
                  <a:srgbClr val="CC00FF"/>
                </a:solidFill>
              </a:rPr>
              <a:t>كُرَب</a:t>
            </a:r>
            <a:endParaRPr lang="en-US" sz="54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فقاعة التفكير: على شكل سحابة 2">
            <a:extLst>
              <a:ext uri="{FF2B5EF4-FFF2-40B4-BE49-F238E27FC236}">
                <a16:creationId xmlns:a16="http://schemas.microsoft.com/office/drawing/2014/main" id="{FDEBDD28-8138-4F7A-9895-F3A2B0D4F621}"/>
              </a:ext>
            </a:extLst>
          </p:cNvPr>
          <p:cNvSpPr/>
          <p:nvPr/>
        </p:nvSpPr>
        <p:spPr>
          <a:xfrm>
            <a:off x="2286000" y="1752600"/>
            <a:ext cx="5105400" cy="2667000"/>
          </a:xfrm>
          <a:prstGeom prst="cloudCallout">
            <a:avLst>
              <a:gd name="adj1" fmla="val -32686"/>
              <a:gd name="adj2" fmla="val 6502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itchFamily="34" charset="0"/>
                <a:ea typeface="+mn-ea"/>
                <a:cs typeface="Times New Roman" pitchFamily="18" charset="0"/>
              </a:rPr>
              <a:t>أحلل وأفهم</a:t>
            </a:r>
            <a:endParaRPr kumimoji="0" lang="ar-SA" sz="5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4337" y="1143000"/>
            <a:ext cx="735146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752600" y="1829068"/>
            <a:ext cx="59436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1</a:t>
            </a:r>
            <a:r>
              <a:rPr lang="ar-EG" sz="4000" b="1" dirty="0">
                <a:latin typeface="Calibri" pitchFamily="34" charset="0"/>
              </a:rPr>
              <a:t>-</a:t>
            </a:r>
            <a:r>
              <a:rPr lang="ar-SA" sz="4000" b="1" dirty="0">
                <a:latin typeface="Calibri" pitchFamily="34" charset="0"/>
              </a:rPr>
              <a:t> </a:t>
            </a:r>
            <a:r>
              <a:rPr lang="ar-SA" sz="4000" b="1" dirty="0">
                <a:solidFill>
                  <a:srgbClr val="0000FF"/>
                </a:solidFill>
                <a:latin typeface="Calibri" pitchFamily="34" charset="0"/>
              </a:rPr>
              <a:t>أينَ تَبيتُ الحُمَّى كما يُصوِّرُها الشَّاعِرُ؟</a:t>
            </a:r>
            <a:endParaRPr lang="en-US" sz="4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2057400" y="3657600"/>
            <a:ext cx="5105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4800" b="1" dirty="0">
                <a:solidFill>
                  <a:srgbClr val="CC00FF"/>
                </a:solidFill>
              </a:rPr>
              <a:t>تَبِيتُ فِي عِظَامِ الشَّاعِرِ.</a:t>
            </a:r>
            <a:endParaRPr lang="en-US" sz="48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19200" y="1496198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2</a:t>
            </a:r>
            <a:r>
              <a:rPr lang="ar-EG" sz="3600" b="1" dirty="0">
                <a:latin typeface="Calibri" pitchFamily="34" charset="0"/>
              </a:rPr>
              <a:t>-</a:t>
            </a:r>
            <a:r>
              <a:rPr lang="ar-SA" sz="3600" b="1" dirty="0"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كَيف يُصَوِّرُ الشَّاعِرُ الْعلاقَةَ بينَ الصُّبْحِ والحُمَّى كما في البيتِ الرَّابعِ؟</a:t>
            </a:r>
            <a:endParaRPr lang="en-US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828800" y="3505200"/>
            <a:ext cx="5638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SA" sz="3600" b="1" dirty="0">
                <a:solidFill>
                  <a:srgbClr val="CC00FF"/>
                </a:solidFill>
              </a:rPr>
              <a:t>الصّبْحُ يَطْرُدُهَا وكَأنّهَا تَكْرَهُ فِرَاقُ الْمُتَنَبّي فَتَبْكِي بِأَرْبَعَةِ مَدَامِعِ.</a:t>
            </a:r>
            <a:endParaRPr lang="en-US" sz="36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تمرير أفقي 2"/>
          <p:cNvSpPr/>
          <p:nvPr/>
        </p:nvSpPr>
        <p:spPr>
          <a:xfrm>
            <a:off x="1178859" y="2209800"/>
            <a:ext cx="6629400" cy="2514600"/>
          </a:xfrm>
          <a:prstGeom prst="horizontalScroll">
            <a:avLst>
              <a:gd name="adj" fmla="val 15485"/>
            </a:avLst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 eaLnBrk="0" hangingPunct="0">
              <a:spcBef>
                <a:spcPct val="20000"/>
              </a:spcBef>
              <a:defRPr/>
            </a:pPr>
            <a:r>
              <a:rPr lang="ar-EG" sz="3600" b="1" dirty="0">
                <a:solidFill>
                  <a:srgbClr val="C00000"/>
                </a:solidFill>
                <a:cs typeface="Arial" panose="020B0604020202020204" pitchFamily="34" charset="0"/>
              </a:rPr>
              <a:t>أستمع للنص بتركيز وانتباه؛ لأنشده إنشاداً جميلاً خالياً من الخطأ.</a:t>
            </a:r>
          </a:p>
        </p:txBody>
      </p:sp>
    </p:spTree>
    <p:extLst>
      <p:ext uri="{BB962C8B-B14F-4D97-AF65-F5344CB8AC3E}">
        <p14:creationId xmlns:p14="http://schemas.microsoft.com/office/powerpoint/2010/main" val="397357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447800" y="1447800"/>
            <a:ext cx="6096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3</a:t>
            </a:r>
            <a:r>
              <a:rPr lang="ar-EG" sz="4000" b="1" dirty="0">
                <a:latin typeface="Calibri" pitchFamily="34" charset="0"/>
              </a:rPr>
              <a:t>-</a:t>
            </a:r>
            <a:r>
              <a:rPr lang="ar-SA" sz="4000" b="1" dirty="0">
                <a:latin typeface="Calibri" pitchFamily="34" charset="0"/>
              </a:rPr>
              <a:t> </a:t>
            </a:r>
            <a:r>
              <a:rPr lang="ar-EG" sz="4000" b="1" dirty="0">
                <a:latin typeface="Calibri" pitchFamily="34" charset="0"/>
              </a:rPr>
              <a:t>كيف يراقب أبو الطيب موعد قدوم الحمى</a:t>
            </a:r>
            <a:r>
              <a:rPr lang="ar-SA" sz="4000" b="1" dirty="0">
                <a:latin typeface="Calibri" pitchFamily="34" charset="0"/>
              </a:rPr>
              <a:t>؟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295400" y="3810000"/>
            <a:ext cx="655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rgbClr val="C00000"/>
                </a:solidFill>
              </a:rPr>
              <a:t>يراقب وقت مجيء الحمى خوفًا لا شوقًا 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524000" y="1631112"/>
            <a:ext cx="624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4</a:t>
            </a:r>
            <a:r>
              <a:rPr lang="ar-EG" sz="3600" b="1" dirty="0">
                <a:latin typeface="Calibri" pitchFamily="34" charset="0"/>
              </a:rPr>
              <a:t>-</a:t>
            </a:r>
            <a:r>
              <a:rPr lang="ar-SA" sz="3600" b="1" dirty="0"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يُصَوِّرُ الشَّاعِرُ الصِّدقَ في أَحَدِ الأبياتِ شرًّا، فكيفَ يكونُ ذلكَ؟</a:t>
            </a:r>
            <a:endParaRPr lang="en-US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524000" y="3429000"/>
            <a:ext cx="6248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CC00FF"/>
                </a:solidFill>
              </a:rPr>
              <a:t>لأنّهَا لا تَتَخَلّف عَنْ مِيْقَاتِهَا وذَلِكَ الصّدْقِ شَرٌ لأنّهُ فِيمَا يَضُرُ.</a:t>
            </a:r>
            <a:endParaRPr lang="en-US" sz="32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57400" y="1801109"/>
            <a:ext cx="6096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EG" sz="4000" b="1" dirty="0">
                <a:latin typeface="Calibri" pitchFamily="34" charset="0"/>
              </a:rPr>
              <a:t>5-</a:t>
            </a:r>
            <a:r>
              <a:rPr lang="ar-SA" sz="4000" b="1" dirty="0">
                <a:latin typeface="Calibri" pitchFamily="34" charset="0"/>
              </a:rPr>
              <a:t> 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هلْ يُعاني الْمُصابُ بالحمَّى في أَيامِنا هذِه، مثل ما عانى ال</a:t>
            </a:r>
            <a:r>
              <a:rPr lang="ar-EG" sz="3600" b="1" dirty="0">
                <a:solidFill>
                  <a:srgbClr val="0000FF"/>
                </a:solidFill>
                <a:latin typeface="Calibri" pitchFamily="34" charset="0"/>
              </a:rPr>
              <a:t>شاعر</a:t>
            </a:r>
            <a:r>
              <a:rPr lang="ar-SA" sz="3600" b="1" dirty="0">
                <a:solidFill>
                  <a:srgbClr val="0000FF"/>
                </a:solidFill>
                <a:latin typeface="Calibri" pitchFamily="34" charset="0"/>
              </a:rPr>
              <a:t> منْها؟ ولِماذا؟</a:t>
            </a:r>
            <a:endParaRPr lang="en-US" sz="36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>
            <a:off x="1676400" y="3352800"/>
            <a:ext cx="6172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/>
            <a:r>
              <a:rPr lang="ar-SA" sz="3200" b="1" dirty="0">
                <a:solidFill>
                  <a:srgbClr val="CC00FF"/>
                </a:solidFill>
              </a:rPr>
              <a:t>لا؛ لِتَوفّر الإمْكَانَاتِ الطّبيةِ والأدْوِيَةِ الكَفِيلةِ بِتَخْفِيفِ أعَرَاضِهَا أو القَضَاء عَلَيهَا.</a:t>
            </a:r>
            <a:endParaRPr lang="en-US" sz="3200" dirty="0">
              <a:solidFill>
                <a:srgbClr val="CC00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86000" y="2184400"/>
            <a:ext cx="4572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733800" y="2743200"/>
            <a:ext cx="164306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أتذوق</a:t>
            </a:r>
            <a:endParaRPr lang="ar-EG" sz="6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9631" y="471199"/>
            <a:ext cx="7620000" cy="2190180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0" y="914400"/>
            <a:ext cx="71183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660033"/>
                </a:solidFill>
                <a:latin typeface="Calibri" pitchFamily="34" charset="0"/>
              </a:rPr>
              <a:t>نَسَبَ الشَّاعِرُ إلى الْحمَّى أَفْعالًا هيَ مِنْ خَصائِصِ الإِنسانِ، أُحَدِّدُ هذهِ الأفعالَ.</a:t>
            </a:r>
            <a:endParaRPr lang="en-US" sz="3600" dirty="0">
              <a:solidFill>
                <a:srgbClr val="660033"/>
              </a:solidFill>
              <a:latin typeface="Calibri" pitchFamily="34" charset="0"/>
            </a:endParaRPr>
          </a:p>
        </p:txBody>
      </p:sp>
      <p:grpSp>
        <p:nvGrpSpPr>
          <p:cNvPr id="2" name="مجموعة 5"/>
          <p:cNvGrpSpPr/>
          <p:nvPr/>
        </p:nvGrpSpPr>
        <p:grpSpPr>
          <a:xfrm>
            <a:off x="7391400" y="1066800"/>
            <a:ext cx="609600" cy="1015663"/>
            <a:chOff x="8839200" y="1514756"/>
            <a:chExt cx="914400" cy="1370902"/>
          </a:xfrm>
          <a:solidFill>
            <a:srgbClr val="FF0000"/>
          </a:solidFill>
        </p:grpSpPr>
        <p:sp>
          <p:nvSpPr>
            <p:cNvPr id="7" name="وسيلة شرح بيضاوية 6"/>
            <p:cNvSpPr/>
            <p:nvPr/>
          </p:nvSpPr>
          <p:spPr>
            <a:xfrm>
              <a:off x="8839200" y="1752600"/>
              <a:ext cx="914400" cy="914400"/>
            </a:xfrm>
            <a:prstGeom prst="wedgeEllipse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8839200" y="1514756"/>
              <a:ext cx="797661" cy="13709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b="1" dirty="0">
                  <a:solidFill>
                    <a:schemeClr val="bg1"/>
                  </a:solidFill>
                  <a:ea typeface="Times New Roman" pitchFamily="18" charset="0"/>
                </a:rPr>
                <a:t>1</a:t>
              </a:r>
              <a:endParaRPr lang="ar-EG" sz="6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12" name="Left-Right Arrow 10"/>
          <p:cNvSpPr/>
          <p:nvPr/>
        </p:nvSpPr>
        <p:spPr bwMode="auto">
          <a:xfrm>
            <a:off x="990599" y="2879725"/>
            <a:ext cx="7058025" cy="32162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ar-EG"/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2055812" y="3429001"/>
            <a:ext cx="4937126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4000" b="1" dirty="0">
                <a:solidFill>
                  <a:srgbClr val="6600CC"/>
                </a:solidFill>
                <a:latin typeface="Calibri" pitchFamily="34" charset="0"/>
              </a:rPr>
              <a:t>تَزورُ</a:t>
            </a:r>
            <a:r>
              <a:rPr lang="ar-EG" sz="4000" b="1" dirty="0">
                <a:solidFill>
                  <a:srgbClr val="6600CC"/>
                </a:solidFill>
                <a:latin typeface="Calibri" pitchFamily="34" charset="0"/>
              </a:rPr>
              <a:t> </a:t>
            </a:r>
            <a:r>
              <a:rPr lang="ar-EG" sz="16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EG" sz="4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>
            <a:off x="5715000" y="4038600"/>
            <a:ext cx="13731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ar-SA" sz="4000" b="1" dirty="0">
                <a:solidFill>
                  <a:srgbClr val="FF0000"/>
                </a:solidFill>
              </a:rPr>
              <a:t>عَافَتّها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4267200" y="4038600"/>
            <a:ext cx="1060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 بَاتَت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2514600" y="3962400"/>
            <a:ext cx="1408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توسعهُ 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5562600" y="4800600"/>
            <a:ext cx="14303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ar-SA" sz="4000" b="1" dirty="0">
                <a:solidFill>
                  <a:srgbClr val="FF0000"/>
                </a:solidFill>
              </a:rPr>
              <a:t>تَجْرِي 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3810000" y="4876800"/>
            <a:ext cx="1719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ar-SA" sz="4000" b="1" dirty="0">
                <a:solidFill>
                  <a:srgbClr val="FF0000"/>
                </a:solidFill>
              </a:rPr>
              <a:t> مَدَامِعٌها 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1" name="مستطيل 20"/>
          <p:cNvSpPr>
            <a:spLocks noChangeArrowheads="1"/>
          </p:cNvSpPr>
          <p:nvPr/>
        </p:nvSpPr>
        <p:spPr bwMode="auto">
          <a:xfrm>
            <a:off x="2438400" y="4800600"/>
            <a:ext cx="13525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rtl="1"/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ar-SA" sz="4000" b="1" dirty="0">
                <a:solidFill>
                  <a:srgbClr val="FF0000"/>
                </a:solidFill>
              </a:rPr>
              <a:t>يَصْدُق</a:t>
            </a:r>
            <a:endParaRPr lang="ar-EG" sz="40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 bwMode="auto">
          <a:xfrm>
            <a:off x="457200" y="561108"/>
            <a:ext cx="8001000" cy="2370351"/>
          </a:xfrm>
          <a:prstGeom prst="rect">
            <a:avLst/>
          </a:prstGeom>
          <a:solidFill>
            <a:srgbClr val="FFE5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43000" y="1019724"/>
            <a:ext cx="60226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أُوضِّحُ صورَةَ بُكاءِ الحُمَّى عِنْدَ مُفارَقَتِها لأبي الطَّيِّبِ الْمُتَنَبِّي صَباحًا </a:t>
            </a:r>
            <a:r>
              <a:rPr lang="ar-EG" sz="3200" b="1" dirty="0">
                <a:solidFill>
                  <a:srgbClr val="660033"/>
                </a:solidFill>
                <a:latin typeface="Calibri" pitchFamily="34" charset="0"/>
              </a:rPr>
              <a:t>مستعيناً</a:t>
            </a:r>
            <a:r>
              <a:rPr lang="ar-SA" sz="3200" b="1" dirty="0">
                <a:solidFill>
                  <a:srgbClr val="660033"/>
                </a:solidFill>
                <a:latin typeface="Calibri" pitchFamily="34" charset="0"/>
              </a:rPr>
              <a:t> بالرَّسْمِ</a:t>
            </a:r>
            <a:r>
              <a:rPr lang="ar-EG" sz="3200" b="1" dirty="0">
                <a:solidFill>
                  <a:srgbClr val="660033"/>
                </a:solidFill>
                <a:latin typeface="Calibri" pitchFamily="34" charset="0"/>
              </a:rPr>
              <a:t>ة المقابلة:</a:t>
            </a:r>
            <a:endParaRPr lang="en-US" sz="3200" dirty="0">
              <a:solidFill>
                <a:srgbClr val="660033"/>
              </a:solidFill>
              <a:latin typeface="Calibri" pitchFamily="34" charset="0"/>
            </a:endParaRPr>
          </a:p>
        </p:txBody>
      </p:sp>
      <p:grpSp>
        <p:nvGrpSpPr>
          <p:cNvPr id="2" name="مجموعة 5"/>
          <p:cNvGrpSpPr/>
          <p:nvPr/>
        </p:nvGrpSpPr>
        <p:grpSpPr>
          <a:xfrm>
            <a:off x="7132832" y="1167081"/>
            <a:ext cx="717549" cy="710862"/>
            <a:chOff x="8839200" y="1563789"/>
            <a:chExt cx="1182689" cy="2516643"/>
          </a:xfrm>
          <a:solidFill>
            <a:srgbClr val="FF0000"/>
          </a:solidFill>
        </p:grpSpPr>
        <p:sp>
          <p:nvSpPr>
            <p:cNvPr id="7" name="وسيلة شرح بيضاوية 6"/>
            <p:cNvSpPr/>
            <p:nvPr/>
          </p:nvSpPr>
          <p:spPr>
            <a:xfrm>
              <a:off x="8839200" y="1752598"/>
              <a:ext cx="1182688" cy="2327834"/>
            </a:xfrm>
            <a:prstGeom prst="wedgeEllipseCallout">
              <a:avLst>
                <a:gd name="adj1" fmla="val -10057"/>
                <a:gd name="adj2" fmla="val 92405"/>
              </a:avLst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 sz="1200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8991601" y="1563789"/>
              <a:ext cx="1030288" cy="25061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000" b="1" dirty="0">
                  <a:solidFill>
                    <a:schemeClr val="bg1"/>
                  </a:solidFill>
                  <a:ea typeface="Times New Roman" pitchFamily="18" charset="0"/>
                </a:rPr>
                <a:t>2  </a:t>
              </a:r>
              <a:endParaRPr lang="ar-EG" sz="4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0" y="3276600"/>
            <a:ext cx="2971800" cy="3100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Gold frame 0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9600" y="2057400"/>
            <a:ext cx="7696200" cy="396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>
            <a:spLocks noChangeArrowheads="1"/>
          </p:cNvSpPr>
          <p:nvPr/>
        </p:nvSpPr>
        <p:spPr bwMode="auto">
          <a:xfrm>
            <a:off x="838200" y="2209800"/>
            <a:ext cx="7239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C00FF"/>
                </a:solidFill>
              </a:rPr>
              <a:t>يُرِيدُ أنّها لا تُفَارِقَه عِنْدَ الصّبْحِ يَطْرُدُهَا وكأنّها تَكْرَه مُفَارَقتهُ فَتَبْكِي</a:t>
            </a:r>
            <a:r>
              <a:rPr lang="ar-EG" sz="3600" dirty="0">
                <a:solidFill>
                  <a:srgbClr val="CC00FF"/>
                </a:solidFill>
              </a:rPr>
              <a:t> </a:t>
            </a:r>
            <a:r>
              <a:rPr lang="ar-SA" sz="3600" b="1" dirty="0">
                <a:solidFill>
                  <a:srgbClr val="CC00FF"/>
                </a:solidFill>
              </a:rPr>
              <a:t>بِأَرْبَعَةِ مَدَامِعِ أي مِنْ أطْرَافِ</a:t>
            </a:r>
            <a:r>
              <a:rPr lang="ar-SA" sz="3600" dirty="0">
                <a:solidFill>
                  <a:srgbClr val="CC00FF"/>
                </a:solidFill>
              </a:rPr>
              <a:t> </a:t>
            </a:r>
            <a:r>
              <a:rPr lang="ar-SA" sz="3600" b="1" dirty="0">
                <a:solidFill>
                  <a:srgbClr val="CC00FF"/>
                </a:solidFill>
              </a:rPr>
              <a:t>العَيْنَينِ </a:t>
            </a:r>
            <a:r>
              <a:rPr lang="ar-SA" sz="3600" b="1" dirty="0" err="1">
                <a:solidFill>
                  <a:srgbClr val="CC00FF"/>
                </a:solidFill>
              </a:rPr>
              <a:t>الّلحَاظِين</a:t>
            </a:r>
            <a:r>
              <a:rPr lang="ar-SA" sz="3600" b="1" dirty="0">
                <a:solidFill>
                  <a:srgbClr val="CC00FF"/>
                </a:solidFill>
              </a:rPr>
              <a:t> والْمُوقين.</a:t>
            </a:r>
            <a:endParaRPr lang="en-US" sz="3600" dirty="0">
              <a:solidFill>
                <a:srgbClr val="CC00FF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76287" y="522890"/>
            <a:ext cx="7696200" cy="1106510"/>
            <a:chOff x="714348" y="1357297"/>
            <a:chExt cx="7643866" cy="4500594"/>
          </a:xfrm>
        </p:grpSpPr>
        <p:sp>
          <p:nvSpPr>
            <p:cNvPr id="16" name="Flowchart: Punched Tape 2"/>
            <p:cNvSpPr/>
            <p:nvPr/>
          </p:nvSpPr>
          <p:spPr bwMode="auto">
            <a:xfrm>
              <a:off x="714348" y="1357297"/>
              <a:ext cx="7643866" cy="4500594"/>
            </a:xfrm>
            <a:prstGeom prst="parallelogram">
              <a:avLst/>
            </a:prstGeom>
            <a:gradFill>
              <a:gsLst>
                <a:gs pos="100000">
                  <a:srgbClr val="D5D5FF"/>
                </a:gs>
                <a:gs pos="100000">
                  <a:schemeClr val="lt1">
                    <a:shade val="30000"/>
                    <a:satMod val="200000"/>
                  </a:schemeClr>
                </a:gs>
              </a:gsLst>
            </a:gradFill>
            <a:ln w="57150">
              <a:solidFill>
                <a:srgbClr val="0070C0"/>
              </a:solidFill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003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37899" name="Rectangle 3"/>
            <p:cNvSpPr>
              <a:spLocks noChangeArrowheads="1"/>
            </p:cNvSpPr>
            <p:nvPr/>
          </p:nvSpPr>
          <p:spPr bwMode="auto">
            <a:xfrm>
              <a:off x="714348" y="2285992"/>
              <a:ext cx="7500990" cy="1146580"/>
            </a:xfrm>
            <a:prstGeom prst="parallelogram">
              <a:avLst>
                <a:gd name="adj" fmla="val 24987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rtl="1"/>
              <a:endParaRPr lang="ar-SA" sz="5400">
                <a:latin typeface="Calibri" pitchFamily="34" charset="0"/>
              </a:endParaRPr>
            </a:p>
          </p:txBody>
        </p:sp>
      </p:grp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4267200" y="533400"/>
            <a:ext cx="41005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كأنَّ الصُّبحَ يَطرُدُها فتَجرِي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9" name="مستطيل 18"/>
          <p:cNvSpPr>
            <a:spLocks noChangeArrowheads="1"/>
          </p:cNvSpPr>
          <p:nvPr/>
        </p:nvSpPr>
        <p:spPr bwMode="auto">
          <a:xfrm>
            <a:off x="906462" y="877887"/>
            <a:ext cx="32845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مَدامِعُها بِأربَعةٍ سِجامِ</a:t>
            </a:r>
            <a:endParaRPr lang="ar-EG" sz="3600" dirty="0">
              <a:latin typeface="Calibri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657600"/>
            <a:ext cx="2333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/>
      <p:bldP spid="1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14400" y="914400"/>
            <a:ext cx="655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أَكْتُبُ الْبَيتَ الَّذي يُصوِّرُ الشَّاعِرُ فيه الْمَصائِبَ تُحيطُ </a:t>
            </a:r>
            <a:r>
              <a:rPr lang="ar-SA" sz="3600" b="1" dirty="0" err="1">
                <a:solidFill>
                  <a:srgbClr val="800000"/>
                </a:solidFill>
                <a:latin typeface="Calibri" pitchFamily="34" charset="0"/>
              </a:rPr>
              <a:t>بِهِ</a:t>
            </a:r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 مِنْ كُلِّ جانِبٍ.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</p:txBody>
      </p:sp>
      <p:grpSp>
        <p:nvGrpSpPr>
          <p:cNvPr id="2" name="مجموعة 5"/>
          <p:cNvGrpSpPr/>
          <p:nvPr/>
        </p:nvGrpSpPr>
        <p:grpSpPr>
          <a:xfrm>
            <a:off x="6972300" y="914400"/>
            <a:ext cx="990600" cy="950913"/>
            <a:chOff x="8839200" y="1752600"/>
            <a:chExt cx="914400" cy="1015663"/>
          </a:xfrm>
          <a:solidFill>
            <a:srgbClr val="FF0000"/>
          </a:solidFill>
        </p:grpSpPr>
        <p:sp>
          <p:nvSpPr>
            <p:cNvPr id="7" name="وسيلة شرح بيضاوية 6"/>
            <p:cNvSpPr/>
            <p:nvPr/>
          </p:nvSpPr>
          <p:spPr>
            <a:xfrm>
              <a:off x="8839200" y="1752600"/>
              <a:ext cx="914400" cy="914400"/>
            </a:xfrm>
            <a:prstGeom prst="wedgeEllipse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8991600" y="1752600"/>
              <a:ext cx="645261" cy="1015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6000" b="1" dirty="0">
                  <a:solidFill>
                    <a:schemeClr val="bg1"/>
                  </a:solidFill>
                  <a:ea typeface="Times New Roman" pitchFamily="18" charset="0"/>
                </a:rPr>
                <a:t>3</a:t>
              </a:r>
              <a:endParaRPr lang="ar-EG" sz="60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pic>
        <p:nvPicPr>
          <p:cNvPr id="9" name="صورة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6800" y="2971800"/>
            <a:ext cx="7086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Below"/>
            <a:lightRig rig="threePt" dir="t"/>
          </a:scene3d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81400" y="3581400"/>
            <a:ext cx="4038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أبِنْت الدّهْرِ عِنْدِي كُلّ بِنْتٍ 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600200" y="4724400"/>
            <a:ext cx="434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3600" b="1" dirty="0">
                <a:solidFill>
                  <a:srgbClr val="FF0000"/>
                </a:solidFill>
              </a:rPr>
              <a:t>فَكَيْفَ وَصَلَت أنْتِ مِنْ الزّحَامِ</a:t>
            </a:r>
            <a:endParaRPr lang="en-US" sz="3600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 descr="waraq216.jpg"/>
          <p:cNvPicPr>
            <a:picLocks noChangeAspect="1"/>
          </p:cNvPicPr>
          <p:nvPr/>
        </p:nvPicPr>
        <p:blipFill>
          <a:blip r:embed="rId3" cstate="print">
            <a:lum bright="72000"/>
          </a:blip>
          <a:stretch>
            <a:fillRect/>
          </a:stretch>
        </p:blipFill>
        <p:spPr>
          <a:xfrm>
            <a:off x="1023258" y="2652852"/>
            <a:ext cx="7326086" cy="170942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bg2">
                <a:lumMod val="10000"/>
              </a:schemeClr>
            </a:solidFill>
            <a:prstDash val="dash"/>
          </a:ln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1600" y="1295400"/>
            <a:ext cx="571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مَا أَفضلُ هَذِهِ الأبياتِ</a:t>
            </a:r>
            <a:r>
              <a:rPr lang="ar-EG" sz="3600" b="1" dirty="0">
                <a:solidFill>
                  <a:srgbClr val="800000"/>
                </a:solidFill>
                <a:latin typeface="Calibri" pitchFamily="34" charset="0"/>
              </a:rPr>
              <a:t> في نظرك</a:t>
            </a:r>
            <a:r>
              <a:rPr lang="ar-SA" sz="3600" b="1" dirty="0">
                <a:solidFill>
                  <a:srgbClr val="800000"/>
                </a:solidFill>
                <a:latin typeface="Calibri" pitchFamily="34" charset="0"/>
              </a:rPr>
              <a:t>؟ ولِماذا؟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</p:txBody>
      </p:sp>
      <p:grpSp>
        <p:nvGrpSpPr>
          <p:cNvPr id="2" name="مجموعة 5"/>
          <p:cNvGrpSpPr/>
          <p:nvPr/>
        </p:nvGrpSpPr>
        <p:grpSpPr>
          <a:xfrm>
            <a:off x="6781800" y="1126123"/>
            <a:ext cx="990600" cy="769441"/>
            <a:chOff x="8839200" y="1854569"/>
            <a:chExt cx="914400" cy="1141078"/>
          </a:xfrm>
          <a:solidFill>
            <a:srgbClr val="FF0000"/>
          </a:solidFill>
        </p:grpSpPr>
        <p:sp>
          <p:nvSpPr>
            <p:cNvPr id="7" name="وسيلة شرح بيضاوية 6"/>
            <p:cNvSpPr/>
            <p:nvPr/>
          </p:nvSpPr>
          <p:spPr>
            <a:xfrm>
              <a:off x="8839200" y="1987988"/>
              <a:ext cx="914400" cy="914400"/>
            </a:xfrm>
            <a:prstGeom prst="wedgeEllipseCallou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EG"/>
            </a:p>
          </p:txBody>
        </p:sp>
        <p:sp>
          <p:nvSpPr>
            <p:cNvPr id="8" name="مستطيل 7"/>
            <p:cNvSpPr/>
            <p:nvPr/>
          </p:nvSpPr>
          <p:spPr>
            <a:xfrm>
              <a:off x="8909538" y="1854569"/>
              <a:ext cx="621323" cy="114107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EG" sz="4400" b="1" dirty="0">
                  <a:solidFill>
                    <a:schemeClr val="bg1"/>
                  </a:solidFill>
                  <a:ea typeface="Times New Roman" pitchFamily="18" charset="0"/>
                </a:rPr>
                <a:t>4</a:t>
              </a:r>
              <a:endParaRPr lang="ar-EG" sz="4400" dirty="0">
                <a:solidFill>
                  <a:schemeClr val="bg1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" name="مربع نص 8"/>
          <p:cNvSpPr txBox="1">
            <a:spLocks noChangeArrowheads="1"/>
          </p:cNvSpPr>
          <p:nvPr/>
        </p:nvSpPr>
        <p:spPr bwMode="auto">
          <a:xfrm>
            <a:off x="424544" y="3033797"/>
            <a:ext cx="7924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200" b="1" dirty="0">
                <a:solidFill>
                  <a:srgbClr val="CC00FF"/>
                </a:solidFill>
              </a:rPr>
              <a:t>أبِنْت الدّهْرِ عِنْدِي كُلّ بِنْتٍ  </a:t>
            </a:r>
            <a:r>
              <a:rPr lang="ar-EG" sz="3200" b="1" dirty="0">
                <a:solidFill>
                  <a:srgbClr val="CC00FF"/>
                </a:solidFill>
              </a:rPr>
              <a:t> </a:t>
            </a:r>
          </a:p>
          <a:p>
            <a:pPr algn="r" rtl="1"/>
            <a:r>
              <a:rPr lang="ar-EG" sz="3200" b="1" dirty="0">
                <a:solidFill>
                  <a:srgbClr val="CC00FF"/>
                </a:solidFill>
              </a:rPr>
              <a:t>                          </a:t>
            </a:r>
            <a:r>
              <a:rPr lang="ar-SA" sz="3200" b="1" dirty="0">
                <a:solidFill>
                  <a:srgbClr val="CC00FF"/>
                </a:solidFill>
              </a:rPr>
              <a:t>   فَكَيْفَ وَصَلَت أنْتِ مِنْ الزّحَامِ</a:t>
            </a:r>
            <a:endParaRPr lang="en-US" sz="3200" dirty="0">
              <a:solidFill>
                <a:srgbClr val="CC00FF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032402" y="4777770"/>
            <a:ext cx="690154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800" b="1" dirty="0">
                <a:solidFill>
                  <a:srgbClr val="800000"/>
                </a:solidFill>
                <a:latin typeface="Calibri" pitchFamily="34" charset="0"/>
              </a:rPr>
              <a:t>حيث ُصوِّرُ الشَّاعِرُ فيه الْمَصائِبَ تُحيطُ بِهِ مِنْ كُلِّ جانِبٍ، وتعجبه من وصولها هي الأخرى رغم ما يحيط به.</a:t>
            </a:r>
            <a:endParaRPr lang="ar-EG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89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43200" y="2019300"/>
            <a:ext cx="3824013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 rot="21531438">
            <a:off x="3520656" y="2644170"/>
            <a:ext cx="196573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9600" b="1" dirty="0">
                <a:solidFill>
                  <a:srgbClr val="6600CC"/>
                </a:solidFill>
                <a:latin typeface="Calibri" pitchFamily="34" charset="0"/>
              </a:rPr>
              <a:t>أُلْقي</a:t>
            </a:r>
            <a:endParaRPr lang="ar-EG" sz="5400" dirty="0">
              <a:solidFill>
                <a:srgbClr val="6600CC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244" y="1447800"/>
            <a:ext cx="5257800" cy="3429000"/>
          </a:xfrm>
          <a:prstGeom prst="rect">
            <a:avLst/>
          </a:prstGeom>
        </p:spPr>
      </p:pic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3124200" y="2322786"/>
            <a:ext cx="34178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6000" b="1" dirty="0">
                <a:solidFill>
                  <a:srgbClr val="0000FF"/>
                </a:solidFill>
                <a:latin typeface="Calibri" pitchFamily="34" charset="0"/>
              </a:rPr>
              <a:t>وَصْفُ الْحُمَّى</a:t>
            </a:r>
            <a:endParaRPr lang="ar-EG" sz="6000" dirty="0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419600" y="4913586"/>
            <a:ext cx="388620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أبو الطيب المتنبي</a:t>
            </a:r>
            <a:endParaRPr lang="ar-SA" sz="4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899592" y="1257722"/>
            <a:ext cx="7032150" cy="3539430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571500" indent="-571500" algn="ctr" rtl="1">
              <a:buFont typeface="Wingdings" pitchFamily="2" charset="2"/>
              <a:buChar char="v"/>
            </a:pPr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مهارات الإلقاء الشعري: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الوقفة المعتدلة الواثقة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توزيع النظر على الجمهور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وضوح الصوت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مناسبة حركة اليدين والعينين وملامح الوجه لمعاني الأبيات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ربع نص 8"/>
          <p:cNvSpPr txBox="1"/>
          <p:nvPr/>
        </p:nvSpPr>
        <p:spPr>
          <a:xfrm>
            <a:off x="899592" y="1257722"/>
            <a:ext cx="7032150" cy="2431435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</p:spPr>
        <p:txBody>
          <a:bodyPr wrap="square" rtlCol="0">
            <a:spAutoFit/>
          </a:bodyPr>
          <a:lstStyle/>
          <a:p>
            <a:pPr marL="571500" indent="-571500" algn="ctr" rtl="1">
              <a:buFont typeface="Wingdings" pitchFamily="2" charset="2"/>
              <a:buChar char="v"/>
            </a:pPr>
            <a:r>
              <a:rPr lang="ar-EG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مهارات الإلقاء الشعري: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استخدام تسجيل صوتي لأستمع لإلقائي بصورة ناقدة</a:t>
            </a:r>
          </a:p>
          <a:p>
            <a:pPr marL="571500" indent="-571500" algn="ctr" rtl="1">
              <a:buFont typeface="Wingdings" pitchFamily="2" charset="2"/>
              <a:buChar char="ü"/>
            </a:pPr>
            <a:r>
              <a:rPr lang="ar-EG" sz="36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إلقاء الأبيات أمام المرآة</a:t>
            </a:r>
            <a:endParaRPr lang="en-US" sz="3600" b="1" dirty="0">
              <a:ln>
                <a:solidFill>
                  <a:srgbClr val="C0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09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838431" y="2209800"/>
            <a:ext cx="746714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rgbClr val="800000"/>
                </a:solidFill>
                <a:latin typeface="Calibri" pitchFamily="34" charset="0"/>
              </a:rPr>
              <a:t>1- بعد فهمي القصيدة وتذوقها أقوم بما يأتي:</a:t>
            </a:r>
          </a:p>
          <a:p>
            <a:pPr algn="ctr" rtl="1"/>
            <a:r>
              <a:rPr lang="ar-EG" sz="3600" b="1" dirty="0">
                <a:solidFill>
                  <a:srgbClr val="800000"/>
                </a:solidFill>
                <a:latin typeface="Calibri" pitchFamily="34" charset="0"/>
              </a:rPr>
              <a:t>أقترح أنا ومجموعتي لحناً جميلاً وننشد الأبيات معاً.</a:t>
            </a:r>
          </a:p>
          <a:p>
            <a:pPr algn="ctr" rtl="1"/>
            <a:r>
              <a:rPr lang="ar-EG" sz="3600" b="1" dirty="0">
                <a:solidFill>
                  <a:srgbClr val="800000"/>
                </a:solidFill>
                <a:latin typeface="Calibri" pitchFamily="34" charset="0"/>
              </a:rPr>
              <a:t>ألقي الأبيات كاملة أمام صفي إلقاء جيداً.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  <a:p>
            <a:pPr algn="r" rtl="1"/>
            <a:endParaRPr lang="ar-EG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ربع نص 10"/>
          <p:cNvSpPr txBox="1">
            <a:spLocks noChangeArrowheads="1"/>
          </p:cNvSpPr>
          <p:nvPr/>
        </p:nvSpPr>
        <p:spPr bwMode="auto">
          <a:xfrm>
            <a:off x="1371601" y="2667000"/>
            <a:ext cx="680807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1"/>
            <a:r>
              <a:rPr lang="ar-EG" sz="3600" b="1" dirty="0">
                <a:solidFill>
                  <a:srgbClr val="800000"/>
                </a:solidFill>
                <a:latin typeface="Calibri" pitchFamily="34" charset="0"/>
              </a:rPr>
              <a:t>2- بعد هذا الإنشاد والإلقاء الرائع الذي استمعنا إليه واستمتعنا به، استطعت حفظ بعض الأبيات.</a:t>
            </a:r>
            <a:endParaRPr lang="en-US" sz="3600" dirty="0">
              <a:solidFill>
                <a:srgbClr val="800000"/>
              </a:solidFill>
              <a:latin typeface="Calibri" pitchFamily="34" charset="0"/>
            </a:endParaRPr>
          </a:p>
          <a:p>
            <a:pPr algn="r" rtl="1"/>
            <a:endParaRPr lang="ar-EG" sz="3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83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1214.gif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 rot="16200000">
            <a:off x="2705100" y="76199"/>
            <a:ext cx="3733800" cy="6705601"/>
          </a:xfrm>
          <a:prstGeom prst="rect">
            <a:avLst/>
          </a:prstGeom>
        </p:spPr>
      </p:pic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2362200" y="2767280"/>
            <a:ext cx="50502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rtl="1"/>
            <a:r>
              <a:rPr lang="ar-EG" sz="4000" b="1" dirty="0">
                <a:solidFill>
                  <a:srgbClr val="800000"/>
                </a:solidFill>
                <a:latin typeface="Calibri" pitchFamily="34" charset="0"/>
              </a:rPr>
              <a:t>أضع علامة (</a:t>
            </a:r>
            <a:r>
              <a:rPr lang="ar-SA" sz="4000" b="1" dirty="0">
                <a:solidFill>
                  <a:srgbClr val="800000"/>
                </a:solidFill>
              </a:rPr>
              <a:t>✓</a:t>
            </a:r>
            <a:r>
              <a:rPr lang="ar-EG" sz="4000" b="1" dirty="0">
                <a:solidFill>
                  <a:srgbClr val="800000"/>
                </a:solidFill>
              </a:rPr>
              <a:t>) أمام مقدار الأبيات التي استطعت حفظها:</a:t>
            </a:r>
            <a:endParaRPr lang="en-US" sz="4000" b="1" dirty="0">
              <a:solidFill>
                <a:srgbClr val="8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7179237"/>
              </p:ext>
            </p:extLst>
          </p:nvPr>
        </p:nvGraphicFramePr>
        <p:xfrm>
          <a:off x="723900" y="1447800"/>
          <a:ext cx="7696199" cy="302260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0994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48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4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94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511300"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بيت</a:t>
                      </a:r>
                      <a:endParaRPr lang="ar-SA" sz="4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بيتان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3200" dirty="0"/>
                        <a:t>ثلاثة أبيات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/>
                        <a:t>أربعة أبيات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/>
                        <a:t>خمسة</a:t>
                      </a:r>
                    </a:p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/>
                        <a:t>أبيات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/>
                        <a:t>ستة أبيات</a:t>
                      </a:r>
                      <a:endParaRPr lang="ar-SA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EG" sz="3200" dirty="0"/>
                        <a:t>سبعة أبيات</a:t>
                      </a:r>
                      <a:endParaRPr lang="ar-SA" sz="3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1300"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119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paper_134131833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905" y="517525"/>
            <a:ext cx="8631496" cy="565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962400" y="1159193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cs typeface="Times New Roman" pitchFamily="18" charset="0"/>
              </a:rPr>
              <a:t>وَزائرَتي </a:t>
            </a:r>
            <a:r>
              <a:rPr lang="ar-SA" sz="2800" b="1" dirty="0" err="1">
                <a:cs typeface="Times New Roman" pitchFamily="18" charset="0"/>
              </a:rPr>
              <a:t>ك</a:t>
            </a:r>
            <a:r>
              <a:rPr lang="ar-EG" sz="2800" b="1" dirty="0">
                <a:cs typeface="Times New Roman" pitchFamily="18" charset="0"/>
              </a:rPr>
              <a:t>ــــــــــــ</a:t>
            </a:r>
            <a:r>
              <a:rPr lang="ar-SA" sz="2800" b="1" dirty="0">
                <a:cs typeface="Times New Roman" pitchFamily="18" charset="0"/>
              </a:rPr>
              <a:t>أنَّ بِها حَياءٌ		</a:t>
            </a:r>
            <a:endParaRPr lang="ar-SA" sz="2800" dirty="0"/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962400" y="1808480"/>
            <a:ext cx="411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بذَلتُ</a:t>
            </a:r>
            <a:r>
              <a:rPr lang="ar-SA" sz="2800" b="1" dirty="0">
                <a:cs typeface="Times New Roman" pitchFamily="18" charset="0"/>
              </a:rPr>
              <a:t> لَها </a:t>
            </a:r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المَطَ</a:t>
            </a:r>
            <a:r>
              <a:rPr lang="ar-EG" sz="2800" b="1" dirty="0">
                <a:solidFill>
                  <a:srgbClr val="C00000"/>
                </a:solidFill>
                <a:cs typeface="Times New Roman" pitchFamily="18" charset="0"/>
              </a:rPr>
              <a:t>ـــ</a:t>
            </a:r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ارِفَ والحشَايا</a:t>
            </a:r>
            <a:r>
              <a:rPr lang="ar-SA" sz="2800" b="1" dirty="0">
                <a:cs typeface="Times New Roman" pitchFamily="18" charset="0"/>
              </a:rPr>
              <a:t>		</a:t>
            </a:r>
            <a:endParaRPr lang="ar-SA" sz="2800" dirty="0"/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962400" y="237238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cs typeface="Times New Roman" pitchFamily="18" charset="0"/>
              </a:rPr>
              <a:t>يضيقُ الجِلدُ عن</a:t>
            </a:r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 نَفَسي </a:t>
            </a:r>
            <a:r>
              <a:rPr lang="ar-SA" sz="2800" b="1" dirty="0">
                <a:cs typeface="Times New Roman" pitchFamily="18" charset="0"/>
              </a:rPr>
              <a:t>وعنها</a:t>
            </a:r>
            <a:endParaRPr lang="ar-SA" sz="2800" dirty="0"/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114800" y="3032780"/>
            <a:ext cx="39481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cs typeface="Times New Roman" pitchFamily="18" charset="0"/>
              </a:rPr>
              <a:t>كأنَّ الصُّ</a:t>
            </a:r>
            <a:r>
              <a:rPr lang="ar-EG" sz="2800" b="1" dirty="0">
                <a:cs typeface="Times New Roman" pitchFamily="18" charset="0"/>
              </a:rPr>
              <a:t>ــــ</a:t>
            </a:r>
            <a:r>
              <a:rPr lang="ar-SA" sz="2800" b="1" dirty="0">
                <a:cs typeface="Times New Roman" pitchFamily="18" charset="0"/>
              </a:rPr>
              <a:t>بحَ يَطرُدُها فتَجرِي</a:t>
            </a:r>
            <a:endParaRPr lang="ar-SA" sz="2800" dirty="0"/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152400" y="1122690"/>
            <a:ext cx="39798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cs typeface="Times New Roman" pitchFamily="18" charset="0"/>
              </a:rPr>
              <a:t>فَل</a:t>
            </a:r>
            <a:r>
              <a:rPr lang="ar-EG" sz="2800" b="1" dirty="0">
                <a:cs typeface="Times New Roman" pitchFamily="18" charset="0"/>
              </a:rPr>
              <a:t>ـــــ</a:t>
            </a:r>
            <a:r>
              <a:rPr lang="ar-SA" sz="2800" b="1" dirty="0">
                <a:cs typeface="Times New Roman" pitchFamily="18" charset="0"/>
              </a:rPr>
              <a:t>َيسَ تَزورُ إِلّا في الظَّلامِ</a:t>
            </a:r>
            <a:r>
              <a:rPr lang="ar-EG" sz="2800" b="1" dirty="0">
                <a:cs typeface="Times New Roman" pitchFamily="18" charset="0"/>
              </a:rPr>
              <a:t>  </a:t>
            </a:r>
            <a:endParaRPr lang="ar-SA" sz="2800" dirty="0"/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837461" y="1746578"/>
            <a:ext cx="33265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فعَافَتْ</a:t>
            </a:r>
            <a:r>
              <a:rPr lang="ar-EG" sz="2800" b="1" dirty="0">
                <a:solidFill>
                  <a:srgbClr val="C00000"/>
                </a:solidFill>
                <a:cs typeface="Times New Roman" pitchFamily="18" charset="0"/>
              </a:rPr>
              <a:t>ــــ</a:t>
            </a:r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ها </a:t>
            </a:r>
            <a:r>
              <a:rPr lang="ar-SA" sz="2800" b="1" dirty="0">
                <a:cs typeface="Times New Roman" pitchFamily="18" charset="0"/>
              </a:rPr>
              <a:t>وبَاتَتْ في عِظامي</a:t>
            </a:r>
            <a:endParaRPr lang="ar-EG" sz="2800" dirty="0"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-269875" y="2341890"/>
            <a:ext cx="44608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cs typeface="Times New Roman" pitchFamily="18" charset="0"/>
              </a:rPr>
              <a:t>فتُوسِعهُ بأنواعِ </a:t>
            </a:r>
            <a:r>
              <a:rPr lang="ar-SA" sz="2800" b="1" dirty="0" err="1">
                <a:solidFill>
                  <a:srgbClr val="C00000"/>
                </a:solidFill>
                <a:cs typeface="Times New Roman" pitchFamily="18" charset="0"/>
              </a:rPr>
              <a:t>السّ</a:t>
            </a:r>
            <a:r>
              <a:rPr lang="ar-EG" sz="2800" b="1" dirty="0">
                <a:solidFill>
                  <a:srgbClr val="C00000"/>
                </a:solidFill>
                <a:cs typeface="Times New Roman" pitchFamily="18" charset="0"/>
              </a:rPr>
              <a:t>ــــــــــ</a:t>
            </a:r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قامِ</a:t>
            </a:r>
            <a:endParaRPr lang="ar-EG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-304800" y="302769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cs typeface="Times New Roman" pitchFamily="18" charset="0"/>
              </a:rPr>
              <a:t>مَدامِعُها </a:t>
            </a:r>
            <a:r>
              <a:rPr lang="ar-SA" sz="2800" b="1" dirty="0">
                <a:cs typeface="Times New Roman" pitchFamily="18" charset="0"/>
              </a:rPr>
              <a:t>بِأربَعةٍ </a:t>
            </a:r>
            <a:r>
              <a:rPr lang="ar-SA" sz="2800" b="1" dirty="0" err="1">
                <a:solidFill>
                  <a:srgbClr val="C00000"/>
                </a:solidFill>
                <a:cs typeface="Times New Roman" pitchFamily="18" charset="0"/>
              </a:rPr>
              <a:t>سِ</a:t>
            </a:r>
            <a:r>
              <a:rPr lang="ar-EG" sz="2800" b="1" dirty="0">
                <a:solidFill>
                  <a:srgbClr val="C00000"/>
                </a:solidFill>
                <a:cs typeface="Times New Roman" pitchFamily="18" charset="0"/>
              </a:rPr>
              <a:t>ـــــــــــ</a:t>
            </a:r>
            <a:r>
              <a:rPr lang="ar-SA" sz="2800" b="1" dirty="0" err="1">
                <a:solidFill>
                  <a:srgbClr val="C00000"/>
                </a:solidFill>
                <a:cs typeface="Times New Roman" pitchFamily="18" charset="0"/>
              </a:rPr>
              <a:t>جامِ</a:t>
            </a:r>
            <a:endParaRPr lang="ar-EG" sz="28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191000" y="3718580"/>
            <a:ext cx="38655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>
                <a:latin typeface="Calibri" pitchFamily="34" charset="0"/>
              </a:rPr>
              <a:t>أُراقِبُ وَقْتَها مِنْ غَيرِ شَ</a:t>
            </a:r>
            <a:r>
              <a:rPr lang="ar-EG" sz="2800" b="1">
                <a:latin typeface="Calibri" pitchFamily="34" charset="0"/>
              </a:rPr>
              <a:t>ــ</a:t>
            </a:r>
            <a:r>
              <a:rPr lang="ar-SA" sz="2800" b="1">
                <a:latin typeface="Calibri" pitchFamily="34" charset="0"/>
              </a:rPr>
              <a:t>وقٍ</a:t>
            </a:r>
            <a:endParaRPr lang="ar-SA" sz="2800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4089400" y="4353580"/>
            <a:ext cx="3987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>
                <a:latin typeface="Calibri" pitchFamily="34" charset="0"/>
              </a:rPr>
              <a:t>ويَصدٌقُ وَعدُها والصِّدقُ شَرٌّ</a:t>
            </a:r>
            <a:endParaRPr lang="ar-SA" sz="280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191000" y="4963180"/>
            <a:ext cx="38385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 rtl="1"/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أبِنْتَ </a:t>
            </a:r>
            <a:r>
              <a:rPr lang="ar-SA" sz="2800" b="1" dirty="0" err="1">
                <a:solidFill>
                  <a:srgbClr val="C00000"/>
                </a:solidFill>
                <a:latin typeface="Calibri" pitchFamily="34" charset="0"/>
              </a:rPr>
              <a:t>الدَّهْ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</a:rPr>
              <a:t>ـــ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رَ </a:t>
            </a:r>
            <a:r>
              <a:rPr lang="ar-SA" sz="2800" b="1" dirty="0">
                <a:latin typeface="Calibri" pitchFamily="34" charset="0"/>
              </a:rPr>
              <a:t>عِندِي 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كَلّ</a:t>
            </a:r>
            <a:r>
              <a:rPr lang="ar-EG" sz="2800" b="1" dirty="0">
                <a:solidFill>
                  <a:srgbClr val="C00000"/>
                </a:solidFill>
                <a:latin typeface="Calibri" pitchFamily="34" charset="0"/>
              </a:rPr>
              <a:t>َ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 بنتٍ</a:t>
            </a:r>
            <a:endParaRPr lang="ar-SA" sz="2800" dirty="0">
              <a:solidFill>
                <a:srgbClr val="C00000"/>
              </a:solidFill>
            </a:endParaRPr>
          </a:p>
        </p:txBody>
      </p:sp>
      <p:sp>
        <p:nvSpPr>
          <p:cNvPr id="16" name="مستطيل 15"/>
          <p:cNvSpPr>
            <a:spLocks noChangeArrowheads="1"/>
          </p:cNvSpPr>
          <p:nvPr/>
        </p:nvSpPr>
        <p:spPr bwMode="auto">
          <a:xfrm>
            <a:off x="152400" y="3688090"/>
            <a:ext cx="40290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>
                <a:latin typeface="Calibri" pitchFamily="34" charset="0"/>
              </a:rPr>
              <a:t>مُراقَبةَ المَشُوقِ المُس</a:t>
            </a:r>
            <a:r>
              <a:rPr lang="ar-EG" sz="2800" b="1">
                <a:latin typeface="Calibri" pitchFamily="34" charset="0"/>
              </a:rPr>
              <a:t>ــــ</a:t>
            </a:r>
            <a:r>
              <a:rPr lang="ar-SA" sz="2800" b="1">
                <a:latin typeface="Calibri" pitchFamily="34" charset="0"/>
              </a:rPr>
              <a:t>تَهامِ</a:t>
            </a:r>
            <a:endParaRPr lang="ar-SA" sz="2800"/>
          </a:p>
        </p:txBody>
      </p:sp>
      <p:sp>
        <p:nvSpPr>
          <p:cNvPr id="17" name="مستطيل 16"/>
          <p:cNvSpPr>
            <a:spLocks noChangeArrowheads="1"/>
          </p:cNvSpPr>
          <p:nvPr/>
        </p:nvSpPr>
        <p:spPr bwMode="auto">
          <a:xfrm>
            <a:off x="-304800" y="4323090"/>
            <a:ext cx="449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إِذا ألقاكَ في </a:t>
            </a:r>
            <a:r>
              <a:rPr lang="ar-SA" sz="2800" b="1" dirty="0">
                <a:solidFill>
                  <a:srgbClr val="C00000"/>
                </a:solidFill>
                <a:latin typeface="Calibri" pitchFamily="34" charset="0"/>
              </a:rPr>
              <a:t>الكُرَبِ </a:t>
            </a:r>
            <a:r>
              <a:rPr lang="ar-SA" sz="2800" b="1" dirty="0" err="1">
                <a:latin typeface="Calibri" pitchFamily="34" charset="0"/>
              </a:rPr>
              <a:t>العِ</a:t>
            </a:r>
            <a:r>
              <a:rPr lang="ar-EG" sz="2800" b="1" dirty="0">
                <a:latin typeface="Calibri" pitchFamily="34" charset="0"/>
              </a:rPr>
              <a:t>ـــ</a:t>
            </a:r>
            <a:r>
              <a:rPr lang="ar-SA" sz="2800" b="1" dirty="0" err="1">
                <a:latin typeface="Calibri" pitchFamily="34" charset="0"/>
              </a:rPr>
              <a:t>ظامِ</a:t>
            </a:r>
            <a:endParaRPr lang="ar-EG" sz="2800" dirty="0">
              <a:latin typeface="Calibri" pitchFamily="34" charset="0"/>
            </a:endParaRPr>
          </a:p>
        </p:txBody>
      </p:sp>
      <p:sp>
        <p:nvSpPr>
          <p:cNvPr id="18" name="مستطيل 17"/>
          <p:cNvSpPr>
            <a:spLocks noChangeArrowheads="1"/>
          </p:cNvSpPr>
          <p:nvPr/>
        </p:nvSpPr>
        <p:spPr bwMode="auto">
          <a:xfrm>
            <a:off x="76200" y="4932690"/>
            <a:ext cx="411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2800" b="1">
                <a:latin typeface="Calibri" pitchFamily="34" charset="0"/>
              </a:rPr>
              <a:t>فَكَيفَ وَصَلْتِ أنتِ مِنَ الزِّحامِ</a:t>
            </a:r>
            <a:endParaRPr lang="ar-EG" sz="280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5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21506" grpId="0"/>
      <p:bldP spid="21507" grpId="0"/>
      <p:bldP spid="2150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;lll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78840"/>
            <a:ext cx="8839200" cy="559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1981200" y="2162175"/>
            <a:ext cx="5638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cs typeface="Times New Roman" pitchFamily="18" charset="0"/>
              </a:rPr>
              <a:t>المصدر: ديوان المتنبي الجزء الرابع (145 – 148)</a:t>
            </a:r>
            <a:endParaRPr lang="ar-SA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606" y="533400"/>
            <a:ext cx="7365194" cy="554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ستطيل 5"/>
          <p:cNvSpPr>
            <a:spLocks noChangeArrowheads="1"/>
          </p:cNvSpPr>
          <p:nvPr/>
        </p:nvSpPr>
        <p:spPr bwMode="auto">
          <a:xfrm>
            <a:off x="3380680" y="685800"/>
            <a:ext cx="27398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000" b="1" dirty="0">
                <a:latin typeface="Calibri" pitchFamily="34" charset="0"/>
              </a:rPr>
              <a:t>المعجم المساعد</a:t>
            </a:r>
            <a:endParaRPr lang="ar-EG" sz="4000" dirty="0"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>
            <a:off x="6993090" y="1676400"/>
            <a:ext cx="936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بَذلْتُ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 rot="63662">
            <a:off x="5988735" y="1626683"/>
            <a:ext cx="926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قَدَّمتُ</a:t>
            </a:r>
            <a:r>
              <a:rPr lang="ar-SA" sz="36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 rot="49793">
            <a:off x="5187892" y="2255949"/>
            <a:ext cx="27318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المطارف والحشايا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>
            <a:off x="1219200" y="2819400"/>
            <a:ext cx="670462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نوعان من الفرش التي يجلس عليه</a:t>
            </a:r>
            <a:r>
              <a:rPr lang="ar-EG" sz="2800" b="1" dirty="0">
                <a:latin typeface="Calibri" pitchFamily="34" charset="0"/>
              </a:rPr>
              <a:t>ا،</a:t>
            </a:r>
            <a:r>
              <a:rPr lang="ar-SA" sz="2800" b="1" dirty="0">
                <a:latin typeface="Calibri" pitchFamily="34" charset="0"/>
              </a:rPr>
              <a:t> المخطط والمحشو</a:t>
            </a:r>
            <a:r>
              <a:rPr lang="ar-EG" sz="2800" b="1" dirty="0">
                <a:latin typeface="Calibri" pitchFamily="34" charset="0"/>
              </a:rPr>
              <a:t> منها.</a:t>
            </a:r>
            <a:endParaRPr lang="ar-EG" sz="2800" dirty="0"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851168" y="3962400"/>
            <a:ext cx="11592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عافتها</a:t>
            </a:r>
            <a:r>
              <a:rPr lang="ar-EG" sz="32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ar-EG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>
            <a:off x="5599276" y="3981038"/>
            <a:ext cx="10823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كرهتها</a:t>
            </a:r>
            <a:r>
              <a:rPr lang="ar-EG" sz="2800" b="1" dirty="0" err="1">
                <a:latin typeface="Calibri" pitchFamily="34" charset="0"/>
              </a:rPr>
              <a:t>.</a:t>
            </a:r>
            <a:endParaRPr lang="ar-EG" sz="2800" dirty="0"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6904067" y="4534219"/>
            <a:ext cx="10534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200" b="1" dirty="0">
                <a:solidFill>
                  <a:srgbClr val="C00000"/>
                </a:solidFill>
                <a:latin typeface="Calibri" pitchFamily="34" charset="0"/>
              </a:rPr>
              <a:t>نَفَسي:</a:t>
            </a:r>
            <a:endParaRPr lang="ar-EG" sz="32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>
            <a:off x="1219200" y="5124271"/>
            <a:ext cx="66152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2800" b="1" dirty="0">
                <a:latin typeface="Calibri" pitchFamily="34" charset="0"/>
              </a:rPr>
              <a:t>النَّفَسُ: الرَيح تدخل وتخرج من أنف الحيّ وفمه عند التنفس.</a:t>
            </a:r>
            <a:endParaRPr lang="ar-EG" sz="28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50466" y="569329"/>
            <a:ext cx="7543800" cy="560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مستطيل 2"/>
          <p:cNvSpPr>
            <a:spLocks noChangeArrowheads="1"/>
          </p:cNvSpPr>
          <p:nvPr/>
        </p:nvSpPr>
        <p:spPr bwMode="auto">
          <a:xfrm>
            <a:off x="3124200" y="685800"/>
            <a:ext cx="299633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4400" b="1" dirty="0">
                <a:latin typeface="Calibri" pitchFamily="34" charset="0"/>
              </a:rPr>
              <a:t>المعجم المساعد</a:t>
            </a:r>
            <a:endParaRPr lang="ar-EG" sz="4400" dirty="0">
              <a:latin typeface="Calibri" pitchFamily="34" charset="0"/>
            </a:endParaRPr>
          </a:p>
        </p:txBody>
      </p:sp>
      <p:sp>
        <p:nvSpPr>
          <p:cNvPr id="4" name="مستطيل 3"/>
          <p:cNvSpPr>
            <a:spLocks noChangeArrowheads="1"/>
          </p:cNvSpPr>
          <p:nvPr/>
        </p:nvSpPr>
        <p:spPr bwMode="auto">
          <a:xfrm>
            <a:off x="6781800" y="1828800"/>
            <a:ext cx="12522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السقام: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5" name="مستطيل 4"/>
          <p:cNvSpPr>
            <a:spLocks noChangeArrowheads="1"/>
          </p:cNvSpPr>
          <p:nvPr/>
        </p:nvSpPr>
        <p:spPr bwMode="auto">
          <a:xfrm rot="63662">
            <a:off x="5416065" y="1841750"/>
            <a:ext cx="14045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المرض.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6" name="مستطيل 5"/>
          <p:cNvSpPr>
            <a:spLocks noChangeArrowheads="1"/>
          </p:cNvSpPr>
          <p:nvPr/>
        </p:nvSpPr>
        <p:spPr bwMode="auto">
          <a:xfrm rot="49793">
            <a:off x="6557804" y="2525178"/>
            <a:ext cx="1465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مدامعُها: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مستطيل 6"/>
          <p:cNvSpPr>
            <a:spLocks noChangeArrowheads="1"/>
          </p:cNvSpPr>
          <p:nvPr/>
        </p:nvSpPr>
        <p:spPr bwMode="auto">
          <a:xfrm rot="46949">
            <a:off x="3433263" y="2460255"/>
            <a:ext cx="320511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مجاري الدمع.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8" name="مستطيل 7"/>
          <p:cNvSpPr>
            <a:spLocks noChangeArrowheads="1"/>
          </p:cNvSpPr>
          <p:nvPr/>
        </p:nvSpPr>
        <p:spPr bwMode="auto">
          <a:xfrm rot="21598253">
            <a:off x="6858164" y="3200689"/>
            <a:ext cx="1136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 err="1">
                <a:solidFill>
                  <a:srgbClr val="C00000"/>
                </a:solidFill>
                <a:latin typeface="Calibri" pitchFamily="34" charset="0"/>
              </a:rPr>
              <a:t>سجام</a:t>
            </a:r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مستطيل 8"/>
          <p:cNvSpPr>
            <a:spLocks noChangeArrowheads="1"/>
          </p:cNvSpPr>
          <p:nvPr/>
        </p:nvSpPr>
        <p:spPr bwMode="auto">
          <a:xfrm>
            <a:off x="5190385" y="3219825"/>
            <a:ext cx="13949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منسكبة.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0" name="مستطيل 9"/>
          <p:cNvSpPr>
            <a:spLocks noChangeArrowheads="1"/>
          </p:cNvSpPr>
          <p:nvPr/>
        </p:nvSpPr>
        <p:spPr bwMode="auto">
          <a:xfrm rot="21550883">
            <a:off x="6786355" y="3971038"/>
            <a:ext cx="12137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الكرب: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1" name="مستطيل 10"/>
          <p:cNvSpPr>
            <a:spLocks noChangeArrowheads="1"/>
          </p:cNvSpPr>
          <p:nvPr/>
        </p:nvSpPr>
        <p:spPr bwMode="auto">
          <a:xfrm>
            <a:off x="6019800" y="4800600"/>
            <a:ext cx="20481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بنت الدهر: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مستطيل 11"/>
          <p:cNvSpPr>
            <a:spLocks noChangeArrowheads="1"/>
          </p:cNvSpPr>
          <p:nvPr/>
        </p:nvSpPr>
        <p:spPr bwMode="auto">
          <a:xfrm rot="37902">
            <a:off x="4042080" y="3986961"/>
            <a:ext cx="270779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الأحزان </a:t>
            </a:r>
            <a:r>
              <a:rPr lang="ar-SA" sz="3600" b="1" dirty="0" err="1">
                <a:latin typeface="Calibri" pitchFamily="34" charset="0"/>
              </a:rPr>
              <a:t>والغموم</a:t>
            </a:r>
            <a:r>
              <a:rPr lang="ar-SA" sz="3600" b="1" dirty="0">
                <a:latin typeface="Calibri" pitchFamily="34" charset="0"/>
              </a:rPr>
              <a:t>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3" name="مستطيل 12"/>
          <p:cNvSpPr>
            <a:spLocks noChangeArrowheads="1"/>
          </p:cNvSpPr>
          <p:nvPr/>
        </p:nvSpPr>
        <p:spPr bwMode="auto">
          <a:xfrm>
            <a:off x="4809412" y="4821477"/>
            <a:ext cx="1490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الحمى.</a:t>
            </a:r>
            <a:endParaRPr lang="ar-EG" sz="3600" dirty="0">
              <a:latin typeface="Calibri" pitchFamily="34" charset="0"/>
            </a:endParaRPr>
          </a:p>
        </p:txBody>
      </p:sp>
      <p:sp>
        <p:nvSpPr>
          <p:cNvPr id="14" name="مستطيل 13"/>
          <p:cNvSpPr>
            <a:spLocks noChangeArrowheads="1"/>
          </p:cNvSpPr>
          <p:nvPr/>
        </p:nvSpPr>
        <p:spPr bwMode="auto">
          <a:xfrm rot="96897">
            <a:off x="6562012" y="5427195"/>
            <a:ext cx="14906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/>
            <a:r>
              <a:rPr lang="ar-SA" sz="3600" b="1" dirty="0">
                <a:solidFill>
                  <a:srgbClr val="C00000"/>
                </a:solidFill>
                <a:latin typeface="Calibri" pitchFamily="34" charset="0"/>
              </a:rPr>
              <a:t>كل بنت:</a:t>
            </a:r>
            <a:endParaRPr lang="ar-EG" sz="36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5" name="مستطيل 14"/>
          <p:cNvSpPr>
            <a:spLocks noChangeArrowheads="1"/>
          </p:cNvSpPr>
          <p:nvPr/>
        </p:nvSpPr>
        <p:spPr bwMode="auto">
          <a:xfrm rot="96897">
            <a:off x="3132634" y="5437513"/>
            <a:ext cx="33908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/>
            <a:r>
              <a:rPr lang="ar-SA" sz="3600" b="1" dirty="0">
                <a:latin typeface="Calibri" pitchFamily="34" charset="0"/>
              </a:rPr>
              <a:t>كل شدة ومصيبة.</a:t>
            </a:r>
            <a:endParaRPr lang="ar-EG" sz="3600" dirty="0"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207F80FE-8133-4A76-8B6E-C571DAEA427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8047"/>
            <a:ext cx="7086600" cy="3961905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37FFC649-2CD5-4E34-88E1-145D177C02A9}"/>
              </a:ext>
            </a:extLst>
          </p:cNvPr>
          <p:cNvSpPr txBox="1"/>
          <p:nvPr/>
        </p:nvSpPr>
        <p:spPr>
          <a:xfrm rot="20162593">
            <a:off x="2237816" y="2861699"/>
            <a:ext cx="45720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ar-EG" sz="6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Times New Roman" panose="02020603050405020304" pitchFamily="18" charset="0"/>
              </a:rPr>
              <a:t>أتعرف الشاعر</a:t>
            </a:r>
            <a:endParaRPr lang="ar-EG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47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whoosh.wav"/>
          </p:stSnd>
        </p:sndAc>
      </p:transition>
    </mc:Choice>
    <mc:Fallback xmlns="">
      <p:transition spd="slow">
        <p:circle/>
        <p:sndAc>
          <p:stSnd>
            <p:snd r:embed="rId4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1423</TotalTime>
  <Words>890</Words>
  <Application>Microsoft Office PowerPoint</Application>
  <PresentationFormat>عرض على الشاشة (4:3)</PresentationFormat>
  <Paragraphs>164</Paragraphs>
  <Slides>45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45</vt:i4>
      </vt:variant>
    </vt:vector>
  </HeadingPairs>
  <TitlesOfParts>
    <vt:vector size="51" baseType="lpstr">
      <vt:lpstr>Arial</vt:lpstr>
      <vt:lpstr>Calibri</vt:lpstr>
      <vt:lpstr>Times New Roman</vt:lpstr>
      <vt:lpstr>Wingdings</vt:lpstr>
      <vt:lpstr>سمة Office</vt:lpstr>
      <vt:lpstr>3_Office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لغتي - الصف السادس الابتدائي - الفصل الدراسي الثاني</dc:title>
  <cp:lastModifiedBy>Eman Adel</cp:lastModifiedBy>
  <cp:revision>250</cp:revision>
  <dcterms:created xsi:type="dcterms:W3CDTF">2012-12-01T13:26:11Z</dcterms:created>
  <dcterms:modified xsi:type="dcterms:W3CDTF">2020-12-06T13:43:17Z</dcterms:modified>
</cp:coreProperties>
</file>