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95" r:id="rId3"/>
    <p:sldId id="524" r:id="rId4"/>
    <p:sldId id="527" r:id="rId5"/>
    <p:sldId id="525" r:id="rId6"/>
    <p:sldId id="526" r:id="rId7"/>
    <p:sldId id="335" r:id="rId8"/>
    <p:sldId id="530" r:id="rId9"/>
    <p:sldId id="528" r:id="rId10"/>
    <p:sldId id="516" r:id="rId11"/>
    <p:sldId id="529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340" r:id="rId2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05">
          <p15:clr>
            <a:srgbClr val="A4A3A4"/>
          </p15:clr>
        </p15:guide>
        <p15:guide id="4" pos="4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CC99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4" autoAdjust="0"/>
    <p:restoredTop sz="99364" autoAdjust="0"/>
  </p:normalViewPr>
  <p:slideViewPr>
    <p:cSldViewPr snapToGrid="0">
      <p:cViewPr varScale="1">
        <p:scale>
          <a:sx n="60" d="100"/>
          <a:sy n="60" d="100"/>
        </p:scale>
        <p:origin x="84" y="1422"/>
      </p:cViewPr>
      <p:guideLst>
        <p:guide orient="horz" pos="2183"/>
        <p:guide pos="3840"/>
        <p:guide orient="horz" pos="1205"/>
        <p:guide pos="4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العجائن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17330" y="710788"/>
            <a:ext cx="1777165" cy="973220"/>
            <a:chOff x="1431949" y="2643420"/>
            <a:chExt cx="1560274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9" y="2643420"/>
              <a:ext cx="1560274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606448" y="1143768"/>
            <a:ext cx="16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نشاط 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28025" y="3960384"/>
              <a:ext cx="1543411" cy="1182279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7834" y="2289349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557485" y="2496524"/>
            <a:ext cx="620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لاحظي الدقيق في غرفة التربية الأسرية , و استنتجي ؟</a:t>
            </a: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7834" y="3077583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563564" y="3346314"/>
            <a:ext cx="126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لونه : أبيض</a:t>
            </a:r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4447" y="3924113"/>
            <a:ext cx="1787644" cy="635091"/>
            <a:chOff x="1431941" y="2643418"/>
            <a:chExt cx="1834212" cy="635091"/>
          </a:xfrm>
        </p:grpSpPr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746184" y="4192844"/>
            <a:ext cx="312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مدة صلاحيته : سارية المفعول </a:t>
            </a:r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4447" y="4814586"/>
            <a:ext cx="1787644" cy="635091"/>
            <a:chOff x="1431941" y="2643418"/>
            <a:chExt cx="1834212" cy="635091"/>
          </a:xfrm>
        </p:grpSpPr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067630" y="5135261"/>
            <a:ext cx="4808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خلوه من الشوائب  :  نقي من الشوائب</a:t>
            </a:r>
          </a:p>
        </p:txBody>
      </p:sp>
    </p:spTree>
    <p:extLst>
      <p:ext uri="{BB962C8B-B14F-4D97-AF65-F5344CB8AC3E}">
        <p14:creationId xmlns:p14="http://schemas.microsoft.com/office/powerpoint/2010/main" val="32404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  <p:bldP spid="38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162585"/>
            <a:ext cx="1834212" cy="657230"/>
            <a:chOff x="1431941" y="2621279"/>
            <a:chExt cx="1834212" cy="65723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21279"/>
              <a:ext cx="165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158514" y="1382099"/>
            <a:ext cx="173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400" b="1" dirty="0">
                <a:solidFill>
                  <a:srgbClr val="FF0000"/>
                </a:solidFill>
              </a:rPr>
              <a:t>البيض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11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9261" y="3993710"/>
              <a:ext cx="1439621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570244" y="3201296"/>
            <a:ext cx="3482213" cy="5149187"/>
            <a:chOff x="7919946" y="-1165699"/>
            <a:chExt cx="4442325" cy="5627751"/>
          </a:xfrm>
        </p:grpSpPr>
        <p:grpSp>
          <p:nvGrpSpPr>
            <p:cNvPr id="1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438429" y="1641302"/>
              <a:ext cx="3402798" cy="2238134"/>
            </a:xfrm>
            <a:prstGeom prst="rect">
              <a:avLst/>
            </a:prstGeom>
          </p:spPr>
        </p:pic>
        <p:sp>
          <p:nvSpPr>
            <p:cNvPr id="12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3895376"/>
              <a:ext cx="4203331" cy="504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</a:rPr>
                <a:t>البيض </a:t>
              </a:r>
              <a:endParaRPr lang="ar-SY" sz="2400" b="1" dirty="0"/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68414"/>
            <a:ext cx="1834212" cy="635091"/>
            <a:chOff x="1431941" y="2643418"/>
            <a:chExt cx="1834212" cy="635091"/>
          </a:xfrm>
        </p:grpSpPr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722080" y="2155735"/>
            <a:ext cx="8169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يدخل البيض في تكوين بعض أنواع العجائن و البيضة الطازجة تكون ثقيلة نسبيا و قشرتها صلبة و خشنة نوعا ما</a:t>
            </a:r>
            <a:r>
              <a:rPr lang="ar-SY" sz="2400" dirty="0"/>
              <a:t> .</a:t>
            </a:r>
            <a:r>
              <a:rPr lang="ar-SA" sz="2400" dirty="0"/>
              <a:t> </a:t>
            </a:r>
            <a:endParaRPr lang="en-US" sz="2400" dirty="0"/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39172" y="3049947"/>
            <a:ext cx="855331" cy="635091"/>
            <a:chOff x="1431941" y="2643420"/>
            <a:chExt cx="1834212" cy="635091"/>
          </a:xfrm>
        </p:grpSpPr>
        <p:sp>
          <p:nvSpPr>
            <p:cNvPr id="4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081838" y="3282700"/>
            <a:ext cx="3809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ما هي طريقة </a:t>
            </a:r>
            <a:r>
              <a:rPr lang="ar-SA" sz="2000" dirty="0">
                <a:solidFill>
                  <a:srgbClr val="FF0000"/>
                </a:solidFill>
              </a:rPr>
              <a:t>اختبار صلاحية البيض</a:t>
            </a:r>
            <a:r>
              <a:rPr lang="ar-SA" sz="2000" dirty="0"/>
              <a:t>؟ </a:t>
            </a:r>
            <a:endParaRPr lang="en-US" sz="2000" dirty="0"/>
          </a:p>
        </p:txBody>
      </p:sp>
      <p:grpSp>
        <p:nvGrpSpPr>
          <p:cNvPr id="5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15757" y="4100100"/>
            <a:ext cx="855331" cy="635091"/>
            <a:chOff x="1431941" y="2643420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299200" y="4319135"/>
            <a:ext cx="459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نضع البيض في كوب ماء و ملعقة ملح فإن طفت البيضة ف</a:t>
            </a:r>
            <a:r>
              <a:rPr lang="ar-SY" sz="2000" dirty="0"/>
              <a:t>ه</a:t>
            </a:r>
            <a:r>
              <a:rPr lang="ar-SA" sz="2000" dirty="0"/>
              <a:t>ي فاسدة و إن استقرت في القاع فهي صالحة للاستعمال </a:t>
            </a:r>
            <a:endParaRPr lang="en-US" sz="2000" dirty="0"/>
          </a:p>
          <a:p>
            <a:pPr algn="r" rt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48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39" grpId="0"/>
          <p:bldP spid="47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39" grpId="0"/>
          <p:bldP spid="47" grpId="0"/>
          <p:bldP spid="5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90178" y="1162585"/>
            <a:ext cx="804326" cy="657230"/>
            <a:chOff x="1431941" y="2621279"/>
            <a:chExt cx="804326" cy="65723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40846" y="2621279"/>
              <a:ext cx="695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921835" y="1382099"/>
            <a:ext cx="196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400" b="1" dirty="0">
                <a:solidFill>
                  <a:srgbClr val="FF0000"/>
                </a:solidFill>
              </a:rPr>
              <a:t>المادة الدهنية :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11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9261" y="3993710"/>
              <a:ext cx="1439621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570244" y="3201296"/>
            <a:ext cx="3482213" cy="5149187"/>
            <a:chOff x="7919946" y="-1165699"/>
            <a:chExt cx="4442325" cy="5627751"/>
          </a:xfrm>
        </p:grpSpPr>
        <p:grpSp>
          <p:nvGrpSpPr>
            <p:cNvPr id="1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456914" y="1641301"/>
              <a:ext cx="3388455" cy="2335127"/>
            </a:xfrm>
            <a:prstGeom prst="rect">
              <a:avLst/>
            </a:prstGeom>
          </p:spPr>
        </p:pic>
        <p:sp>
          <p:nvSpPr>
            <p:cNvPr id="12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5" y="3895376"/>
              <a:ext cx="4203331" cy="504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</a:rPr>
                <a:t>المادة الدهنية  </a:t>
              </a: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68414"/>
            <a:ext cx="1834212" cy="635091"/>
            <a:chOff x="1431941" y="2643418"/>
            <a:chExt cx="1834212" cy="635091"/>
          </a:xfrm>
        </p:grpSpPr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722080" y="2283824"/>
            <a:ext cx="816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تضاف المادة الدهنية لبعض أنواع العجائن و تؤخذ من مصدرين حيواني و نباتي </a:t>
            </a:r>
            <a:endParaRPr lang="en-US" sz="2400" dirty="0"/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39172" y="3049947"/>
            <a:ext cx="855331" cy="635091"/>
            <a:chOff x="1431941" y="2643420"/>
            <a:chExt cx="1834212" cy="635091"/>
          </a:xfrm>
        </p:grpSpPr>
        <p:sp>
          <p:nvSpPr>
            <p:cNvPr id="4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299200" y="3282700"/>
            <a:ext cx="459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عند شراء المادة الدهنية سواء الزبدة أو الزيت أو غيرهما لا بد من </a:t>
            </a:r>
            <a:r>
              <a:rPr lang="ar-SA" sz="2000" dirty="0">
                <a:solidFill>
                  <a:srgbClr val="FF0000"/>
                </a:solidFill>
              </a:rPr>
              <a:t>توفر شروط و هي</a:t>
            </a:r>
            <a:r>
              <a:rPr lang="ar-SY" sz="2000" dirty="0">
                <a:solidFill>
                  <a:srgbClr val="FF0000"/>
                </a:solidFill>
              </a:rPr>
              <a:t> :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15757" y="4100100"/>
            <a:ext cx="855331" cy="635091"/>
            <a:chOff x="1431941" y="2643420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052457" y="4250900"/>
            <a:ext cx="503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هي أن تكون طازجة و رائحتها </a:t>
            </a:r>
            <a:r>
              <a:rPr lang="ar-SA" sz="2000" dirty="0">
                <a:solidFill>
                  <a:srgbClr val="FF0000"/>
                </a:solidFill>
              </a:rPr>
              <a:t>طبيعية</a:t>
            </a:r>
            <a:r>
              <a:rPr lang="ar-SA" sz="2000" dirty="0"/>
              <a:t> و </a:t>
            </a:r>
            <a:r>
              <a:rPr lang="ar-SA" sz="2000" dirty="0">
                <a:solidFill>
                  <a:srgbClr val="FF0000"/>
                </a:solidFill>
              </a:rPr>
              <a:t>صالحة</a:t>
            </a:r>
            <a:r>
              <a:rPr lang="ar-SA" sz="2000" dirty="0"/>
              <a:t> و ذات طعم </a:t>
            </a:r>
            <a:r>
              <a:rPr lang="ar-SA" sz="2000" dirty="0">
                <a:solidFill>
                  <a:srgbClr val="FF0000"/>
                </a:solidFill>
              </a:rPr>
              <a:t>جيد</a:t>
            </a:r>
            <a:r>
              <a:rPr lang="ar-SA" sz="2000" dirty="0"/>
              <a:t> و مدة صلاحيتها سارية المفعول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6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39" grpId="0"/>
          <p:bldP spid="47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39" grpId="0"/>
          <p:bldP spid="47" grpId="0"/>
          <p:bldP spid="5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17330" y="710788"/>
            <a:ext cx="1777165" cy="973220"/>
            <a:chOff x="1431949" y="2643420"/>
            <a:chExt cx="1560274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9" y="2643420"/>
              <a:ext cx="1560274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606448" y="1143768"/>
            <a:ext cx="16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نشاط 2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2706" y="3457600"/>
            <a:ext cx="1887814" cy="2693207"/>
            <a:chOff x="10092433" y="2809106"/>
            <a:chExt cx="1887814" cy="269320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433" y="2809106"/>
              <a:ext cx="1887814" cy="2693207"/>
              <a:chOff x="395816" y="4292849"/>
              <a:chExt cx="1887814" cy="269320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677732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67843" y="4049688"/>
              <a:ext cx="1470003" cy="1126047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4447" y="1890883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17143" y="2127508"/>
            <a:ext cx="636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صنفي الدهون ( السمن و زيت الزيتون و زيت جوز الهند و الزبدة و زيت الذرة و زيت السمسم )</a:t>
            </a:r>
            <a:r>
              <a:rPr lang="ar-SY" sz="2000" b="1" dirty="0"/>
              <a:t> </a:t>
            </a:r>
            <a:r>
              <a:rPr lang="ar-SA" sz="2000" b="1" dirty="0"/>
              <a:t>حسب مصدرها</a:t>
            </a:r>
            <a:r>
              <a:rPr lang="ar-SY" sz="2000" b="1" dirty="0"/>
              <a:t> ؟</a:t>
            </a:r>
            <a:r>
              <a:rPr lang="ar-SA" sz="2000" b="1" dirty="0"/>
              <a:t> </a:t>
            </a:r>
            <a:endParaRPr lang="en-US" sz="2000" b="1" dirty="0"/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4447" y="3065980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054627" y="3332575"/>
            <a:ext cx="375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مصدر حيواني</a:t>
            </a:r>
            <a:r>
              <a:rPr lang="ar-SY" sz="2400" b="1" dirty="0">
                <a:solidFill>
                  <a:srgbClr val="FF0000"/>
                </a:solidFill>
              </a:rPr>
              <a:t> :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/>
              <a:t>( السمن، الزبدة)</a:t>
            </a:r>
            <a:endParaRPr lang="en-US" sz="2400" b="1" dirty="0"/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4447" y="3924113"/>
            <a:ext cx="1787644" cy="635091"/>
            <a:chOff x="1431941" y="2643418"/>
            <a:chExt cx="1834212" cy="635091"/>
          </a:xfrm>
        </p:grpSpPr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525486" y="4192844"/>
            <a:ext cx="828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مصدر نباتي </a:t>
            </a:r>
            <a:r>
              <a:rPr lang="ar-SY" sz="2400" b="1" dirty="0">
                <a:solidFill>
                  <a:srgbClr val="FF0000"/>
                </a:solidFill>
              </a:rPr>
              <a:t>: </a:t>
            </a:r>
            <a:r>
              <a:rPr lang="ar-SA" sz="2400" b="1" dirty="0"/>
              <a:t>( زيت جوز الهند،  زيت الزيتون،  زيت الذرة،  زيت السمسم 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12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162585"/>
            <a:ext cx="1834212" cy="657230"/>
            <a:chOff x="1431941" y="2621279"/>
            <a:chExt cx="1834212" cy="65723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21279"/>
              <a:ext cx="165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921835" y="1382099"/>
            <a:ext cx="196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800" b="1" dirty="0">
                <a:solidFill>
                  <a:srgbClr val="FF0000"/>
                </a:solidFill>
              </a:rPr>
              <a:t>السكر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11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9261" y="3993710"/>
              <a:ext cx="1439621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570244" y="3201296"/>
            <a:ext cx="3482213" cy="5149187"/>
            <a:chOff x="7919946" y="-1165699"/>
            <a:chExt cx="4442325" cy="5627751"/>
          </a:xfrm>
        </p:grpSpPr>
        <p:grpSp>
          <p:nvGrpSpPr>
            <p:cNvPr id="1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456914" y="1847671"/>
              <a:ext cx="3388455" cy="1922387"/>
            </a:xfrm>
            <a:prstGeom prst="rect">
              <a:avLst/>
            </a:prstGeom>
          </p:spPr>
        </p:pic>
        <p:sp>
          <p:nvSpPr>
            <p:cNvPr id="12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5" y="3895376"/>
              <a:ext cx="4203331" cy="504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</a:rPr>
                <a:t>السكر </a:t>
              </a: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68414"/>
            <a:ext cx="1834212" cy="635091"/>
            <a:chOff x="1431941" y="2643418"/>
            <a:chExt cx="1834212" cy="635091"/>
          </a:xfrm>
        </p:grpSpPr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722080" y="2283824"/>
            <a:ext cx="816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يستخدم السكر لإكساب العجائن المذاق الحلو و يدخل كمكون أساسي في بعض أنواع العجائن و يستغنى عنه في بعض و يصنع من قصب السكر أو البنجر </a:t>
            </a:r>
            <a:endParaRPr lang="en-US" sz="2000" dirty="0"/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39172" y="3049947"/>
            <a:ext cx="855331" cy="635091"/>
            <a:chOff x="1431941" y="2643420"/>
            <a:chExt cx="1834212" cy="635091"/>
          </a:xfrm>
        </p:grpSpPr>
        <p:sp>
          <p:nvSpPr>
            <p:cNvPr id="4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042400" y="3282700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أشكال السكر</a:t>
            </a:r>
            <a:r>
              <a:rPr lang="ar-SY" sz="2400" b="1" dirty="0">
                <a:solidFill>
                  <a:srgbClr val="FF0000"/>
                </a:solidFill>
              </a:rPr>
              <a:t>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15757" y="4100100"/>
            <a:ext cx="855331" cy="635091"/>
            <a:chOff x="1431941" y="2643420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860858" y="4369194"/>
            <a:ext cx="403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السكر الأبيض</a:t>
            </a:r>
            <a:r>
              <a:rPr lang="ar-SY" sz="2000" b="1" dirty="0"/>
              <a:t> - </a:t>
            </a:r>
            <a:r>
              <a:rPr lang="ar-SA" sz="2000" b="1" dirty="0"/>
              <a:t> ال</a:t>
            </a:r>
            <a:r>
              <a:rPr lang="ar-SY" sz="2000" b="1" dirty="0"/>
              <a:t>س</a:t>
            </a:r>
            <a:r>
              <a:rPr lang="ar-SA" sz="2000" b="1" dirty="0"/>
              <a:t>كر البني</a:t>
            </a:r>
            <a:r>
              <a:rPr lang="ar-SY" sz="2000" b="1" dirty="0"/>
              <a:t> - </a:t>
            </a:r>
            <a:r>
              <a:rPr lang="ar-SA" sz="2000" b="1" dirty="0"/>
              <a:t>السكر البودرة  </a:t>
            </a:r>
            <a:endParaRPr lang="en-US" sz="2000" b="1" dirty="0"/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15757" y="5042791"/>
            <a:ext cx="855331" cy="635091"/>
            <a:chOff x="1431941" y="2643420"/>
            <a:chExt cx="1834212" cy="635091"/>
          </a:xfrm>
        </p:grpSpPr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081838" y="5215030"/>
            <a:ext cx="375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السكر الناعم</a:t>
            </a:r>
            <a:r>
              <a:rPr lang="ar-SY" sz="2000" b="1" dirty="0"/>
              <a:t> - </a:t>
            </a:r>
            <a:r>
              <a:rPr lang="ar-SA" sz="2000" b="1" dirty="0"/>
              <a:t>السكر الخشن </a:t>
            </a:r>
            <a:r>
              <a:rPr lang="ar-SY" sz="2000" b="1" dirty="0"/>
              <a:t>- </a:t>
            </a:r>
            <a:r>
              <a:rPr lang="ar-SA" sz="2000" b="1" dirty="0"/>
              <a:t>المكعبات </a:t>
            </a:r>
            <a:r>
              <a:rPr lang="ar-SY" sz="2000" b="1" dirty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21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8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39" grpId="0"/>
          <p:bldP spid="47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8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39" grpId="0"/>
          <p:bldP spid="47" grpId="0"/>
          <p:bldP spid="55" grpId="0"/>
          <p:bldP spid="5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852228" y="710788"/>
            <a:ext cx="3842265" cy="973220"/>
            <a:chOff x="1431951" y="2643420"/>
            <a:chExt cx="3373342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51" y="2643420"/>
              <a:ext cx="3373342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746183" y="1197398"/>
            <a:ext cx="334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</a:rPr>
              <a:t>ماهي شروط اختيار السكر؟ 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54915" y="4043504"/>
              <a:ext cx="1277861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7834" y="2289349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149601" y="2496524"/>
            <a:ext cx="761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تفحّصي السكر المعروض أمامك في غرفة التربية الأسرية , و استنتجي شروط اختياره ؟</a:t>
            </a: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7834" y="3077583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157030" y="3346314"/>
            <a:ext cx="2676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لونه ناصع أبيض</a:t>
            </a:r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4447" y="3924113"/>
            <a:ext cx="1787644" cy="635091"/>
            <a:chOff x="1431941" y="2643418"/>
            <a:chExt cx="1834212" cy="635091"/>
          </a:xfrm>
        </p:grpSpPr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746184" y="4192844"/>
            <a:ext cx="312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صلاحيته سارية المفعول </a:t>
            </a:r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4447" y="4814586"/>
            <a:ext cx="1787644" cy="635091"/>
            <a:chOff x="1431941" y="2643418"/>
            <a:chExt cx="1834212" cy="635091"/>
          </a:xfrm>
        </p:grpSpPr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576457" y="5135261"/>
            <a:ext cx="329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خلوه من االشوائب</a:t>
            </a:r>
          </a:p>
        </p:txBody>
      </p:sp>
    </p:spTree>
    <p:extLst>
      <p:ext uri="{BB962C8B-B14F-4D97-AF65-F5344CB8AC3E}">
        <p14:creationId xmlns:p14="http://schemas.microsoft.com/office/powerpoint/2010/main" val="24216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  <p:bldP spid="38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17330" y="710788"/>
            <a:ext cx="1777165" cy="973220"/>
            <a:chOff x="1431949" y="2643420"/>
            <a:chExt cx="1560274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9" y="2643420"/>
              <a:ext cx="1560274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606448" y="1143768"/>
            <a:ext cx="16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نشاط 3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2706" y="3457600"/>
            <a:ext cx="1887814" cy="2693207"/>
            <a:chOff x="10092433" y="2809106"/>
            <a:chExt cx="1887814" cy="269320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433" y="2809106"/>
              <a:ext cx="1887814" cy="2693207"/>
              <a:chOff x="395816" y="4292849"/>
              <a:chExt cx="1887814" cy="269320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677732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05838" y="4039783"/>
              <a:ext cx="1387787" cy="106306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7834" y="2289349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514260" y="2558080"/>
            <a:ext cx="731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قدمي فكرة إبداعية لإيجاد بدائل صحية تغني عن استخدام السكر في عمل العجائن؟ </a:t>
            </a:r>
            <a:endParaRPr lang="en-US" sz="2000" b="1" dirty="0"/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7834" y="3077583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126567" y="3331250"/>
            <a:ext cx="375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استبداله </a:t>
            </a:r>
            <a:r>
              <a:rPr lang="ar-SY" sz="2400" b="1" dirty="0">
                <a:solidFill>
                  <a:srgbClr val="FF0000"/>
                </a:solidFill>
              </a:rPr>
              <a:t>العسل </a:t>
            </a:r>
            <a:r>
              <a:rPr lang="ar-SA" sz="2400" b="1" dirty="0">
                <a:solidFill>
                  <a:srgbClr val="FF0000"/>
                </a:solidFill>
              </a:rPr>
              <a:t>الأبيض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162585"/>
            <a:ext cx="1834212" cy="657230"/>
            <a:chOff x="1431941" y="2621279"/>
            <a:chExt cx="1834212" cy="65723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21279"/>
              <a:ext cx="165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هـ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052456" y="1382099"/>
            <a:ext cx="483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400" b="1" dirty="0">
                <a:solidFill>
                  <a:srgbClr val="FF0000"/>
                </a:solidFill>
              </a:rPr>
              <a:t>المواد الرافعة ( الخميرة - البيكنج بودر )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11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9261" y="3993710"/>
              <a:ext cx="1439621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570244" y="3201296"/>
            <a:ext cx="3482213" cy="5149187"/>
            <a:chOff x="7919946" y="-1165699"/>
            <a:chExt cx="4442325" cy="5627751"/>
          </a:xfrm>
        </p:grpSpPr>
        <p:grpSp>
          <p:nvGrpSpPr>
            <p:cNvPr id="1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054906" y="1643367"/>
              <a:ext cx="4148799" cy="2132463"/>
            </a:xfrm>
            <a:prstGeom prst="rect">
              <a:avLst/>
            </a:prstGeom>
          </p:spPr>
        </p:pic>
        <p:sp>
          <p:nvSpPr>
            <p:cNvPr id="12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5" y="3996289"/>
              <a:ext cx="4203331" cy="40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</a:rPr>
                <a:t>المواد الرافعة ( الخميرة - البيكنج بودر )</a:t>
              </a: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68414"/>
            <a:ext cx="1834212" cy="635091"/>
            <a:chOff x="1431941" y="2643418"/>
            <a:chExt cx="1834212" cy="635091"/>
          </a:xfrm>
        </p:grpSpPr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722080" y="2283824"/>
            <a:ext cx="816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الغرض من استخدامها إدخال كمية من الغاز تعمل على رفع المنتج و زيادة حجمه ليصبح خفيفا و قد يدخل في العجينة واحد أو أكثر من المواد الرافعة </a:t>
            </a:r>
            <a:endParaRPr lang="en-US" sz="2000" b="1" dirty="0"/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39172" y="3049947"/>
            <a:ext cx="855331" cy="635091"/>
            <a:chOff x="1431941" y="2643420"/>
            <a:chExt cx="1834212" cy="635091"/>
          </a:xfrm>
        </p:grpSpPr>
        <p:sp>
          <p:nvSpPr>
            <p:cNvPr id="4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373257" y="3282700"/>
            <a:ext cx="351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أنواع المواد الرافعة :</a:t>
            </a:r>
          </a:p>
        </p:txBody>
      </p:sp>
      <p:grpSp>
        <p:nvGrpSpPr>
          <p:cNvPr id="5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15757" y="3953097"/>
            <a:ext cx="855331" cy="635091"/>
            <a:chOff x="1431941" y="2643420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841528" y="4130807"/>
            <a:ext cx="403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الهواء مثل الكعك الاسفنجي </a:t>
            </a:r>
            <a:endParaRPr lang="en-US" sz="2000" b="1" dirty="0"/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15757" y="4725245"/>
            <a:ext cx="855331" cy="635091"/>
            <a:chOff x="1431941" y="2643420"/>
            <a:chExt cx="1834212" cy="635091"/>
          </a:xfrm>
        </p:grpSpPr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052457" y="4951589"/>
            <a:ext cx="4849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غاز ثاني اكسيد الكربون مثل الخم</a:t>
            </a:r>
            <a:r>
              <a:rPr lang="ar-SY" sz="2000" b="1" dirty="0"/>
              <a:t>ير</a:t>
            </a:r>
            <a:r>
              <a:rPr lang="ar-SA" sz="2000" b="1" dirty="0"/>
              <a:t>ة و الب</a:t>
            </a:r>
            <a:r>
              <a:rPr lang="ar-SY" sz="2000" b="1" dirty="0"/>
              <a:t>ي</a:t>
            </a:r>
            <a:r>
              <a:rPr lang="ar-SA" sz="2000" b="1" dirty="0"/>
              <a:t>كنج بودر </a:t>
            </a:r>
          </a:p>
        </p:txBody>
      </p:sp>
      <p:grpSp>
        <p:nvGrpSpPr>
          <p:cNvPr id="5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796427" y="5553945"/>
            <a:ext cx="855331" cy="635091"/>
            <a:chOff x="1431941" y="2643420"/>
            <a:chExt cx="1834212" cy="635091"/>
          </a:xfrm>
        </p:grpSpPr>
        <p:sp>
          <p:nvSpPr>
            <p:cNvPr id="5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0"/>
              <a:ext cx="124848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946666" y="5780289"/>
            <a:ext cx="4849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بخار الماء مثل عجينة الشو </a:t>
            </a:r>
          </a:p>
        </p:txBody>
      </p:sp>
    </p:spTree>
    <p:extLst>
      <p:ext uri="{BB962C8B-B14F-4D97-AF65-F5344CB8AC3E}">
        <p14:creationId xmlns:p14="http://schemas.microsoft.com/office/powerpoint/2010/main" val="29767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8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5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12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39" grpId="0"/>
          <p:bldP spid="47" grpId="0"/>
          <p:bldP spid="55" grpId="0"/>
          <p:bldP spid="56" grpId="0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8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5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12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39" grpId="0"/>
          <p:bldP spid="47" grpId="0"/>
          <p:bldP spid="55" grpId="0"/>
          <p:bldP spid="56" grpId="0"/>
          <p:bldP spid="6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17330" y="710788"/>
            <a:ext cx="1777165" cy="973220"/>
            <a:chOff x="1431949" y="2643420"/>
            <a:chExt cx="1560274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9" y="2643420"/>
              <a:ext cx="1560274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606448" y="1143768"/>
            <a:ext cx="16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نشاط 4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30110" y="4048965"/>
              <a:ext cx="1387787" cy="106306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7834" y="2289349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514260" y="2558080"/>
            <a:ext cx="731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لو أضفت ملعقة صغيرة من مسحوق الخبز ( البيكنج بودر ) إلى نصف كوب من الماء الدافئ ماذا تتوقع أن يحدث؟ </a:t>
            </a:r>
            <a:endParaRPr lang="en-US" sz="2000" b="1" dirty="0"/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5040" y="3495165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157029" y="3748832"/>
            <a:ext cx="2768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>
                <a:solidFill>
                  <a:srgbClr val="FF0000"/>
                </a:solidFill>
              </a:rPr>
              <a:t>ما </a:t>
            </a:r>
            <a:r>
              <a:rPr lang="ar-SA" sz="2000" b="1" dirty="0">
                <a:solidFill>
                  <a:srgbClr val="FF0000"/>
                </a:solidFill>
              </a:rPr>
              <a:t>أتوقع</a:t>
            </a:r>
            <a:r>
              <a:rPr lang="ar-SY" sz="2000" b="1" dirty="0">
                <a:solidFill>
                  <a:srgbClr val="FF0000"/>
                </a:solidFill>
              </a:rPr>
              <a:t> : 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/>
              <a:t>أن تظهر فقاقيع</a:t>
            </a:r>
            <a:endParaRPr lang="en-US" sz="2000" b="1" dirty="0"/>
          </a:p>
        </p:txBody>
      </p:sp>
      <p:grpSp>
        <p:nvGrpSpPr>
          <p:cNvPr id="3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6851" y="4648864"/>
            <a:ext cx="1787644" cy="635091"/>
            <a:chOff x="1431941" y="2643418"/>
            <a:chExt cx="1834212" cy="635091"/>
          </a:xfrm>
        </p:grpSpPr>
        <p:sp>
          <p:nvSpPr>
            <p:cNvPr id="3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975429" y="4902531"/>
            <a:ext cx="7951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>
                <a:solidFill>
                  <a:srgbClr val="FF0000"/>
                </a:solidFill>
              </a:rPr>
              <a:t>ما يحدث</a:t>
            </a:r>
            <a:r>
              <a:rPr lang="ar-SY" sz="2000" b="1" dirty="0">
                <a:solidFill>
                  <a:srgbClr val="FF0000"/>
                </a:solidFill>
              </a:rPr>
              <a:t> : 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/>
              <a:t>يرتفع الخليط و تظهر فقاقيع و هذا دليل على أن البيكنج بودر صالح للاستخدام</a:t>
            </a:r>
            <a:r>
              <a:rPr lang="ar-SY" sz="2000" b="1" dirty="0"/>
              <a:t> 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764975" y="2000113"/>
            <a:ext cx="913006" cy="883404"/>
            <a:chOff x="1431943" y="2643419"/>
            <a:chExt cx="941425" cy="8834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43419"/>
              <a:ext cx="941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316685" y="457191"/>
            <a:ext cx="3377814" cy="1226027"/>
            <a:chOff x="1437357" y="652945"/>
            <a:chExt cx="3377814" cy="122602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7" y="652945"/>
              <a:ext cx="3212907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489827" y="1294197"/>
              <a:ext cx="2325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العجين :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598831" y="2257526"/>
            <a:ext cx="7438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العجائن من الأصناف المحببة التي يفضلها كثير من الناس لتنوع طرائق إعدادها،  و تقدم عادة في</a:t>
            </a:r>
            <a:r>
              <a:rPr lang="ar-SY" sz="2000" dirty="0"/>
              <a:t> </a:t>
            </a:r>
            <a:r>
              <a:rPr lang="ar-SA" sz="2000" dirty="0"/>
              <a:t>الوجبات الخفيفة كوجبة الإفطار أو مع الشاي أو كتقديمات في المناسبات المختلفة </a:t>
            </a:r>
            <a:endParaRPr lang="en-US" sz="20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2708" y="3457605"/>
            <a:ext cx="1887814" cy="2693208"/>
            <a:chOff x="10092435" y="2809111"/>
            <a:chExt cx="1887814" cy="269320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435" y="2809111"/>
              <a:ext cx="1887814" cy="2693208"/>
              <a:chOff x="395816" y="4292850"/>
              <a:chExt cx="1887814" cy="269320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50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67773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20938" y="4014708"/>
              <a:ext cx="1405429" cy="1076582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8606475" y="383031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9624419" y="387818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6082507" y="387438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7100451" y="392225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558539" y="391846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576483" y="396632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45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7" dur="200" fill="hold"/>
                                        <p:tgtEl>
                                          <p:spTgt spid="4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6" grpId="0" animBg="1"/>
      <p:bldP spid="36" grpId="1" animBg="1"/>
      <p:bldP spid="38" grpId="0" animBg="1"/>
      <p:bldP spid="38" grpId="1" animBg="1"/>
      <p:bldP spid="47" grpId="0" animBg="1"/>
      <p:bldP spid="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728010"/>
            <a:chOff x="1431941" y="2550499"/>
            <a:chExt cx="1834212" cy="72801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550499"/>
              <a:ext cx="165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098970" y="457197"/>
            <a:ext cx="3595534" cy="1222155"/>
            <a:chOff x="1437352" y="652951"/>
            <a:chExt cx="3595534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1"/>
              <a:ext cx="3479418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344679" y="1188730"/>
              <a:ext cx="268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العجائن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213600" y="2236992"/>
            <a:ext cx="373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اليابسة المفرودة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11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9261" y="3993710"/>
              <a:ext cx="1439621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61735" y="2897888"/>
            <a:ext cx="1742549" cy="662456"/>
            <a:chOff x="1431941" y="2616053"/>
            <a:chExt cx="1742549" cy="662456"/>
          </a:xfrm>
        </p:grpSpPr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23604" y="2616053"/>
              <a:ext cx="165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489371" y="3146637"/>
            <a:ext cx="346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800" b="1" dirty="0"/>
              <a:t>العجينة </a:t>
            </a:r>
            <a:r>
              <a:rPr lang="ar-SA" sz="2800" b="1" dirty="0"/>
              <a:t>الملساء</a:t>
            </a:r>
            <a:endParaRPr lang="en-US" sz="2800" b="1" dirty="0"/>
          </a:p>
        </p:txBody>
      </p:sp>
      <p:grpSp>
        <p:nvGrpSpPr>
          <p:cNvPr id="4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9852" y="3778298"/>
            <a:ext cx="1834212" cy="636464"/>
            <a:chOff x="1431941" y="2642045"/>
            <a:chExt cx="1834212" cy="636464"/>
          </a:xfrm>
        </p:grpSpPr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42045"/>
              <a:ext cx="165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489371" y="3951724"/>
            <a:ext cx="347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العجينة </a:t>
            </a:r>
            <a:r>
              <a:rPr lang="ar-SA" sz="2800" b="1" dirty="0"/>
              <a:t>اللينة المصبوبة</a:t>
            </a:r>
            <a:endParaRPr lang="ar-SY" sz="28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3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9984" y="1467324"/>
            <a:ext cx="1834212" cy="728010"/>
            <a:chOff x="1431941" y="2550499"/>
            <a:chExt cx="1834212" cy="72801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550499"/>
              <a:ext cx="165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50904" y="1733668"/>
            <a:ext cx="619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اليابسة المفرودة كالبسكويت و الفطائر و الكرواسون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11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9261" y="3993710"/>
              <a:ext cx="1439621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570244" y="2644940"/>
            <a:ext cx="4253752" cy="5388862"/>
            <a:chOff x="7919946" y="-1165699"/>
            <a:chExt cx="4442325" cy="5627751"/>
          </a:xfrm>
        </p:grpSpPr>
        <p:grpSp>
          <p:nvGrpSpPr>
            <p:cNvPr id="1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085334" y="1407551"/>
              <a:ext cx="4160071" cy="2563960"/>
            </a:xfrm>
            <a:prstGeom prst="rect">
              <a:avLst/>
            </a:prstGeom>
          </p:spPr>
        </p:pic>
        <p:sp>
          <p:nvSpPr>
            <p:cNvPr id="12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3917817"/>
              <a:ext cx="4203330" cy="48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</a:rPr>
                <a:t>العجينة اليابسة ( المفرودة )</a:t>
              </a:r>
              <a:endParaRPr lang="ar-SY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122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57230"/>
            <a:chOff x="1431941" y="2621279"/>
            <a:chExt cx="1834212" cy="65723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21279"/>
              <a:ext cx="165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181600" y="2236992"/>
            <a:ext cx="570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400" b="1" dirty="0"/>
              <a:t>العجينة </a:t>
            </a:r>
            <a:r>
              <a:rPr lang="ar-SA" sz="2400" b="1" dirty="0"/>
              <a:t>الملساء كعجينة الشو و البيتيفور </a:t>
            </a:r>
            <a:endParaRPr lang="en-US" sz="2400" b="1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11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9261" y="3993710"/>
              <a:ext cx="1439621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570244" y="2961622"/>
            <a:ext cx="4253752" cy="5388862"/>
            <a:chOff x="7919946" y="-1165699"/>
            <a:chExt cx="4442325" cy="5627751"/>
          </a:xfrm>
        </p:grpSpPr>
        <p:grpSp>
          <p:nvGrpSpPr>
            <p:cNvPr id="1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107452" y="1407551"/>
              <a:ext cx="4115835" cy="2563960"/>
            </a:xfrm>
            <a:prstGeom prst="rect">
              <a:avLst/>
            </a:prstGeom>
          </p:spPr>
        </p:pic>
        <p:sp>
          <p:nvSpPr>
            <p:cNvPr id="12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3917817"/>
              <a:ext cx="4203330" cy="48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</a:rPr>
                <a:t>العجينة الملساء</a:t>
              </a:r>
              <a:endParaRPr lang="ar-SY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2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50972"/>
            <a:chOff x="1431941" y="2627537"/>
            <a:chExt cx="1834212" cy="65097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27537"/>
              <a:ext cx="165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281912" y="2251248"/>
            <a:ext cx="759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400" b="1" dirty="0"/>
              <a:t>العجينة </a:t>
            </a:r>
            <a:r>
              <a:rPr lang="ar-SA" sz="2400" b="1" dirty="0"/>
              <a:t>اللينة المصبوبة</a:t>
            </a:r>
            <a:r>
              <a:rPr lang="ar-SY" sz="2400" b="1" dirty="0"/>
              <a:t> </a:t>
            </a:r>
            <a:r>
              <a:rPr lang="ar-SA" sz="2400" b="1" dirty="0"/>
              <a:t>كالكعك و البودينج بأنواعه</a:t>
            </a:r>
            <a:r>
              <a:rPr lang="ar-SY" sz="2400" b="1" dirty="0"/>
              <a:t> </a:t>
            </a:r>
            <a:r>
              <a:rPr lang="ar-SA" sz="2400" b="1" dirty="0"/>
              <a:t>و بسكويت الصاج و البان كيك و غيره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11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9261" y="3993710"/>
              <a:ext cx="1439621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570244" y="2961622"/>
            <a:ext cx="4253752" cy="5388862"/>
            <a:chOff x="7919946" y="-1165699"/>
            <a:chExt cx="4442325" cy="5627751"/>
          </a:xfrm>
        </p:grpSpPr>
        <p:grpSp>
          <p:nvGrpSpPr>
            <p:cNvPr id="1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107452" y="1862067"/>
              <a:ext cx="4115835" cy="1870339"/>
            </a:xfrm>
            <a:prstGeom prst="rect">
              <a:avLst/>
            </a:prstGeom>
          </p:spPr>
        </p:pic>
        <p:sp>
          <p:nvSpPr>
            <p:cNvPr id="12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3917817"/>
              <a:ext cx="4203330" cy="48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</a:rPr>
                <a:t>العجينة اللينة ( المصبوبة )</a:t>
              </a:r>
              <a:endParaRPr lang="ar-SY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373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6C50D5F-5CEA-4B79-97DD-019B2BCA35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32387F34-8438-4677-8EF3-30C6E7F8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24D9656D-6811-4672-8BF4-C6DFD1017D52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42310F8D-0687-46EB-9342-677B6401DAF8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1D667014-5A86-4429-8332-A78181B77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518400" y="710788"/>
            <a:ext cx="4176096" cy="973220"/>
            <a:chOff x="1431948" y="2643420"/>
            <a:chExt cx="3666431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3666431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678058" y="1143768"/>
            <a:ext cx="3625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المواد المكونة للعجائن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91838" y="3963242"/>
              <a:ext cx="1589815" cy="1217825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0718" y="1889239"/>
            <a:ext cx="1787644" cy="638064"/>
            <a:chOff x="1431941" y="2640445"/>
            <a:chExt cx="1834212" cy="638064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40445"/>
              <a:ext cx="1650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944029" y="2096414"/>
            <a:ext cx="186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الدقيق</a:t>
            </a: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0718" y="2677473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606448" y="2946204"/>
            <a:ext cx="126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البيض</a:t>
            </a:r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17331" y="3524003"/>
            <a:ext cx="1787644" cy="635091"/>
            <a:chOff x="1431941" y="2643418"/>
            <a:chExt cx="1834212" cy="635091"/>
          </a:xfrm>
        </p:grpSpPr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172370" y="3853967"/>
            <a:ext cx="174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المادة الدهنية</a:t>
            </a:r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17331" y="4414476"/>
            <a:ext cx="1787644" cy="635091"/>
            <a:chOff x="1431941" y="2643418"/>
            <a:chExt cx="1834212" cy="635091"/>
          </a:xfrm>
        </p:grpSpPr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172370" y="4735151"/>
            <a:ext cx="174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السكر</a:t>
            </a:r>
            <a:endParaRPr lang="ar-SY" sz="2000" b="1" dirty="0"/>
          </a:p>
        </p:txBody>
      </p:sp>
      <p:grpSp>
        <p:nvGrpSpPr>
          <p:cNvPr id="5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3277" y="5303872"/>
            <a:ext cx="1787644" cy="635091"/>
            <a:chOff x="1431941" y="2643418"/>
            <a:chExt cx="1834212" cy="635091"/>
          </a:xfrm>
        </p:grpSpPr>
        <p:sp>
          <p:nvSpPr>
            <p:cNvPr id="5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هـ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89628" y="5585021"/>
            <a:ext cx="421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المواد الرافعة (الخميرة و البيكنج بودر )</a:t>
            </a:r>
          </a:p>
        </p:txBody>
      </p:sp>
    </p:spTree>
    <p:extLst>
      <p:ext uri="{BB962C8B-B14F-4D97-AF65-F5344CB8AC3E}">
        <p14:creationId xmlns:p14="http://schemas.microsoft.com/office/powerpoint/2010/main" val="10475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  <p:bldP spid="38" grpId="0"/>
      <p:bldP spid="50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1112308" y="1162585"/>
            <a:ext cx="582196" cy="702618"/>
            <a:chOff x="1431941" y="2575891"/>
            <a:chExt cx="582196" cy="70261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575891"/>
              <a:ext cx="398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158514" y="1382099"/>
            <a:ext cx="173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400" b="1" dirty="0">
                <a:solidFill>
                  <a:srgbClr val="FF0000"/>
                </a:solidFill>
              </a:rPr>
              <a:t>الدقيق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11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العجائن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9261" y="3993710"/>
              <a:ext cx="1439621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570244" y="2961622"/>
            <a:ext cx="4253752" cy="5388862"/>
            <a:chOff x="7919946" y="-1165699"/>
            <a:chExt cx="4442325" cy="5627751"/>
          </a:xfrm>
        </p:grpSpPr>
        <p:grpSp>
          <p:nvGrpSpPr>
            <p:cNvPr id="1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107452" y="1655027"/>
              <a:ext cx="4115835" cy="2069009"/>
            </a:xfrm>
            <a:prstGeom prst="rect">
              <a:avLst/>
            </a:prstGeom>
          </p:spPr>
        </p:pic>
        <p:sp>
          <p:nvSpPr>
            <p:cNvPr id="12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3917817"/>
              <a:ext cx="4203330" cy="48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</a:rPr>
                <a:t>الدقيق</a:t>
              </a:r>
              <a:endParaRPr lang="ar-SY" sz="2400" b="1" dirty="0"/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68414"/>
            <a:ext cx="1834212" cy="635091"/>
            <a:chOff x="1431941" y="2643418"/>
            <a:chExt cx="1834212" cy="635091"/>
          </a:xfrm>
        </p:grpSpPr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2835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722080" y="2155735"/>
            <a:ext cx="8169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يقصد به دقيق القمح و هو الأساس في عمل العجائن و نحصل عليه بطحن حبوب القمح أو أنواع أخرى من الحبوب </a:t>
            </a:r>
            <a:r>
              <a:rPr lang="ar-SA" sz="2400" dirty="0">
                <a:solidFill>
                  <a:srgbClr val="FF0000"/>
                </a:solidFill>
              </a:rPr>
              <a:t>كالذرة</a:t>
            </a:r>
            <a:r>
              <a:rPr lang="ar-SA" sz="2400" dirty="0"/>
              <a:t> و </a:t>
            </a:r>
            <a:r>
              <a:rPr lang="ar-SA" sz="2400" dirty="0">
                <a:solidFill>
                  <a:srgbClr val="FF0000"/>
                </a:solidFill>
              </a:rPr>
              <a:t>الشعير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3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3387</TotalTime>
  <Words>623</Words>
  <Application>Microsoft Office PowerPoint</Application>
  <PresentationFormat>شاشة عريضة</PresentationFormat>
  <Paragraphs>216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2293</cp:revision>
  <dcterms:created xsi:type="dcterms:W3CDTF">2020-10-10T04:32:51Z</dcterms:created>
  <dcterms:modified xsi:type="dcterms:W3CDTF">2021-01-25T17:13:29Z</dcterms:modified>
</cp:coreProperties>
</file>