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79" r:id="rId3"/>
    <p:sldId id="359" r:id="rId4"/>
    <p:sldId id="350" r:id="rId5"/>
    <p:sldId id="374" r:id="rId6"/>
    <p:sldId id="343" r:id="rId7"/>
    <p:sldId id="375" r:id="rId8"/>
    <p:sldId id="376" r:id="rId9"/>
    <p:sldId id="377" r:id="rId10"/>
    <p:sldId id="372" r:id="rId11"/>
    <p:sldId id="378" r:id="rId12"/>
    <p:sldId id="380" r:id="rId13"/>
    <p:sldId id="344" r:id="rId14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58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1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1294-0582-4465-8538-D7374CF16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FB0A4-72EC-47D0-BCBB-A120925D3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73281-2797-4FED-861C-59833206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DB8EF-B32E-4EB7-AE89-D46D9918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127E-F499-4FEE-800F-76E591F5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3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72AB5-CB0B-49F8-9B5F-D71B33C5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832F6-DBFD-48FA-A5BC-9E7043955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4ED8E-E7D1-419E-99FA-5E37A547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F4221-0AE0-4D2C-BDCC-84B807C8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7F3E-B2A0-4704-B142-A99350AF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0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5C6DD-3AAB-4058-9E63-BD6739587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34FB7-8674-4033-B133-F9BECC16B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65EE3-9E06-408B-BAF2-AB6B7456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19EB4-85B3-4487-81AA-D51892CC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3F489-9A49-4B05-8779-AE6D94D8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1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6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39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91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25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67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4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5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CFC6-9BB2-465E-99C5-5655B8FE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DFFA9-FE0A-45B8-BEC8-5D265E757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C0806-F638-4FE4-A2D3-32799C11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DEB3D-A94A-45AD-B3E4-2988EB4F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A30D4-575C-4482-BFE1-74F9AB9A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1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28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36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0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0D1B-792B-4EF8-8201-7ADB6C76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C398C-5078-401E-ACB6-EBBE5AB1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3CDE-E11C-4429-9806-F8A7BF5C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7792C-166F-4066-B39E-EB2275A3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64D1-1529-44EF-9AC8-8068473C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5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35C8-C1B9-488C-AB39-BC3F5A46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A0066-29EC-4FA1-A2F4-9F606B84E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E8B92-CCB4-4B92-BF2E-3DCDD3D2F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0505A-ECF6-45AE-80D3-D24E278C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31DFA-43AA-4E7B-93DC-BAB57973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64C5B-BFA5-4D45-9287-295FFFA4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0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1507-CC09-4113-9A18-B767DE24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B89B6-1EDD-4590-8CF5-3817E2F26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4063F-CFA7-4792-A0A9-43947A6D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60F51-8A06-46FD-B9A6-9573CF6AB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71A1A-A0EB-4842-9B9C-8C0EBDF3B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F6F407-8CD6-4DD5-8265-4D678B10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4319AE-05DD-4A64-83E5-90DCC023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0564F-B4CF-4B49-AC25-207684C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5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ACFA2-FA1E-42F5-B62E-69EB2C1A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E67A7-3715-4FD9-8021-42862461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E9A02-19DB-4109-A928-0FA515ED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6AA94-BE5A-48E9-82B2-43795B5E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868871-7A86-4FF4-8318-76D78FF0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D188F-1FF7-4D0F-B090-C10B9580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B9FA1-8538-457F-A69B-813BFDEF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9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BB76-8641-4CEB-9CFF-AE9703B4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9059-52CE-46E3-BE7A-30F54F6C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D11BC-F654-4A59-B6AE-961903C9D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2A765-A9E2-4B93-BD92-70CD0284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03CFF-9251-4F65-AF04-AA210F87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4F9A7-3D86-4F59-AC2C-BE1F163A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5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7D58-42BE-47C5-B3CC-87418CAE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9F149-B120-46AC-BEEB-7241F46B8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DAD53-ED74-4A61-88B5-7A4B2EF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359F1-D01D-4A9F-B45D-47836BA37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578B8-F603-4B91-B20A-9A4E8F05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CD82E-E878-4B6D-9BA2-2A8083F0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0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7E4EE5-A352-4A55-9771-D7B2E314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7F576-8451-4573-BC0E-10B428720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28543-17A6-4E45-8FB1-2C3740F1B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F969D-2F85-49E1-9077-FA0E5C807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BA424-E0E7-4077-A821-DB49DEC70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6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توزيع السكان</a:t>
            </a:r>
          </a:p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العوامل البشرية 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5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5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7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9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201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203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5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7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9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11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13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5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7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9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21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23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5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7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31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33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5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7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41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43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5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7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9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51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53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5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7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9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61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63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5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7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9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71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73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5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7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9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81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83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7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9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91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93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5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7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9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301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303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5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7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9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11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13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5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7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9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21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5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7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9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31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33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5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7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9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41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43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5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7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9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51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53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5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7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9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8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61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63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5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7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71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73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5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7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9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81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83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5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9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91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93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5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9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40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403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5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7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9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13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5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169044" y="1596762"/>
            <a:ext cx="8017215" cy="1656255"/>
            <a:chOff x="-1574213" y="3976913"/>
            <a:chExt cx="8017215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574213" y="3976913"/>
              <a:ext cx="8017215" cy="1656255"/>
              <a:chOff x="-1574213" y="3976913"/>
              <a:chExt cx="8017215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613319" y="3976913"/>
                <a:ext cx="536995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574213" y="3994577"/>
                <a:ext cx="62688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توزيع السكان ( العوامل البشرية)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94874" y="4421567"/>
                <a:ext cx="49494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النزاعات السياسية 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276578" y="2877987"/>
            <a:ext cx="8915422" cy="1656255"/>
            <a:chOff x="-2472420" y="3976913"/>
            <a:chExt cx="8915422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472420" y="3976913"/>
              <a:ext cx="8915422" cy="1656255"/>
              <a:chOff x="-2472420" y="3976913"/>
              <a:chExt cx="8915422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426675" y="3976913"/>
                <a:ext cx="7183314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472420" y="4149182"/>
                <a:ext cx="7195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أكتب وصفاً موجزاً لرؤية مركز الملك سلمان للإغاثة والأعمال الإنسانية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12228" y="4159212"/>
            <a:ext cx="6885513" cy="1656255"/>
            <a:chOff x="-442511" y="3976913"/>
            <a:chExt cx="6885513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42511" y="3976913"/>
              <a:ext cx="6885513" cy="1656255"/>
              <a:chOff x="-442511" y="3976913"/>
              <a:chExt cx="6885513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42511" y="3976913"/>
                <a:ext cx="519914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06356" y="4069718"/>
                <a:ext cx="49266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مركزاً رائداً للإغاثة والأعمال الإنسانية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069032" y="5375399"/>
            <a:ext cx="8204192" cy="1656255"/>
            <a:chOff x="-1761190" y="3976913"/>
            <a:chExt cx="8204192" cy="1656255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761190" y="3976913"/>
              <a:ext cx="8204192" cy="1656255"/>
              <a:chOff x="-1761190" y="3976913"/>
              <a:chExt cx="8204192" cy="1656255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48253" y="3976913"/>
                <a:ext cx="5204892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761190" y="4206277"/>
                <a:ext cx="64688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ونقل القيم الإسلامية للعالم</a:t>
                </a:r>
                <a:endParaRPr lang="en-US" sz="2400" b="1" dirty="0"/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-1" y="1801"/>
            <a:ext cx="3159516" cy="5868706"/>
            <a:chOff x="8750397" y="-1752649"/>
            <a:chExt cx="2962537" cy="5422753"/>
          </a:xfrm>
        </p:grpSpPr>
        <p:grpSp>
          <p:nvGrpSpPr>
            <p:cNvPr id="19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750397" y="-1752649"/>
              <a:ext cx="2873850" cy="5422753"/>
              <a:chOff x="3614177" y="-2898749"/>
              <a:chExt cx="4753127" cy="8968821"/>
            </a:xfrm>
          </p:grpSpPr>
          <p:sp>
            <p:nvSpPr>
              <p:cNvPr id="19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614177" y="2085648"/>
                <a:ext cx="4753127" cy="39844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5664" y="1606646"/>
              <a:ext cx="2683317" cy="1989076"/>
            </a:xfrm>
            <a:prstGeom prst="rect">
              <a:avLst/>
            </a:prstGeom>
          </p:spPr>
        </p:pic>
        <p:sp>
          <p:nvSpPr>
            <p:cNvPr id="19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8823205" y="1362466"/>
              <a:ext cx="2889729" cy="34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أحد مخيمات اللاجئين بسبب الحروب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7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1757439" y="115903"/>
            <a:ext cx="3081867" cy="6915751"/>
            <a:chOff x="8734518" y="-2720131"/>
            <a:chExt cx="2889729" cy="6390235"/>
          </a:xfrm>
        </p:grpSpPr>
        <p:grpSp>
          <p:nvGrpSpPr>
            <p:cNvPr id="74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750397" y="-2720131"/>
              <a:ext cx="2873850" cy="6390235"/>
              <a:chOff x="3614177" y="-4498890"/>
              <a:chExt cx="4753127" cy="10568962"/>
            </a:xfrm>
          </p:grpSpPr>
          <p:sp>
            <p:nvSpPr>
              <p:cNvPr id="77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614177" y="2085648"/>
                <a:ext cx="4753127" cy="39844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83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1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 flipH="1">
                <a:off x="6124293" y="-4498890"/>
                <a:ext cx="68657" cy="6316598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845664" y="1361992"/>
              <a:ext cx="2683317" cy="1966370"/>
            </a:xfrm>
            <a:prstGeom prst="rect">
              <a:avLst/>
            </a:prstGeom>
          </p:spPr>
        </p:pic>
        <p:sp>
          <p:nvSpPr>
            <p:cNvPr id="76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8734518" y="3328362"/>
              <a:ext cx="2889729" cy="34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أحد مخيمات اللاجئين بسبب الحروب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34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انتهى الدرس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8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1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3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5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197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199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1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3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0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09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3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5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17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1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1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3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5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2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1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3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5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37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1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3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5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47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49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1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3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5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57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59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1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3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5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67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69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1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3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5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77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79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1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3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87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89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1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3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5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297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299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1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3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5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07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09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1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3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5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17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19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1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5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27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29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1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3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5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37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39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1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3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5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47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49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1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3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5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57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59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1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3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5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67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1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3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5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77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79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1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3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5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89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1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3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5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99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1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3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5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0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جميع الحقوق محفوظة لموقع </a:t>
            </a:r>
            <a:r>
              <a:rPr lang="ar-SA" sz="5400" b="1" dirty="0"/>
              <a:t>حلول اون لاين </a:t>
            </a:r>
            <a:r>
              <a:rPr lang="ar-SA" sz="5400" b="1" dirty="0">
                <a:solidFill>
                  <a:srgbClr val="FF0000"/>
                </a:solidFill>
              </a:rPr>
              <a:t>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rgbClr val="FF0000"/>
                </a:solidFill>
              </a:rPr>
              <a:t>او نشرها في المواقع الاخرى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12226" y="1596762"/>
            <a:ext cx="6874033" cy="1656255"/>
            <a:chOff x="-431031" y="3976913"/>
            <a:chExt cx="6874033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31031" y="3976913"/>
              <a:ext cx="6874033" cy="1656255"/>
              <a:chOff x="-431031" y="3976913"/>
              <a:chExt cx="6874033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31031" y="3976913"/>
                <a:ext cx="518766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02560" y="3994577"/>
                <a:ext cx="41921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توزيع السكان ( العوامل البشرية )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421567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النشاط الاقتصادي 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702128" y="2877987"/>
            <a:ext cx="7489872" cy="1656255"/>
            <a:chOff x="-1046870" y="3976913"/>
            <a:chExt cx="7489872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046870" y="3976913"/>
              <a:ext cx="7489872" cy="1656255"/>
              <a:chOff x="-1046870" y="3976913"/>
              <a:chExt cx="7489872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36770" y="3976913"/>
                <a:ext cx="519341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046870" y="4159421"/>
                <a:ext cx="5772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هو الأعمال والمجهودات التي يؤديها الأنسان 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12228" y="4159212"/>
            <a:ext cx="6885513" cy="1656255"/>
            <a:chOff x="-442511" y="3976913"/>
            <a:chExt cx="6885513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42511" y="3976913"/>
              <a:ext cx="6885513" cy="1656255"/>
              <a:chOff x="-442511" y="3976913"/>
              <a:chExt cx="6885513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42511" y="3976913"/>
                <a:ext cx="519914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06356" y="4069718"/>
                <a:ext cx="49266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لتلبية احتياجاته الأساسية وتأمين معيشته 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12227" y="5440437"/>
            <a:ext cx="6891255" cy="1656255"/>
            <a:chOff x="-448253" y="3976913"/>
            <a:chExt cx="6891255" cy="1656255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48253" y="3976913"/>
              <a:ext cx="6891255" cy="1656255"/>
              <a:chOff x="-448253" y="3976913"/>
              <a:chExt cx="6891255" cy="1656255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48253" y="3976913"/>
                <a:ext cx="5204892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448252" y="4000062"/>
                <a:ext cx="51087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النشاط الاقتصادي من العوامل الجاذبة للسكان</a:t>
                </a:r>
                <a:endParaRPr lang="en-US" sz="2400" b="1" dirty="0"/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89202" y="-1787775"/>
            <a:ext cx="2743199" cy="5433635"/>
            <a:chOff x="8925387" y="-1752649"/>
            <a:chExt cx="2864806" cy="5674509"/>
          </a:xfrm>
        </p:grpSpPr>
        <p:grpSp>
          <p:nvGrpSpPr>
            <p:cNvPr id="19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19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313" y="1646604"/>
              <a:ext cx="2702953" cy="2178470"/>
            </a:xfrm>
            <a:prstGeom prst="rect">
              <a:avLst/>
            </a:prstGeom>
          </p:spPr>
        </p:pic>
        <p:sp>
          <p:nvSpPr>
            <p:cNvPr id="19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09786" y="1388960"/>
              <a:ext cx="2418553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الأنشطة الاقتصادية في العالم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7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419607" y="-201249"/>
            <a:ext cx="2743199" cy="6475430"/>
            <a:chOff x="8925387" y="-2840627"/>
            <a:chExt cx="2864806" cy="6762487"/>
          </a:xfrm>
        </p:grpSpPr>
        <p:grpSp>
          <p:nvGrpSpPr>
            <p:cNvPr id="73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2840627"/>
              <a:ext cx="2864806" cy="6762487"/>
              <a:chOff x="3903596" y="-4698182"/>
              <a:chExt cx="4738171" cy="11184638"/>
            </a:xfrm>
          </p:grpSpPr>
          <p:sp>
            <p:nvSpPr>
              <p:cNvPr id="7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81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4698182"/>
                <a:ext cx="98004" cy="6515889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4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7239" y="1751534"/>
              <a:ext cx="2541099" cy="2036244"/>
            </a:xfrm>
            <a:prstGeom prst="rect">
              <a:avLst/>
            </a:prstGeom>
          </p:spPr>
        </p:pic>
        <p:sp>
          <p:nvSpPr>
            <p:cNvPr id="75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09786" y="1388960"/>
              <a:ext cx="2418553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نشاط تجاري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66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801853" y="1596762"/>
            <a:ext cx="5384406" cy="1656255"/>
            <a:chOff x="1058596" y="3976913"/>
            <a:chExt cx="5384406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058596" y="3976913"/>
              <a:ext cx="5384406" cy="1656255"/>
              <a:chOff x="1058596" y="3976913"/>
              <a:chExt cx="5384406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058596" y="3976913"/>
                <a:ext cx="369803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058596" y="3994577"/>
                <a:ext cx="3636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توزيع السكان ( العوامل البشرية)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1333778" y="4421567"/>
                <a:ext cx="34208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أنواع النشاط الاقتصادي: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077035" y="2877987"/>
            <a:ext cx="5114965" cy="1656255"/>
            <a:chOff x="1328037" y="3976913"/>
            <a:chExt cx="5114965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328037" y="3976913"/>
              <a:ext cx="5114965" cy="1656255"/>
              <a:chOff x="1328037" y="3976913"/>
              <a:chExt cx="5114965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28037" y="3976913"/>
                <a:ext cx="342860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328038" y="4175126"/>
                <a:ext cx="3413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النشاط الزراعي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077033" y="4159212"/>
            <a:ext cx="5120708" cy="1656255"/>
            <a:chOff x="1322294" y="3976913"/>
            <a:chExt cx="5120708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322294" y="3976913"/>
              <a:ext cx="5120708" cy="1656255"/>
              <a:chOff x="1322294" y="3976913"/>
              <a:chExt cx="5120708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22295" y="3976913"/>
                <a:ext cx="3434341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322294" y="4069718"/>
                <a:ext cx="33980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النشاط الصناعي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077032" y="5375399"/>
            <a:ext cx="5196192" cy="1656255"/>
            <a:chOff x="1246810" y="3976913"/>
            <a:chExt cx="5196192" cy="1656255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246810" y="3976913"/>
              <a:ext cx="5196192" cy="1656255"/>
              <a:chOff x="1246810" y="3976913"/>
              <a:chExt cx="5196192" cy="1656255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246810" y="3976913"/>
                <a:ext cx="350982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246814" y="4124854"/>
                <a:ext cx="3477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النشاط التجاري</a:t>
                </a:r>
                <a:endParaRPr lang="en-US" sz="2400" b="1" dirty="0"/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593559" y="1801"/>
            <a:ext cx="3818020" cy="5983205"/>
            <a:chOff x="8475028" y="-1752649"/>
            <a:chExt cx="3579986" cy="5528551"/>
          </a:xfrm>
        </p:grpSpPr>
        <p:grpSp>
          <p:nvGrpSpPr>
            <p:cNvPr id="19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475028" y="-1752649"/>
              <a:ext cx="3579986" cy="5528551"/>
              <a:chOff x="3158736" y="-2898749"/>
              <a:chExt cx="5921024" cy="9143802"/>
            </a:xfrm>
          </p:grpSpPr>
          <p:sp>
            <p:nvSpPr>
              <p:cNvPr id="19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158736" y="2122639"/>
                <a:ext cx="5921024" cy="41224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405" y="1514716"/>
              <a:ext cx="3300300" cy="2155388"/>
            </a:xfrm>
            <a:prstGeom prst="rect">
              <a:avLst/>
            </a:prstGeom>
          </p:spPr>
        </p:pic>
        <p:sp>
          <p:nvSpPr>
            <p:cNvPr id="19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8879098" y="1381743"/>
              <a:ext cx="2800589" cy="34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الأنشطة الاقتصادية في العالم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801853" y="1596762"/>
            <a:ext cx="5384406" cy="1656255"/>
            <a:chOff x="1058596" y="3976913"/>
            <a:chExt cx="5384406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058596" y="3976913"/>
              <a:ext cx="5384406" cy="1656255"/>
              <a:chOff x="1058596" y="3976913"/>
              <a:chExt cx="5384406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058596" y="3976913"/>
                <a:ext cx="369803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058596" y="3994577"/>
                <a:ext cx="3636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أنواع النشاط الاقتصادي 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1333778" y="4421567"/>
                <a:ext cx="34208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النشاط الزراعي 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077035" y="2877987"/>
            <a:ext cx="5114965" cy="1656255"/>
            <a:chOff x="1328037" y="3976913"/>
            <a:chExt cx="5114965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328037" y="3976913"/>
              <a:ext cx="5114965" cy="1656255"/>
              <a:chOff x="1328037" y="3976913"/>
              <a:chExt cx="5114965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28037" y="3976913"/>
                <a:ext cx="342860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328038" y="4175126"/>
                <a:ext cx="3413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يقوم على الزراعة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077033" y="4159212"/>
            <a:ext cx="5120708" cy="1656255"/>
            <a:chOff x="1322294" y="3976913"/>
            <a:chExt cx="5120708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322294" y="3976913"/>
              <a:ext cx="5120708" cy="1656255"/>
              <a:chOff x="1322294" y="3976913"/>
              <a:chExt cx="5120708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22295" y="3976913"/>
                <a:ext cx="3434341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322294" y="4069718"/>
                <a:ext cx="33980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وعلى تربية الحيوانات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796589" y="5375399"/>
            <a:ext cx="7476635" cy="1656255"/>
            <a:chOff x="-1033633" y="3976913"/>
            <a:chExt cx="7476635" cy="1656255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033633" y="3976913"/>
              <a:ext cx="7476635" cy="1656255"/>
              <a:chOff x="-1033633" y="3976913"/>
              <a:chExt cx="7476635" cy="1656255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873211" y="3976913"/>
                <a:ext cx="562984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033633" y="4124854"/>
                <a:ext cx="57579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وهو من أهم الأنشطة الأساسية في العالم وأقدمها</a:t>
                </a:r>
                <a:endParaRPr lang="en-US" sz="2400" b="1" dirty="0"/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0" y="1801"/>
            <a:ext cx="3818020" cy="5983205"/>
            <a:chOff x="8475028" y="-1752649"/>
            <a:chExt cx="3579986" cy="5528551"/>
          </a:xfrm>
        </p:grpSpPr>
        <p:grpSp>
          <p:nvGrpSpPr>
            <p:cNvPr id="19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475028" y="-1752649"/>
              <a:ext cx="3579986" cy="5528551"/>
              <a:chOff x="3158736" y="-2898749"/>
              <a:chExt cx="5921024" cy="9143802"/>
            </a:xfrm>
          </p:grpSpPr>
          <p:sp>
            <p:nvSpPr>
              <p:cNvPr id="19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158736" y="2122639"/>
                <a:ext cx="5921024" cy="41224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405" y="1514716"/>
              <a:ext cx="3300300" cy="2155388"/>
            </a:xfrm>
            <a:prstGeom prst="rect">
              <a:avLst/>
            </a:prstGeom>
          </p:spPr>
        </p:pic>
        <p:sp>
          <p:nvSpPr>
            <p:cNvPr id="19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8879098" y="1381743"/>
              <a:ext cx="2800589" cy="34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الأنشطة الاقتصادية في العالم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6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3062178" y="612182"/>
            <a:ext cx="2743199" cy="5692220"/>
            <a:chOff x="8925387" y="-2021720"/>
            <a:chExt cx="2864806" cy="5944555"/>
          </a:xfrm>
        </p:grpSpPr>
        <p:grpSp>
          <p:nvGrpSpPr>
            <p:cNvPr id="72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2021720"/>
              <a:ext cx="2864806" cy="5943580"/>
              <a:chOff x="3903596" y="-3343771"/>
              <a:chExt cx="4738171" cy="9830227"/>
            </a:xfrm>
          </p:grpSpPr>
          <p:sp>
            <p:nvSpPr>
              <p:cNvPr id="75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79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7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rot="10800000">
                <a:off x="6124291" y="-3343771"/>
                <a:ext cx="0" cy="5161478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057271" y="1547025"/>
              <a:ext cx="2541100" cy="2036244"/>
            </a:xfrm>
            <a:prstGeom prst="rect">
              <a:avLst/>
            </a:prstGeom>
          </p:spPr>
        </p:pic>
        <p:sp>
          <p:nvSpPr>
            <p:cNvPr id="74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9032325" y="3537131"/>
              <a:ext cx="2418553" cy="385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نشاط زراعي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4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920952" y="0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>
                <a:solidFill>
                  <a:schemeClr val="bg1"/>
                </a:solidFill>
              </a:rPr>
              <a:t>تجدنا  في جوجل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801853" y="1596762"/>
            <a:ext cx="5384406" cy="1656255"/>
            <a:chOff x="1058596" y="3976913"/>
            <a:chExt cx="5384406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058596" y="3976913"/>
              <a:ext cx="5384406" cy="1656255"/>
              <a:chOff x="1058596" y="3976913"/>
              <a:chExt cx="5384406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058596" y="3976913"/>
                <a:ext cx="369803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058596" y="3994577"/>
                <a:ext cx="3636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النشاط الصناعي 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957011" y="2877987"/>
            <a:ext cx="7234989" cy="1656255"/>
            <a:chOff x="-791987" y="3976913"/>
            <a:chExt cx="7234989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791987" y="3976913"/>
              <a:ext cx="7234989" cy="1656255"/>
              <a:chOff x="-791987" y="3976913"/>
              <a:chExt cx="7234989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791987" y="3976913"/>
                <a:ext cx="5548624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791987" y="4175126"/>
                <a:ext cx="55336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هو تحويل الموارد الطبيعية إلى منتجات مفيدة للإنسان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077033" y="4159212"/>
            <a:ext cx="5120708" cy="1656255"/>
            <a:chOff x="1322294" y="3976913"/>
            <a:chExt cx="5120708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322294" y="3976913"/>
              <a:ext cx="5120708" cy="1656255"/>
              <a:chOff x="1322294" y="3976913"/>
              <a:chExt cx="5120708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22295" y="3976913"/>
                <a:ext cx="3434341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322294" y="4069718"/>
                <a:ext cx="33980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النشاط التجاري 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411579" y="5375399"/>
            <a:ext cx="7861645" cy="1656255"/>
            <a:chOff x="-1418643" y="3976913"/>
            <a:chExt cx="7861645" cy="1656255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418643" y="3976913"/>
              <a:ext cx="7861645" cy="1656255"/>
              <a:chOff x="-1418643" y="3976913"/>
              <a:chExt cx="7861645" cy="1656255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418643" y="3976913"/>
                <a:ext cx="617528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418643" y="4124854"/>
                <a:ext cx="61429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يقوم على تبادل السلع والمنتجات , ويشمل التجارة والخدمات</a:t>
                </a:r>
                <a:endParaRPr lang="en-US" sz="2400" b="1" dirty="0"/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93277" y="-4681"/>
            <a:ext cx="3818020" cy="5983205"/>
            <a:chOff x="8475028" y="-1752649"/>
            <a:chExt cx="3579986" cy="5528551"/>
          </a:xfrm>
        </p:grpSpPr>
        <p:grpSp>
          <p:nvGrpSpPr>
            <p:cNvPr id="19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475028" y="-1752649"/>
              <a:ext cx="3579986" cy="5528551"/>
              <a:chOff x="3158736" y="-2898749"/>
              <a:chExt cx="5921024" cy="9143802"/>
            </a:xfrm>
          </p:grpSpPr>
          <p:sp>
            <p:nvSpPr>
              <p:cNvPr id="19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158736" y="2122639"/>
                <a:ext cx="5921024" cy="41224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405" y="1514716"/>
              <a:ext cx="3300300" cy="2155388"/>
            </a:xfrm>
            <a:prstGeom prst="rect">
              <a:avLst/>
            </a:prstGeom>
          </p:spPr>
        </p:pic>
        <p:sp>
          <p:nvSpPr>
            <p:cNvPr id="19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8879098" y="1381743"/>
              <a:ext cx="2800589" cy="34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الأنشطة الاقتصادية في العالم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473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132304" y="1596762"/>
            <a:ext cx="9053955" cy="1656255"/>
            <a:chOff x="-2610953" y="3976913"/>
            <a:chExt cx="9053955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610953" y="3976913"/>
              <a:ext cx="9053955" cy="1656255"/>
              <a:chOff x="-2610953" y="3976913"/>
              <a:chExt cx="9053955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610953" y="3976913"/>
                <a:ext cx="7367593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55392" y="4055309"/>
                <a:ext cx="1839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نشاط 1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2610952" y="4348992"/>
                <a:ext cx="73370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أسمي دولة واحدة فيها نفط وغاز طبيعي في كل من القارات الآتية :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866469" y="2827737"/>
            <a:ext cx="7325531" cy="1706505"/>
            <a:chOff x="-882529" y="3926663"/>
            <a:chExt cx="7325531" cy="170650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882529" y="3926663"/>
              <a:ext cx="7325531" cy="1706505"/>
              <a:chOff x="-882529" y="3926663"/>
              <a:chExt cx="7325531" cy="170650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051812" y="3976913"/>
                <a:ext cx="370482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882529" y="3926663"/>
                <a:ext cx="55280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آسيا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1051813" y="4459402"/>
                <a:ext cx="36742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المملكة العربية السعودية</a:t>
                </a:r>
                <a:endParaRPr lang="en-US" sz="2400" b="1" dirty="0"/>
              </a:p>
            </p:txBody>
          </p:sp>
          <p:sp>
            <p:nvSpPr>
              <p:cNvPr id="75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76" y="4582749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479010" y="4145440"/>
            <a:ext cx="7718731" cy="1670027"/>
            <a:chOff x="-1275729" y="3963141"/>
            <a:chExt cx="7718731" cy="1670027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275729" y="3963141"/>
              <a:ext cx="7718731" cy="1670027"/>
              <a:chOff x="-1275729" y="3963141"/>
              <a:chExt cx="7718731" cy="1670027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046071" y="3976913"/>
                <a:ext cx="371057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275729" y="3963141"/>
                <a:ext cx="59302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أمريكا الجنوبية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5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فنزويلا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014060" y="5437029"/>
            <a:ext cx="8189422" cy="1659663"/>
            <a:chOff x="-1746420" y="3973505"/>
            <a:chExt cx="8189422" cy="1659663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746420" y="3973505"/>
              <a:ext cx="8189422" cy="1659663"/>
              <a:chOff x="-1746420" y="3973505"/>
              <a:chExt cx="8189422" cy="1659663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040329" y="3976913"/>
                <a:ext cx="3716311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507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ج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746420" y="3973505"/>
                <a:ext cx="64069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أمريكا الشمالية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كندا</a:t>
                </a:r>
                <a:endParaRPr lang="en-US" sz="2400" b="1" dirty="0"/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02780" y="3394"/>
            <a:ext cx="2743199" cy="5433635"/>
            <a:chOff x="8925387" y="-1752649"/>
            <a:chExt cx="2864806" cy="5674509"/>
          </a:xfrm>
        </p:grpSpPr>
        <p:grpSp>
          <p:nvGrpSpPr>
            <p:cNvPr id="19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19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9694" y="1746664"/>
              <a:ext cx="2702954" cy="2117373"/>
            </a:xfrm>
            <a:prstGeom prst="rect">
              <a:avLst/>
            </a:prstGeom>
          </p:spPr>
        </p:pic>
        <p:sp>
          <p:nvSpPr>
            <p:cNvPr id="19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068159" y="1388960"/>
              <a:ext cx="2485607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الأنشطة الاقتصادية في العالم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72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132305" y="1596762"/>
            <a:ext cx="9053954" cy="1656255"/>
            <a:chOff x="-2610952" y="3976913"/>
            <a:chExt cx="9053954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610952" y="3976913"/>
              <a:ext cx="9053954" cy="1656255"/>
              <a:chOff x="-2610952" y="3976913"/>
              <a:chExt cx="9053954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910559" y="3976913"/>
                <a:ext cx="666719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55392" y="4055309"/>
                <a:ext cx="1839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نشاط 1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2610952" y="4348992"/>
                <a:ext cx="73370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إلى اي نشاط تنتمي الصور الآتية ( زراعي – صناعي – تجاري )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75249" y="-985670"/>
            <a:ext cx="2743199" cy="4139197"/>
            <a:chOff x="8925387" y="-400829"/>
            <a:chExt cx="2864806" cy="4322689"/>
          </a:xfrm>
        </p:grpSpPr>
        <p:grpSp>
          <p:nvGrpSpPr>
            <p:cNvPr id="19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400829"/>
              <a:ext cx="2864806" cy="4322689"/>
              <a:chOff x="3903596" y="-662941"/>
              <a:chExt cx="4738171" cy="7149397"/>
            </a:xfrm>
          </p:grpSpPr>
          <p:sp>
            <p:nvSpPr>
              <p:cNvPr id="19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662941"/>
                <a:ext cx="37312" cy="2480650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5332" y="1699390"/>
              <a:ext cx="2551676" cy="2044720"/>
            </a:xfrm>
            <a:prstGeom prst="rect">
              <a:avLst/>
            </a:prstGeom>
          </p:spPr>
        </p:pic>
        <p:sp>
          <p:nvSpPr>
            <p:cNvPr id="19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71640" y="1388960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7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5429211" y="2693321"/>
            <a:ext cx="2743199" cy="3769437"/>
            <a:chOff x="8925387" y="-13701"/>
            <a:chExt cx="2864806" cy="3936536"/>
          </a:xfrm>
        </p:grpSpPr>
        <p:grpSp>
          <p:nvGrpSpPr>
            <p:cNvPr id="76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3701"/>
              <a:ext cx="2864806" cy="3935561"/>
              <a:chOff x="3903596" y="-22662"/>
              <a:chExt cx="4738171" cy="6509118"/>
            </a:xfrm>
          </p:grpSpPr>
          <p:sp>
            <p:nvSpPr>
              <p:cNvPr id="8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8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2662"/>
                <a:ext cx="27681" cy="1840370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7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057271" y="1547025"/>
              <a:ext cx="2541100" cy="2036244"/>
            </a:xfrm>
            <a:prstGeom prst="rect">
              <a:avLst/>
            </a:prstGeom>
          </p:spPr>
        </p:pic>
        <p:sp>
          <p:nvSpPr>
            <p:cNvPr id="79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9032325" y="3537131"/>
              <a:ext cx="2418553" cy="385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9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375880" y="-201249"/>
            <a:ext cx="2743199" cy="6475430"/>
            <a:chOff x="8925387" y="-2840627"/>
            <a:chExt cx="2864806" cy="6762487"/>
          </a:xfrm>
        </p:grpSpPr>
        <p:grpSp>
          <p:nvGrpSpPr>
            <p:cNvPr id="92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2840627"/>
              <a:ext cx="2864806" cy="6762487"/>
              <a:chOff x="3903596" y="-4698182"/>
              <a:chExt cx="4738171" cy="11184638"/>
            </a:xfrm>
          </p:grpSpPr>
          <p:sp>
            <p:nvSpPr>
              <p:cNvPr id="95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98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7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4698182"/>
                <a:ext cx="98004" cy="6515889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7239" y="1751534"/>
              <a:ext cx="2541099" cy="2036244"/>
            </a:xfrm>
            <a:prstGeom prst="rect">
              <a:avLst/>
            </a:prstGeom>
          </p:spPr>
        </p:pic>
        <p:sp>
          <p:nvSpPr>
            <p:cNvPr id="94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09786" y="1388960"/>
              <a:ext cx="2418553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2" name="مستطيل 1"/>
          <p:cNvSpPr/>
          <p:nvPr/>
        </p:nvSpPr>
        <p:spPr>
          <a:xfrm>
            <a:off x="6228377" y="2694255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dirty="0">
                <a:solidFill>
                  <a:srgbClr val="FF0000"/>
                </a:solidFill>
              </a:rPr>
              <a:t>نشاط زراعي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747131" y="685462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dirty="0">
                <a:solidFill>
                  <a:srgbClr val="FF0000"/>
                </a:solidFill>
              </a:rPr>
              <a:t>نشاط صناعي</a:t>
            </a:r>
          </a:p>
        </p:txBody>
      </p:sp>
      <p:sp>
        <p:nvSpPr>
          <p:cNvPr id="101" name="مستطيل 100"/>
          <p:cNvSpPr/>
          <p:nvPr/>
        </p:nvSpPr>
        <p:spPr>
          <a:xfrm>
            <a:off x="3087954" y="3875316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dirty="0">
                <a:solidFill>
                  <a:srgbClr val="FF0000"/>
                </a:solidFill>
              </a:rPr>
              <a:t>نشاط تجاري </a:t>
            </a:r>
          </a:p>
        </p:txBody>
      </p:sp>
    </p:spTree>
    <p:extLst>
      <p:ext uri="{BB962C8B-B14F-4D97-AF65-F5344CB8AC3E}">
        <p14:creationId xmlns:p14="http://schemas.microsoft.com/office/powerpoint/2010/main" val="11002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10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10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الرابعة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الخرائط والسكان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169044" y="1596762"/>
            <a:ext cx="8017215" cy="1656255"/>
            <a:chOff x="-1574213" y="3976913"/>
            <a:chExt cx="8017215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574213" y="3976913"/>
              <a:ext cx="8017215" cy="1656255"/>
              <a:chOff x="-1574213" y="3976913"/>
              <a:chExt cx="8017215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613319" y="3976913"/>
                <a:ext cx="536995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574213" y="3994577"/>
                <a:ext cx="62688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توزيع السكان ( العوامل البشرية)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94874" y="4421567"/>
                <a:ext cx="49494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النزاعات السياسية 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539067" y="2877987"/>
            <a:ext cx="8652933" cy="1656255"/>
            <a:chOff x="-2209931" y="3976913"/>
            <a:chExt cx="8652933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209931" y="3976913"/>
              <a:ext cx="8652933" cy="1656255"/>
              <a:chOff x="-2209931" y="3976913"/>
              <a:chExt cx="8652933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209931" y="3976913"/>
                <a:ext cx="696657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176072" y="4149182"/>
                <a:ext cx="68988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تعدّ النزاعات والحروب أحد أهم العوامل المؤثرة في توزيع السكان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12228" y="4159212"/>
            <a:ext cx="6885513" cy="1656255"/>
            <a:chOff x="-442511" y="3976913"/>
            <a:chExt cx="6885513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442511" y="3976913"/>
              <a:ext cx="6885513" cy="1656255"/>
              <a:chOff x="-442511" y="3976913"/>
              <a:chExt cx="6885513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42511" y="3976913"/>
                <a:ext cx="519914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06356" y="4069718"/>
                <a:ext cx="49266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من خلال الهجرة أو الإقامة في الملاجئ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069032" y="5375399"/>
            <a:ext cx="8204192" cy="1656255"/>
            <a:chOff x="-1761190" y="3976913"/>
            <a:chExt cx="8204192" cy="1656255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761190" y="3976913"/>
              <a:ext cx="8204192" cy="1656255"/>
              <a:chOff x="-1761190" y="3976913"/>
              <a:chExt cx="8204192" cy="1656255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448253" y="3976913"/>
                <a:ext cx="5204892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761190" y="4206277"/>
                <a:ext cx="64688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فالأمن سبب رئيس في استقرار السكان وجذبهم</a:t>
                </a:r>
                <a:endParaRPr lang="en-US" sz="2400" b="1" dirty="0"/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-1" y="1801"/>
            <a:ext cx="3159516" cy="5868706"/>
            <a:chOff x="8750397" y="-1752649"/>
            <a:chExt cx="2962537" cy="5422753"/>
          </a:xfrm>
        </p:grpSpPr>
        <p:grpSp>
          <p:nvGrpSpPr>
            <p:cNvPr id="19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750397" y="-1752649"/>
              <a:ext cx="2873850" cy="5422753"/>
              <a:chOff x="3614177" y="-2898749"/>
              <a:chExt cx="4753127" cy="8968821"/>
            </a:xfrm>
          </p:grpSpPr>
          <p:sp>
            <p:nvSpPr>
              <p:cNvPr id="19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614177" y="2085648"/>
                <a:ext cx="4753127" cy="39844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5664" y="1606646"/>
              <a:ext cx="2683317" cy="1989076"/>
            </a:xfrm>
            <a:prstGeom prst="rect">
              <a:avLst/>
            </a:prstGeom>
          </p:spPr>
        </p:pic>
        <p:sp>
          <p:nvSpPr>
            <p:cNvPr id="19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8823205" y="1362466"/>
              <a:ext cx="2889729" cy="34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أحد مخيمات اللاجئين بسبب الحروب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7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 rot="10800000">
            <a:off x="1875975" y="115903"/>
            <a:ext cx="3081867" cy="5868706"/>
            <a:chOff x="8734518" y="-1752649"/>
            <a:chExt cx="2889729" cy="5422753"/>
          </a:xfrm>
        </p:grpSpPr>
        <p:grpSp>
          <p:nvGrpSpPr>
            <p:cNvPr id="74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750397" y="-1752649"/>
              <a:ext cx="2873850" cy="5422753"/>
              <a:chOff x="3614177" y="-2898749"/>
              <a:chExt cx="4753127" cy="8968821"/>
            </a:xfrm>
          </p:grpSpPr>
          <p:sp>
            <p:nvSpPr>
              <p:cNvPr id="77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614177" y="2085648"/>
                <a:ext cx="4753127" cy="39844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83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1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845664" y="1361992"/>
              <a:ext cx="2683317" cy="1966370"/>
            </a:xfrm>
            <a:prstGeom prst="rect">
              <a:avLst/>
            </a:prstGeom>
          </p:spPr>
        </p:pic>
        <p:sp>
          <p:nvSpPr>
            <p:cNvPr id="76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 rot="10800000">
              <a:off x="8734518" y="3328362"/>
              <a:ext cx="2889729" cy="34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أحد مخيمات اللاجئين بسبب الحروب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36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339</Words>
  <Application>Microsoft Office PowerPoint</Application>
  <PresentationFormat>شاشة عريضة</PresentationFormat>
  <Paragraphs>95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Comic Sans MS</vt:lpstr>
      <vt:lpstr>Oswald</vt:lpstr>
      <vt:lpstr>1_Office Theme</vt:lpstr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343</cp:revision>
  <dcterms:created xsi:type="dcterms:W3CDTF">2020-10-10T04:32:51Z</dcterms:created>
  <dcterms:modified xsi:type="dcterms:W3CDTF">2021-01-14T12:20:02Z</dcterms:modified>
</cp:coreProperties>
</file>