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459" r:id="rId3"/>
    <p:sldId id="258" r:id="rId4"/>
    <p:sldId id="481" r:id="rId5"/>
    <p:sldId id="257" r:id="rId6"/>
    <p:sldId id="335" r:id="rId7"/>
    <p:sldId id="480" r:id="rId8"/>
    <p:sldId id="319" r:id="rId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26"/>
      </p:cViewPr>
      <p:guideLst>
        <p:guide orient="horz" pos="3158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الجروح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3043655" y="-1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4128273" y="1658710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0.87253 4.81481E-6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036904" y="0"/>
            <a:ext cx="4657600" cy="1222155"/>
            <a:chOff x="1437352" y="652952"/>
            <a:chExt cx="4657600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874455" y="1295014"/>
              <a:ext cx="42064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الجروح :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3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59991" y="3427344"/>
            <a:ext cx="1884683" cy="2370936"/>
            <a:chOff x="10079718" y="2778850"/>
            <a:chExt cx="1884683" cy="237093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79718" y="2778850"/>
              <a:ext cx="1884683" cy="2370936"/>
              <a:chOff x="395817" y="4262072"/>
              <a:chExt cx="1884683" cy="237093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الأمن و السلامة</a:t>
                </a:r>
                <a:endParaRPr lang="en-US" sz="2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5124903"/>
                <a:ext cx="1875550" cy="150810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الجروح</a:t>
                </a:r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652464" y="4188529"/>
              <a:ext cx="853216" cy="713135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429A86F-1EF6-4356-919A-7AB1116BA3F7}"/>
              </a:ext>
            </a:extLst>
          </p:cNvPr>
          <p:cNvGrpSpPr/>
          <p:nvPr/>
        </p:nvGrpSpPr>
        <p:grpSpPr>
          <a:xfrm flipH="1" flipV="1">
            <a:off x="9836336" y="1595757"/>
            <a:ext cx="1834212" cy="635091"/>
            <a:chOff x="1431941" y="2643418"/>
            <a:chExt cx="1834212" cy="635091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A7277CF-0EAB-4FD7-81B8-6BCD7BC65E96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8431DA0-FBDC-4D9D-ACE7-44754AD7D58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D314B3FD-7098-4ECD-AC67-E6A77EFEC7D3}"/>
              </a:ext>
            </a:extLst>
          </p:cNvPr>
          <p:cNvSpPr txBox="1"/>
          <p:nvPr/>
        </p:nvSpPr>
        <p:spPr>
          <a:xfrm>
            <a:off x="2989445" y="1799002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قطع أو فصل في أنسجة الجسم سواء كان داخليا أو خارجيا نتيجة عنف أو استخدام ألة حادة أو تعرض الجسم لحادث ما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9AF7712-CDED-4A81-A741-03B0F2D73691}"/>
              </a:ext>
            </a:extLst>
          </p:cNvPr>
          <p:cNvGrpSpPr/>
          <p:nvPr/>
        </p:nvGrpSpPr>
        <p:grpSpPr>
          <a:xfrm flipH="1" flipV="1">
            <a:off x="9862125" y="3056452"/>
            <a:ext cx="1834212" cy="635091"/>
            <a:chOff x="1431941" y="2643418"/>
            <a:chExt cx="1834212" cy="635091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0DEC7BA-E399-46EF-9CF1-B7CFBE97218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66423F8-B931-497B-9152-1AB9A527E7AE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EFA168C0-1480-4F46-9726-AB3AB45B3819}"/>
              </a:ext>
            </a:extLst>
          </p:cNvPr>
          <p:cNvSpPr txBox="1"/>
          <p:nvPr/>
        </p:nvSpPr>
        <p:spPr>
          <a:xfrm>
            <a:off x="3015234" y="3259697"/>
            <a:ext cx="8053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بجب توفير حقيبة للإسعافات الأولية داخل المنزل أو السيارة .</a:t>
            </a:r>
          </a:p>
        </p:txBody>
      </p:sp>
    </p:spTree>
    <p:extLst>
      <p:ext uri="{BB962C8B-B14F-4D97-AF65-F5344CB8AC3E}">
        <p14:creationId xmlns:p14="http://schemas.microsoft.com/office/powerpoint/2010/main" val="74000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01" grpId="0" animBg="1"/>
      <p:bldP spid="36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99A21712-F9DF-4E21-9104-57B119135D68}"/>
              </a:ext>
            </a:extLst>
          </p:cNvPr>
          <p:cNvGrpSpPr/>
          <p:nvPr/>
        </p:nvGrpSpPr>
        <p:grpSpPr>
          <a:xfrm>
            <a:off x="5308910" y="894527"/>
            <a:ext cx="4143327" cy="5627249"/>
            <a:chOff x="2325931" y="894527"/>
            <a:chExt cx="4143327" cy="5627249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7E1510F-EAF3-461F-97D0-52E68473D90A}"/>
                </a:ext>
              </a:extLst>
            </p:cNvPr>
            <p:cNvGrpSpPr/>
            <p:nvPr/>
          </p:nvGrpSpPr>
          <p:grpSpPr>
            <a:xfrm>
              <a:off x="2325931" y="1640094"/>
              <a:ext cx="3432445" cy="3944543"/>
              <a:chOff x="2559" y="1712778"/>
              <a:chExt cx="3432445" cy="3944543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49CCBAAB-3988-4481-B84A-862BC35266D8}"/>
                  </a:ext>
                </a:extLst>
              </p:cNvPr>
              <p:cNvSpPr/>
              <p:nvPr/>
            </p:nvSpPr>
            <p:spPr>
              <a:xfrm rot="2700000">
                <a:off x="2560" y="1712778"/>
                <a:ext cx="3432444" cy="3432444"/>
              </a:xfrm>
              <a:custGeom>
                <a:avLst/>
                <a:gdLst>
                  <a:gd name="connsiteX0" fmla="*/ 26650 w 3432444"/>
                  <a:gd name="connsiteY0" fmla="*/ 26650 h 3432444"/>
                  <a:gd name="connsiteX1" fmla="*/ 90990 w 3432444"/>
                  <a:gd name="connsiteY1" fmla="*/ 0 h 3432444"/>
                  <a:gd name="connsiteX2" fmla="*/ 3338009 w 3432444"/>
                  <a:gd name="connsiteY2" fmla="*/ 0 h 3432444"/>
                  <a:gd name="connsiteX3" fmla="*/ 3402349 w 3432444"/>
                  <a:gd name="connsiteY3" fmla="*/ 26650 h 3432444"/>
                  <a:gd name="connsiteX4" fmla="*/ 3403736 w 3432444"/>
                  <a:gd name="connsiteY4" fmla="*/ 28708 h 3432444"/>
                  <a:gd name="connsiteX5" fmla="*/ 3405793 w 3432444"/>
                  <a:gd name="connsiteY5" fmla="*/ 30095 h 3432444"/>
                  <a:gd name="connsiteX6" fmla="*/ 3432444 w 3432444"/>
                  <a:gd name="connsiteY6" fmla="*/ 94434 h 3432444"/>
                  <a:gd name="connsiteX7" fmla="*/ 3432444 w 3432444"/>
                  <a:gd name="connsiteY7" fmla="*/ 3341454 h 3432444"/>
                  <a:gd name="connsiteX8" fmla="*/ 3341454 w 3432444"/>
                  <a:gd name="connsiteY8" fmla="*/ 3432444 h 3432444"/>
                  <a:gd name="connsiteX9" fmla="*/ 2158658 w 3432444"/>
                  <a:gd name="connsiteY9" fmla="*/ 3432444 h 3432444"/>
                  <a:gd name="connsiteX10" fmla="*/ 2067668 w 3432444"/>
                  <a:gd name="connsiteY10" fmla="*/ 3341454 h 3432444"/>
                  <a:gd name="connsiteX11" fmla="*/ 2067668 w 3432444"/>
                  <a:gd name="connsiteY11" fmla="*/ 1364775 h 3432444"/>
                  <a:gd name="connsiteX12" fmla="*/ 90990 w 3432444"/>
                  <a:gd name="connsiteY12" fmla="*/ 1364776 h 3432444"/>
                  <a:gd name="connsiteX13" fmla="*/ 0 w 3432444"/>
                  <a:gd name="connsiteY13" fmla="*/ 1273786 h 3432444"/>
                  <a:gd name="connsiteX14" fmla="*/ 0 w 3432444"/>
                  <a:gd name="connsiteY14" fmla="*/ 90989 h 3432444"/>
                  <a:gd name="connsiteX15" fmla="*/ 26650 w 3432444"/>
                  <a:gd name="connsiteY15" fmla="*/ 26650 h 3432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432444" h="3432444">
                    <a:moveTo>
                      <a:pt x="26650" y="26650"/>
                    </a:moveTo>
                    <a:cubicBezTo>
                      <a:pt x="43116" y="10184"/>
                      <a:pt x="65864" y="0"/>
                      <a:pt x="90990" y="0"/>
                    </a:cubicBezTo>
                    <a:lnTo>
                      <a:pt x="3338009" y="0"/>
                    </a:lnTo>
                    <a:cubicBezTo>
                      <a:pt x="3363135" y="0"/>
                      <a:pt x="3385883" y="10184"/>
                      <a:pt x="3402349" y="26650"/>
                    </a:cubicBezTo>
                    <a:lnTo>
                      <a:pt x="3403736" y="28708"/>
                    </a:lnTo>
                    <a:lnTo>
                      <a:pt x="3405793" y="30095"/>
                    </a:lnTo>
                    <a:cubicBezTo>
                      <a:pt x="3422259" y="46561"/>
                      <a:pt x="3432444" y="69308"/>
                      <a:pt x="3432444" y="94434"/>
                    </a:cubicBezTo>
                    <a:lnTo>
                      <a:pt x="3432444" y="3341454"/>
                    </a:lnTo>
                    <a:cubicBezTo>
                      <a:pt x="3432444" y="3391706"/>
                      <a:pt x="3391706" y="3432444"/>
                      <a:pt x="3341454" y="3432444"/>
                    </a:cubicBezTo>
                    <a:lnTo>
                      <a:pt x="2158658" y="3432444"/>
                    </a:lnTo>
                    <a:cubicBezTo>
                      <a:pt x="2108406" y="3432444"/>
                      <a:pt x="2067668" y="3391706"/>
                      <a:pt x="2067668" y="3341454"/>
                    </a:cubicBezTo>
                    <a:lnTo>
                      <a:pt x="2067668" y="1364775"/>
                    </a:lnTo>
                    <a:lnTo>
                      <a:pt x="90990" y="1364776"/>
                    </a:lnTo>
                    <a:cubicBezTo>
                      <a:pt x="40738" y="1364776"/>
                      <a:pt x="0" y="1324038"/>
                      <a:pt x="0" y="1273786"/>
                    </a:cubicBezTo>
                    <a:lnTo>
                      <a:pt x="0" y="90989"/>
                    </a:lnTo>
                    <a:cubicBezTo>
                      <a:pt x="0" y="65864"/>
                      <a:pt x="10184" y="43116"/>
                      <a:pt x="26650" y="2665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0D33E7F4-9590-455D-83C5-A4EA4D4327F7}"/>
                  </a:ext>
                </a:extLst>
              </p:cNvPr>
              <p:cNvSpPr/>
              <p:nvPr/>
            </p:nvSpPr>
            <p:spPr>
              <a:xfrm rot="2700000">
                <a:off x="936335" y="4411155"/>
                <a:ext cx="1364776" cy="1127556"/>
              </a:xfrm>
              <a:custGeom>
                <a:avLst/>
                <a:gdLst>
                  <a:gd name="connsiteX0" fmla="*/ 0 w 1364776"/>
                  <a:gd name="connsiteY0" fmla="*/ 74153 h 1127556"/>
                  <a:gd name="connsiteX1" fmla="*/ 11412 w 1364776"/>
                  <a:gd name="connsiteY1" fmla="*/ 65743 h 1127556"/>
                  <a:gd name="connsiteX2" fmla="*/ 1146275 w 1364776"/>
                  <a:gd name="connsiteY2" fmla="*/ 402416 h 1127556"/>
                  <a:gd name="connsiteX3" fmla="*/ 1287478 w 1364776"/>
                  <a:gd name="connsiteY3" fmla="*/ 563928 h 1127556"/>
                  <a:gd name="connsiteX4" fmla="*/ 1364776 w 1364776"/>
                  <a:gd name="connsiteY4" fmla="*/ 681481 h 1127556"/>
                  <a:gd name="connsiteX5" fmla="*/ 1364776 w 1364776"/>
                  <a:gd name="connsiteY5" fmla="*/ 1036566 h 1127556"/>
                  <a:gd name="connsiteX6" fmla="*/ 1273786 w 1364776"/>
                  <a:gd name="connsiteY6" fmla="*/ 1127556 h 1127556"/>
                  <a:gd name="connsiteX7" fmla="*/ 90990 w 1364776"/>
                  <a:gd name="connsiteY7" fmla="*/ 1127556 h 1127556"/>
                  <a:gd name="connsiteX8" fmla="*/ 0 w 1364776"/>
                  <a:gd name="connsiteY8" fmla="*/ 1036566 h 1127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64776" h="1127556">
                    <a:moveTo>
                      <a:pt x="0" y="74153"/>
                    </a:moveTo>
                    <a:lnTo>
                      <a:pt x="11412" y="65743"/>
                    </a:lnTo>
                    <a:cubicBezTo>
                      <a:pt x="309205" y="-91990"/>
                      <a:pt x="783342" y="39483"/>
                      <a:pt x="1146275" y="402416"/>
                    </a:cubicBezTo>
                    <a:cubicBezTo>
                      <a:pt x="1198122" y="454263"/>
                      <a:pt x="1245246" y="508380"/>
                      <a:pt x="1287478" y="563928"/>
                    </a:cubicBezTo>
                    <a:lnTo>
                      <a:pt x="1364776" y="681481"/>
                    </a:lnTo>
                    <a:lnTo>
                      <a:pt x="1364776" y="1036566"/>
                    </a:lnTo>
                    <a:cubicBezTo>
                      <a:pt x="1364776" y="1086818"/>
                      <a:pt x="1324038" y="1127556"/>
                      <a:pt x="1273786" y="1127556"/>
                    </a:cubicBezTo>
                    <a:lnTo>
                      <a:pt x="90990" y="1127556"/>
                    </a:lnTo>
                    <a:cubicBezTo>
                      <a:pt x="40738" y="1127556"/>
                      <a:pt x="0" y="1086818"/>
                      <a:pt x="0" y="1036566"/>
                    </a:cubicBezTo>
                    <a:close/>
                  </a:path>
                </a:pathLst>
              </a:custGeom>
              <a:solidFill>
                <a:srgbClr val="D50F18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896410C8-B09E-4EC1-A57D-B16469807EBD}"/>
                  </a:ext>
                </a:extLst>
              </p:cNvPr>
              <p:cNvSpPr/>
              <p:nvPr/>
            </p:nvSpPr>
            <p:spPr>
              <a:xfrm rot="2700000">
                <a:off x="2559" y="1712778"/>
                <a:ext cx="3432444" cy="3432444"/>
              </a:xfrm>
              <a:custGeom>
                <a:avLst/>
                <a:gdLst>
                  <a:gd name="connsiteX0" fmla="*/ 26650 w 3432444"/>
                  <a:gd name="connsiteY0" fmla="*/ 26650 h 3432444"/>
                  <a:gd name="connsiteX1" fmla="*/ 90990 w 3432444"/>
                  <a:gd name="connsiteY1" fmla="*/ 0 h 3432444"/>
                  <a:gd name="connsiteX2" fmla="*/ 3338009 w 3432444"/>
                  <a:gd name="connsiteY2" fmla="*/ 0 h 3432444"/>
                  <a:gd name="connsiteX3" fmla="*/ 3402349 w 3432444"/>
                  <a:gd name="connsiteY3" fmla="*/ 26650 h 3432444"/>
                  <a:gd name="connsiteX4" fmla="*/ 3403736 w 3432444"/>
                  <a:gd name="connsiteY4" fmla="*/ 28708 h 3432444"/>
                  <a:gd name="connsiteX5" fmla="*/ 3405793 w 3432444"/>
                  <a:gd name="connsiteY5" fmla="*/ 30095 h 3432444"/>
                  <a:gd name="connsiteX6" fmla="*/ 3432444 w 3432444"/>
                  <a:gd name="connsiteY6" fmla="*/ 94434 h 3432444"/>
                  <a:gd name="connsiteX7" fmla="*/ 3432444 w 3432444"/>
                  <a:gd name="connsiteY7" fmla="*/ 3341454 h 3432444"/>
                  <a:gd name="connsiteX8" fmla="*/ 3341454 w 3432444"/>
                  <a:gd name="connsiteY8" fmla="*/ 3432444 h 3432444"/>
                  <a:gd name="connsiteX9" fmla="*/ 3240190 w 3432444"/>
                  <a:gd name="connsiteY9" fmla="*/ 3432444 h 3432444"/>
                  <a:gd name="connsiteX10" fmla="*/ 3274616 w 3432444"/>
                  <a:gd name="connsiteY10" fmla="*/ 3287252 h 3432444"/>
                  <a:gd name="connsiteX11" fmla="*/ 2437390 w 3432444"/>
                  <a:gd name="connsiteY11" fmla="*/ 995054 h 3432444"/>
                  <a:gd name="connsiteX12" fmla="*/ 145192 w 3432444"/>
                  <a:gd name="connsiteY12" fmla="*/ 157828 h 3432444"/>
                  <a:gd name="connsiteX13" fmla="*/ 0 w 3432444"/>
                  <a:gd name="connsiteY13" fmla="*/ 192254 h 3432444"/>
                  <a:gd name="connsiteX14" fmla="*/ 0 w 3432444"/>
                  <a:gd name="connsiteY14" fmla="*/ 90989 h 3432444"/>
                  <a:gd name="connsiteX15" fmla="*/ 26650 w 3432444"/>
                  <a:gd name="connsiteY15" fmla="*/ 26650 h 3432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432444" h="3432444">
                    <a:moveTo>
                      <a:pt x="26650" y="26650"/>
                    </a:moveTo>
                    <a:cubicBezTo>
                      <a:pt x="43116" y="10184"/>
                      <a:pt x="65864" y="0"/>
                      <a:pt x="90990" y="0"/>
                    </a:cubicBezTo>
                    <a:lnTo>
                      <a:pt x="3338009" y="0"/>
                    </a:lnTo>
                    <a:cubicBezTo>
                      <a:pt x="3363135" y="0"/>
                      <a:pt x="3385883" y="10184"/>
                      <a:pt x="3402349" y="26650"/>
                    </a:cubicBezTo>
                    <a:lnTo>
                      <a:pt x="3403736" y="28708"/>
                    </a:lnTo>
                    <a:lnTo>
                      <a:pt x="3405793" y="30095"/>
                    </a:lnTo>
                    <a:cubicBezTo>
                      <a:pt x="3422259" y="46561"/>
                      <a:pt x="3432444" y="69308"/>
                      <a:pt x="3432444" y="94434"/>
                    </a:cubicBezTo>
                    <a:lnTo>
                      <a:pt x="3432444" y="3341454"/>
                    </a:lnTo>
                    <a:cubicBezTo>
                      <a:pt x="3432444" y="3391706"/>
                      <a:pt x="3391706" y="3432444"/>
                      <a:pt x="3341454" y="3432444"/>
                    </a:cubicBezTo>
                    <a:lnTo>
                      <a:pt x="3240190" y="3432444"/>
                    </a:lnTo>
                    <a:lnTo>
                      <a:pt x="3274616" y="3287252"/>
                    </a:lnTo>
                    <a:cubicBezTo>
                      <a:pt x="3406602" y="2552592"/>
                      <a:pt x="3113053" y="1670718"/>
                      <a:pt x="2437390" y="995054"/>
                    </a:cubicBezTo>
                    <a:cubicBezTo>
                      <a:pt x="1761726" y="319391"/>
                      <a:pt x="879852" y="25842"/>
                      <a:pt x="145192" y="157828"/>
                    </a:cubicBezTo>
                    <a:lnTo>
                      <a:pt x="0" y="192254"/>
                    </a:lnTo>
                    <a:lnTo>
                      <a:pt x="0" y="90989"/>
                    </a:lnTo>
                    <a:cubicBezTo>
                      <a:pt x="0" y="65864"/>
                      <a:pt x="10184" y="43116"/>
                      <a:pt x="26650" y="26650"/>
                    </a:cubicBezTo>
                    <a:close/>
                  </a:path>
                </a:pathLst>
              </a:custGeom>
              <a:gradFill>
                <a:gsLst>
                  <a:gs pos="52000">
                    <a:srgbClr val="D50F18"/>
                  </a:gs>
                  <a:gs pos="1000">
                    <a:srgbClr val="D50F18"/>
                  </a:gs>
                  <a:gs pos="84000">
                    <a:srgbClr val="FE1B2D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CB6F716-7DD9-4F3E-8E5E-DCA5BCDEC01F}"/>
                </a:ext>
              </a:extLst>
            </p:cNvPr>
            <p:cNvSpPr txBox="1"/>
            <p:nvPr/>
          </p:nvSpPr>
          <p:spPr>
            <a:xfrm>
              <a:off x="5264126" y="3033150"/>
              <a:ext cx="12051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Impact" panose="020B0806030902050204" pitchFamily="34" charset="0"/>
                </a:rPr>
                <a:t>2</a:t>
              </a: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F59DCB1-A73A-4862-AF39-F581E3C23D13}"/>
                </a:ext>
              </a:extLst>
            </p:cNvPr>
            <p:cNvGrpSpPr/>
            <p:nvPr/>
          </p:nvGrpSpPr>
          <p:grpSpPr>
            <a:xfrm>
              <a:off x="3735504" y="894527"/>
              <a:ext cx="962618" cy="2441452"/>
              <a:chOff x="1094068" y="1029961"/>
              <a:chExt cx="962618" cy="2441452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5AE771C-9BC5-47B4-8FCA-D86BD30CE514}"/>
                  </a:ext>
                </a:extLst>
              </p:cNvPr>
              <p:cNvSpPr txBox="1"/>
              <p:nvPr/>
            </p:nvSpPr>
            <p:spPr>
              <a:xfrm rot="2700000">
                <a:off x="478388" y="2024735"/>
                <a:ext cx="206235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1600" dirty="0">
                    <a:latin typeface="Century Gothic" panose="020B0502020202020204" pitchFamily="34" charset="0"/>
                  </a:rPr>
                  <a:t>إصابة الأنسجة الداخلية بدون قطع في للجلد مثل : العين أو النخاع الشوكي</a:t>
                </a:r>
                <a:endParaRPr lang="en-US" sz="16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AB4B616-6171-4E29-A88F-91A83B145C73}"/>
                  </a:ext>
                </a:extLst>
              </p:cNvPr>
              <p:cNvSpPr txBox="1"/>
              <p:nvPr/>
            </p:nvSpPr>
            <p:spPr>
              <a:xfrm rot="2700000">
                <a:off x="938310" y="1809783"/>
                <a:ext cx="18981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1600" b="1" dirty="0">
                    <a:solidFill>
                      <a:srgbClr val="D50F18"/>
                    </a:solidFill>
                    <a:latin typeface="Century Gothic" panose="020B0502020202020204" pitchFamily="34" charset="0"/>
                  </a:rPr>
                  <a:t>الجروح المغلقة</a:t>
                </a:r>
                <a:endParaRPr lang="en-US" sz="1600" b="1" dirty="0">
                  <a:solidFill>
                    <a:srgbClr val="D50F18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03739177-38BC-4372-B404-25D59AB6ED9C}"/>
                </a:ext>
              </a:extLst>
            </p:cNvPr>
            <p:cNvSpPr/>
            <p:nvPr/>
          </p:nvSpPr>
          <p:spPr>
            <a:xfrm>
              <a:off x="2666740" y="6300893"/>
              <a:ext cx="2597386" cy="220883"/>
            </a:xfrm>
            <a:prstGeom prst="ellipse">
              <a:avLst/>
            </a:prstGeom>
            <a:gradFill>
              <a:gsLst>
                <a:gs pos="0">
                  <a:schemeClr val="tx1">
                    <a:alpha val="47000"/>
                  </a:schemeClr>
                </a:gs>
                <a:gs pos="100000">
                  <a:srgbClr val="CFDAE4">
                    <a:alpha val="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836C538-87BD-4F40-97AA-F55A7CC2D8CE}"/>
              </a:ext>
            </a:extLst>
          </p:cNvPr>
          <p:cNvGrpSpPr/>
          <p:nvPr/>
        </p:nvGrpSpPr>
        <p:grpSpPr>
          <a:xfrm>
            <a:off x="2633217" y="1016945"/>
            <a:ext cx="3942914" cy="5369398"/>
            <a:chOff x="-419473" y="1152379"/>
            <a:chExt cx="3942914" cy="536939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C2D0752-1E7F-4B41-B7F5-AD77F050955B}"/>
                </a:ext>
              </a:extLst>
            </p:cNvPr>
            <p:cNvGrpSpPr/>
            <p:nvPr/>
          </p:nvGrpSpPr>
          <p:grpSpPr>
            <a:xfrm>
              <a:off x="-419473" y="1783116"/>
              <a:ext cx="3432445" cy="3944543"/>
              <a:chOff x="2559" y="1712778"/>
              <a:chExt cx="3432445" cy="3944543"/>
            </a:xfrm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F5373815-2EA1-4A8F-BA7D-6A4B7B2ADC41}"/>
                  </a:ext>
                </a:extLst>
              </p:cNvPr>
              <p:cNvSpPr/>
              <p:nvPr/>
            </p:nvSpPr>
            <p:spPr>
              <a:xfrm rot="2700000">
                <a:off x="2560" y="1712778"/>
                <a:ext cx="3432444" cy="3432444"/>
              </a:xfrm>
              <a:custGeom>
                <a:avLst/>
                <a:gdLst>
                  <a:gd name="connsiteX0" fmla="*/ 26650 w 3432444"/>
                  <a:gd name="connsiteY0" fmla="*/ 26650 h 3432444"/>
                  <a:gd name="connsiteX1" fmla="*/ 90990 w 3432444"/>
                  <a:gd name="connsiteY1" fmla="*/ 0 h 3432444"/>
                  <a:gd name="connsiteX2" fmla="*/ 3338009 w 3432444"/>
                  <a:gd name="connsiteY2" fmla="*/ 0 h 3432444"/>
                  <a:gd name="connsiteX3" fmla="*/ 3402349 w 3432444"/>
                  <a:gd name="connsiteY3" fmla="*/ 26650 h 3432444"/>
                  <a:gd name="connsiteX4" fmla="*/ 3403736 w 3432444"/>
                  <a:gd name="connsiteY4" fmla="*/ 28708 h 3432444"/>
                  <a:gd name="connsiteX5" fmla="*/ 3405793 w 3432444"/>
                  <a:gd name="connsiteY5" fmla="*/ 30095 h 3432444"/>
                  <a:gd name="connsiteX6" fmla="*/ 3432444 w 3432444"/>
                  <a:gd name="connsiteY6" fmla="*/ 94434 h 3432444"/>
                  <a:gd name="connsiteX7" fmla="*/ 3432444 w 3432444"/>
                  <a:gd name="connsiteY7" fmla="*/ 3341454 h 3432444"/>
                  <a:gd name="connsiteX8" fmla="*/ 3341454 w 3432444"/>
                  <a:gd name="connsiteY8" fmla="*/ 3432444 h 3432444"/>
                  <a:gd name="connsiteX9" fmla="*/ 2158658 w 3432444"/>
                  <a:gd name="connsiteY9" fmla="*/ 3432444 h 3432444"/>
                  <a:gd name="connsiteX10" fmla="*/ 2067668 w 3432444"/>
                  <a:gd name="connsiteY10" fmla="*/ 3341454 h 3432444"/>
                  <a:gd name="connsiteX11" fmla="*/ 2067668 w 3432444"/>
                  <a:gd name="connsiteY11" fmla="*/ 1364775 h 3432444"/>
                  <a:gd name="connsiteX12" fmla="*/ 90990 w 3432444"/>
                  <a:gd name="connsiteY12" fmla="*/ 1364776 h 3432444"/>
                  <a:gd name="connsiteX13" fmla="*/ 0 w 3432444"/>
                  <a:gd name="connsiteY13" fmla="*/ 1273786 h 3432444"/>
                  <a:gd name="connsiteX14" fmla="*/ 0 w 3432444"/>
                  <a:gd name="connsiteY14" fmla="*/ 90989 h 3432444"/>
                  <a:gd name="connsiteX15" fmla="*/ 26650 w 3432444"/>
                  <a:gd name="connsiteY15" fmla="*/ 26650 h 3432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432444" h="3432444">
                    <a:moveTo>
                      <a:pt x="26650" y="26650"/>
                    </a:moveTo>
                    <a:cubicBezTo>
                      <a:pt x="43116" y="10184"/>
                      <a:pt x="65864" y="0"/>
                      <a:pt x="90990" y="0"/>
                    </a:cubicBezTo>
                    <a:lnTo>
                      <a:pt x="3338009" y="0"/>
                    </a:lnTo>
                    <a:cubicBezTo>
                      <a:pt x="3363135" y="0"/>
                      <a:pt x="3385883" y="10184"/>
                      <a:pt x="3402349" y="26650"/>
                    </a:cubicBezTo>
                    <a:lnTo>
                      <a:pt x="3403736" y="28708"/>
                    </a:lnTo>
                    <a:lnTo>
                      <a:pt x="3405793" y="30095"/>
                    </a:lnTo>
                    <a:cubicBezTo>
                      <a:pt x="3422259" y="46561"/>
                      <a:pt x="3432444" y="69308"/>
                      <a:pt x="3432444" y="94434"/>
                    </a:cubicBezTo>
                    <a:lnTo>
                      <a:pt x="3432444" y="3341454"/>
                    </a:lnTo>
                    <a:cubicBezTo>
                      <a:pt x="3432444" y="3391706"/>
                      <a:pt x="3391706" y="3432444"/>
                      <a:pt x="3341454" y="3432444"/>
                    </a:cubicBezTo>
                    <a:lnTo>
                      <a:pt x="2158658" y="3432444"/>
                    </a:lnTo>
                    <a:cubicBezTo>
                      <a:pt x="2108406" y="3432444"/>
                      <a:pt x="2067668" y="3391706"/>
                      <a:pt x="2067668" y="3341454"/>
                    </a:cubicBezTo>
                    <a:lnTo>
                      <a:pt x="2067668" y="1364775"/>
                    </a:lnTo>
                    <a:lnTo>
                      <a:pt x="90990" y="1364776"/>
                    </a:lnTo>
                    <a:cubicBezTo>
                      <a:pt x="40738" y="1364776"/>
                      <a:pt x="0" y="1324038"/>
                      <a:pt x="0" y="1273786"/>
                    </a:cubicBezTo>
                    <a:lnTo>
                      <a:pt x="0" y="90989"/>
                    </a:lnTo>
                    <a:cubicBezTo>
                      <a:pt x="0" y="65864"/>
                      <a:pt x="10184" y="43116"/>
                      <a:pt x="26650" y="2665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CCE72DA3-5E68-4B24-8B06-B2C5A89BBC78}"/>
                  </a:ext>
                </a:extLst>
              </p:cNvPr>
              <p:cNvSpPr/>
              <p:nvPr/>
            </p:nvSpPr>
            <p:spPr>
              <a:xfrm rot="2700000">
                <a:off x="936335" y="4411155"/>
                <a:ext cx="1364776" cy="1127556"/>
              </a:xfrm>
              <a:custGeom>
                <a:avLst/>
                <a:gdLst>
                  <a:gd name="connsiteX0" fmla="*/ 0 w 1364776"/>
                  <a:gd name="connsiteY0" fmla="*/ 74153 h 1127556"/>
                  <a:gd name="connsiteX1" fmla="*/ 11412 w 1364776"/>
                  <a:gd name="connsiteY1" fmla="*/ 65743 h 1127556"/>
                  <a:gd name="connsiteX2" fmla="*/ 1146275 w 1364776"/>
                  <a:gd name="connsiteY2" fmla="*/ 402416 h 1127556"/>
                  <a:gd name="connsiteX3" fmla="*/ 1287478 w 1364776"/>
                  <a:gd name="connsiteY3" fmla="*/ 563928 h 1127556"/>
                  <a:gd name="connsiteX4" fmla="*/ 1364776 w 1364776"/>
                  <a:gd name="connsiteY4" fmla="*/ 681481 h 1127556"/>
                  <a:gd name="connsiteX5" fmla="*/ 1364776 w 1364776"/>
                  <a:gd name="connsiteY5" fmla="*/ 1036566 h 1127556"/>
                  <a:gd name="connsiteX6" fmla="*/ 1273786 w 1364776"/>
                  <a:gd name="connsiteY6" fmla="*/ 1127556 h 1127556"/>
                  <a:gd name="connsiteX7" fmla="*/ 90990 w 1364776"/>
                  <a:gd name="connsiteY7" fmla="*/ 1127556 h 1127556"/>
                  <a:gd name="connsiteX8" fmla="*/ 0 w 1364776"/>
                  <a:gd name="connsiteY8" fmla="*/ 1036566 h 1127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64776" h="1127556">
                    <a:moveTo>
                      <a:pt x="0" y="74153"/>
                    </a:moveTo>
                    <a:lnTo>
                      <a:pt x="11412" y="65743"/>
                    </a:lnTo>
                    <a:cubicBezTo>
                      <a:pt x="309205" y="-91990"/>
                      <a:pt x="783342" y="39483"/>
                      <a:pt x="1146275" y="402416"/>
                    </a:cubicBezTo>
                    <a:cubicBezTo>
                      <a:pt x="1198122" y="454263"/>
                      <a:pt x="1245246" y="508380"/>
                      <a:pt x="1287478" y="563928"/>
                    </a:cubicBezTo>
                    <a:lnTo>
                      <a:pt x="1364776" y="681481"/>
                    </a:lnTo>
                    <a:lnTo>
                      <a:pt x="1364776" y="1036566"/>
                    </a:lnTo>
                    <a:cubicBezTo>
                      <a:pt x="1364776" y="1086818"/>
                      <a:pt x="1324038" y="1127556"/>
                      <a:pt x="1273786" y="1127556"/>
                    </a:cubicBezTo>
                    <a:lnTo>
                      <a:pt x="90990" y="1127556"/>
                    </a:lnTo>
                    <a:cubicBezTo>
                      <a:pt x="40738" y="1127556"/>
                      <a:pt x="0" y="1086818"/>
                      <a:pt x="0" y="1036566"/>
                    </a:cubicBezTo>
                    <a:close/>
                  </a:path>
                </a:pathLst>
              </a:custGeom>
              <a:solidFill>
                <a:srgbClr val="7EC20B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5D1E73A1-68BE-44F4-81B0-7A9A90919284}"/>
                  </a:ext>
                </a:extLst>
              </p:cNvPr>
              <p:cNvSpPr/>
              <p:nvPr/>
            </p:nvSpPr>
            <p:spPr>
              <a:xfrm rot="2700000">
                <a:off x="2559" y="1712778"/>
                <a:ext cx="3432444" cy="3432444"/>
              </a:xfrm>
              <a:custGeom>
                <a:avLst/>
                <a:gdLst>
                  <a:gd name="connsiteX0" fmla="*/ 26650 w 3432444"/>
                  <a:gd name="connsiteY0" fmla="*/ 26650 h 3432444"/>
                  <a:gd name="connsiteX1" fmla="*/ 90990 w 3432444"/>
                  <a:gd name="connsiteY1" fmla="*/ 0 h 3432444"/>
                  <a:gd name="connsiteX2" fmla="*/ 3338009 w 3432444"/>
                  <a:gd name="connsiteY2" fmla="*/ 0 h 3432444"/>
                  <a:gd name="connsiteX3" fmla="*/ 3402349 w 3432444"/>
                  <a:gd name="connsiteY3" fmla="*/ 26650 h 3432444"/>
                  <a:gd name="connsiteX4" fmla="*/ 3403736 w 3432444"/>
                  <a:gd name="connsiteY4" fmla="*/ 28708 h 3432444"/>
                  <a:gd name="connsiteX5" fmla="*/ 3405793 w 3432444"/>
                  <a:gd name="connsiteY5" fmla="*/ 30095 h 3432444"/>
                  <a:gd name="connsiteX6" fmla="*/ 3432444 w 3432444"/>
                  <a:gd name="connsiteY6" fmla="*/ 94434 h 3432444"/>
                  <a:gd name="connsiteX7" fmla="*/ 3432444 w 3432444"/>
                  <a:gd name="connsiteY7" fmla="*/ 3341454 h 3432444"/>
                  <a:gd name="connsiteX8" fmla="*/ 3341454 w 3432444"/>
                  <a:gd name="connsiteY8" fmla="*/ 3432444 h 3432444"/>
                  <a:gd name="connsiteX9" fmla="*/ 3240190 w 3432444"/>
                  <a:gd name="connsiteY9" fmla="*/ 3432444 h 3432444"/>
                  <a:gd name="connsiteX10" fmla="*/ 3274616 w 3432444"/>
                  <a:gd name="connsiteY10" fmla="*/ 3287252 h 3432444"/>
                  <a:gd name="connsiteX11" fmla="*/ 2437390 w 3432444"/>
                  <a:gd name="connsiteY11" fmla="*/ 995054 h 3432444"/>
                  <a:gd name="connsiteX12" fmla="*/ 145192 w 3432444"/>
                  <a:gd name="connsiteY12" fmla="*/ 157828 h 3432444"/>
                  <a:gd name="connsiteX13" fmla="*/ 0 w 3432444"/>
                  <a:gd name="connsiteY13" fmla="*/ 192254 h 3432444"/>
                  <a:gd name="connsiteX14" fmla="*/ 0 w 3432444"/>
                  <a:gd name="connsiteY14" fmla="*/ 90989 h 3432444"/>
                  <a:gd name="connsiteX15" fmla="*/ 26650 w 3432444"/>
                  <a:gd name="connsiteY15" fmla="*/ 26650 h 3432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432444" h="3432444">
                    <a:moveTo>
                      <a:pt x="26650" y="26650"/>
                    </a:moveTo>
                    <a:cubicBezTo>
                      <a:pt x="43116" y="10184"/>
                      <a:pt x="65864" y="0"/>
                      <a:pt x="90990" y="0"/>
                    </a:cubicBezTo>
                    <a:lnTo>
                      <a:pt x="3338009" y="0"/>
                    </a:lnTo>
                    <a:cubicBezTo>
                      <a:pt x="3363135" y="0"/>
                      <a:pt x="3385883" y="10184"/>
                      <a:pt x="3402349" y="26650"/>
                    </a:cubicBezTo>
                    <a:lnTo>
                      <a:pt x="3403736" y="28708"/>
                    </a:lnTo>
                    <a:lnTo>
                      <a:pt x="3405793" y="30095"/>
                    </a:lnTo>
                    <a:cubicBezTo>
                      <a:pt x="3422259" y="46561"/>
                      <a:pt x="3432444" y="69308"/>
                      <a:pt x="3432444" y="94434"/>
                    </a:cubicBezTo>
                    <a:lnTo>
                      <a:pt x="3432444" y="3341454"/>
                    </a:lnTo>
                    <a:cubicBezTo>
                      <a:pt x="3432444" y="3391706"/>
                      <a:pt x="3391706" y="3432444"/>
                      <a:pt x="3341454" y="3432444"/>
                    </a:cubicBezTo>
                    <a:lnTo>
                      <a:pt x="3240190" y="3432444"/>
                    </a:lnTo>
                    <a:lnTo>
                      <a:pt x="3274616" y="3287252"/>
                    </a:lnTo>
                    <a:cubicBezTo>
                      <a:pt x="3406602" y="2552592"/>
                      <a:pt x="3113053" y="1670718"/>
                      <a:pt x="2437390" y="995054"/>
                    </a:cubicBezTo>
                    <a:cubicBezTo>
                      <a:pt x="1761726" y="319391"/>
                      <a:pt x="879852" y="25842"/>
                      <a:pt x="145192" y="157828"/>
                    </a:cubicBezTo>
                    <a:lnTo>
                      <a:pt x="0" y="192254"/>
                    </a:lnTo>
                    <a:lnTo>
                      <a:pt x="0" y="90989"/>
                    </a:lnTo>
                    <a:cubicBezTo>
                      <a:pt x="0" y="65864"/>
                      <a:pt x="10184" y="43116"/>
                      <a:pt x="26650" y="26650"/>
                    </a:cubicBezTo>
                    <a:close/>
                  </a:path>
                </a:pathLst>
              </a:custGeom>
              <a:gradFill>
                <a:gsLst>
                  <a:gs pos="52000">
                    <a:srgbClr val="8BCA0C"/>
                  </a:gs>
                  <a:gs pos="1000">
                    <a:srgbClr val="7EC20B"/>
                  </a:gs>
                  <a:gs pos="84000">
                    <a:srgbClr val="CEF114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DEF6AC88-2988-42AC-AEDE-8737DD174D0E}"/>
                </a:ext>
              </a:extLst>
            </p:cNvPr>
            <p:cNvGrpSpPr/>
            <p:nvPr/>
          </p:nvGrpSpPr>
          <p:grpSpPr>
            <a:xfrm>
              <a:off x="0" y="1152379"/>
              <a:ext cx="3523441" cy="5369398"/>
              <a:chOff x="0" y="1152379"/>
              <a:chExt cx="3523441" cy="5369398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33E848B-2ED9-4D60-ADD5-5437D6268B99}"/>
                  </a:ext>
                </a:extLst>
              </p:cNvPr>
              <p:cNvSpPr txBox="1"/>
              <p:nvPr/>
            </p:nvSpPr>
            <p:spPr>
              <a:xfrm>
                <a:off x="2318309" y="3176172"/>
                <a:ext cx="1205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Impact" panose="020B0806030902050204" pitchFamily="34" charset="0"/>
                  </a:rPr>
                  <a:t>1</a:t>
                </a:r>
              </a:p>
            </p:txBody>
          </p: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00D96361-459C-4D40-8E1C-9A5D4FA9610E}"/>
                  </a:ext>
                </a:extLst>
              </p:cNvPr>
              <p:cNvGrpSpPr/>
              <p:nvPr/>
            </p:nvGrpSpPr>
            <p:grpSpPr>
              <a:xfrm>
                <a:off x="1072228" y="1152379"/>
                <a:ext cx="834633" cy="2257965"/>
                <a:chOff x="1072228" y="1152379"/>
                <a:chExt cx="834633" cy="2257965"/>
              </a:xfrm>
            </p:grpSpPr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8E92C61D-2C8B-4D07-ACAA-D29378FD829A}"/>
                    </a:ext>
                  </a:extLst>
                </p:cNvPr>
                <p:cNvSpPr txBox="1"/>
                <p:nvPr/>
              </p:nvSpPr>
              <p:spPr>
                <a:xfrm rot="2700000">
                  <a:off x="415517" y="2168858"/>
                  <a:ext cx="1898197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1600" dirty="0">
                      <a:latin typeface="Century Gothic" panose="020B0502020202020204" pitchFamily="34" charset="0"/>
                    </a:rPr>
                    <a:t>تمزق الأنسجة الخارجية كالجلد</a:t>
                  </a:r>
                  <a:endParaRPr lang="en-US" sz="1600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2A438897-AF76-43A8-B508-1CC685D28FD1}"/>
                    </a:ext>
                  </a:extLst>
                </p:cNvPr>
                <p:cNvSpPr txBox="1"/>
                <p:nvPr/>
              </p:nvSpPr>
              <p:spPr>
                <a:xfrm rot="2700000">
                  <a:off x="788485" y="1932201"/>
                  <a:ext cx="1898197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ar-SY" sz="1600" b="1" dirty="0">
                      <a:solidFill>
                        <a:srgbClr val="7EC20B"/>
                      </a:solidFill>
                      <a:latin typeface="Century Gothic" panose="020B0502020202020204" pitchFamily="34" charset="0"/>
                    </a:rPr>
                    <a:t>الجروح المفتوحة</a:t>
                  </a:r>
                  <a:endParaRPr lang="en-US" sz="1600" b="1" dirty="0">
                    <a:solidFill>
                      <a:srgbClr val="7EC20B"/>
                    </a:solidFill>
                    <a:latin typeface="Century Gothic" panose="020B0502020202020204" pitchFamily="34" charset="0"/>
                  </a:endParaRPr>
                </a:p>
              </p:txBody>
            </p:sp>
          </p:grp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A2804500-642B-4BF9-9A0E-30F12B5444D7}"/>
                  </a:ext>
                </a:extLst>
              </p:cNvPr>
              <p:cNvSpPr/>
              <p:nvPr/>
            </p:nvSpPr>
            <p:spPr>
              <a:xfrm>
                <a:off x="0" y="6300894"/>
                <a:ext cx="2597386" cy="220883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47000"/>
                    </a:schemeClr>
                  </a:gs>
                  <a:gs pos="100000">
                    <a:srgbClr val="CFDAE4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softEdge rad="381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D358E61-EDC9-46ED-8152-F69FAB9CC4B7}"/>
              </a:ext>
            </a:extLst>
          </p:cNvPr>
          <p:cNvSpPr txBox="1"/>
          <p:nvPr/>
        </p:nvSpPr>
        <p:spPr>
          <a:xfrm>
            <a:off x="0" y="131479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latin typeface="Century Gothic" panose="020B0502020202020204" pitchFamily="34" charset="0"/>
              </a:rPr>
              <a:t>تصنيف الجروح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92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7DAC9707-105A-4870-BE13-1C864DEFE17D}"/>
              </a:ext>
            </a:extLst>
          </p:cNvPr>
          <p:cNvSpPr/>
          <p:nvPr/>
        </p:nvSpPr>
        <p:spPr>
          <a:xfrm>
            <a:off x="2680284" y="1964757"/>
            <a:ext cx="2700997" cy="2700997"/>
          </a:xfrm>
          <a:prstGeom prst="ellipse">
            <a:avLst/>
          </a:prstGeom>
          <a:gradFill>
            <a:gsLst>
              <a:gs pos="1770">
                <a:srgbClr val="00B0F0">
                  <a:alpha val="41000"/>
                </a:srgbClr>
              </a:gs>
              <a:gs pos="100000">
                <a:srgbClr val="000099">
                  <a:alpha val="68000"/>
                </a:srgbClr>
              </a:gs>
            </a:gsLst>
            <a:lin ang="27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A907E60-359A-4B7B-A8ED-87654F922942}"/>
              </a:ext>
            </a:extLst>
          </p:cNvPr>
          <p:cNvSpPr txBox="1"/>
          <p:nvPr/>
        </p:nvSpPr>
        <p:spPr>
          <a:xfrm>
            <a:off x="2694058" y="2920203"/>
            <a:ext cx="2700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dirty="0">
                <a:solidFill>
                  <a:schemeClr val="bg1"/>
                </a:solidFill>
              </a:rPr>
              <a:t>أنواع الجروح المفتوحة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972159-F973-42CE-9CBA-2D0E7BB4D8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80" t="2202"/>
          <a:stretch/>
        </p:blipFill>
        <p:spPr>
          <a:xfrm>
            <a:off x="6453809" y="1577009"/>
            <a:ext cx="5039987" cy="353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1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0">
            <a:extLst>
              <a:ext uri="{FF2B5EF4-FFF2-40B4-BE49-F238E27FC236}">
                <a16:creationId xmlns:a16="http://schemas.microsoft.com/office/drawing/2014/main" id="{0D517EB2-01CC-4FE8-9794-803FF58548AE}"/>
              </a:ext>
            </a:extLst>
          </p:cNvPr>
          <p:cNvGrpSpPr/>
          <p:nvPr/>
        </p:nvGrpSpPr>
        <p:grpSpPr>
          <a:xfrm>
            <a:off x="6862714" y="1035990"/>
            <a:ext cx="4102878" cy="645820"/>
            <a:chOff x="6919864" y="1378890"/>
            <a:chExt cx="4102878" cy="64582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1661676-CFAC-4FA4-AADD-0BB58B205DEC}"/>
                </a:ext>
              </a:extLst>
            </p:cNvPr>
            <p:cNvSpPr/>
            <p:nvPr/>
          </p:nvSpPr>
          <p:spPr>
            <a:xfrm>
              <a:off x="6919864" y="1401946"/>
              <a:ext cx="379682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6ACC9FA2-EE6B-475E-A2D2-D795F79077F4}"/>
                </a:ext>
              </a:extLst>
            </p:cNvPr>
            <p:cNvGrpSpPr/>
            <p:nvPr/>
          </p:nvGrpSpPr>
          <p:grpSpPr>
            <a:xfrm>
              <a:off x="10485639" y="1378890"/>
              <a:ext cx="537103" cy="534197"/>
              <a:chOff x="11049987" y="1270856"/>
              <a:chExt cx="537103" cy="534197"/>
            </a:xfrm>
          </p:grpSpPr>
          <p:sp>
            <p:nvSpPr>
              <p:cNvPr id="37" name="Teardrop 36">
                <a:extLst>
                  <a:ext uri="{FF2B5EF4-FFF2-40B4-BE49-F238E27FC236}">
                    <a16:creationId xmlns:a16="http://schemas.microsoft.com/office/drawing/2014/main" id="{BD22C72F-0760-4998-BB72-F02C0C1E1CA9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88099A5C-23D3-4F36-8950-1342B9B4D0BD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BC38886A-A9A0-4A2F-A6BF-F1C0DA7D8DF6}"/>
                </a:ext>
              </a:extLst>
            </p:cNvPr>
            <p:cNvSpPr txBox="1"/>
            <p:nvPr/>
          </p:nvSpPr>
          <p:spPr>
            <a:xfrm>
              <a:off x="7413674" y="1418788"/>
              <a:ext cx="29962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dirty="0">
                  <a:latin typeface="Verdana" panose="020B0604030504040204" pitchFamily="34" charset="0"/>
                  <a:ea typeface="Verdana" panose="020B0604030504040204" pitchFamily="34" charset="0"/>
                </a:rPr>
                <a:t>النافذ ، مسبباتها الأسلحة النارية مثلا</a:t>
              </a:r>
              <a:endParaRPr lang="en-US" sz="1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6330035" y="2098611"/>
            <a:ext cx="3576244" cy="645179"/>
            <a:chOff x="7446498" y="2568995"/>
            <a:chExt cx="3576244" cy="645179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8120137" y="2583328"/>
              <a:ext cx="2583566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44" name="Teardrop 43">
                <a:extLst>
                  <a:ext uri="{FF2B5EF4-FFF2-40B4-BE49-F238E27FC236}">
                    <a16:creationId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7446498" y="2629399"/>
              <a:ext cx="29962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dirty="0">
                  <a:latin typeface="Verdana" panose="020B0604030504040204" pitchFamily="34" charset="0"/>
                  <a:ea typeface="Verdana" panose="020B0604030504040204" pitchFamily="34" charset="0"/>
                </a:rPr>
                <a:t>الوخزي (الثقوب) مسببباتها</a:t>
              </a:r>
            </a:p>
            <a:p>
              <a:pPr algn="r"/>
              <a:r>
                <a:rPr lang="ar-SY" sz="1600" dirty="0">
                  <a:latin typeface="Verdana" panose="020B0604030504040204" pitchFamily="34" charset="0"/>
                  <a:ea typeface="Verdana" panose="020B0604030504040204" pitchFamily="34" charset="0"/>
                </a:rPr>
                <a:t> الأبرة مثلا</a:t>
              </a:r>
              <a:endParaRPr lang="en-US" sz="1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5841E1E-8B82-467C-8892-9F1C81360E9E}"/>
              </a:ext>
            </a:extLst>
          </p:cNvPr>
          <p:cNvGrpSpPr/>
          <p:nvPr/>
        </p:nvGrpSpPr>
        <p:grpSpPr>
          <a:xfrm>
            <a:off x="6809298" y="3051123"/>
            <a:ext cx="2990264" cy="719267"/>
            <a:chOff x="8032478" y="3704937"/>
            <a:chExt cx="2990264" cy="719267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0E9C49C-4506-4E64-B030-24CA0980B403}"/>
                </a:ext>
              </a:extLst>
            </p:cNvPr>
            <p:cNvSpPr/>
            <p:nvPr/>
          </p:nvSpPr>
          <p:spPr>
            <a:xfrm>
              <a:off x="8032478" y="3793352"/>
              <a:ext cx="2671225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3B8DA231-9F34-4C5F-B056-12FC47D0C9B1}"/>
                </a:ext>
              </a:extLst>
            </p:cNvPr>
            <p:cNvGrpSpPr/>
            <p:nvPr/>
          </p:nvGrpSpPr>
          <p:grpSpPr>
            <a:xfrm>
              <a:off x="10485639" y="3890007"/>
              <a:ext cx="537103" cy="534197"/>
              <a:chOff x="11049987" y="1270856"/>
              <a:chExt cx="537103" cy="534197"/>
            </a:xfrm>
          </p:grpSpPr>
          <p:sp>
            <p:nvSpPr>
              <p:cNvPr id="47" name="Teardrop 46">
                <a:extLst>
                  <a:ext uri="{FF2B5EF4-FFF2-40B4-BE49-F238E27FC236}">
                    <a16:creationId xmlns:a16="http://schemas.microsoft.com/office/drawing/2014/main" id="{A297CF3D-879C-463E-8C36-87CE0C4B0826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6330538-F312-4782-A253-A7FEA0CFD897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68CED4C-DD6C-40A7-8FAC-033705BBAAFB}"/>
                </a:ext>
              </a:extLst>
            </p:cNvPr>
            <p:cNvSpPr txBox="1"/>
            <p:nvPr/>
          </p:nvSpPr>
          <p:spPr>
            <a:xfrm>
              <a:off x="8605726" y="3704937"/>
              <a:ext cx="18218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dirty="0">
                  <a:latin typeface="Verdana" panose="020B0604030504040204" pitchFamily="34" charset="0"/>
                  <a:ea typeface="Verdana" panose="020B0604030504040204" pitchFamily="34" charset="0"/>
                </a:rPr>
                <a:t>التهتكي (التمزق)مسبباتها الصدم مثلا</a:t>
              </a:r>
              <a:endParaRPr lang="en-US" sz="1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C3AD7D9E-3942-4DD4-AC38-B9D1A9AC0FB3}"/>
              </a:ext>
            </a:extLst>
          </p:cNvPr>
          <p:cNvGrpSpPr/>
          <p:nvPr/>
        </p:nvGrpSpPr>
        <p:grpSpPr>
          <a:xfrm>
            <a:off x="6893879" y="4357996"/>
            <a:ext cx="4003133" cy="680489"/>
            <a:chOff x="7019609" y="5020441"/>
            <a:chExt cx="4003133" cy="680489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5F38BB3-6A51-4C77-8C35-8D3E2454CDEE}"/>
                </a:ext>
              </a:extLst>
            </p:cNvPr>
            <p:cNvSpPr/>
            <p:nvPr/>
          </p:nvSpPr>
          <p:spPr>
            <a:xfrm>
              <a:off x="7019609" y="5078166"/>
              <a:ext cx="3677440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B3D166D6-D7E1-4A1F-AA96-B76699AB7892}"/>
                </a:ext>
              </a:extLst>
            </p:cNvPr>
            <p:cNvGrpSpPr/>
            <p:nvPr/>
          </p:nvGrpSpPr>
          <p:grpSpPr>
            <a:xfrm>
              <a:off x="10485639" y="5063739"/>
              <a:ext cx="537103" cy="534197"/>
              <a:chOff x="11049987" y="1270856"/>
              <a:chExt cx="537103" cy="534197"/>
            </a:xfrm>
          </p:grpSpPr>
          <p:sp>
            <p:nvSpPr>
              <p:cNvPr id="50" name="Teardrop 49">
                <a:extLst>
                  <a:ext uri="{FF2B5EF4-FFF2-40B4-BE49-F238E27FC236}">
                    <a16:creationId xmlns:a16="http://schemas.microsoft.com/office/drawing/2014/main" id="{B930088A-1038-4387-B4FF-38D61966927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33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672360E4-99B8-4CAB-B355-886793963526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4C71521-DCCE-468F-BA00-4545E1251D1F}"/>
                </a:ext>
              </a:extLst>
            </p:cNvPr>
            <p:cNvSpPr txBox="1"/>
            <p:nvPr/>
          </p:nvSpPr>
          <p:spPr>
            <a:xfrm>
              <a:off x="7503098" y="5020441"/>
              <a:ext cx="29962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dirty="0">
                  <a:latin typeface="Verdana" panose="020B0604030504040204" pitchFamily="34" charset="0"/>
                  <a:ea typeface="Verdana" panose="020B0604030504040204" pitchFamily="34" charset="0"/>
                </a:rPr>
                <a:t>الخدش مسبباتها الاحتكاك بالأسطح الخشنة مثلا</a:t>
              </a:r>
              <a:endParaRPr lang="en-US" sz="1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7DAC9707-105A-4870-BE13-1C864DEFE17D}"/>
              </a:ext>
            </a:extLst>
          </p:cNvPr>
          <p:cNvSpPr/>
          <p:nvPr/>
        </p:nvSpPr>
        <p:spPr>
          <a:xfrm>
            <a:off x="2680284" y="1964757"/>
            <a:ext cx="2700997" cy="2700997"/>
          </a:xfrm>
          <a:prstGeom prst="ellipse">
            <a:avLst/>
          </a:prstGeom>
          <a:gradFill>
            <a:gsLst>
              <a:gs pos="1770">
                <a:srgbClr val="00B0F0">
                  <a:alpha val="41000"/>
                </a:srgbClr>
              </a:gs>
              <a:gs pos="100000">
                <a:srgbClr val="000099">
                  <a:alpha val="68000"/>
                </a:srgbClr>
              </a:gs>
            </a:gsLst>
            <a:lin ang="27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83CD384-4E5D-414C-9597-69077999E646}"/>
              </a:ext>
            </a:extLst>
          </p:cNvPr>
          <p:cNvGrpSpPr/>
          <p:nvPr/>
        </p:nvGrpSpPr>
        <p:grpSpPr>
          <a:xfrm>
            <a:off x="6451505" y="977074"/>
            <a:ext cx="822423" cy="822423"/>
            <a:chOff x="3608900" y="1227358"/>
            <a:chExt cx="822423" cy="822423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6F44D83-FF0D-407A-A3BF-8A4207C5742F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990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19DC3F46-B00C-4964-BF5C-C0A59245769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D86FA54-C95D-442C-A3CE-05EFCE0C5E97}"/>
              </a:ext>
            </a:extLst>
          </p:cNvPr>
          <p:cNvGrpSpPr/>
          <p:nvPr/>
        </p:nvGrpSpPr>
        <p:grpSpPr>
          <a:xfrm>
            <a:off x="6468093" y="2042726"/>
            <a:ext cx="822423" cy="822423"/>
            <a:chOff x="3608900" y="1227358"/>
            <a:chExt cx="822423" cy="822423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AE80951A-3F18-444F-B0CA-D07B517291A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5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000CC32-420A-446C-AD48-2B3AF6CF07F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D41D5FC-F9E9-4280-9EEF-1921F55A1193}"/>
              </a:ext>
            </a:extLst>
          </p:cNvPr>
          <p:cNvGrpSpPr/>
          <p:nvPr/>
        </p:nvGrpSpPr>
        <p:grpSpPr>
          <a:xfrm>
            <a:off x="6485747" y="3159068"/>
            <a:ext cx="822423" cy="822423"/>
            <a:chOff x="3608900" y="1227358"/>
            <a:chExt cx="822423" cy="82242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887AA1B-22EA-4C99-B84A-F7A13BC939CE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92D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6397492-06F3-4D4C-BC6E-3279D4D741A1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96EDE46-1EE4-4A80-82EF-1DCE50FC8BC9}"/>
              </a:ext>
            </a:extLst>
          </p:cNvPr>
          <p:cNvGrpSpPr/>
          <p:nvPr/>
        </p:nvGrpSpPr>
        <p:grpSpPr>
          <a:xfrm>
            <a:off x="6482668" y="4306831"/>
            <a:ext cx="822423" cy="822423"/>
            <a:chOff x="3608900" y="1227358"/>
            <a:chExt cx="822423" cy="822423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DE27BF97-1E58-4FF3-8DA6-D47CA4D4734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33CC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01AF5B98-BE49-4B8A-9DBE-002BBA074021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Graphic 3" descr="Bar chart">
            <a:extLst>
              <a:ext uri="{FF2B5EF4-FFF2-40B4-BE49-F238E27FC236}">
                <a16:creationId xmlns:a16="http://schemas.microsoft.com/office/drawing/2014/main" id="{850202CA-6720-44F0-A8A0-45C33C1FB1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96424" y="2289851"/>
            <a:ext cx="365760" cy="365760"/>
          </a:xfrm>
          <a:prstGeom prst="rect">
            <a:avLst/>
          </a:prstGeom>
        </p:spPr>
      </p:pic>
      <p:pic>
        <p:nvPicPr>
          <p:cNvPr id="6" name="Graphic 5" descr="Upward trend RTL">
            <a:extLst>
              <a:ext uri="{FF2B5EF4-FFF2-40B4-BE49-F238E27FC236}">
                <a16:creationId xmlns:a16="http://schemas.microsoft.com/office/drawing/2014/main" id="{D02DFA87-F48B-4CA9-ABEC-CCD25DCFCD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72636" y="1202457"/>
            <a:ext cx="365760" cy="365760"/>
          </a:xfrm>
          <a:prstGeom prst="rect">
            <a:avLst/>
          </a:prstGeom>
        </p:spPr>
      </p:pic>
      <p:pic>
        <p:nvPicPr>
          <p:cNvPr id="72" name="Graphic 71" descr="Eye">
            <a:extLst>
              <a:ext uri="{FF2B5EF4-FFF2-40B4-BE49-F238E27FC236}">
                <a16:creationId xmlns:a16="http://schemas.microsoft.com/office/drawing/2014/main" id="{0E0CADBC-8525-473E-83B1-0FC809F0BC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17260" y="3405862"/>
            <a:ext cx="365760" cy="365760"/>
          </a:xfrm>
          <a:prstGeom prst="rect">
            <a:avLst/>
          </a:prstGeom>
        </p:spPr>
      </p:pic>
      <p:pic>
        <p:nvPicPr>
          <p:cNvPr id="74" name="Graphic 73" descr="Target">
            <a:extLst>
              <a:ext uri="{FF2B5EF4-FFF2-40B4-BE49-F238E27FC236}">
                <a16:creationId xmlns:a16="http://schemas.microsoft.com/office/drawing/2014/main" id="{B2B6365B-2099-4035-8AA1-576D215B748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10999" y="4538971"/>
            <a:ext cx="365760" cy="365760"/>
          </a:xfrm>
          <a:prstGeom prst="rect">
            <a:avLst/>
          </a:prstGeom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2A907E60-359A-4B7B-A8ED-87654F922942}"/>
              </a:ext>
            </a:extLst>
          </p:cNvPr>
          <p:cNvSpPr txBox="1"/>
          <p:nvPr/>
        </p:nvSpPr>
        <p:spPr>
          <a:xfrm>
            <a:off x="2694058" y="2920203"/>
            <a:ext cx="2700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dirty="0">
                <a:solidFill>
                  <a:schemeClr val="bg1"/>
                </a:solidFill>
              </a:rPr>
              <a:t>أنواع الجروح المفتوحة و مسبباتها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372C9ECC-8214-4E3F-8216-4B015C530109}"/>
              </a:ext>
            </a:extLst>
          </p:cNvPr>
          <p:cNvGrpSpPr/>
          <p:nvPr/>
        </p:nvGrpSpPr>
        <p:grpSpPr>
          <a:xfrm>
            <a:off x="6836729" y="115669"/>
            <a:ext cx="4102878" cy="645820"/>
            <a:chOff x="6919864" y="1378890"/>
            <a:chExt cx="4102878" cy="645820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81D5374D-DC8B-4625-BBAA-7719FE901DBB}"/>
                </a:ext>
              </a:extLst>
            </p:cNvPr>
            <p:cNvSpPr/>
            <p:nvPr/>
          </p:nvSpPr>
          <p:spPr>
            <a:xfrm>
              <a:off x="6919864" y="1401946"/>
              <a:ext cx="379682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41473956-A1FA-4270-B379-167FC8361B36}"/>
                </a:ext>
              </a:extLst>
            </p:cNvPr>
            <p:cNvGrpSpPr/>
            <p:nvPr/>
          </p:nvGrpSpPr>
          <p:grpSpPr>
            <a:xfrm>
              <a:off x="10485639" y="1378890"/>
              <a:ext cx="537103" cy="534197"/>
              <a:chOff x="11049987" y="1270856"/>
              <a:chExt cx="537103" cy="534197"/>
            </a:xfrm>
          </p:grpSpPr>
          <p:sp>
            <p:nvSpPr>
              <p:cNvPr id="106" name="Teardrop 105">
                <a:extLst>
                  <a:ext uri="{FF2B5EF4-FFF2-40B4-BE49-F238E27FC236}">
                    <a16:creationId xmlns:a16="http://schemas.microsoft.com/office/drawing/2014/main" id="{2B87958F-97DD-49CC-B7C1-63341079250D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A19D9D2B-5F26-4892-AE8F-C275E84BDFB9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CD86E06-495F-4E6C-8E2A-E3A6661122A5}"/>
                </a:ext>
              </a:extLst>
            </p:cNvPr>
            <p:cNvSpPr txBox="1"/>
            <p:nvPr/>
          </p:nvSpPr>
          <p:spPr>
            <a:xfrm>
              <a:off x="7413674" y="1491358"/>
              <a:ext cx="29962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dirty="0">
                  <a:latin typeface="Verdana" panose="020B0604030504040204" pitchFamily="34" charset="0"/>
                  <a:ea typeface="Verdana" panose="020B0604030504040204" pitchFamily="34" charset="0"/>
                </a:rPr>
                <a:t>القطع ، مسبباتها العصارة الكهربائية مثلا</a:t>
              </a:r>
              <a:endParaRPr lang="en-US" sz="1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FA48EF56-2E57-41B7-B574-3F1F5DC0BA1A}"/>
              </a:ext>
            </a:extLst>
          </p:cNvPr>
          <p:cNvGrpSpPr/>
          <p:nvPr/>
        </p:nvGrpSpPr>
        <p:grpSpPr>
          <a:xfrm>
            <a:off x="6425520" y="56753"/>
            <a:ext cx="822423" cy="822423"/>
            <a:chOff x="3608900" y="1227358"/>
            <a:chExt cx="822423" cy="822423"/>
          </a:xfrm>
        </p:grpSpPr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B9DC5661-8217-4E82-BE64-2C0A818E7FCF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990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8E58B9C2-0D26-4095-B13A-5B88A68D65D3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1" name="Graphic 110" descr="Upward trend RTL">
            <a:extLst>
              <a:ext uri="{FF2B5EF4-FFF2-40B4-BE49-F238E27FC236}">
                <a16:creationId xmlns:a16="http://schemas.microsoft.com/office/drawing/2014/main" id="{36D7DCFF-C915-48D9-93A7-8F5EE27224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46651" y="282136"/>
            <a:ext cx="365760" cy="365760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A296783F-5CF5-46AA-AB40-7D38CB0C8AC2}"/>
              </a:ext>
            </a:extLst>
          </p:cNvPr>
          <p:cNvGrpSpPr/>
          <p:nvPr/>
        </p:nvGrpSpPr>
        <p:grpSpPr>
          <a:xfrm>
            <a:off x="6879304" y="5505017"/>
            <a:ext cx="4003133" cy="637191"/>
            <a:chOff x="7019609" y="5063739"/>
            <a:chExt cx="4003133" cy="637191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26EBA5B-00FE-458B-A1CE-406F5B2F3477}"/>
                </a:ext>
              </a:extLst>
            </p:cNvPr>
            <p:cNvSpPr/>
            <p:nvPr/>
          </p:nvSpPr>
          <p:spPr>
            <a:xfrm>
              <a:off x="7019609" y="5078166"/>
              <a:ext cx="3677440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E80D3E4A-91F9-4B88-A248-506DCFCDF3F8}"/>
                </a:ext>
              </a:extLst>
            </p:cNvPr>
            <p:cNvGrpSpPr/>
            <p:nvPr/>
          </p:nvGrpSpPr>
          <p:grpSpPr>
            <a:xfrm>
              <a:off x="10485639" y="5063739"/>
              <a:ext cx="537103" cy="534197"/>
              <a:chOff x="11049987" y="1270856"/>
              <a:chExt cx="537103" cy="534197"/>
            </a:xfrm>
          </p:grpSpPr>
          <p:sp>
            <p:nvSpPr>
              <p:cNvPr id="58" name="Teardrop 57">
                <a:extLst>
                  <a:ext uri="{FF2B5EF4-FFF2-40B4-BE49-F238E27FC236}">
                    <a16:creationId xmlns:a16="http://schemas.microsoft.com/office/drawing/2014/main" id="{875CFB3F-DA7C-4A09-B27A-2593B6756FE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83B7EE62-7B2E-44F9-BA26-96523F95A56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5452828-E15E-4265-91EF-A591FC03CCEE}"/>
                </a:ext>
              </a:extLst>
            </p:cNvPr>
            <p:cNvSpPr txBox="1"/>
            <p:nvPr/>
          </p:nvSpPr>
          <p:spPr>
            <a:xfrm>
              <a:off x="7503098" y="5160141"/>
              <a:ext cx="29962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dirty="0">
                  <a:latin typeface="Verdana" panose="020B0604030504040204" pitchFamily="34" charset="0"/>
                  <a:ea typeface="Verdana" panose="020B0604030504040204" pitchFamily="34" charset="0"/>
                </a:rPr>
                <a:t>البتر مسبباتها السكين مثلا</a:t>
              </a:r>
              <a:endParaRPr lang="en-US" sz="1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154AB90-9A7B-432A-A3EB-A3BD6E10E7BF}"/>
              </a:ext>
            </a:extLst>
          </p:cNvPr>
          <p:cNvGrpSpPr/>
          <p:nvPr/>
        </p:nvGrpSpPr>
        <p:grpSpPr>
          <a:xfrm>
            <a:off x="6468093" y="5410554"/>
            <a:ext cx="822423" cy="822423"/>
            <a:chOff x="3608900" y="1227358"/>
            <a:chExt cx="822423" cy="822423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04E6F133-5FB9-4F03-825B-C4662E7AFCA7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88D9E759-28B6-4F52-A9F0-931C634BF0EE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3" name="Graphic 62" descr="Target">
            <a:extLst>
              <a:ext uri="{FF2B5EF4-FFF2-40B4-BE49-F238E27FC236}">
                <a16:creationId xmlns:a16="http://schemas.microsoft.com/office/drawing/2014/main" id="{B4113A6C-250A-4D09-BF08-7F459CB4D2B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696424" y="5642694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36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9517A70C-65D4-45EA-A314-3B349FA2EF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D56A7561-A90B-4ACB-8D51-73B68C78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65BC81F4-4C56-4AB1-B5D4-92831D23517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EA7F5E1-7758-4468-95A9-5582DDAA1AD8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D8013B37-1306-4D6E-AFE1-BC2D37695F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036904" y="0"/>
            <a:ext cx="4657600" cy="1222155"/>
            <a:chOff x="1437352" y="652952"/>
            <a:chExt cx="4657600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874455" y="1295014"/>
              <a:ext cx="42064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إسعاف الجروح :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3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6114" y="3427141"/>
            <a:ext cx="1884683" cy="2555602"/>
            <a:chOff x="10085841" y="2778647"/>
            <a:chExt cx="1884683" cy="2555602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5841" y="2778647"/>
              <a:ext cx="1884683" cy="2555602"/>
              <a:chOff x="395817" y="4262072"/>
              <a:chExt cx="1884683" cy="2555602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الأمن و السلامة</a:t>
                </a:r>
                <a:endParaRPr lang="en-US" sz="2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940237"/>
                <a:ext cx="1875550" cy="187743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الجروح</a:t>
                </a:r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652464" y="4188529"/>
              <a:ext cx="853216" cy="713135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429A86F-1EF6-4356-919A-7AB1116BA3F7}"/>
              </a:ext>
            </a:extLst>
          </p:cNvPr>
          <p:cNvGrpSpPr/>
          <p:nvPr/>
        </p:nvGrpSpPr>
        <p:grpSpPr>
          <a:xfrm flipH="1" flipV="1">
            <a:off x="9836336" y="1595757"/>
            <a:ext cx="1834212" cy="635091"/>
            <a:chOff x="1431941" y="2643418"/>
            <a:chExt cx="1834212" cy="635091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A7277CF-0EAB-4FD7-81B8-6BCD7BC65E96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8431DA0-FBDC-4D9D-ACE7-44754AD7D58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D314B3FD-7098-4ECD-AC67-E6A77EFEC7D3}"/>
              </a:ext>
            </a:extLst>
          </p:cNvPr>
          <p:cNvSpPr txBox="1"/>
          <p:nvPr/>
        </p:nvSpPr>
        <p:spPr>
          <a:xfrm>
            <a:off x="2989445" y="1799002"/>
            <a:ext cx="8053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رتبي الخطوات التي تقومين بها عند إسعافك لشخص مصاب بجرح ما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48BFF9-91AB-4AC4-B911-17E445385F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5480" y="2258194"/>
            <a:ext cx="356235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63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01" grpId="0" animBg="1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2706</TotalTime>
  <Words>137</Words>
  <Application>Microsoft Office PowerPoint</Application>
  <PresentationFormat>شاشة عريضة</PresentationFormat>
  <Paragraphs>35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Impact</vt:lpstr>
      <vt:lpstr>Open Sans</vt:lpstr>
      <vt:lpstr>Oswald</vt:lpstr>
      <vt:lpstr>Verdana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744</cp:revision>
  <dcterms:created xsi:type="dcterms:W3CDTF">2020-10-10T04:32:51Z</dcterms:created>
  <dcterms:modified xsi:type="dcterms:W3CDTF">2021-01-23T12:34:05Z</dcterms:modified>
</cp:coreProperties>
</file>