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88" r:id="rId4"/>
    <p:sldId id="359" r:id="rId5"/>
    <p:sldId id="390" r:id="rId6"/>
    <p:sldId id="391" r:id="rId7"/>
    <p:sldId id="343" r:id="rId8"/>
    <p:sldId id="362" r:id="rId9"/>
    <p:sldId id="393" r:id="rId10"/>
    <p:sldId id="394" r:id="rId11"/>
    <p:sldId id="395" r:id="rId12"/>
    <p:sldId id="396" r:id="rId13"/>
    <p:sldId id="398" r:id="rId14"/>
    <p:sldId id="397" r:id="rId15"/>
    <p:sldId id="399" r:id="rId16"/>
    <p:sldId id="389" r:id="rId17"/>
    <p:sldId id="344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0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58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4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7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2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1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4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9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47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87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85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2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35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47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5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0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6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8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6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الموارد الاقتصادية</a:t>
            </a:r>
          </a:p>
          <a:p>
            <a:pPr algn="ctr"/>
            <a:r>
              <a:rPr lang="ar-SY" sz="4400" b="1" dirty="0">
                <a:solidFill>
                  <a:srgbClr val="FF0000"/>
                </a:solidFill>
              </a:rPr>
              <a:t>الثروة الحيوانية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endParaRPr lang="ar-SY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7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9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201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203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205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7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9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11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13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15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7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9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21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23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25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7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9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31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33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35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7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9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41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43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45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7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9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51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53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55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7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9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61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63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65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7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9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71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73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75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7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9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81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83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85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7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9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91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93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95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7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9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301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303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305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7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9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11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13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15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7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9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21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23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25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7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9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31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33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35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7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9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41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43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45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7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9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51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53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55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7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9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61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0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63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65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7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9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71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73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75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7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9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81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83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85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7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93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95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7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9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40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405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7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9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11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15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7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الثروة الحيوانية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قلَّة الثروة الحيوانية وتنميتها: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31807" y="2828835"/>
            <a:ext cx="7760193" cy="1705407"/>
            <a:chOff x="-1317191" y="3927761"/>
            <a:chExt cx="7760193" cy="1705407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317191" y="3927761"/>
              <a:ext cx="7760193" cy="1705407"/>
              <a:chOff x="-1317191" y="3927761"/>
              <a:chExt cx="7760193" cy="1705407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17191" y="3976913"/>
                <a:ext cx="607382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317190" y="3927761"/>
                <a:ext cx="60432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يعاني وطني (المملكة العربية السعودية) من قلة الثروة الحيوانية، ولأهميتها تسعى  الدولة لتنميتها؛ لتحقيق الاكتفاء الذاتي لكيلا نستورد من الخارج.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149191" y="144068"/>
            <a:ext cx="2743199" cy="6473632"/>
            <a:chOff x="8925387" y="-2838749"/>
            <a:chExt cx="2864806" cy="6760609"/>
          </a:xfrm>
        </p:grpSpPr>
        <p:grpSp>
          <p:nvGrpSpPr>
            <p:cNvPr id="5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838749"/>
              <a:ext cx="2864806" cy="6760609"/>
              <a:chOff x="3903596" y="-4695076"/>
              <a:chExt cx="4738171" cy="11181532"/>
            </a:xfrm>
          </p:grpSpPr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5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7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695076"/>
                <a:ext cx="97957" cy="6512784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313" y="2226596"/>
              <a:ext cx="2702952" cy="1251702"/>
            </a:xfrm>
            <a:prstGeom prst="rect">
              <a:avLst/>
            </a:prstGeom>
          </p:spPr>
        </p:pic>
        <p:sp>
          <p:nvSpPr>
            <p:cNvPr id="54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الجِمال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06280" y="-1794576"/>
            <a:ext cx="2743199" cy="5433635"/>
            <a:chOff x="8925387" y="-1752649"/>
            <a:chExt cx="2864806" cy="5674509"/>
          </a:xfrm>
        </p:grpSpPr>
        <p:grpSp>
          <p:nvGrpSpPr>
            <p:cNvPr id="6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7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312" y="2261176"/>
              <a:ext cx="2702954" cy="1182541"/>
            </a:xfrm>
            <a:prstGeom prst="rect">
              <a:avLst/>
            </a:prstGeom>
          </p:spPr>
        </p:pic>
        <p:sp>
          <p:nvSpPr>
            <p:cNvPr id="6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الضأن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7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1" name="Freeform: Shape 8">
            <a:extLst>
              <a:ext uri="{FF2B5EF4-FFF2-40B4-BE49-F238E27FC236}">
                <a16:creationId xmlns:a16="http://schemas.microsoft.com/office/drawing/2014/main" id="{D2BB4DA8-8BF4-4B9E-A074-C736B9171038}"/>
              </a:ext>
            </a:extLst>
          </p:cNvPr>
          <p:cNvSpPr/>
          <p:nvPr/>
        </p:nvSpPr>
        <p:spPr>
          <a:xfrm>
            <a:off x="4447134" y="2230082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100000">
                <a:srgbClr val="800000"/>
              </a:gs>
              <a:gs pos="62000">
                <a:srgbClr val="CC006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16">
            <a:extLst>
              <a:ext uri="{FF2B5EF4-FFF2-40B4-BE49-F238E27FC236}">
                <a16:creationId xmlns:a16="http://schemas.microsoft.com/office/drawing/2014/main" id="{2AB5F94F-4AE4-47A6-BB50-690417D82360}"/>
              </a:ext>
            </a:extLst>
          </p:cNvPr>
          <p:cNvSpPr/>
          <p:nvPr/>
        </p:nvSpPr>
        <p:spPr>
          <a:xfrm rot="10800000">
            <a:off x="3252624" y="4000736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66"/>
              </a:gs>
              <a:gs pos="62000">
                <a:srgbClr val="00CC99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19">
            <a:extLst>
              <a:ext uri="{FF2B5EF4-FFF2-40B4-BE49-F238E27FC236}">
                <a16:creationId xmlns:a16="http://schemas.microsoft.com/office/drawing/2014/main" id="{4E72B750-B955-4A37-B301-8C660571D3F5}"/>
              </a:ext>
            </a:extLst>
          </p:cNvPr>
          <p:cNvSpPr/>
          <p:nvPr/>
        </p:nvSpPr>
        <p:spPr>
          <a:xfrm rot="5400000">
            <a:off x="4711910" y="2536890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6600CC"/>
              </a:gs>
              <a:gs pos="62000">
                <a:srgbClr val="99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20">
            <a:extLst>
              <a:ext uri="{FF2B5EF4-FFF2-40B4-BE49-F238E27FC236}">
                <a16:creationId xmlns:a16="http://schemas.microsoft.com/office/drawing/2014/main" id="{7D8C27C7-307D-4599-8B66-4744084D6F45}"/>
              </a:ext>
            </a:extLst>
          </p:cNvPr>
          <p:cNvSpPr/>
          <p:nvPr/>
        </p:nvSpPr>
        <p:spPr>
          <a:xfrm rot="5400000">
            <a:off x="4711913" y="3744370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FF"/>
              </a:gs>
              <a:gs pos="62000">
                <a:srgbClr val="00CC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7">
            <a:extLst>
              <a:ext uri="{FF2B5EF4-FFF2-40B4-BE49-F238E27FC236}">
                <a16:creationId xmlns:a16="http://schemas.microsoft.com/office/drawing/2014/main" id="{41ABB7A2-5D85-496B-AF0D-517EE7BD859E}"/>
              </a:ext>
            </a:extLst>
          </p:cNvPr>
          <p:cNvSpPr/>
          <p:nvPr/>
        </p:nvSpPr>
        <p:spPr>
          <a:xfrm>
            <a:off x="3239656" y="2230083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 flip="none" rotWithShape="1">
            <a:gsLst>
              <a:gs pos="98000">
                <a:srgbClr val="D29F00"/>
              </a:gs>
              <a:gs pos="62000">
                <a:srgbClr val="FFC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rapezoid 3">
            <a:extLst>
              <a:ext uri="{FF2B5EF4-FFF2-40B4-BE49-F238E27FC236}">
                <a16:creationId xmlns:a16="http://schemas.microsoft.com/office/drawing/2014/main" id="{FFB116A5-5A20-4EC8-AD38-D504718DA706}"/>
              </a:ext>
            </a:extLst>
          </p:cNvPr>
          <p:cNvSpPr/>
          <p:nvPr/>
        </p:nvSpPr>
        <p:spPr>
          <a:xfrm>
            <a:off x="3239657" y="1259411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9900"/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12">
            <a:extLst>
              <a:ext uri="{FF2B5EF4-FFF2-40B4-BE49-F238E27FC236}">
                <a16:creationId xmlns:a16="http://schemas.microsoft.com/office/drawing/2014/main" id="{FB3C4DB3-6A31-4304-B3F0-BB7C10FD50C2}"/>
              </a:ext>
            </a:extLst>
          </p:cNvPr>
          <p:cNvSpPr/>
          <p:nvPr/>
        </p:nvSpPr>
        <p:spPr>
          <a:xfrm rot="16200000">
            <a:off x="2966510" y="2508848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CC0000"/>
              </a:gs>
              <a:gs pos="62000">
                <a:srgbClr val="FF505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11">
            <a:extLst>
              <a:ext uri="{FF2B5EF4-FFF2-40B4-BE49-F238E27FC236}">
                <a16:creationId xmlns:a16="http://schemas.microsoft.com/office/drawing/2014/main" id="{89BD0153-E5E3-4D42-B79F-CAEA8891C1DF}"/>
              </a:ext>
            </a:extLst>
          </p:cNvPr>
          <p:cNvSpPr/>
          <p:nvPr/>
        </p:nvSpPr>
        <p:spPr>
          <a:xfrm rot="16200000">
            <a:off x="2966512" y="3716325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9900CC"/>
              </a:gs>
              <a:gs pos="62000">
                <a:srgbClr val="CC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15">
            <a:extLst>
              <a:ext uri="{FF2B5EF4-FFF2-40B4-BE49-F238E27FC236}">
                <a16:creationId xmlns:a16="http://schemas.microsoft.com/office/drawing/2014/main" id="{B5581325-76AA-4D0D-B518-05E01A5454E0}"/>
              </a:ext>
            </a:extLst>
          </p:cNvPr>
          <p:cNvSpPr/>
          <p:nvPr/>
        </p:nvSpPr>
        <p:spPr>
          <a:xfrm rot="10800000">
            <a:off x="4428122" y="4028776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00CC00"/>
              </a:gs>
              <a:gs pos="62000">
                <a:srgbClr val="CCFF3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rapezoid 14">
            <a:extLst>
              <a:ext uri="{FF2B5EF4-FFF2-40B4-BE49-F238E27FC236}">
                <a16:creationId xmlns:a16="http://schemas.microsoft.com/office/drawing/2014/main" id="{F5207D66-F195-4556-AFB4-CB1F72FC1F7B}"/>
              </a:ext>
            </a:extLst>
          </p:cNvPr>
          <p:cNvSpPr/>
          <p:nvPr/>
        </p:nvSpPr>
        <p:spPr>
          <a:xfrm rot="10800000">
            <a:off x="3252624" y="5289346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99CC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rapezoid 10">
            <a:extLst>
              <a:ext uri="{FF2B5EF4-FFF2-40B4-BE49-F238E27FC236}">
                <a16:creationId xmlns:a16="http://schemas.microsoft.com/office/drawing/2014/main" id="{EEA7B148-FD81-4A3B-B299-9D96D92CB6D0}"/>
              </a:ext>
            </a:extLst>
          </p:cNvPr>
          <p:cNvSpPr/>
          <p:nvPr/>
        </p:nvSpPr>
        <p:spPr>
          <a:xfrm rot="16200000">
            <a:off x="1233131" y="3271556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rapezoid 18">
            <a:extLst>
              <a:ext uri="{FF2B5EF4-FFF2-40B4-BE49-F238E27FC236}">
                <a16:creationId xmlns:a16="http://schemas.microsoft.com/office/drawing/2014/main" id="{FAD6E0D9-6EEF-48C1-AB82-AFCE7A681AC6}"/>
              </a:ext>
            </a:extLst>
          </p:cNvPr>
          <p:cNvSpPr/>
          <p:nvPr/>
        </p:nvSpPr>
        <p:spPr>
          <a:xfrm rot="5400000">
            <a:off x="5237815" y="3299601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0000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46">
            <a:extLst>
              <a:ext uri="{FF2B5EF4-FFF2-40B4-BE49-F238E27FC236}">
                <a16:creationId xmlns:a16="http://schemas.microsoft.com/office/drawing/2014/main" id="{70AC13B0-3800-4885-B685-B806E0954755}"/>
              </a:ext>
            </a:extLst>
          </p:cNvPr>
          <p:cNvSpPr/>
          <p:nvPr/>
        </p:nvSpPr>
        <p:spPr>
          <a:xfrm>
            <a:off x="3268856" y="6533845"/>
            <a:ext cx="5733143" cy="493786"/>
          </a:xfrm>
          <a:prstGeom prst="ellipse">
            <a:avLst/>
          </a:prstGeom>
          <a:gradFill flip="none" rotWithShape="1">
            <a:gsLst>
              <a:gs pos="100000">
                <a:srgbClr val="FEFEFE">
                  <a:alpha val="0"/>
                </a:srgbClr>
              </a:gs>
              <a:gs pos="5000">
                <a:schemeClr val="tx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47">
            <a:extLst>
              <a:ext uri="{FF2B5EF4-FFF2-40B4-BE49-F238E27FC236}">
                <a16:creationId xmlns:a16="http://schemas.microsoft.com/office/drawing/2014/main" id="{DBF76932-8DEF-4571-A74D-E0DA064F4FA8}"/>
              </a:ext>
            </a:extLst>
          </p:cNvPr>
          <p:cNvSpPr txBox="1"/>
          <p:nvPr/>
        </p:nvSpPr>
        <p:spPr>
          <a:xfrm>
            <a:off x="3449907" y="3166469"/>
            <a:ext cx="1452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FFFF"/>
                </a:solidFill>
                <a:latin typeface="MunaBold"/>
              </a:rPr>
              <a:t>من أسباب</a:t>
            </a:r>
          </a:p>
          <a:p>
            <a:pPr algn="ctr"/>
            <a:r>
              <a:rPr lang="ar-SY" sz="2000" b="1" dirty="0">
                <a:solidFill>
                  <a:srgbClr val="FFFFFF"/>
                </a:solidFill>
                <a:latin typeface="MunaBold"/>
              </a:rPr>
              <a:t> قلة الثروة الحيوانية في وطني</a:t>
            </a:r>
            <a:endParaRPr lang="en-US" sz="20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3" name="TextBox 56">
            <a:extLst>
              <a:ext uri="{FF2B5EF4-FFF2-40B4-BE49-F238E27FC236}">
                <a16:creationId xmlns:a16="http://schemas.microsoft.com/office/drawing/2014/main" id="{FD2992C7-DA3B-4EAB-878A-E66E32796F8B}"/>
              </a:ext>
            </a:extLst>
          </p:cNvPr>
          <p:cNvSpPr txBox="1"/>
          <p:nvPr/>
        </p:nvSpPr>
        <p:spPr>
          <a:xfrm>
            <a:off x="3864656" y="2293297"/>
            <a:ext cx="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104" name="TextBox 57">
            <a:extLst>
              <a:ext uri="{FF2B5EF4-FFF2-40B4-BE49-F238E27FC236}">
                <a16:creationId xmlns:a16="http://schemas.microsoft.com/office/drawing/2014/main" id="{43840E27-2BA8-4909-8350-00C0875B97D3}"/>
              </a:ext>
            </a:extLst>
          </p:cNvPr>
          <p:cNvSpPr txBox="1"/>
          <p:nvPr/>
        </p:nvSpPr>
        <p:spPr>
          <a:xfrm>
            <a:off x="5179898" y="3657777"/>
            <a:ext cx="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105" name="TextBox 58">
            <a:extLst>
              <a:ext uri="{FF2B5EF4-FFF2-40B4-BE49-F238E27FC236}">
                <a16:creationId xmlns:a16="http://schemas.microsoft.com/office/drawing/2014/main" id="{2E61FEF3-47F5-44E4-B18B-B4EECB31A9A3}"/>
              </a:ext>
            </a:extLst>
          </p:cNvPr>
          <p:cNvSpPr txBox="1"/>
          <p:nvPr/>
        </p:nvSpPr>
        <p:spPr>
          <a:xfrm>
            <a:off x="3886216" y="4948911"/>
            <a:ext cx="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106" name="TextBox 59">
            <a:extLst>
              <a:ext uri="{FF2B5EF4-FFF2-40B4-BE49-F238E27FC236}">
                <a16:creationId xmlns:a16="http://schemas.microsoft.com/office/drawing/2014/main" id="{CA786F8C-8863-4CD1-802D-B2D156E25141}"/>
              </a:ext>
            </a:extLst>
          </p:cNvPr>
          <p:cNvSpPr txBox="1"/>
          <p:nvPr/>
        </p:nvSpPr>
        <p:spPr>
          <a:xfrm>
            <a:off x="2540995" y="3572549"/>
            <a:ext cx="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" panose="02000503000000000000" pitchFamily="2" charset="0"/>
              </a:rPr>
              <a:t>4</a:t>
            </a:r>
          </a:p>
        </p:txBody>
      </p:sp>
      <p:sp>
        <p:nvSpPr>
          <p:cNvPr id="107" name="TextBox 60">
            <a:extLst>
              <a:ext uri="{FF2B5EF4-FFF2-40B4-BE49-F238E27FC236}">
                <a16:creationId xmlns:a16="http://schemas.microsoft.com/office/drawing/2014/main" id="{420F9FCC-3577-41E4-ADF9-593DB13F706C}"/>
              </a:ext>
            </a:extLst>
          </p:cNvPr>
          <p:cNvSpPr txBox="1"/>
          <p:nvPr/>
        </p:nvSpPr>
        <p:spPr>
          <a:xfrm>
            <a:off x="1171226" y="1426794"/>
            <a:ext cx="2278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solidFill>
                  <a:schemeClr val="bg1"/>
                </a:solidFill>
              </a:rPr>
              <a:t>قلة الغطاء النباتي</a:t>
            </a:r>
          </a:p>
        </p:txBody>
      </p:sp>
      <p:sp>
        <p:nvSpPr>
          <p:cNvPr id="108" name="TextBox 61">
            <a:extLst>
              <a:ext uri="{FF2B5EF4-FFF2-40B4-BE49-F238E27FC236}">
                <a16:creationId xmlns:a16="http://schemas.microsoft.com/office/drawing/2014/main" id="{BA2F5604-E852-49A8-A567-39C291F796D5}"/>
              </a:ext>
            </a:extLst>
          </p:cNvPr>
          <p:cNvSpPr txBox="1"/>
          <p:nvPr/>
        </p:nvSpPr>
        <p:spPr>
          <a:xfrm>
            <a:off x="6498316" y="3373012"/>
            <a:ext cx="2583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solidFill>
                  <a:schemeClr val="bg1"/>
                </a:solidFill>
              </a:rPr>
              <a:t>الاستهلاك الضخم من</a:t>
            </a:r>
          </a:p>
          <a:p>
            <a:pPr algn="ctr"/>
            <a:r>
              <a:rPr lang="ar-SY" sz="2000" dirty="0">
                <a:solidFill>
                  <a:schemeClr val="bg1"/>
                </a:solidFill>
              </a:rPr>
              <a:t>اللحوم</a:t>
            </a:r>
          </a:p>
          <a:p>
            <a:pPr algn="ctr"/>
            <a:endParaRPr lang="ar-SY" sz="2000" dirty="0">
              <a:solidFill>
                <a:schemeClr val="bg1"/>
              </a:solidFill>
            </a:endParaRPr>
          </a:p>
        </p:txBody>
      </p:sp>
      <p:sp>
        <p:nvSpPr>
          <p:cNvPr id="109" name="TextBox 62">
            <a:extLst>
              <a:ext uri="{FF2B5EF4-FFF2-40B4-BE49-F238E27FC236}">
                <a16:creationId xmlns:a16="http://schemas.microsoft.com/office/drawing/2014/main" id="{CBF8A972-6C11-49DF-9B5E-6DB1273FA8E0}"/>
              </a:ext>
            </a:extLst>
          </p:cNvPr>
          <p:cNvSpPr txBox="1"/>
          <p:nvPr/>
        </p:nvSpPr>
        <p:spPr>
          <a:xfrm>
            <a:off x="2160016" y="5765660"/>
            <a:ext cx="727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solidFill>
                  <a:schemeClr val="bg1"/>
                </a:solidFill>
              </a:rPr>
              <a:t>ضعف حِرْفة الرَّعْي</a:t>
            </a:r>
          </a:p>
        </p:txBody>
      </p:sp>
      <p:sp>
        <p:nvSpPr>
          <p:cNvPr id="110" name="TextBox 63">
            <a:extLst>
              <a:ext uri="{FF2B5EF4-FFF2-40B4-BE49-F238E27FC236}">
                <a16:creationId xmlns:a16="http://schemas.microsoft.com/office/drawing/2014/main" id="{EC6090F0-A552-40BC-989A-B0D27E49BBD7}"/>
              </a:ext>
            </a:extLst>
          </p:cNvPr>
          <p:cNvSpPr txBox="1"/>
          <p:nvPr/>
        </p:nvSpPr>
        <p:spPr>
          <a:xfrm>
            <a:off x="-1510777" y="3197515"/>
            <a:ext cx="322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schemeClr val="bg1"/>
                </a:solidFill>
              </a:rPr>
              <a:t>استهلاك </a:t>
            </a:r>
          </a:p>
          <a:p>
            <a:pPr algn="r"/>
            <a:r>
              <a:rPr lang="ar-SY" sz="2000" dirty="0">
                <a:solidFill>
                  <a:schemeClr val="bg1"/>
                </a:solidFill>
              </a:rPr>
              <a:t>إناث الحيوانات</a:t>
            </a:r>
          </a:p>
          <a:p>
            <a:pPr algn="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9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103" grpId="0"/>
          <p:bldP spid="104" grpId="0"/>
          <p:bldP spid="105" grpId="0"/>
          <p:bldP spid="106" grpId="0"/>
          <p:bldP spid="107" grpId="0"/>
          <p:bldP spid="108" grpId="0"/>
          <p:bldP spid="109" grpId="0"/>
          <p:bldP spid="1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9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103" grpId="0"/>
          <p:bldP spid="104" grpId="0"/>
          <p:bldP spid="105" grpId="0"/>
          <p:bldP spid="106" grpId="0"/>
          <p:bldP spid="107" grpId="0"/>
          <p:bldP spid="108" grpId="0"/>
          <p:bldP spid="109" grpId="0"/>
          <p:bldP spid="1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1" name="Freeform: Shape 8">
            <a:extLst>
              <a:ext uri="{FF2B5EF4-FFF2-40B4-BE49-F238E27FC236}">
                <a16:creationId xmlns:a16="http://schemas.microsoft.com/office/drawing/2014/main" id="{D2BB4DA8-8BF4-4B9E-A074-C736B9171038}"/>
              </a:ext>
            </a:extLst>
          </p:cNvPr>
          <p:cNvSpPr/>
          <p:nvPr/>
        </p:nvSpPr>
        <p:spPr>
          <a:xfrm>
            <a:off x="4447134" y="2230082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100000">
                <a:srgbClr val="800000"/>
              </a:gs>
              <a:gs pos="62000">
                <a:srgbClr val="CC006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16">
            <a:extLst>
              <a:ext uri="{FF2B5EF4-FFF2-40B4-BE49-F238E27FC236}">
                <a16:creationId xmlns:a16="http://schemas.microsoft.com/office/drawing/2014/main" id="{2AB5F94F-4AE4-47A6-BB50-690417D82360}"/>
              </a:ext>
            </a:extLst>
          </p:cNvPr>
          <p:cNvSpPr/>
          <p:nvPr/>
        </p:nvSpPr>
        <p:spPr>
          <a:xfrm rot="10800000">
            <a:off x="3252624" y="4000736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66"/>
              </a:gs>
              <a:gs pos="62000">
                <a:srgbClr val="00CC99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19">
            <a:extLst>
              <a:ext uri="{FF2B5EF4-FFF2-40B4-BE49-F238E27FC236}">
                <a16:creationId xmlns:a16="http://schemas.microsoft.com/office/drawing/2014/main" id="{4E72B750-B955-4A37-B301-8C660571D3F5}"/>
              </a:ext>
            </a:extLst>
          </p:cNvPr>
          <p:cNvSpPr/>
          <p:nvPr/>
        </p:nvSpPr>
        <p:spPr>
          <a:xfrm rot="5400000">
            <a:off x="4711910" y="2536890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6600CC"/>
              </a:gs>
              <a:gs pos="62000">
                <a:srgbClr val="99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20">
            <a:extLst>
              <a:ext uri="{FF2B5EF4-FFF2-40B4-BE49-F238E27FC236}">
                <a16:creationId xmlns:a16="http://schemas.microsoft.com/office/drawing/2014/main" id="{7D8C27C7-307D-4599-8B66-4744084D6F45}"/>
              </a:ext>
            </a:extLst>
          </p:cNvPr>
          <p:cNvSpPr/>
          <p:nvPr/>
        </p:nvSpPr>
        <p:spPr>
          <a:xfrm rot="5400000">
            <a:off x="4711913" y="3744370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0066FF"/>
              </a:gs>
              <a:gs pos="62000">
                <a:srgbClr val="00CC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7">
            <a:extLst>
              <a:ext uri="{FF2B5EF4-FFF2-40B4-BE49-F238E27FC236}">
                <a16:creationId xmlns:a16="http://schemas.microsoft.com/office/drawing/2014/main" id="{41ABB7A2-5D85-496B-AF0D-517EE7BD859E}"/>
              </a:ext>
            </a:extLst>
          </p:cNvPr>
          <p:cNvSpPr/>
          <p:nvPr/>
        </p:nvSpPr>
        <p:spPr>
          <a:xfrm>
            <a:off x="3239656" y="2230083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 flip="none" rotWithShape="1">
            <a:gsLst>
              <a:gs pos="98000">
                <a:srgbClr val="D29F00"/>
              </a:gs>
              <a:gs pos="62000">
                <a:srgbClr val="FFC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rapezoid 3">
            <a:extLst>
              <a:ext uri="{FF2B5EF4-FFF2-40B4-BE49-F238E27FC236}">
                <a16:creationId xmlns:a16="http://schemas.microsoft.com/office/drawing/2014/main" id="{FFB116A5-5A20-4EC8-AD38-D504718DA706}"/>
              </a:ext>
            </a:extLst>
          </p:cNvPr>
          <p:cNvSpPr/>
          <p:nvPr/>
        </p:nvSpPr>
        <p:spPr>
          <a:xfrm>
            <a:off x="3239657" y="1259411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9900"/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12">
            <a:extLst>
              <a:ext uri="{FF2B5EF4-FFF2-40B4-BE49-F238E27FC236}">
                <a16:creationId xmlns:a16="http://schemas.microsoft.com/office/drawing/2014/main" id="{FB3C4DB3-6A31-4304-B3F0-BB7C10FD50C2}"/>
              </a:ext>
            </a:extLst>
          </p:cNvPr>
          <p:cNvSpPr/>
          <p:nvPr/>
        </p:nvSpPr>
        <p:spPr>
          <a:xfrm rot="16200000">
            <a:off x="2966510" y="2508848"/>
            <a:ext cx="719797" cy="1288610"/>
          </a:xfrm>
          <a:custGeom>
            <a:avLst/>
            <a:gdLst>
              <a:gd name="connsiteX0" fmla="*/ 0 w 719797"/>
              <a:gd name="connsiteY0" fmla="*/ 0 h 1288610"/>
              <a:gd name="connsiteX1" fmla="*/ 719797 w 719797"/>
              <a:gd name="connsiteY1" fmla="*/ 0 h 1288610"/>
              <a:gd name="connsiteX2" fmla="*/ 719797 w 719797"/>
              <a:gd name="connsiteY2" fmla="*/ 1288610 h 1288610"/>
              <a:gd name="connsiteX3" fmla="*/ 0 w 719797"/>
              <a:gd name="connsiteY3" fmla="*/ 568813 h 128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0">
                <a:moveTo>
                  <a:pt x="0" y="0"/>
                </a:moveTo>
                <a:lnTo>
                  <a:pt x="719797" y="0"/>
                </a:lnTo>
                <a:lnTo>
                  <a:pt x="719797" y="1288610"/>
                </a:lnTo>
                <a:lnTo>
                  <a:pt x="0" y="568813"/>
                </a:lnTo>
                <a:close/>
              </a:path>
            </a:pathLst>
          </a:custGeom>
          <a:gradFill>
            <a:gsLst>
              <a:gs pos="98000">
                <a:srgbClr val="CC0000"/>
              </a:gs>
              <a:gs pos="62000">
                <a:srgbClr val="FF505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11">
            <a:extLst>
              <a:ext uri="{FF2B5EF4-FFF2-40B4-BE49-F238E27FC236}">
                <a16:creationId xmlns:a16="http://schemas.microsoft.com/office/drawing/2014/main" id="{89BD0153-E5E3-4D42-B79F-CAEA8891C1DF}"/>
              </a:ext>
            </a:extLst>
          </p:cNvPr>
          <p:cNvSpPr/>
          <p:nvPr/>
        </p:nvSpPr>
        <p:spPr>
          <a:xfrm rot="16200000">
            <a:off x="2966512" y="3716325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9900CC"/>
              </a:gs>
              <a:gs pos="62000">
                <a:srgbClr val="CC00F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15">
            <a:extLst>
              <a:ext uri="{FF2B5EF4-FFF2-40B4-BE49-F238E27FC236}">
                <a16:creationId xmlns:a16="http://schemas.microsoft.com/office/drawing/2014/main" id="{B5581325-76AA-4D0D-B518-05E01A5454E0}"/>
              </a:ext>
            </a:extLst>
          </p:cNvPr>
          <p:cNvSpPr/>
          <p:nvPr/>
        </p:nvSpPr>
        <p:spPr>
          <a:xfrm rot="10800000">
            <a:off x="4428122" y="4028776"/>
            <a:ext cx="719797" cy="1288613"/>
          </a:xfrm>
          <a:custGeom>
            <a:avLst/>
            <a:gdLst>
              <a:gd name="connsiteX0" fmla="*/ 0 w 719797"/>
              <a:gd name="connsiteY0" fmla="*/ 0 h 1288613"/>
              <a:gd name="connsiteX1" fmla="*/ 719797 w 719797"/>
              <a:gd name="connsiteY1" fmla="*/ 0 h 1288613"/>
              <a:gd name="connsiteX2" fmla="*/ 719797 w 719797"/>
              <a:gd name="connsiteY2" fmla="*/ 568815 h 1288613"/>
              <a:gd name="connsiteX3" fmla="*/ 0 w 719797"/>
              <a:gd name="connsiteY3" fmla="*/ 1288613 h 128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97" h="1288613">
                <a:moveTo>
                  <a:pt x="0" y="0"/>
                </a:moveTo>
                <a:lnTo>
                  <a:pt x="719797" y="0"/>
                </a:lnTo>
                <a:lnTo>
                  <a:pt x="719797" y="568815"/>
                </a:lnTo>
                <a:lnTo>
                  <a:pt x="0" y="1288613"/>
                </a:lnTo>
                <a:close/>
              </a:path>
            </a:pathLst>
          </a:custGeom>
          <a:gradFill>
            <a:gsLst>
              <a:gs pos="98000">
                <a:srgbClr val="00CC00"/>
              </a:gs>
              <a:gs pos="62000">
                <a:srgbClr val="CCFF3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rapezoid 14">
            <a:extLst>
              <a:ext uri="{FF2B5EF4-FFF2-40B4-BE49-F238E27FC236}">
                <a16:creationId xmlns:a16="http://schemas.microsoft.com/office/drawing/2014/main" id="{F5207D66-F195-4556-AFB4-CB1F72FC1F7B}"/>
              </a:ext>
            </a:extLst>
          </p:cNvPr>
          <p:cNvSpPr/>
          <p:nvPr/>
        </p:nvSpPr>
        <p:spPr>
          <a:xfrm rot="10800000">
            <a:off x="3252624" y="5289346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99CC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rapezoid 10">
            <a:extLst>
              <a:ext uri="{FF2B5EF4-FFF2-40B4-BE49-F238E27FC236}">
                <a16:creationId xmlns:a16="http://schemas.microsoft.com/office/drawing/2014/main" id="{EEA7B148-FD81-4A3B-B299-9D96D92CB6D0}"/>
              </a:ext>
            </a:extLst>
          </p:cNvPr>
          <p:cNvSpPr/>
          <p:nvPr/>
        </p:nvSpPr>
        <p:spPr>
          <a:xfrm rot="16200000">
            <a:off x="1233131" y="3271556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FF33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rapezoid 18">
            <a:extLst>
              <a:ext uri="{FF2B5EF4-FFF2-40B4-BE49-F238E27FC236}">
                <a16:creationId xmlns:a16="http://schemas.microsoft.com/office/drawing/2014/main" id="{FAD6E0D9-6EEF-48C1-AB82-AFCE7A681AC6}"/>
              </a:ext>
            </a:extLst>
          </p:cNvPr>
          <p:cNvSpPr/>
          <p:nvPr/>
        </p:nvSpPr>
        <p:spPr>
          <a:xfrm rot="5400000">
            <a:off x="5237815" y="3299601"/>
            <a:ext cx="1927274" cy="970671"/>
          </a:xfrm>
          <a:prstGeom prst="trapezoid">
            <a:avLst>
              <a:gd name="adj" fmla="val 79723"/>
            </a:avLst>
          </a:prstGeom>
          <a:solidFill>
            <a:srgbClr val="0000F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46">
            <a:extLst>
              <a:ext uri="{FF2B5EF4-FFF2-40B4-BE49-F238E27FC236}">
                <a16:creationId xmlns:a16="http://schemas.microsoft.com/office/drawing/2014/main" id="{70AC13B0-3800-4885-B685-B806E0954755}"/>
              </a:ext>
            </a:extLst>
          </p:cNvPr>
          <p:cNvSpPr/>
          <p:nvPr/>
        </p:nvSpPr>
        <p:spPr>
          <a:xfrm>
            <a:off x="3268856" y="6533845"/>
            <a:ext cx="5733143" cy="493786"/>
          </a:xfrm>
          <a:prstGeom prst="ellipse">
            <a:avLst/>
          </a:prstGeom>
          <a:gradFill flip="none" rotWithShape="1">
            <a:gsLst>
              <a:gs pos="100000">
                <a:srgbClr val="FEFEFE">
                  <a:alpha val="0"/>
                </a:srgbClr>
              </a:gs>
              <a:gs pos="5000">
                <a:schemeClr val="tx1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47">
            <a:extLst>
              <a:ext uri="{FF2B5EF4-FFF2-40B4-BE49-F238E27FC236}">
                <a16:creationId xmlns:a16="http://schemas.microsoft.com/office/drawing/2014/main" id="{DBF76932-8DEF-4571-A74D-E0DA064F4FA8}"/>
              </a:ext>
            </a:extLst>
          </p:cNvPr>
          <p:cNvSpPr txBox="1"/>
          <p:nvPr/>
        </p:nvSpPr>
        <p:spPr>
          <a:xfrm>
            <a:off x="3449907" y="3166469"/>
            <a:ext cx="145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rgbClr val="FFFFFF"/>
                </a:solidFill>
                <a:latin typeface="MunaBold"/>
              </a:rPr>
              <a:t>من أساليب تنمية الثروة الحيوانية</a:t>
            </a:r>
            <a:endParaRPr lang="en-US" sz="20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  <p:sp>
        <p:nvSpPr>
          <p:cNvPr id="103" name="TextBox 56">
            <a:extLst>
              <a:ext uri="{FF2B5EF4-FFF2-40B4-BE49-F238E27FC236}">
                <a16:creationId xmlns:a16="http://schemas.microsoft.com/office/drawing/2014/main" id="{FD2992C7-DA3B-4EAB-878A-E66E32796F8B}"/>
              </a:ext>
            </a:extLst>
          </p:cNvPr>
          <p:cNvSpPr txBox="1"/>
          <p:nvPr/>
        </p:nvSpPr>
        <p:spPr>
          <a:xfrm>
            <a:off x="3864656" y="2293297"/>
            <a:ext cx="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104" name="TextBox 57">
            <a:extLst>
              <a:ext uri="{FF2B5EF4-FFF2-40B4-BE49-F238E27FC236}">
                <a16:creationId xmlns:a16="http://schemas.microsoft.com/office/drawing/2014/main" id="{43840E27-2BA8-4909-8350-00C0875B97D3}"/>
              </a:ext>
            </a:extLst>
          </p:cNvPr>
          <p:cNvSpPr txBox="1"/>
          <p:nvPr/>
        </p:nvSpPr>
        <p:spPr>
          <a:xfrm>
            <a:off x="5179898" y="3657777"/>
            <a:ext cx="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105" name="TextBox 58">
            <a:extLst>
              <a:ext uri="{FF2B5EF4-FFF2-40B4-BE49-F238E27FC236}">
                <a16:creationId xmlns:a16="http://schemas.microsoft.com/office/drawing/2014/main" id="{2E61FEF3-47F5-44E4-B18B-B4EECB31A9A3}"/>
              </a:ext>
            </a:extLst>
          </p:cNvPr>
          <p:cNvSpPr txBox="1"/>
          <p:nvPr/>
        </p:nvSpPr>
        <p:spPr>
          <a:xfrm>
            <a:off x="3886216" y="4948911"/>
            <a:ext cx="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106" name="TextBox 59">
            <a:extLst>
              <a:ext uri="{FF2B5EF4-FFF2-40B4-BE49-F238E27FC236}">
                <a16:creationId xmlns:a16="http://schemas.microsoft.com/office/drawing/2014/main" id="{CA786F8C-8863-4CD1-802D-B2D156E25141}"/>
              </a:ext>
            </a:extLst>
          </p:cNvPr>
          <p:cNvSpPr txBox="1"/>
          <p:nvPr/>
        </p:nvSpPr>
        <p:spPr>
          <a:xfrm>
            <a:off x="2540995" y="3572549"/>
            <a:ext cx="66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" panose="02000503000000000000" pitchFamily="2" charset="0"/>
              </a:rPr>
              <a:t>4</a:t>
            </a:r>
          </a:p>
        </p:txBody>
      </p:sp>
      <p:sp>
        <p:nvSpPr>
          <p:cNvPr id="107" name="TextBox 60">
            <a:extLst>
              <a:ext uri="{FF2B5EF4-FFF2-40B4-BE49-F238E27FC236}">
                <a16:creationId xmlns:a16="http://schemas.microsoft.com/office/drawing/2014/main" id="{420F9FCC-3577-41E4-ADF9-593DB13F706C}"/>
              </a:ext>
            </a:extLst>
          </p:cNvPr>
          <p:cNvSpPr txBox="1"/>
          <p:nvPr/>
        </p:nvSpPr>
        <p:spPr>
          <a:xfrm>
            <a:off x="798472" y="1181077"/>
            <a:ext cx="2278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solidFill>
                  <a:schemeClr val="bg1"/>
                </a:solidFill>
              </a:rPr>
              <a:t>التوسع في مجال</a:t>
            </a:r>
          </a:p>
          <a:p>
            <a:pPr algn="ctr"/>
            <a:r>
              <a:rPr lang="ar-SY" sz="2000" dirty="0">
                <a:solidFill>
                  <a:schemeClr val="bg1"/>
                </a:solidFill>
              </a:rPr>
              <a:t>تنمية أماكن الرعي</a:t>
            </a:r>
          </a:p>
          <a:p>
            <a:pPr algn="ctr"/>
            <a:r>
              <a:rPr lang="ar-SY" sz="2000" dirty="0">
                <a:solidFill>
                  <a:schemeClr val="bg1"/>
                </a:solidFill>
              </a:rPr>
              <a:t>والمحافظة عليها</a:t>
            </a:r>
          </a:p>
        </p:txBody>
      </p:sp>
      <p:sp>
        <p:nvSpPr>
          <p:cNvPr id="108" name="TextBox 61">
            <a:extLst>
              <a:ext uri="{FF2B5EF4-FFF2-40B4-BE49-F238E27FC236}">
                <a16:creationId xmlns:a16="http://schemas.microsoft.com/office/drawing/2014/main" id="{BA2F5604-E852-49A8-A567-39C291F796D5}"/>
              </a:ext>
            </a:extLst>
          </p:cNvPr>
          <p:cNvSpPr txBox="1"/>
          <p:nvPr/>
        </p:nvSpPr>
        <p:spPr>
          <a:xfrm>
            <a:off x="5716116" y="3402948"/>
            <a:ext cx="218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schemeClr val="bg1"/>
                </a:solidFill>
              </a:rPr>
              <a:t>تنويع</a:t>
            </a:r>
          </a:p>
          <a:p>
            <a:pPr algn="r"/>
            <a:r>
              <a:rPr lang="ar-SY" sz="2000" dirty="0">
                <a:solidFill>
                  <a:schemeClr val="bg1"/>
                </a:solidFill>
              </a:rPr>
              <a:t>الأعلاف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9" name="TextBox 62">
            <a:extLst>
              <a:ext uri="{FF2B5EF4-FFF2-40B4-BE49-F238E27FC236}">
                <a16:creationId xmlns:a16="http://schemas.microsoft.com/office/drawing/2014/main" id="{CBF8A972-6C11-49DF-9B5E-6DB1273FA8E0}"/>
              </a:ext>
            </a:extLst>
          </p:cNvPr>
          <p:cNvSpPr txBox="1"/>
          <p:nvPr/>
        </p:nvSpPr>
        <p:spPr>
          <a:xfrm>
            <a:off x="2871028" y="5552132"/>
            <a:ext cx="727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dirty="0">
                <a:solidFill>
                  <a:schemeClr val="bg1"/>
                </a:solidFill>
              </a:rPr>
              <a:t>التوسع في إنشاء الوحدات البيطرية</a:t>
            </a:r>
          </a:p>
          <a:p>
            <a:pPr algn="ctr"/>
            <a:r>
              <a:rPr lang="ar-SY" sz="2000" dirty="0">
                <a:solidFill>
                  <a:schemeClr val="bg1"/>
                </a:solidFill>
              </a:rPr>
              <a:t> وتوفير أجهزةٍ خاصةٍ للعناية بالأسماك </a:t>
            </a:r>
          </a:p>
        </p:txBody>
      </p:sp>
      <p:sp>
        <p:nvSpPr>
          <p:cNvPr id="110" name="TextBox 63">
            <a:extLst>
              <a:ext uri="{FF2B5EF4-FFF2-40B4-BE49-F238E27FC236}">
                <a16:creationId xmlns:a16="http://schemas.microsoft.com/office/drawing/2014/main" id="{EC6090F0-A552-40BC-989A-B0D27E49BBD7}"/>
              </a:ext>
            </a:extLst>
          </p:cNvPr>
          <p:cNvSpPr txBox="1"/>
          <p:nvPr/>
        </p:nvSpPr>
        <p:spPr>
          <a:xfrm>
            <a:off x="-1510777" y="3197515"/>
            <a:ext cx="3222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solidFill>
                  <a:schemeClr val="bg1"/>
                </a:solidFill>
              </a:rPr>
              <a:t>توفير الدعم لتربية</a:t>
            </a:r>
          </a:p>
          <a:p>
            <a:pPr algn="r"/>
            <a:r>
              <a:rPr lang="ar-SY" sz="2000" dirty="0">
                <a:solidFill>
                  <a:schemeClr val="bg1"/>
                </a:solidFill>
              </a:rPr>
              <a:t>الماشية والدواجن</a:t>
            </a:r>
          </a:p>
          <a:p>
            <a:pPr algn="r"/>
            <a:r>
              <a:rPr lang="ar-SY" sz="2000" dirty="0">
                <a:solidFill>
                  <a:schemeClr val="bg1"/>
                </a:solidFill>
              </a:rPr>
              <a:t>والأسماك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9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103" grpId="0"/>
          <p:bldP spid="104" grpId="0"/>
          <p:bldP spid="105" grpId="0"/>
          <p:bldP spid="106" grpId="0"/>
          <p:bldP spid="107" grpId="0"/>
          <p:bldP spid="108" grpId="0"/>
          <p:bldP spid="109" grpId="0"/>
          <p:bldP spid="1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9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 animBg="1"/>
          <p:bldP spid="83" grpId="0" animBg="1"/>
          <p:bldP spid="84" grpId="0" animBg="1"/>
          <p:bldP spid="85" grpId="0" animBg="1"/>
          <p:bldP spid="86" grpId="0" animBg="1"/>
          <p:bldP spid="89" grpId="0" animBg="1"/>
          <p:bldP spid="90" grpId="0" animBg="1"/>
          <p:bldP spid="92" grpId="0" animBg="1"/>
          <p:bldP spid="93" grpId="0" animBg="1"/>
          <p:bldP spid="94" grpId="0" animBg="1"/>
          <p:bldP spid="95" grpId="0" animBg="1"/>
          <p:bldP spid="96" grpId="0" animBg="1"/>
          <p:bldP spid="97" grpId="0" animBg="1"/>
          <p:bldP spid="103" grpId="0"/>
          <p:bldP spid="104" grpId="0"/>
          <p:bldP spid="105" grpId="0"/>
          <p:bldP spid="106" grpId="0"/>
          <p:bldP spid="107" grpId="0"/>
          <p:bldP spid="108" grpId="0"/>
          <p:bldP spid="109" grpId="0"/>
          <p:bldP spid="11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الثروة الحيوانية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قلَّة الثروة الحيوانية وتنميتها: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431806" y="2828835"/>
            <a:ext cx="7760193" cy="2947853"/>
            <a:chOff x="-1317192" y="3927761"/>
            <a:chExt cx="7760193" cy="2947853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317192" y="3927761"/>
              <a:ext cx="7760193" cy="2947853"/>
              <a:chOff x="-1317192" y="3927761"/>
              <a:chExt cx="7760193" cy="2947853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0" y="4408272"/>
                <a:ext cx="661181" cy="2467342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3824977" y="4918771"/>
                <a:ext cx="2898701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17192" y="3976913"/>
                <a:ext cx="6073829" cy="2489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856608" y="3927761"/>
                <a:ext cx="558266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تنتشر تربية النحل في عدة مناطق في وطني المملكة العربية السعودية،</a:t>
                </a:r>
              </a:p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وقد أطلقت وزارة البيئة والمياه والزراعة في برنامج التَّحَوُّل الوطني ضمن (رؤية ٢٠٣٠ ) مبادَرَةَ تطوير قِطاع النحل؛ لرفع مستوى الجودة والإنتاج، وابتكار حلولٍ للعوائق والتحديات التي تعترض هذا القِطاع</a:t>
                </a: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736111" y="-129839"/>
            <a:ext cx="2743199" cy="5433635"/>
            <a:chOff x="8925387" y="-1752649"/>
            <a:chExt cx="2864806" cy="5674509"/>
          </a:xfrm>
        </p:grpSpPr>
        <p:grpSp>
          <p:nvGrpSpPr>
            <p:cNvPr id="6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7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7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880" y="2087152"/>
              <a:ext cx="2583820" cy="1761910"/>
            </a:xfrm>
            <a:prstGeom prst="rect">
              <a:avLst/>
            </a:prstGeom>
          </p:spPr>
        </p:pic>
        <p:sp>
          <p:nvSpPr>
            <p:cNvPr id="67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>
                  <a:solidFill>
                    <a:srgbClr val="002060"/>
                  </a:solidFill>
                  <a:latin typeface="Oswald" panose="02000503000000000000" pitchFamily="2" charset="0"/>
                </a:rPr>
                <a:t>الضأن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3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245817" y="1596762"/>
            <a:ext cx="5940442" cy="1656255"/>
            <a:chOff x="502560" y="3976913"/>
            <a:chExt cx="594044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502560" y="3976913"/>
              <a:ext cx="5940442" cy="1656255"/>
              <a:chOff x="502560" y="3976913"/>
              <a:chExt cx="594044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333778" y="3976913"/>
                <a:ext cx="342285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502560" y="3994577"/>
                <a:ext cx="41921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800" b="1" dirty="0">
                    <a:solidFill>
                      <a:srgbClr val="FF0000"/>
                    </a:solidFill>
                  </a:rPr>
                  <a:t>الثروة الحيوانية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2560" y="4421567"/>
                <a:ext cx="4252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506132" y="2877987"/>
            <a:ext cx="9685868" cy="1656255"/>
            <a:chOff x="-3242866" y="3976913"/>
            <a:chExt cx="9685868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242866" y="3976913"/>
              <a:ext cx="9685868" cy="1656255"/>
              <a:chOff x="-3242866" y="3976913"/>
              <a:chExt cx="9685868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242866" y="3976913"/>
                <a:ext cx="799950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2355527" y="4348992"/>
                <a:ext cx="23705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3119019" y="4159421"/>
                <a:ext cx="78450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تعد الثروة الحيوانية من الموارد الاقتصادية المهمة في وطني المملكة العربية السعودية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506132" y="4159212"/>
            <a:ext cx="9691609" cy="1656255"/>
            <a:chOff x="-3248607" y="3976913"/>
            <a:chExt cx="9691609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248607" y="3976913"/>
              <a:ext cx="9691609" cy="1656255"/>
              <a:chOff x="-3248607" y="3976913"/>
              <a:chExt cx="9691609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248607" y="3976913"/>
                <a:ext cx="800524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969777" y="4069718"/>
                <a:ext cx="76900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بما تُنتجه من لحوم ومشتقات الحليب مصدراً غذائيّاً، والصوف والجلود مصدراً صناعيّاً.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pPr algn="r"/>
                <a:endParaRPr lang="ar-SY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13245" y="-57495"/>
            <a:ext cx="2743199" cy="6473632"/>
            <a:chOff x="8925387" y="-2838749"/>
            <a:chExt cx="2864806" cy="6760609"/>
          </a:xfrm>
        </p:grpSpPr>
        <p:grpSp>
          <p:nvGrpSpPr>
            <p:cNvPr id="7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838749"/>
              <a:ext cx="2864806" cy="6760609"/>
              <a:chOff x="3903596" y="-4695076"/>
              <a:chExt cx="4738171" cy="11181532"/>
            </a:xfrm>
          </p:grpSpPr>
          <p:sp>
            <p:nvSpPr>
              <p:cNvPr id="7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695076"/>
                <a:ext cx="97957" cy="6512784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313" y="1994319"/>
              <a:ext cx="2702952" cy="1716255"/>
            </a:xfrm>
            <a:prstGeom prst="rect">
              <a:avLst/>
            </a:prstGeom>
          </p:spPr>
        </p:pic>
        <p:sp>
          <p:nvSpPr>
            <p:cNvPr id="76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مزرعة دواجن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314700" y="1596762"/>
            <a:ext cx="8871559" cy="1656255"/>
            <a:chOff x="-2428557" y="3976913"/>
            <a:chExt cx="8871559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428557" y="3976913"/>
              <a:ext cx="8871559" cy="1656255"/>
              <a:chOff x="-2428557" y="3976913"/>
              <a:chExt cx="8871559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180908" y="3976913"/>
                <a:ext cx="693753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428557" y="4177439"/>
                <a:ext cx="7123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في المملكة العربية السعودية طرائق حديثة للعناية بالثروة الحيوانية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14750" y="2877987"/>
            <a:ext cx="8477250" cy="1656255"/>
            <a:chOff x="-2034248" y="3976913"/>
            <a:chExt cx="847725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034248" y="3976913"/>
              <a:ext cx="8477250" cy="1656255"/>
              <a:chOff x="-2034248" y="3976913"/>
              <a:chExt cx="847725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910299" y="3976913"/>
                <a:ext cx="566693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34248" y="4175126"/>
                <a:ext cx="6775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في المملكة العربية السعودية مزارع للدواجن والمواشي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838697" y="4159212"/>
            <a:ext cx="7359044" cy="1656255"/>
            <a:chOff x="-916042" y="3976913"/>
            <a:chExt cx="7359044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916042" y="3976913"/>
              <a:ext cx="7359044" cy="1656255"/>
              <a:chOff x="-916042" y="3976913"/>
              <a:chExt cx="7359044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916041" y="3976913"/>
                <a:ext cx="5672675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916042" y="4069718"/>
                <a:ext cx="56363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في المملكة العربية السعودية أكبر مزارع للأبقار في العالم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1" y="-1766819"/>
            <a:ext cx="2743199" cy="5433635"/>
            <a:chOff x="8925387" y="-1752649"/>
            <a:chExt cx="2864806" cy="5674509"/>
          </a:xfrm>
        </p:grpSpPr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6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312" y="1994319"/>
              <a:ext cx="2702954" cy="1716255"/>
            </a:xfrm>
            <a:prstGeom prst="rect">
              <a:avLst/>
            </a:prstGeom>
          </p:spPr>
        </p:pic>
        <p:sp>
          <p:nvSpPr>
            <p:cNvPr id="61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مزرعة أبقار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8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313245" y="-57495"/>
            <a:ext cx="2743199" cy="6473632"/>
            <a:chOff x="8925387" y="-2838749"/>
            <a:chExt cx="2864806" cy="6760609"/>
          </a:xfrm>
        </p:grpSpPr>
        <p:grpSp>
          <p:nvGrpSpPr>
            <p:cNvPr id="7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2838749"/>
              <a:ext cx="2864806" cy="6760609"/>
              <a:chOff x="3903596" y="-4695076"/>
              <a:chExt cx="4738171" cy="11181532"/>
            </a:xfrm>
          </p:grpSpPr>
          <p:sp>
            <p:nvSpPr>
              <p:cNvPr id="7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8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4695076"/>
                <a:ext cx="97957" cy="6512784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313" y="2020100"/>
              <a:ext cx="2702952" cy="1664693"/>
            </a:xfrm>
            <a:prstGeom prst="rect">
              <a:avLst/>
            </a:prstGeom>
          </p:spPr>
        </p:pic>
        <p:sp>
          <p:nvSpPr>
            <p:cNvPr id="76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67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صناعة الحليب ومشتقاته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314700" y="1596762"/>
            <a:ext cx="8871559" cy="1656255"/>
            <a:chOff x="-2428557" y="3976913"/>
            <a:chExt cx="8871559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428557" y="3976913"/>
              <a:ext cx="8871559" cy="1656255"/>
              <a:chOff x="-2428557" y="3976913"/>
              <a:chExt cx="8871559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180908" y="3976913"/>
                <a:ext cx="693753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428557" y="4177439"/>
                <a:ext cx="7123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في المملكة العربية السعودية طرائق حديثة للعناية بالثروة الحيوانية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714750" y="2877987"/>
            <a:ext cx="8477250" cy="1656255"/>
            <a:chOff x="-2034248" y="3976913"/>
            <a:chExt cx="8477250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034248" y="3976913"/>
              <a:ext cx="8477250" cy="1656255"/>
              <a:chOff x="-2034248" y="3976913"/>
              <a:chExt cx="8477250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97486" y="3976913"/>
                <a:ext cx="585412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034248" y="4175126"/>
                <a:ext cx="6775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في مزارع الدواجن والمواشي يتم اعداد الدواجن للاستهلاك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08559" y="4159212"/>
            <a:ext cx="7689182" cy="1656255"/>
            <a:chOff x="-1246180" y="3976913"/>
            <a:chExt cx="7689182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46180" y="3976913"/>
              <a:ext cx="7689182" cy="1656255"/>
              <a:chOff x="-1246180" y="3976913"/>
              <a:chExt cx="7689182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03228" y="3976913"/>
                <a:ext cx="585986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46180" y="4177439"/>
                <a:ext cx="6022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في مزارع الأبقار يتم اعداد الأبقار لإنتاج الحليب و مشتقاته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0101" y="-1766819"/>
            <a:ext cx="2743199" cy="5433635"/>
            <a:chOff x="8925387" y="-1752649"/>
            <a:chExt cx="2864806" cy="5674509"/>
          </a:xfrm>
        </p:grpSpPr>
        <p:grpSp>
          <p:nvGrpSpPr>
            <p:cNvPr id="59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62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6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0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6312" y="2020099"/>
              <a:ext cx="2702954" cy="1664694"/>
            </a:xfrm>
            <a:prstGeom prst="rect">
              <a:avLst/>
            </a:prstGeom>
          </p:spPr>
        </p:pic>
        <p:sp>
          <p:nvSpPr>
            <p:cNvPr id="61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269840" y="1453696"/>
              <a:ext cx="2039354" cy="674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إعداد الدواجن للاستهلاك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5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095999" y="1596762"/>
            <a:ext cx="6090260" cy="1656255"/>
            <a:chOff x="352742" y="3976913"/>
            <a:chExt cx="6090260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352742" y="3976913"/>
              <a:ext cx="6090260" cy="1656255"/>
              <a:chOff x="352742" y="3976913"/>
              <a:chExt cx="6090260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52742" y="3976913"/>
                <a:ext cx="440389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352742" y="4323564"/>
                <a:ext cx="4373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أنظر للخريطة و أتأمل :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60" y="2973579"/>
            <a:ext cx="8183681" cy="1670027"/>
            <a:chOff x="-1740679" y="3963141"/>
            <a:chExt cx="8183681" cy="1670027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40679" y="3963141"/>
              <a:ext cx="8183681" cy="1670027"/>
              <a:chOff x="-1740679" y="3963141"/>
              <a:chExt cx="8183681" cy="1670027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41259" y="3976913"/>
                <a:ext cx="441538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40679" y="3963141"/>
                <a:ext cx="6395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/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725539" y="4348992"/>
                <a:ext cx="5451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أين تكثُر مزارع تربية الأبقار؟</a:t>
                </a:r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70908" y="-2247211"/>
            <a:ext cx="5029200" cy="7844737"/>
            <a:chOff x="7615531" y="-1752649"/>
            <a:chExt cx="5252146" cy="8192496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615531" y="-1752649"/>
              <a:ext cx="5252146" cy="8192496"/>
              <a:chOff x="1737193" y="-2898749"/>
              <a:chExt cx="8686650" cy="13549762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1737193" y="2297231"/>
                <a:ext cx="8686650" cy="83537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3930" y="1906803"/>
              <a:ext cx="4868280" cy="4202892"/>
            </a:xfrm>
            <a:prstGeom prst="rect">
              <a:avLst/>
            </a:prstGeom>
          </p:spPr>
        </p:pic>
      </p:grpSp>
      <p:sp>
        <p:nvSpPr>
          <p:cNvPr id="83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553497" y="5745847"/>
            <a:ext cx="9983063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326999" y="5677709"/>
            <a:ext cx="769186" cy="738620"/>
            <a:chOff x="4754574" y="2132503"/>
            <a:chExt cx="3442927" cy="3306115"/>
          </a:xfrm>
        </p:grpSpPr>
        <p:sp>
          <p:nvSpPr>
            <p:cNvPr id="85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5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407099" y="5635436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3004456" y="5728827"/>
            <a:ext cx="851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الرياض / القصيم / الشرقية / تبوك / جازان / الباحة / عسير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9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9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15">
            <a:extLst>
              <a:ext uri="{FF2B5EF4-FFF2-40B4-BE49-F238E27FC236}">
                <a16:creationId xmlns:a16="http://schemas.microsoft.com/office/drawing/2014/main" id="{B1671641-28A8-42EA-8E29-0F9297C63388}"/>
              </a:ext>
            </a:extLst>
          </p:cNvPr>
          <p:cNvSpPr/>
          <p:nvPr/>
        </p:nvSpPr>
        <p:spPr>
          <a:xfrm>
            <a:off x="11165783" y="3702920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2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14">
            <a:extLst>
              <a:ext uri="{FF2B5EF4-FFF2-40B4-BE49-F238E27FC236}">
                <a16:creationId xmlns:a16="http://schemas.microsoft.com/office/drawing/2014/main" id="{A8334275-A1BF-43C7-B6A4-8C83AE355A90}"/>
              </a:ext>
            </a:extLst>
          </p:cNvPr>
          <p:cNvSpPr/>
          <p:nvPr/>
        </p:nvSpPr>
        <p:spPr>
          <a:xfrm>
            <a:off x="8924440" y="3483871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Right"/>
            <a:lightRig rig="glow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9">
            <a:extLst>
              <a:ext uri="{FF2B5EF4-FFF2-40B4-BE49-F238E27FC236}">
                <a16:creationId xmlns:a16="http://schemas.microsoft.com/office/drawing/2014/main" id="{554F1105-765C-49B5-9AC1-E4C0EEF971BC}"/>
              </a:ext>
            </a:extLst>
          </p:cNvPr>
          <p:cNvSpPr/>
          <p:nvPr/>
        </p:nvSpPr>
        <p:spPr>
          <a:xfrm>
            <a:off x="6586779" y="2301298"/>
            <a:ext cx="738397" cy="802215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scene3d>
            <a:camera prst="isometricOffAxis1Left"/>
            <a:lightRig rig="threePt" dir="t"/>
          </a:scene3d>
          <a:sp3d extrusionH="273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8">
            <a:extLst>
              <a:ext uri="{FF2B5EF4-FFF2-40B4-BE49-F238E27FC236}">
                <a16:creationId xmlns:a16="http://schemas.microsoft.com/office/drawing/2014/main" id="{DB6E18FE-E754-4502-8B2A-2D9CA4CBAFF0}"/>
              </a:ext>
            </a:extLst>
          </p:cNvPr>
          <p:cNvSpPr/>
          <p:nvPr/>
        </p:nvSpPr>
        <p:spPr>
          <a:xfrm>
            <a:off x="4145587" y="4512080"/>
            <a:ext cx="1302844" cy="1415446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13">
            <a:extLst>
              <a:ext uri="{FF2B5EF4-FFF2-40B4-BE49-F238E27FC236}">
                <a16:creationId xmlns:a16="http://schemas.microsoft.com/office/drawing/2014/main" id="{0E191B74-93B7-4BD4-81D8-B9295243D08A}"/>
              </a:ext>
            </a:extLst>
          </p:cNvPr>
          <p:cNvSpPr/>
          <p:nvPr/>
        </p:nvSpPr>
        <p:spPr>
          <a:xfrm>
            <a:off x="287820" y="4677755"/>
            <a:ext cx="1727387" cy="1827454"/>
          </a:xfrm>
          <a:custGeom>
            <a:avLst/>
            <a:gdLst>
              <a:gd name="connsiteX0" fmla="*/ 0 w 2100082"/>
              <a:gd name="connsiteY0" fmla="*/ 0 h 2281588"/>
              <a:gd name="connsiteX1" fmla="*/ 2100082 w 2100082"/>
              <a:gd name="connsiteY1" fmla="*/ 0 h 2281588"/>
              <a:gd name="connsiteX2" fmla="*/ 2100082 w 2100082"/>
              <a:gd name="connsiteY2" fmla="*/ 573492 h 2281588"/>
              <a:gd name="connsiteX3" fmla="*/ 1673058 w 2100082"/>
              <a:gd name="connsiteY3" fmla="*/ 573492 h 2281588"/>
              <a:gd name="connsiteX4" fmla="*/ 2100082 w 2100082"/>
              <a:gd name="connsiteY4" fmla="*/ 2281588 h 2281588"/>
              <a:gd name="connsiteX5" fmla="*/ 1669011 w 2100082"/>
              <a:gd name="connsiteY5" fmla="*/ 2281588 h 2281588"/>
              <a:gd name="connsiteX6" fmla="*/ 1371196 w 2100082"/>
              <a:gd name="connsiteY6" fmla="*/ 1090328 h 2281588"/>
              <a:gd name="connsiteX7" fmla="*/ 728886 w 2100082"/>
              <a:gd name="connsiteY7" fmla="*/ 1090328 h 2281588"/>
              <a:gd name="connsiteX8" fmla="*/ 431071 w 2100082"/>
              <a:gd name="connsiteY8" fmla="*/ 2281588 h 2281588"/>
              <a:gd name="connsiteX9" fmla="*/ 0 w 2100082"/>
              <a:gd name="connsiteY9" fmla="*/ 2281588 h 2281588"/>
              <a:gd name="connsiteX10" fmla="*/ 427024 w 2100082"/>
              <a:gd name="connsiteY10" fmla="*/ 573492 h 2281588"/>
              <a:gd name="connsiteX11" fmla="*/ 0 w 2100082"/>
              <a:gd name="connsiteY11" fmla="*/ 573492 h 22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0082" h="2281588">
                <a:moveTo>
                  <a:pt x="0" y="0"/>
                </a:moveTo>
                <a:lnTo>
                  <a:pt x="2100082" y="0"/>
                </a:lnTo>
                <a:lnTo>
                  <a:pt x="2100082" y="573492"/>
                </a:lnTo>
                <a:lnTo>
                  <a:pt x="1673058" y="573492"/>
                </a:lnTo>
                <a:lnTo>
                  <a:pt x="2100082" y="2281588"/>
                </a:lnTo>
                <a:lnTo>
                  <a:pt x="1669011" y="2281588"/>
                </a:lnTo>
                <a:lnTo>
                  <a:pt x="1371196" y="1090328"/>
                </a:lnTo>
                <a:lnTo>
                  <a:pt x="728886" y="1090328"/>
                </a:lnTo>
                <a:lnTo>
                  <a:pt x="431071" y="2281588"/>
                </a:lnTo>
                <a:lnTo>
                  <a:pt x="0" y="2281588"/>
                </a:lnTo>
                <a:lnTo>
                  <a:pt x="427024" y="573492"/>
                </a:lnTo>
                <a:lnTo>
                  <a:pt x="0" y="57349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2730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E86A3F28-09E5-4984-9FDB-AE7B22DD5688}"/>
              </a:ext>
            </a:extLst>
          </p:cNvPr>
          <p:cNvSpPr txBox="1"/>
          <p:nvPr/>
        </p:nvSpPr>
        <p:spPr>
          <a:xfrm>
            <a:off x="4129701" y="3079828"/>
            <a:ext cx="143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7030A0"/>
                </a:solidFill>
                <a:latin typeface="MunaBold"/>
              </a:rPr>
              <a:t>الأسماك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6" name="TextBox 22">
            <a:extLst>
              <a:ext uri="{FF2B5EF4-FFF2-40B4-BE49-F238E27FC236}">
                <a16:creationId xmlns:a16="http://schemas.microsoft.com/office/drawing/2014/main" id="{14DC240D-E3C9-43B6-BDD0-DDAAD7CD2FF4}"/>
              </a:ext>
            </a:extLst>
          </p:cNvPr>
          <p:cNvSpPr txBox="1"/>
          <p:nvPr/>
        </p:nvSpPr>
        <p:spPr>
          <a:xfrm>
            <a:off x="10866536" y="2743923"/>
            <a:ext cx="143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7030A0"/>
                </a:solidFill>
                <a:latin typeface="MunaBold"/>
              </a:rPr>
              <a:t>الدواجن</a:t>
            </a:r>
            <a:endParaRPr lang="en-US" sz="2000" b="1" dirty="0">
              <a:solidFill>
                <a:srgbClr val="7030A0"/>
              </a:solidFill>
            </a:endParaRPr>
          </a:p>
        </p:txBody>
      </p:sp>
      <p:grpSp>
        <p:nvGrpSpPr>
          <p:cNvPr id="57" name="Group 7">
            <a:extLst>
              <a:ext uri="{FF2B5EF4-FFF2-40B4-BE49-F238E27FC236}">
                <a16:creationId xmlns:a16="http://schemas.microsoft.com/office/drawing/2014/main" id="{B18FA318-5A0A-44AA-830D-712B8B091292}"/>
              </a:ext>
            </a:extLst>
          </p:cNvPr>
          <p:cNvGrpSpPr/>
          <p:nvPr/>
        </p:nvGrpSpPr>
        <p:grpSpPr>
          <a:xfrm>
            <a:off x="287820" y="1359820"/>
            <a:ext cx="3451314" cy="2047141"/>
            <a:chOff x="418075" y="1359820"/>
            <a:chExt cx="2737232" cy="2047141"/>
          </a:xfrm>
        </p:grpSpPr>
        <p:sp>
          <p:nvSpPr>
            <p:cNvPr id="59" name="TextBox 1">
              <a:extLst>
                <a:ext uri="{FF2B5EF4-FFF2-40B4-BE49-F238E27FC236}">
                  <a16:creationId xmlns:a16="http://schemas.microsoft.com/office/drawing/2014/main" id="{6A4E8DF9-7EAA-450F-B654-C28997390560}"/>
                </a:ext>
              </a:extLst>
            </p:cNvPr>
            <p:cNvSpPr txBox="1"/>
            <p:nvPr/>
          </p:nvSpPr>
          <p:spPr>
            <a:xfrm>
              <a:off x="418075" y="2760630"/>
              <a:ext cx="1438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rgbClr val="7030A0"/>
                  </a:solidFill>
                </a:rPr>
                <a:t>الإبل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60" name="Group 6">
              <a:extLst>
                <a:ext uri="{FF2B5EF4-FFF2-40B4-BE49-F238E27FC236}">
                  <a16:creationId xmlns:a16="http://schemas.microsoft.com/office/drawing/2014/main" id="{91FDC881-B567-4D15-A9A8-CAC72999E9BC}"/>
                </a:ext>
              </a:extLst>
            </p:cNvPr>
            <p:cNvGrpSpPr/>
            <p:nvPr/>
          </p:nvGrpSpPr>
          <p:grpSpPr>
            <a:xfrm>
              <a:off x="420819" y="1359820"/>
              <a:ext cx="2734488" cy="1569661"/>
              <a:chOff x="420819" y="1359820"/>
              <a:chExt cx="2734488" cy="1569661"/>
            </a:xfrm>
          </p:grpSpPr>
          <p:sp>
            <p:nvSpPr>
              <p:cNvPr id="61" name="TextBox 4">
                <a:extLst>
                  <a:ext uri="{FF2B5EF4-FFF2-40B4-BE49-F238E27FC236}">
                    <a16:creationId xmlns:a16="http://schemas.microsoft.com/office/drawing/2014/main" id="{D9752D8D-D589-4668-9EB2-DBA4C2214F52}"/>
                  </a:ext>
                </a:extLst>
              </p:cNvPr>
              <p:cNvSpPr txBox="1"/>
              <p:nvPr/>
            </p:nvSpPr>
            <p:spPr>
              <a:xfrm>
                <a:off x="420819" y="1359820"/>
                <a:ext cx="27344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b="1" dirty="0">
                    <a:solidFill>
                      <a:srgbClr val="FF0000"/>
                    </a:solidFill>
                  </a:rPr>
                  <a:t>مناطق تركزها : </a:t>
                </a:r>
                <a:r>
                  <a:rPr lang="ar-SY" b="1" dirty="0">
                    <a:solidFill>
                      <a:schemeClr val="bg1"/>
                    </a:solidFill>
                  </a:rPr>
                  <a:t>الرياض , القصيم , حائل , الشرقية 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5">
                <a:extLst>
                  <a:ext uri="{FF2B5EF4-FFF2-40B4-BE49-F238E27FC236}">
                    <a16:creationId xmlns:a16="http://schemas.microsoft.com/office/drawing/2014/main" id="{85513C1D-0759-4B03-8531-B5BCA275CD30}"/>
                  </a:ext>
                </a:extLst>
              </p:cNvPr>
              <p:cNvSpPr txBox="1"/>
              <p:nvPr/>
            </p:nvSpPr>
            <p:spPr>
              <a:xfrm>
                <a:off x="494502" y="2006151"/>
                <a:ext cx="25871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</a:rPr>
                  <a:t>أسباب تركزها </a:t>
                </a:r>
                <a:r>
                  <a:rPr lang="ar-SY" dirty="0">
                    <a:solidFill>
                      <a:schemeClr val="bg1"/>
                    </a:solidFill>
                  </a:rPr>
                  <a:t>: </a:t>
                </a:r>
                <a:r>
                  <a:rPr lang="ar-SY" b="1" dirty="0">
                    <a:solidFill>
                      <a:schemeClr val="bg1"/>
                    </a:solidFill>
                  </a:rPr>
                  <a:t>ملاءمة الخصائص الجغرافية في هذه المناطق لتربية الإبل</a:t>
                </a:r>
              </a:p>
              <a:p>
                <a:pPr algn="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5" name="Group 25">
            <a:extLst>
              <a:ext uri="{FF2B5EF4-FFF2-40B4-BE49-F238E27FC236}">
                <a16:creationId xmlns:a16="http://schemas.microsoft.com/office/drawing/2014/main" id="{136CC769-C936-466E-B1CD-0D172DD6A57E}"/>
              </a:ext>
            </a:extLst>
          </p:cNvPr>
          <p:cNvGrpSpPr/>
          <p:nvPr/>
        </p:nvGrpSpPr>
        <p:grpSpPr>
          <a:xfrm>
            <a:off x="5448430" y="4634878"/>
            <a:ext cx="2922281" cy="1295606"/>
            <a:chOff x="576976" y="1280358"/>
            <a:chExt cx="2295222" cy="1295606"/>
          </a:xfrm>
        </p:grpSpPr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C7FD0CF6-64C3-4D0D-BF18-61A80D5107FD}"/>
                </a:ext>
              </a:extLst>
            </p:cNvPr>
            <p:cNvSpPr txBox="1"/>
            <p:nvPr/>
          </p:nvSpPr>
          <p:spPr>
            <a:xfrm>
              <a:off x="696477" y="1280358"/>
              <a:ext cx="21757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ar-SY" b="1" dirty="0">
                  <a:solidFill>
                    <a:srgbClr val="FF0000"/>
                  </a:solidFill>
                </a:rPr>
                <a:t>مناطق تركزها : </a:t>
              </a:r>
              <a:r>
                <a:rPr lang="ar-SY" b="1" dirty="0">
                  <a:solidFill>
                    <a:schemeClr val="bg1"/>
                  </a:solidFill>
                </a:rPr>
                <a:t>سواحل الخليج الأحمر , الخليج العربي</a:t>
              </a:r>
              <a:r>
                <a:rPr lang="ar-SY" b="1" dirty="0">
                  <a:solidFill>
                    <a:srgbClr val="FF0000"/>
                  </a:solidFill>
                </a:rPr>
                <a:t>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27">
              <a:extLst>
                <a:ext uri="{FF2B5EF4-FFF2-40B4-BE49-F238E27FC236}">
                  <a16:creationId xmlns:a16="http://schemas.microsoft.com/office/drawing/2014/main" id="{B60BFED2-770C-463A-B37E-B2B362C14207}"/>
                </a:ext>
              </a:extLst>
            </p:cNvPr>
            <p:cNvSpPr txBox="1"/>
            <p:nvPr/>
          </p:nvSpPr>
          <p:spPr>
            <a:xfrm>
              <a:off x="576976" y="1929633"/>
              <a:ext cx="2274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ar-SY" b="1" dirty="0">
                  <a:solidFill>
                    <a:srgbClr val="FF0000"/>
                  </a:solidFill>
                </a:rPr>
                <a:t>أسباب تركزها </a:t>
              </a:r>
              <a:r>
                <a:rPr lang="ar-SY" dirty="0">
                  <a:solidFill>
                    <a:prstClr val="white"/>
                  </a:solidFill>
                </a:rPr>
                <a:t>: </a:t>
              </a:r>
              <a:r>
                <a:rPr lang="ar-SY" b="1" dirty="0">
                  <a:solidFill>
                    <a:prstClr val="white"/>
                  </a:solidFill>
                </a:rPr>
                <a:t>وجود الخُلْجان والأخوار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Group 10">
            <a:extLst>
              <a:ext uri="{FF2B5EF4-FFF2-40B4-BE49-F238E27FC236}">
                <a16:creationId xmlns:a16="http://schemas.microsoft.com/office/drawing/2014/main" id="{1AA2E17D-9BE5-4449-92AE-94CA2E529446}"/>
              </a:ext>
            </a:extLst>
          </p:cNvPr>
          <p:cNvGrpSpPr/>
          <p:nvPr/>
        </p:nvGrpSpPr>
        <p:grpSpPr>
          <a:xfrm>
            <a:off x="4788179" y="349080"/>
            <a:ext cx="3597200" cy="1487794"/>
            <a:chOff x="4788179" y="349080"/>
            <a:chExt cx="3597200" cy="1487794"/>
          </a:xfrm>
        </p:grpSpPr>
        <p:sp>
          <p:nvSpPr>
            <p:cNvPr id="72" name="TextBox 20">
              <a:extLst>
                <a:ext uri="{FF2B5EF4-FFF2-40B4-BE49-F238E27FC236}">
                  <a16:creationId xmlns:a16="http://schemas.microsoft.com/office/drawing/2014/main" id="{48C89E56-9AD0-430E-9175-82F6FF81EBDD}"/>
                </a:ext>
              </a:extLst>
            </p:cNvPr>
            <p:cNvSpPr txBox="1"/>
            <p:nvPr/>
          </p:nvSpPr>
          <p:spPr>
            <a:xfrm>
              <a:off x="6345347" y="1252099"/>
              <a:ext cx="1438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7030A0"/>
                  </a:solidFill>
                </a:rPr>
                <a:t>الأبقار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73" name="Group 28">
              <a:extLst>
                <a:ext uri="{FF2B5EF4-FFF2-40B4-BE49-F238E27FC236}">
                  <a16:creationId xmlns:a16="http://schemas.microsoft.com/office/drawing/2014/main" id="{7569F012-E7A8-4C6A-B863-7CAC6404525E}"/>
                </a:ext>
              </a:extLst>
            </p:cNvPr>
            <p:cNvGrpSpPr/>
            <p:nvPr/>
          </p:nvGrpSpPr>
          <p:grpSpPr>
            <a:xfrm>
              <a:off x="4788179" y="349080"/>
              <a:ext cx="3597200" cy="1011107"/>
              <a:chOff x="-730845" y="1731900"/>
              <a:chExt cx="3597200" cy="1011107"/>
            </a:xfrm>
          </p:grpSpPr>
          <p:sp>
            <p:nvSpPr>
              <p:cNvPr id="74" name="TextBox 29">
                <a:extLst>
                  <a:ext uri="{FF2B5EF4-FFF2-40B4-BE49-F238E27FC236}">
                    <a16:creationId xmlns:a16="http://schemas.microsoft.com/office/drawing/2014/main" id="{7647BE2F-418B-44A0-BE7D-8BB2D1C081E2}"/>
                  </a:ext>
                </a:extLst>
              </p:cNvPr>
              <p:cNvSpPr txBox="1"/>
              <p:nvPr/>
            </p:nvSpPr>
            <p:spPr>
              <a:xfrm>
                <a:off x="-730845" y="1731900"/>
                <a:ext cx="359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b="1" dirty="0">
                    <a:solidFill>
                      <a:srgbClr val="FF0000"/>
                    </a:solidFill>
                  </a:rPr>
                  <a:t>مناطق تركزها : </a:t>
                </a:r>
                <a:r>
                  <a:rPr lang="ar-SY" b="1" dirty="0">
                    <a:solidFill>
                      <a:schemeClr val="bg1"/>
                    </a:solidFill>
                  </a:rPr>
                  <a:t>تبوك , الرياض , عسير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TextBox 30">
                <a:extLst>
                  <a:ext uri="{FF2B5EF4-FFF2-40B4-BE49-F238E27FC236}">
                    <a16:creationId xmlns:a16="http://schemas.microsoft.com/office/drawing/2014/main" id="{CCD07FEF-4373-4037-8057-0E0064E81EA7}"/>
                  </a:ext>
                </a:extLst>
              </p:cNvPr>
              <p:cNvSpPr txBox="1"/>
              <p:nvPr/>
            </p:nvSpPr>
            <p:spPr>
              <a:xfrm>
                <a:off x="-235824" y="2096676"/>
                <a:ext cx="3087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b="1" dirty="0">
                    <a:solidFill>
                      <a:srgbClr val="FF0000"/>
                    </a:solidFill>
                  </a:rPr>
                  <a:t>أسباب تركزها </a:t>
                </a:r>
                <a:r>
                  <a:rPr lang="ar-SY" dirty="0">
                    <a:solidFill>
                      <a:prstClr val="white"/>
                    </a:solidFill>
                  </a:rPr>
                  <a:t>: </a:t>
                </a:r>
                <a:r>
                  <a:rPr lang="ar-SY" b="1" dirty="0">
                    <a:solidFill>
                      <a:prstClr val="white"/>
                    </a:solidFill>
                  </a:rPr>
                  <a:t>إقامة مشروعات لإنتاج الحليب ومشتقاته</a:t>
                </a:r>
                <a:endParaRPr lang="en-US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7" name="Group 37">
            <a:extLst>
              <a:ext uri="{FF2B5EF4-FFF2-40B4-BE49-F238E27FC236}">
                <a16:creationId xmlns:a16="http://schemas.microsoft.com/office/drawing/2014/main" id="{BA36603A-A984-4EF6-AA02-B4910624E372}"/>
              </a:ext>
            </a:extLst>
          </p:cNvPr>
          <p:cNvGrpSpPr/>
          <p:nvPr/>
        </p:nvGrpSpPr>
        <p:grpSpPr>
          <a:xfrm>
            <a:off x="8481289" y="823831"/>
            <a:ext cx="2812137" cy="2251028"/>
            <a:chOff x="8054399" y="1085653"/>
            <a:chExt cx="2812137" cy="2251028"/>
          </a:xfrm>
        </p:grpSpPr>
        <p:sp>
          <p:nvSpPr>
            <p:cNvPr id="79" name="TextBox 21">
              <a:extLst>
                <a:ext uri="{FF2B5EF4-FFF2-40B4-BE49-F238E27FC236}">
                  <a16:creationId xmlns:a16="http://schemas.microsoft.com/office/drawing/2014/main" id="{B73CAE0F-257F-4C0C-B890-77FFC561E617}"/>
                </a:ext>
              </a:extLst>
            </p:cNvPr>
            <p:cNvSpPr txBox="1"/>
            <p:nvPr/>
          </p:nvSpPr>
          <p:spPr>
            <a:xfrm>
              <a:off x="8282297" y="2505684"/>
              <a:ext cx="1438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7030A0"/>
                  </a:solidFill>
                  <a:latin typeface="MunaBold"/>
                </a:rPr>
                <a:t>الضأن والماعز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81" name="Group 31">
              <a:extLst>
                <a:ext uri="{FF2B5EF4-FFF2-40B4-BE49-F238E27FC236}">
                  <a16:creationId xmlns:a16="http://schemas.microsoft.com/office/drawing/2014/main" id="{69E539DB-3F19-4D28-8231-73C4D66B1A50}"/>
                </a:ext>
              </a:extLst>
            </p:cNvPr>
            <p:cNvGrpSpPr/>
            <p:nvPr/>
          </p:nvGrpSpPr>
          <p:grpSpPr>
            <a:xfrm>
              <a:off x="8054399" y="1085653"/>
              <a:ext cx="2812137" cy="1835530"/>
              <a:chOff x="39551" y="1294432"/>
              <a:chExt cx="2812137" cy="1835530"/>
            </a:xfrm>
          </p:grpSpPr>
          <p:sp>
            <p:nvSpPr>
              <p:cNvPr id="83" name="TextBox 32">
                <a:extLst>
                  <a:ext uri="{FF2B5EF4-FFF2-40B4-BE49-F238E27FC236}">
                    <a16:creationId xmlns:a16="http://schemas.microsoft.com/office/drawing/2014/main" id="{1FA4C322-BB92-4170-9CB0-13884B954FB7}"/>
                  </a:ext>
                </a:extLst>
              </p:cNvPr>
              <p:cNvSpPr txBox="1"/>
              <p:nvPr/>
            </p:nvSpPr>
            <p:spPr>
              <a:xfrm>
                <a:off x="39551" y="1294432"/>
                <a:ext cx="28121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b="1" dirty="0">
                    <a:solidFill>
                      <a:srgbClr val="FF0000"/>
                    </a:solidFill>
                  </a:rPr>
                  <a:t>مناطق تركزها : </a:t>
                </a:r>
                <a:r>
                  <a:rPr lang="ar-SY" b="1" dirty="0">
                    <a:solidFill>
                      <a:schemeClr val="bg1"/>
                    </a:solidFill>
                  </a:rPr>
                  <a:t>القصيم , الحدود الشمالية , الرياض , نجران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33">
                <a:extLst>
                  <a:ext uri="{FF2B5EF4-FFF2-40B4-BE49-F238E27FC236}">
                    <a16:creationId xmlns:a16="http://schemas.microsoft.com/office/drawing/2014/main" id="{27735D27-31B1-4B22-831B-569CEA1DA2D7}"/>
                  </a:ext>
                </a:extLst>
              </p:cNvPr>
              <p:cNvSpPr txBox="1"/>
              <p:nvPr/>
            </p:nvSpPr>
            <p:spPr>
              <a:xfrm>
                <a:off x="66600" y="1929633"/>
                <a:ext cx="27850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r"/>
                <a:r>
                  <a:rPr lang="ar-SY" b="1" dirty="0">
                    <a:solidFill>
                      <a:srgbClr val="FF0000"/>
                    </a:solidFill>
                  </a:rPr>
                  <a:t>أسباب تركزها </a:t>
                </a:r>
                <a:r>
                  <a:rPr lang="ar-SY" dirty="0">
                    <a:solidFill>
                      <a:prstClr val="white"/>
                    </a:solidFill>
                  </a:rPr>
                  <a:t>: </a:t>
                </a:r>
                <a:r>
                  <a:rPr lang="ar-SY" b="1" dirty="0">
                    <a:solidFill>
                      <a:prstClr val="white"/>
                    </a:solidFill>
                  </a:rPr>
                  <a:t>نموُّ الأعشاب في المنطقة، حيث تستطيع أن تعيش على</a:t>
                </a:r>
              </a:p>
              <a:p>
                <a:pPr lvl="0" algn="r"/>
                <a:r>
                  <a:rPr lang="ar-SY" b="1" dirty="0">
                    <a:solidFill>
                      <a:prstClr val="white"/>
                    </a:solidFill>
                  </a:rPr>
                  <a:t>الأعشاب القليلة</a:t>
                </a:r>
                <a:endParaRPr lang="en-US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5" name="Group 34">
            <a:extLst>
              <a:ext uri="{FF2B5EF4-FFF2-40B4-BE49-F238E27FC236}">
                <a16:creationId xmlns:a16="http://schemas.microsoft.com/office/drawing/2014/main" id="{91D34028-A4AA-45FC-8B60-1A328BC75094}"/>
              </a:ext>
            </a:extLst>
          </p:cNvPr>
          <p:cNvGrpSpPr/>
          <p:nvPr/>
        </p:nvGrpSpPr>
        <p:grpSpPr>
          <a:xfrm>
            <a:off x="9129486" y="4576219"/>
            <a:ext cx="2965196" cy="1482267"/>
            <a:chOff x="-581657" y="1595970"/>
            <a:chExt cx="2965196" cy="1482267"/>
          </a:xfrm>
        </p:grpSpPr>
        <p:sp>
          <p:nvSpPr>
            <p:cNvPr id="86" name="TextBox 35">
              <a:extLst>
                <a:ext uri="{FF2B5EF4-FFF2-40B4-BE49-F238E27FC236}">
                  <a16:creationId xmlns:a16="http://schemas.microsoft.com/office/drawing/2014/main" id="{37F794BC-025B-482E-A446-5CEBCD612A4A}"/>
                </a:ext>
              </a:extLst>
            </p:cNvPr>
            <p:cNvSpPr txBox="1"/>
            <p:nvPr/>
          </p:nvSpPr>
          <p:spPr>
            <a:xfrm>
              <a:off x="-48306" y="1595970"/>
              <a:ext cx="24318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ar-SY" b="1" dirty="0">
                  <a:solidFill>
                    <a:srgbClr val="FF0000"/>
                  </a:solidFill>
                </a:rPr>
                <a:t>مناطق تركزها : </a:t>
              </a:r>
              <a:r>
                <a:rPr lang="ar-SY" b="1" dirty="0">
                  <a:solidFill>
                    <a:schemeClr val="bg1"/>
                  </a:solidFill>
                </a:rPr>
                <a:t>جازان , مكة , تبوك , الجوف , القصيم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36">
              <a:extLst>
                <a:ext uri="{FF2B5EF4-FFF2-40B4-BE49-F238E27FC236}">
                  <a16:creationId xmlns:a16="http://schemas.microsoft.com/office/drawing/2014/main" id="{C592875B-6933-4AAB-AC5D-303B7BE201BD}"/>
                </a:ext>
              </a:extLst>
            </p:cNvPr>
            <p:cNvSpPr txBox="1"/>
            <p:nvPr/>
          </p:nvSpPr>
          <p:spPr>
            <a:xfrm>
              <a:off x="-581657" y="2154907"/>
              <a:ext cx="29651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ar-SY" b="1" dirty="0">
                  <a:solidFill>
                    <a:srgbClr val="FF0000"/>
                  </a:solidFill>
                </a:rPr>
                <a:t>أسباب تركزها </a:t>
              </a:r>
              <a:r>
                <a:rPr lang="ar-SY" dirty="0">
                  <a:solidFill>
                    <a:prstClr val="white"/>
                  </a:solidFill>
                </a:rPr>
                <a:t>: </a:t>
              </a:r>
              <a:r>
                <a:rPr lang="ar-SY" b="1" dirty="0">
                  <a:solidFill>
                    <a:prstClr val="white"/>
                  </a:solidFill>
                </a:rPr>
                <a:t>إقامة مشروعات الدواجن، واستيراد أجهزة التفقيس والأعلاف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0" name="Group 2">
            <a:extLst>
              <a:ext uri="{FF2B5EF4-FFF2-40B4-BE49-F238E27FC236}">
                <a16:creationId xmlns:a16="http://schemas.microsoft.com/office/drawing/2014/main" id="{09D7D125-72EB-483E-8410-4C09235102CF}"/>
              </a:ext>
            </a:extLst>
          </p:cNvPr>
          <p:cNvGrpSpPr/>
          <p:nvPr/>
        </p:nvGrpSpPr>
        <p:grpSpPr>
          <a:xfrm>
            <a:off x="-151194" y="422296"/>
            <a:ext cx="13169050" cy="5447900"/>
            <a:chOff x="-151194" y="422296"/>
            <a:chExt cx="13169050" cy="5447900"/>
          </a:xfrm>
        </p:grpSpPr>
        <p:sp>
          <p:nvSpPr>
            <p:cNvPr id="92" name="Freeform: Shape 24">
              <a:extLst>
                <a:ext uri="{FF2B5EF4-FFF2-40B4-BE49-F238E27FC236}">
                  <a16:creationId xmlns:a16="http://schemas.microsoft.com/office/drawing/2014/main" id="{C28BE98E-513B-41CF-A812-537E74B5A65F}"/>
                </a:ext>
              </a:extLst>
            </p:cNvPr>
            <p:cNvSpPr/>
            <p:nvPr/>
          </p:nvSpPr>
          <p:spPr>
            <a:xfrm rot="10800000">
              <a:off x="-151194" y="422296"/>
              <a:ext cx="13169050" cy="5439915"/>
            </a:xfrm>
            <a:custGeom>
              <a:avLst/>
              <a:gdLst>
                <a:gd name="connsiteX0" fmla="*/ 5708417 w 13169050"/>
                <a:gd name="connsiteY0" fmla="*/ 5439915 h 5439915"/>
                <a:gd name="connsiteX1" fmla="*/ 4098984 w 13169050"/>
                <a:gd name="connsiteY1" fmla="*/ 3987539 h 5439915"/>
                <a:gd name="connsiteX2" fmla="*/ 4094459 w 13169050"/>
                <a:gd name="connsiteY2" fmla="*/ 3897924 h 5439915"/>
                <a:gd name="connsiteX3" fmla="*/ 4090632 w 13169050"/>
                <a:gd name="connsiteY3" fmla="*/ 3897924 h 5439915"/>
                <a:gd name="connsiteX4" fmla="*/ 4090632 w 13169050"/>
                <a:gd name="connsiteY4" fmla="*/ 3822131 h 5439915"/>
                <a:gd name="connsiteX5" fmla="*/ 4090632 w 13169050"/>
                <a:gd name="connsiteY5" fmla="*/ 3074964 h 5439915"/>
                <a:gd name="connsiteX6" fmla="*/ 4090702 w 13169050"/>
                <a:gd name="connsiteY6" fmla="*/ 3074964 h 5439915"/>
                <a:gd name="connsiteX7" fmla="*/ 4090702 w 13169050"/>
                <a:gd name="connsiteY7" fmla="*/ 3074963 h 5439915"/>
                <a:gd name="connsiteX8" fmla="*/ 2929780 w 13169050"/>
                <a:gd name="connsiteY8" fmla="*/ 1914041 h 5439915"/>
                <a:gd name="connsiteX9" fmla="*/ 2929780 w 13169050"/>
                <a:gd name="connsiteY9" fmla="*/ 1914110 h 5439915"/>
                <a:gd name="connsiteX10" fmla="*/ 0 w 13169050"/>
                <a:gd name="connsiteY10" fmla="*/ 1914110 h 5439915"/>
                <a:gd name="connsiteX11" fmla="*/ 0 w 13169050"/>
                <a:gd name="connsiteY11" fmla="*/ 1457178 h 5439915"/>
                <a:gd name="connsiteX12" fmla="*/ 2929780 w 13169050"/>
                <a:gd name="connsiteY12" fmla="*/ 1457178 h 5439915"/>
                <a:gd name="connsiteX13" fmla="*/ 3095188 w 13169050"/>
                <a:gd name="connsiteY13" fmla="*/ 1465530 h 5439915"/>
                <a:gd name="connsiteX14" fmla="*/ 4547564 w 13169050"/>
                <a:gd name="connsiteY14" fmla="*/ 3074963 h 5439915"/>
                <a:gd name="connsiteX15" fmla="*/ 4547564 w 13169050"/>
                <a:gd name="connsiteY15" fmla="*/ 3074964 h 5439915"/>
                <a:gd name="connsiteX16" fmla="*/ 4547564 w 13169050"/>
                <a:gd name="connsiteY16" fmla="*/ 3823480 h 5439915"/>
                <a:gd name="connsiteX17" fmla="*/ 4553489 w 13169050"/>
                <a:gd name="connsiteY17" fmla="*/ 3940827 h 5439915"/>
                <a:gd name="connsiteX18" fmla="*/ 5708418 w 13169050"/>
                <a:gd name="connsiteY18" fmla="*/ 4983052 h 5439915"/>
                <a:gd name="connsiteX19" fmla="*/ 6863346 w 13169050"/>
                <a:gd name="connsiteY19" fmla="*/ 3940827 h 5439915"/>
                <a:gd name="connsiteX20" fmla="*/ 6869340 w 13169050"/>
                <a:gd name="connsiteY20" fmla="*/ 3822131 h 5439915"/>
                <a:gd name="connsiteX21" fmla="*/ 6869270 w 13169050"/>
                <a:gd name="connsiteY21" fmla="*/ 3822131 h 5439915"/>
                <a:gd name="connsiteX22" fmla="*/ 6869270 w 13169050"/>
                <a:gd name="connsiteY22" fmla="*/ 1617787 h 5439915"/>
                <a:gd name="connsiteX23" fmla="*/ 6869270 w 13169050"/>
                <a:gd name="connsiteY23" fmla="*/ 1617786 h 5439915"/>
                <a:gd name="connsiteX24" fmla="*/ 6869270 w 13169050"/>
                <a:gd name="connsiteY24" fmla="*/ 1573645 h 5439915"/>
                <a:gd name="connsiteX25" fmla="*/ 6873443 w 13169050"/>
                <a:gd name="connsiteY25" fmla="*/ 1573645 h 5439915"/>
                <a:gd name="connsiteX26" fmla="*/ 6898217 w 13169050"/>
                <a:gd name="connsiteY26" fmla="*/ 1311536 h 5439915"/>
                <a:gd name="connsiteX27" fmla="*/ 8321645 w 13169050"/>
                <a:gd name="connsiteY27" fmla="*/ 8353 h 5439915"/>
                <a:gd name="connsiteX28" fmla="*/ 8463731 w 13169050"/>
                <a:gd name="connsiteY28" fmla="*/ 1179 h 5439915"/>
                <a:gd name="connsiteX29" fmla="*/ 8463731 w 13169050"/>
                <a:gd name="connsiteY29" fmla="*/ 0 h 5439915"/>
                <a:gd name="connsiteX30" fmla="*/ 13169050 w 13169050"/>
                <a:gd name="connsiteY30" fmla="*/ 0 h 5439915"/>
                <a:gd name="connsiteX31" fmla="*/ 13169050 w 13169050"/>
                <a:gd name="connsiteY31" fmla="*/ 456932 h 5439915"/>
                <a:gd name="connsiteX32" fmla="*/ 8485707 w 13169050"/>
                <a:gd name="connsiteY32" fmla="*/ 456932 h 5439915"/>
                <a:gd name="connsiteX33" fmla="*/ 8368356 w 13169050"/>
                <a:gd name="connsiteY33" fmla="*/ 462858 h 5439915"/>
                <a:gd name="connsiteX34" fmla="*/ 7346905 w 13169050"/>
                <a:gd name="connsiteY34" fmla="*/ 1398021 h 5439915"/>
                <a:gd name="connsiteX35" fmla="*/ 7326202 w 13169050"/>
                <a:gd name="connsiteY35" fmla="*/ 1617046 h 5439915"/>
                <a:gd name="connsiteX36" fmla="*/ 7326202 w 13169050"/>
                <a:gd name="connsiteY36" fmla="*/ 3822131 h 5439915"/>
                <a:gd name="connsiteX37" fmla="*/ 7317849 w 13169050"/>
                <a:gd name="connsiteY37" fmla="*/ 3987539 h 5439915"/>
                <a:gd name="connsiteX38" fmla="*/ 5708417 w 13169050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69050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69050" y="0"/>
                  </a:lnTo>
                  <a:lnTo>
                    <a:pt x="13169050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extrusionH="152400" prstMaterial="metal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23">
              <a:extLst>
                <a:ext uri="{FF2B5EF4-FFF2-40B4-BE49-F238E27FC236}">
                  <a16:creationId xmlns:a16="http://schemas.microsoft.com/office/drawing/2014/main" id="{C5A01D43-D1FE-423C-96C8-B8C69F8C9B83}"/>
                </a:ext>
              </a:extLst>
            </p:cNvPr>
            <p:cNvSpPr/>
            <p:nvPr/>
          </p:nvSpPr>
          <p:spPr>
            <a:xfrm rot="10800000">
              <a:off x="-151194" y="430281"/>
              <a:ext cx="13138661" cy="5439915"/>
            </a:xfrm>
            <a:custGeom>
              <a:avLst/>
              <a:gdLst>
                <a:gd name="connsiteX0" fmla="*/ 5708417 w 13138661"/>
                <a:gd name="connsiteY0" fmla="*/ 5439915 h 5439915"/>
                <a:gd name="connsiteX1" fmla="*/ 4098984 w 13138661"/>
                <a:gd name="connsiteY1" fmla="*/ 3987539 h 5439915"/>
                <a:gd name="connsiteX2" fmla="*/ 4094459 w 13138661"/>
                <a:gd name="connsiteY2" fmla="*/ 3897924 h 5439915"/>
                <a:gd name="connsiteX3" fmla="*/ 4090632 w 13138661"/>
                <a:gd name="connsiteY3" fmla="*/ 3897924 h 5439915"/>
                <a:gd name="connsiteX4" fmla="*/ 4090632 w 13138661"/>
                <a:gd name="connsiteY4" fmla="*/ 3822131 h 5439915"/>
                <a:gd name="connsiteX5" fmla="*/ 4090632 w 13138661"/>
                <a:gd name="connsiteY5" fmla="*/ 3074964 h 5439915"/>
                <a:gd name="connsiteX6" fmla="*/ 4090702 w 13138661"/>
                <a:gd name="connsiteY6" fmla="*/ 3074964 h 5439915"/>
                <a:gd name="connsiteX7" fmla="*/ 4090702 w 13138661"/>
                <a:gd name="connsiteY7" fmla="*/ 3074963 h 5439915"/>
                <a:gd name="connsiteX8" fmla="*/ 2929780 w 13138661"/>
                <a:gd name="connsiteY8" fmla="*/ 1914041 h 5439915"/>
                <a:gd name="connsiteX9" fmla="*/ 2929780 w 13138661"/>
                <a:gd name="connsiteY9" fmla="*/ 1914110 h 5439915"/>
                <a:gd name="connsiteX10" fmla="*/ 0 w 13138661"/>
                <a:gd name="connsiteY10" fmla="*/ 1914110 h 5439915"/>
                <a:gd name="connsiteX11" fmla="*/ 0 w 13138661"/>
                <a:gd name="connsiteY11" fmla="*/ 1457178 h 5439915"/>
                <a:gd name="connsiteX12" fmla="*/ 2929780 w 13138661"/>
                <a:gd name="connsiteY12" fmla="*/ 1457178 h 5439915"/>
                <a:gd name="connsiteX13" fmla="*/ 3095188 w 13138661"/>
                <a:gd name="connsiteY13" fmla="*/ 1465530 h 5439915"/>
                <a:gd name="connsiteX14" fmla="*/ 4547564 w 13138661"/>
                <a:gd name="connsiteY14" fmla="*/ 3074963 h 5439915"/>
                <a:gd name="connsiteX15" fmla="*/ 4547564 w 13138661"/>
                <a:gd name="connsiteY15" fmla="*/ 3074964 h 5439915"/>
                <a:gd name="connsiteX16" fmla="*/ 4547564 w 13138661"/>
                <a:gd name="connsiteY16" fmla="*/ 3823480 h 5439915"/>
                <a:gd name="connsiteX17" fmla="*/ 4553489 w 13138661"/>
                <a:gd name="connsiteY17" fmla="*/ 3940827 h 5439915"/>
                <a:gd name="connsiteX18" fmla="*/ 5708418 w 13138661"/>
                <a:gd name="connsiteY18" fmla="*/ 4983052 h 5439915"/>
                <a:gd name="connsiteX19" fmla="*/ 6863346 w 13138661"/>
                <a:gd name="connsiteY19" fmla="*/ 3940827 h 5439915"/>
                <a:gd name="connsiteX20" fmla="*/ 6869340 w 13138661"/>
                <a:gd name="connsiteY20" fmla="*/ 3822131 h 5439915"/>
                <a:gd name="connsiteX21" fmla="*/ 6869270 w 13138661"/>
                <a:gd name="connsiteY21" fmla="*/ 3822131 h 5439915"/>
                <a:gd name="connsiteX22" fmla="*/ 6869270 w 13138661"/>
                <a:gd name="connsiteY22" fmla="*/ 1617787 h 5439915"/>
                <a:gd name="connsiteX23" fmla="*/ 6869270 w 13138661"/>
                <a:gd name="connsiteY23" fmla="*/ 1617786 h 5439915"/>
                <a:gd name="connsiteX24" fmla="*/ 6869270 w 13138661"/>
                <a:gd name="connsiteY24" fmla="*/ 1573645 h 5439915"/>
                <a:gd name="connsiteX25" fmla="*/ 6873443 w 13138661"/>
                <a:gd name="connsiteY25" fmla="*/ 1573645 h 5439915"/>
                <a:gd name="connsiteX26" fmla="*/ 6898217 w 13138661"/>
                <a:gd name="connsiteY26" fmla="*/ 1311536 h 5439915"/>
                <a:gd name="connsiteX27" fmla="*/ 8321645 w 13138661"/>
                <a:gd name="connsiteY27" fmla="*/ 8353 h 5439915"/>
                <a:gd name="connsiteX28" fmla="*/ 8463731 w 13138661"/>
                <a:gd name="connsiteY28" fmla="*/ 1179 h 5439915"/>
                <a:gd name="connsiteX29" fmla="*/ 8463731 w 13138661"/>
                <a:gd name="connsiteY29" fmla="*/ 0 h 5439915"/>
                <a:gd name="connsiteX30" fmla="*/ 13138661 w 13138661"/>
                <a:gd name="connsiteY30" fmla="*/ 0 h 5439915"/>
                <a:gd name="connsiteX31" fmla="*/ 13138661 w 13138661"/>
                <a:gd name="connsiteY31" fmla="*/ 456932 h 5439915"/>
                <a:gd name="connsiteX32" fmla="*/ 8485707 w 13138661"/>
                <a:gd name="connsiteY32" fmla="*/ 456932 h 5439915"/>
                <a:gd name="connsiteX33" fmla="*/ 8368356 w 13138661"/>
                <a:gd name="connsiteY33" fmla="*/ 462858 h 5439915"/>
                <a:gd name="connsiteX34" fmla="*/ 7346905 w 13138661"/>
                <a:gd name="connsiteY34" fmla="*/ 1398021 h 5439915"/>
                <a:gd name="connsiteX35" fmla="*/ 7326202 w 13138661"/>
                <a:gd name="connsiteY35" fmla="*/ 1617046 h 5439915"/>
                <a:gd name="connsiteX36" fmla="*/ 7326202 w 13138661"/>
                <a:gd name="connsiteY36" fmla="*/ 3822131 h 5439915"/>
                <a:gd name="connsiteX37" fmla="*/ 7317849 w 13138661"/>
                <a:gd name="connsiteY37" fmla="*/ 3987539 h 5439915"/>
                <a:gd name="connsiteX38" fmla="*/ 5708417 w 13138661"/>
                <a:gd name="connsiteY38" fmla="*/ 5439915 h 5439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138661" h="5439915">
                  <a:moveTo>
                    <a:pt x="5708417" y="5439915"/>
                  </a:moveTo>
                  <a:cubicBezTo>
                    <a:pt x="4870781" y="5439915"/>
                    <a:pt x="4181831" y="4803317"/>
                    <a:pt x="4098984" y="3987539"/>
                  </a:cubicBezTo>
                  <a:lnTo>
                    <a:pt x="4094459" y="3897924"/>
                  </a:lnTo>
                  <a:lnTo>
                    <a:pt x="4090632" y="3897924"/>
                  </a:lnTo>
                  <a:lnTo>
                    <a:pt x="4090632" y="3822131"/>
                  </a:lnTo>
                  <a:lnTo>
                    <a:pt x="4090632" y="3074964"/>
                  </a:lnTo>
                  <a:lnTo>
                    <a:pt x="4090702" y="3074964"/>
                  </a:lnTo>
                  <a:lnTo>
                    <a:pt x="4090702" y="3074963"/>
                  </a:lnTo>
                  <a:cubicBezTo>
                    <a:pt x="4090702" y="2433803"/>
                    <a:pt x="3570940" y="1914041"/>
                    <a:pt x="2929780" y="1914041"/>
                  </a:cubicBezTo>
                  <a:lnTo>
                    <a:pt x="2929780" y="1914110"/>
                  </a:lnTo>
                  <a:lnTo>
                    <a:pt x="0" y="1914110"/>
                  </a:lnTo>
                  <a:lnTo>
                    <a:pt x="0" y="1457178"/>
                  </a:lnTo>
                  <a:lnTo>
                    <a:pt x="2929780" y="1457178"/>
                  </a:lnTo>
                  <a:lnTo>
                    <a:pt x="3095188" y="1465530"/>
                  </a:lnTo>
                  <a:cubicBezTo>
                    <a:pt x="3910966" y="1548377"/>
                    <a:pt x="4547564" y="2237327"/>
                    <a:pt x="4547564" y="3074963"/>
                  </a:cubicBezTo>
                  <a:lnTo>
                    <a:pt x="4547564" y="3074964"/>
                  </a:lnTo>
                  <a:lnTo>
                    <a:pt x="4547564" y="3823480"/>
                  </a:lnTo>
                  <a:lnTo>
                    <a:pt x="4553489" y="3940827"/>
                  </a:lnTo>
                  <a:cubicBezTo>
                    <a:pt x="4612940" y="4526230"/>
                    <a:pt x="5107330" y="4983052"/>
                    <a:pt x="5708418" y="4983052"/>
                  </a:cubicBezTo>
                  <a:cubicBezTo>
                    <a:pt x="6309505" y="4983052"/>
                    <a:pt x="6803895" y="4526230"/>
                    <a:pt x="6863346" y="3940827"/>
                  </a:cubicBezTo>
                  <a:lnTo>
                    <a:pt x="6869340" y="3822131"/>
                  </a:lnTo>
                  <a:lnTo>
                    <a:pt x="6869270" y="3822131"/>
                  </a:lnTo>
                  <a:lnTo>
                    <a:pt x="6869270" y="1617787"/>
                  </a:lnTo>
                  <a:lnTo>
                    <a:pt x="6869270" y="1617786"/>
                  </a:lnTo>
                  <a:lnTo>
                    <a:pt x="6869270" y="1573645"/>
                  </a:lnTo>
                  <a:lnTo>
                    <a:pt x="6873443" y="1573645"/>
                  </a:lnTo>
                  <a:lnTo>
                    <a:pt x="6898217" y="1311536"/>
                  </a:lnTo>
                  <a:cubicBezTo>
                    <a:pt x="7031220" y="617383"/>
                    <a:pt x="7607840" y="80844"/>
                    <a:pt x="8321645" y="8353"/>
                  </a:cubicBezTo>
                  <a:lnTo>
                    <a:pt x="8463731" y="1179"/>
                  </a:lnTo>
                  <a:lnTo>
                    <a:pt x="8463731" y="0"/>
                  </a:lnTo>
                  <a:lnTo>
                    <a:pt x="13138661" y="0"/>
                  </a:lnTo>
                  <a:lnTo>
                    <a:pt x="13138661" y="456932"/>
                  </a:lnTo>
                  <a:lnTo>
                    <a:pt x="8485707" y="456932"/>
                  </a:lnTo>
                  <a:lnTo>
                    <a:pt x="8368356" y="462858"/>
                  </a:lnTo>
                  <a:cubicBezTo>
                    <a:pt x="7856129" y="514877"/>
                    <a:pt x="7442347" y="899897"/>
                    <a:pt x="7346905" y="1398021"/>
                  </a:cubicBezTo>
                  <a:lnTo>
                    <a:pt x="7326202" y="1617046"/>
                  </a:lnTo>
                  <a:lnTo>
                    <a:pt x="7326202" y="3822131"/>
                  </a:lnTo>
                  <a:lnTo>
                    <a:pt x="7317849" y="3987539"/>
                  </a:lnTo>
                  <a:cubicBezTo>
                    <a:pt x="7235002" y="4803317"/>
                    <a:pt x="6546052" y="5439915"/>
                    <a:pt x="5708417" y="5439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perspectiveRelaxedModerately" fov="3600000">
                <a:rot lat="3890631" lon="0" rev="0"/>
              </a:camera>
              <a:lightRig rig="twoPt" dir="t"/>
            </a:scene3d>
            <a:sp3d contourW="12700" prstMaterial="metal">
              <a:bevelT w="12700" h="133350" prst="softRound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3">
              <a:extLst>
                <a:ext uri="{FF2B5EF4-FFF2-40B4-BE49-F238E27FC236}">
                  <a16:creationId xmlns:a16="http://schemas.microsoft.com/office/drawing/2014/main" id="{733E4767-4EBE-4320-883C-8B5A00D46276}"/>
                </a:ext>
              </a:extLst>
            </p:cNvPr>
            <p:cNvSpPr/>
            <p:nvPr/>
          </p:nvSpPr>
          <p:spPr>
            <a:xfrm>
              <a:off x="30997" y="2301483"/>
              <a:ext cx="12548851" cy="2333395"/>
            </a:xfrm>
            <a:custGeom>
              <a:avLst/>
              <a:gdLst>
                <a:gd name="connsiteX0" fmla="*/ 0 w 12646617"/>
                <a:gd name="connsiteY0" fmla="*/ 2279398 h 2342277"/>
                <a:gd name="connsiteX1" fmla="*/ 4076054 w 12646617"/>
                <a:gd name="connsiteY1" fmla="*/ 2294896 h 2342277"/>
                <a:gd name="connsiteX2" fmla="*/ 5625884 w 12646617"/>
                <a:gd name="connsiteY2" fmla="*/ 1752456 h 2342277"/>
                <a:gd name="connsiteX3" fmla="*/ 5889356 w 12646617"/>
                <a:gd name="connsiteY3" fmla="*/ 512591 h 2342277"/>
                <a:gd name="connsiteX4" fmla="*/ 6261315 w 12646617"/>
                <a:gd name="connsiteY4" fmla="*/ 156130 h 2342277"/>
                <a:gd name="connsiteX5" fmla="*/ 6865749 w 12646617"/>
                <a:gd name="connsiteY5" fmla="*/ 1147 h 2342277"/>
                <a:gd name="connsiteX6" fmla="*/ 8012623 w 12646617"/>
                <a:gd name="connsiteY6" fmla="*/ 109635 h 2342277"/>
                <a:gd name="connsiteX7" fmla="*/ 8415579 w 12646617"/>
                <a:gd name="connsiteY7" fmla="*/ 512591 h 2342277"/>
                <a:gd name="connsiteX8" fmla="*/ 9159498 w 12646617"/>
                <a:gd name="connsiteY8" fmla="*/ 1163520 h 2342277"/>
                <a:gd name="connsiteX9" fmla="*/ 10290874 w 12646617"/>
                <a:gd name="connsiteY9" fmla="*/ 1380496 h 2342277"/>
                <a:gd name="connsiteX10" fmla="*/ 12646617 w 12646617"/>
                <a:gd name="connsiteY10" fmla="*/ 1380496 h 2342277"/>
                <a:gd name="connsiteX0" fmla="*/ 0 w 12646617"/>
                <a:gd name="connsiteY0" fmla="*/ 2199068 h 2261947"/>
                <a:gd name="connsiteX1" fmla="*/ 4076054 w 12646617"/>
                <a:gd name="connsiteY1" fmla="*/ 2214566 h 2261947"/>
                <a:gd name="connsiteX2" fmla="*/ 5625884 w 12646617"/>
                <a:gd name="connsiteY2" fmla="*/ 1672126 h 2261947"/>
                <a:gd name="connsiteX3" fmla="*/ 5889356 w 12646617"/>
                <a:gd name="connsiteY3" fmla="*/ 432261 h 2261947"/>
                <a:gd name="connsiteX4" fmla="*/ 6261315 w 12646617"/>
                <a:gd name="connsiteY4" fmla="*/ 75800 h 2261947"/>
                <a:gd name="connsiteX5" fmla="*/ 8012623 w 12646617"/>
                <a:gd name="connsiteY5" fmla="*/ 29305 h 2261947"/>
                <a:gd name="connsiteX6" fmla="*/ 8415579 w 12646617"/>
                <a:gd name="connsiteY6" fmla="*/ 432261 h 2261947"/>
                <a:gd name="connsiteX7" fmla="*/ 9159498 w 12646617"/>
                <a:gd name="connsiteY7" fmla="*/ 1083190 h 2261947"/>
                <a:gd name="connsiteX8" fmla="*/ 10290874 w 12646617"/>
                <a:gd name="connsiteY8" fmla="*/ 1300166 h 2261947"/>
                <a:gd name="connsiteX9" fmla="*/ 12646617 w 12646617"/>
                <a:gd name="connsiteY9" fmla="*/ 1300166 h 2261947"/>
                <a:gd name="connsiteX0" fmla="*/ 0 w 12646617"/>
                <a:gd name="connsiteY0" fmla="*/ 2169763 h 2232642"/>
                <a:gd name="connsiteX1" fmla="*/ 4076054 w 12646617"/>
                <a:gd name="connsiteY1" fmla="*/ 2185261 h 2232642"/>
                <a:gd name="connsiteX2" fmla="*/ 5625884 w 12646617"/>
                <a:gd name="connsiteY2" fmla="*/ 1642821 h 2232642"/>
                <a:gd name="connsiteX3" fmla="*/ 5889356 w 12646617"/>
                <a:gd name="connsiteY3" fmla="*/ 402956 h 2232642"/>
                <a:gd name="connsiteX4" fmla="*/ 8012623 w 12646617"/>
                <a:gd name="connsiteY4" fmla="*/ 0 h 2232642"/>
                <a:gd name="connsiteX5" fmla="*/ 8415579 w 12646617"/>
                <a:gd name="connsiteY5" fmla="*/ 402956 h 2232642"/>
                <a:gd name="connsiteX6" fmla="*/ 9159498 w 12646617"/>
                <a:gd name="connsiteY6" fmla="*/ 1053885 h 2232642"/>
                <a:gd name="connsiteX7" fmla="*/ 10290874 w 12646617"/>
                <a:gd name="connsiteY7" fmla="*/ 1270861 h 2232642"/>
                <a:gd name="connsiteX8" fmla="*/ 12646617 w 12646617"/>
                <a:gd name="connsiteY8" fmla="*/ 1270861 h 2232642"/>
                <a:gd name="connsiteX0" fmla="*/ 0 w 12646617"/>
                <a:gd name="connsiteY0" fmla="*/ 2248276 h 2311155"/>
                <a:gd name="connsiteX1" fmla="*/ 4076054 w 12646617"/>
                <a:gd name="connsiteY1" fmla="*/ 2263774 h 2311155"/>
                <a:gd name="connsiteX2" fmla="*/ 5625884 w 12646617"/>
                <a:gd name="connsiteY2" fmla="*/ 1721334 h 2311155"/>
                <a:gd name="connsiteX3" fmla="*/ 5889356 w 12646617"/>
                <a:gd name="connsiteY3" fmla="*/ 481469 h 2311155"/>
                <a:gd name="connsiteX4" fmla="*/ 8012623 w 12646617"/>
                <a:gd name="connsiteY4" fmla="*/ 78513 h 2311155"/>
                <a:gd name="connsiteX5" fmla="*/ 8415579 w 12646617"/>
                <a:gd name="connsiteY5" fmla="*/ 481469 h 2311155"/>
                <a:gd name="connsiteX6" fmla="*/ 9159498 w 12646617"/>
                <a:gd name="connsiteY6" fmla="*/ 1132398 h 2311155"/>
                <a:gd name="connsiteX7" fmla="*/ 10290874 w 12646617"/>
                <a:gd name="connsiteY7" fmla="*/ 1349374 h 2311155"/>
                <a:gd name="connsiteX8" fmla="*/ 12646617 w 12646617"/>
                <a:gd name="connsiteY8" fmla="*/ 1349374 h 2311155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2250342 h 2313221"/>
                <a:gd name="connsiteX1" fmla="*/ 4076054 w 12646617"/>
                <a:gd name="connsiteY1" fmla="*/ 2265840 h 2313221"/>
                <a:gd name="connsiteX2" fmla="*/ 5625884 w 12646617"/>
                <a:gd name="connsiteY2" fmla="*/ 1723400 h 2313221"/>
                <a:gd name="connsiteX3" fmla="*/ 5889356 w 12646617"/>
                <a:gd name="connsiteY3" fmla="*/ 483535 h 2313221"/>
                <a:gd name="connsiteX4" fmla="*/ 8012623 w 12646617"/>
                <a:gd name="connsiteY4" fmla="*/ 80579 h 2313221"/>
                <a:gd name="connsiteX5" fmla="*/ 8415579 w 12646617"/>
                <a:gd name="connsiteY5" fmla="*/ 483535 h 2313221"/>
                <a:gd name="connsiteX6" fmla="*/ 9159498 w 12646617"/>
                <a:gd name="connsiteY6" fmla="*/ 1134464 h 2313221"/>
                <a:gd name="connsiteX7" fmla="*/ 10290874 w 12646617"/>
                <a:gd name="connsiteY7" fmla="*/ 1351440 h 2313221"/>
                <a:gd name="connsiteX8" fmla="*/ 12646617 w 12646617"/>
                <a:gd name="connsiteY8" fmla="*/ 1351440 h 2313221"/>
                <a:gd name="connsiteX0" fmla="*/ 0 w 12646617"/>
                <a:gd name="connsiteY0" fmla="*/ 1887722 h 1950601"/>
                <a:gd name="connsiteX1" fmla="*/ 4076054 w 12646617"/>
                <a:gd name="connsiteY1" fmla="*/ 1903220 h 1950601"/>
                <a:gd name="connsiteX2" fmla="*/ 5625884 w 12646617"/>
                <a:gd name="connsiteY2" fmla="*/ 1360780 h 1950601"/>
                <a:gd name="connsiteX3" fmla="*/ 5889356 w 12646617"/>
                <a:gd name="connsiteY3" fmla="*/ 120915 h 1950601"/>
                <a:gd name="connsiteX4" fmla="*/ 8415579 w 12646617"/>
                <a:gd name="connsiteY4" fmla="*/ 120915 h 1950601"/>
                <a:gd name="connsiteX5" fmla="*/ 9159498 w 12646617"/>
                <a:gd name="connsiteY5" fmla="*/ 771844 h 1950601"/>
                <a:gd name="connsiteX6" fmla="*/ 10290874 w 12646617"/>
                <a:gd name="connsiteY6" fmla="*/ 988820 h 1950601"/>
                <a:gd name="connsiteX7" fmla="*/ 12646617 w 12646617"/>
                <a:gd name="connsiteY7" fmla="*/ 988820 h 1950601"/>
                <a:gd name="connsiteX0" fmla="*/ 0 w 12646617"/>
                <a:gd name="connsiteY0" fmla="*/ 2137017 h 2199896"/>
                <a:gd name="connsiteX1" fmla="*/ 4076054 w 12646617"/>
                <a:gd name="connsiteY1" fmla="*/ 2152515 h 2199896"/>
                <a:gd name="connsiteX2" fmla="*/ 5625884 w 12646617"/>
                <a:gd name="connsiteY2" fmla="*/ 1610075 h 2199896"/>
                <a:gd name="connsiteX3" fmla="*/ 5889356 w 12646617"/>
                <a:gd name="connsiteY3" fmla="*/ 370210 h 2199896"/>
                <a:gd name="connsiteX4" fmla="*/ 8415579 w 12646617"/>
                <a:gd name="connsiteY4" fmla="*/ 370210 h 2199896"/>
                <a:gd name="connsiteX5" fmla="*/ 9159498 w 12646617"/>
                <a:gd name="connsiteY5" fmla="*/ 1021139 h 2199896"/>
                <a:gd name="connsiteX6" fmla="*/ 10290874 w 12646617"/>
                <a:gd name="connsiteY6" fmla="*/ 1238115 h 2199896"/>
                <a:gd name="connsiteX7" fmla="*/ 12646617 w 12646617"/>
                <a:gd name="connsiteY7" fmla="*/ 1238115 h 2199896"/>
                <a:gd name="connsiteX0" fmla="*/ 0 w 12646617"/>
                <a:gd name="connsiteY0" fmla="*/ 2265378 h 2328257"/>
                <a:gd name="connsiteX1" fmla="*/ 4076054 w 12646617"/>
                <a:gd name="connsiteY1" fmla="*/ 2280876 h 2328257"/>
                <a:gd name="connsiteX2" fmla="*/ 5625884 w 12646617"/>
                <a:gd name="connsiteY2" fmla="*/ 1738436 h 2328257"/>
                <a:gd name="connsiteX3" fmla="*/ 5889356 w 12646617"/>
                <a:gd name="connsiteY3" fmla="*/ 498571 h 2328257"/>
                <a:gd name="connsiteX4" fmla="*/ 8415579 w 12646617"/>
                <a:gd name="connsiteY4" fmla="*/ 498571 h 2328257"/>
                <a:gd name="connsiteX5" fmla="*/ 9159498 w 12646617"/>
                <a:gd name="connsiteY5" fmla="*/ 1149500 h 2328257"/>
                <a:gd name="connsiteX6" fmla="*/ 10290874 w 12646617"/>
                <a:gd name="connsiteY6" fmla="*/ 1366476 h 2328257"/>
                <a:gd name="connsiteX7" fmla="*/ 12646617 w 12646617"/>
                <a:gd name="connsiteY7" fmla="*/ 1366476 h 2328257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299395 h 2362274"/>
                <a:gd name="connsiteX1" fmla="*/ 4076054 w 12646617"/>
                <a:gd name="connsiteY1" fmla="*/ 2314893 h 2362274"/>
                <a:gd name="connsiteX2" fmla="*/ 5625884 w 12646617"/>
                <a:gd name="connsiteY2" fmla="*/ 1772453 h 2362274"/>
                <a:gd name="connsiteX3" fmla="*/ 5889356 w 12646617"/>
                <a:gd name="connsiteY3" fmla="*/ 532588 h 2362274"/>
                <a:gd name="connsiteX4" fmla="*/ 8415579 w 12646617"/>
                <a:gd name="connsiteY4" fmla="*/ 532588 h 2362274"/>
                <a:gd name="connsiteX5" fmla="*/ 9159498 w 12646617"/>
                <a:gd name="connsiteY5" fmla="*/ 1183517 h 2362274"/>
                <a:gd name="connsiteX6" fmla="*/ 10290874 w 12646617"/>
                <a:gd name="connsiteY6" fmla="*/ 1400493 h 2362274"/>
                <a:gd name="connsiteX7" fmla="*/ 12646617 w 12646617"/>
                <a:gd name="connsiteY7" fmla="*/ 1400493 h 2362274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072668 h 2135547"/>
                <a:gd name="connsiteX1" fmla="*/ 4076054 w 12646617"/>
                <a:gd name="connsiteY1" fmla="*/ 2088166 h 2135547"/>
                <a:gd name="connsiteX2" fmla="*/ 5625884 w 12646617"/>
                <a:gd name="connsiteY2" fmla="*/ 1545726 h 2135547"/>
                <a:gd name="connsiteX3" fmla="*/ 5889356 w 12646617"/>
                <a:gd name="connsiteY3" fmla="*/ 305861 h 2135547"/>
                <a:gd name="connsiteX4" fmla="*/ 8415579 w 12646617"/>
                <a:gd name="connsiteY4" fmla="*/ 305861 h 2135547"/>
                <a:gd name="connsiteX5" fmla="*/ 10290874 w 12646617"/>
                <a:gd name="connsiteY5" fmla="*/ 1173766 h 2135547"/>
                <a:gd name="connsiteX6" fmla="*/ 12646617 w 12646617"/>
                <a:gd name="connsiteY6" fmla="*/ 1173766 h 2135547"/>
                <a:gd name="connsiteX0" fmla="*/ 0 w 12646617"/>
                <a:gd name="connsiteY0" fmla="*/ 2266024 h 2328903"/>
                <a:gd name="connsiteX1" fmla="*/ 4076054 w 12646617"/>
                <a:gd name="connsiteY1" fmla="*/ 2281522 h 2328903"/>
                <a:gd name="connsiteX2" fmla="*/ 5625884 w 12646617"/>
                <a:gd name="connsiteY2" fmla="*/ 1739082 h 2328903"/>
                <a:gd name="connsiteX3" fmla="*/ 5889356 w 12646617"/>
                <a:gd name="connsiteY3" fmla="*/ 499217 h 2328903"/>
                <a:gd name="connsiteX4" fmla="*/ 8415579 w 12646617"/>
                <a:gd name="connsiteY4" fmla="*/ 499217 h 2328903"/>
                <a:gd name="connsiteX5" fmla="*/ 10290874 w 12646617"/>
                <a:gd name="connsiteY5" fmla="*/ 1367122 h 2328903"/>
                <a:gd name="connsiteX6" fmla="*/ 12646617 w 12646617"/>
                <a:gd name="connsiteY6" fmla="*/ 1367122 h 2328903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646617"/>
                <a:gd name="connsiteY0" fmla="*/ 2270516 h 2333395"/>
                <a:gd name="connsiteX1" fmla="*/ 4076054 w 12646617"/>
                <a:gd name="connsiteY1" fmla="*/ 2286014 h 2333395"/>
                <a:gd name="connsiteX2" fmla="*/ 5625884 w 12646617"/>
                <a:gd name="connsiteY2" fmla="*/ 1743574 h 2333395"/>
                <a:gd name="connsiteX3" fmla="*/ 5889356 w 12646617"/>
                <a:gd name="connsiteY3" fmla="*/ 503709 h 2333395"/>
                <a:gd name="connsiteX4" fmla="*/ 8415579 w 12646617"/>
                <a:gd name="connsiteY4" fmla="*/ 503709 h 2333395"/>
                <a:gd name="connsiteX5" fmla="*/ 10290874 w 12646617"/>
                <a:gd name="connsiteY5" fmla="*/ 1371614 h 2333395"/>
                <a:gd name="connsiteX6" fmla="*/ 12646617 w 12646617"/>
                <a:gd name="connsiteY6" fmla="*/ 1371614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  <a:gd name="connsiteX0" fmla="*/ 0 w 12548851"/>
                <a:gd name="connsiteY0" fmla="*/ 2270516 h 2333395"/>
                <a:gd name="connsiteX1" fmla="*/ 4076054 w 12548851"/>
                <a:gd name="connsiteY1" fmla="*/ 2286014 h 2333395"/>
                <a:gd name="connsiteX2" fmla="*/ 5625884 w 12548851"/>
                <a:gd name="connsiteY2" fmla="*/ 1743574 h 2333395"/>
                <a:gd name="connsiteX3" fmla="*/ 5889356 w 12548851"/>
                <a:gd name="connsiteY3" fmla="*/ 503709 h 2333395"/>
                <a:gd name="connsiteX4" fmla="*/ 8415579 w 12548851"/>
                <a:gd name="connsiteY4" fmla="*/ 503709 h 2333395"/>
                <a:gd name="connsiteX5" fmla="*/ 10290874 w 12548851"/>
                <a:gd name="connsiteY5" fmla="*/ 1371614 h 2333395"/>
                <a:gd name="connsiteX6" fmla="*/ 12548851 w 12548851"/>
                <a:gd name="connsiteY6" fmla="*/ 1337108 h 233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8851" h="2333395">
                  <a:moveTo>
                    <a:pt x="0" y="2270516"/>
                  </a:moveTo>
                  <a:cubicBezTo>
                    <a:pt x="1569203" y="2322177"/>
                    <a:pt x="3138407" y="2373838"/>
                    <a:pt x="4076054" y="2286014"/>
                  </a:cubicBezTo>
                  <a:cubicBezTo>
                    <a:pt x="5013701" y="2198190"/>
                    <a:pt x="5323667" y="2040625"/>
                    <a:pt x="5625884" y="1743574"/>
                  </a:cubicBezTo>
                  <a:cubicBezTo>
                    <a:pt x="5928101" y="1446523"/>
                    <a:pt x="5734958" y="1112920"/>
                    <a:pt x="5889356" y="503709"/>
                  </a:cubicBezTo>
                  <a:cubicBezTo>
                    <a:pt x="6043754" y="-105502"/>
                    <a:pt x="7963789" y="-227538"/>
                    <a:pt x="8415579" y="503709"/>
                  </a:cubicBezTo>
                  <a:cubicBezTo>
                    <a:pt x="8867369" y="1234956"/>
                    <a:pt x="9567489" y="1324729"/>
                    <a:pt x="10290874" y="1371614"/>
                  </a:cubicBezTo>
                  <a:cubicBezTo>
                    <a:pt x="11014259" y="1418499"/>
                    <a:pt x="12150402" y="1332184"/>
                    <a:pt x="12548851" y="1337108"/>
                  </a:cubicBezTo>
                </a:path>
              </a:pathLst>
            </a:custGeom>
            <a:noFill/>
            <a:ln w="22225">
              <a:solidFill>
                <a:schemeClr val="tx1">
                  <a:alpha val="44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Freeform: Shape 11">
            <a:extLst>
              <a:ext uri="{FF2B5EF4-FFF2-40B4-BE49-F238E27FC236}">
                <a16:creationId xmlns:a16="http://schemas.microsoft.com/office/drawing/2014/main" id="{DFC939B5-EFC5-4D10-9E41-56B99689BC03}"/>
              </a:ext>
            </a:extLst>
          </p:cNvPr>
          <p:cNvSpPr/>
          <p:nvPr/>
        </p:nvSpPr>
        <p:spPr>
          <a:xfrm>
            <a:off x="-29601" y="3451039"/>
            <a:ext cx="2453433" cy="1226716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Freeform: Shape 12">
            <a:extLst>
              <a:ext uri="{FF2B5EF4-FFF2-40B4-BE49-F238E27FC236}">
                <a16:creationId xmlns:a16="http://schemas.microsoft.com/office/drawing/2014/main" id="{44B1B132-CE99-494E-88F5-4AB4C854F280}"/>
              </a:ext>
            </a:extLst>
          </p:cNvPr>
          <p:cNvSpPr/>
          <p:nvPr/>
        </p:nvSpPr>
        <p:spPr>
          <a:xfrm>
            <a:off x="4039449" y="3701745"/>
            <a:ext cx="1748949" cy="874474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  <a:scene3d>
            <a:camera prst="isometricOffAxis1Lef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Freeform: Shape 16">
            <a:extLst>
              <a:ext uri="{FF2B5EF4-FFF2-40B4-BE49-F238E27FC236}">
                <a16:creationId xmlns:a16="http://schemas.microsoft.com/office/drawing/2014/main" id="{52595E28-EE40-4190-A83A-F68EDC9A5EEA}"/>
              </a:ext>
            </a:extLst>
          </p:cNvPr>
          <p:cNvSpPr/>
          <p:nvPr/>
        </p:nvSpPr>
        <p:spPr>
          <a:xfrm>
            <a:off x="6507489" y="1775319"/>
            <a:ext cx="1113949" cy="556975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6600FF"/>
          </a:solidFill>
          <a:ln>
            <a:noFill/>
          </a:ln>
          <a:scene3d>
            <a:camera prst="isometricOffAxis1Left">
              <a:rot lat="1075750" lon="4155355" rev="9732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Freeform: Shape 17">
            <a:extLst>
              <a:ext uri="{FF2B5EF4-FFF2-40B4-BE49-F238E27FC236}">
                <a16:creationId xmlns:a16="http://schemas.microsoft.com/office/drawing/2014/main" id="{1295F47D-4C06-40CF-8DD9-8CDD3C684518}"/>
              </a:ext>
            </a:extLst>
          </p:cNvPr>
          <p:cNvSpPr/>
          <p:nvPr/>
        </p:nvSpPr>
        <p:spPr>
          <a:xfrm>
            <a:off x="8778184" y="3002496"/>
            <a:ext cx="1018375" cy="509188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OffAxis2Right">
              <a:rot lat="1063044" lon="18390201" rev="193756"/>
            </a:camera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Freeform: Shape 18">
            <a:extLst>
              <a:ext uri="{FF2B5EF4-FFF2-40B4-BE49-F238E27FC236}">
                <a16:creationId xmlns:a16="http://schemas.microsoft.com/office/drawing/2014/main" id="{83736593-0788-40CF-B8BB-75C1AB6041D8}"/>
              </a:ext>
            </a:extLst>
          </p:cNvPr>
          <p:cNvSpPr/>
          <p:nvPr/>
        </p:nvSpPr>
        <p:spPr>
          <a:xfrm>
            <a:off x="11058071" y="3198585"/>
            <a:ext cx="1055163" cy="527582"/>
          </a:xfrm>
          <a:custGeom>
            <a:avLst/>
            <a:gdLst>
              <a:gd name="connsiteX0" fmla="*/ 1617785 w 3235570"/>
              <a:gd name="connsiteY0" fmla="*/ 0 h 1617784"/>
              <a:gd name="connsiteX1" fmla="*/ 3227218 w 3235570"/>
              <a:gd name="connsiteY1" fmla="*/ 1452376 h 1617784"/>
              <a:gd name="connsiteX2" fmla="*/ 3235570 w 3235570"/>
              <a:gd name="connsiteY2" fmla="*/ 1617784 h 1617784"/>
              <a:gd name="connsiteX3" fmla="*/ 2778706 w 3235570"/>
              <a:gd name="connsiteY3" fmla="*/ 1617784 h 1617784"/>
              <a:gd name="connsiteX4" fmla="*/ 2772713 w 3235570"/>
              <a:gd name="connsiteY4" fmla="*/ 1499088 h 1617784"/>
              <a:gd name="connsiteX5" fmla="*/ 1617784 w 3235570"/>
              <a:gd name="connsiteY5" fmla="*/ 456863 h 1617784"/>
              <a:gd name="connsiteX6" fmla="*/ 462856 w 3235570"/>
              <a:gd name="connsiteY6" fmla="*/ 1499088 h 1617784"/>
              <a:gd name="connsiteX7" fmla="*/ 456862 w 3235570"/>
              <a:gd name="connsiteY7" fmla="*/ 1617784 h 1617784"/>
              <a:gd name="connsiteX8" fmla="*/ 0 w 3235570"/>
              <a:gd name="connsiteY8" fmla="*/ 1617784 h 1617784"/>
              <a:gd name="connsiteX9" fmla="*/ 8353 w 3235570"/>
              <a:gd name="connsiteY9" fmla="*/ 1452376 h 1617784"/>
              <a:gd name="connsiteX10" fmla="*/ 1617785 w 3235570"/>
              <a:gd name="connsiteY10" fmla="*/ 0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5570" h="1617784">
                <a:moveTo>
                  <a:pt x="1617785" y="0"/>
                </a:moveTo>
                <a:cubicBezTo>
                  <a:pt x="2455421" y="0"/>
                  <a:pt x="3144371" y="636598"/>
                  <a:pt x="3227218" y="1452376"/>
                </a:cubicBezTo>
                <a:lnTo>
                  <a:pt x="3235570" y="1617784"/>
                </a:lnTo>
                <a:lnTo>
                  <a:pt x="2778706" y="1617784"/>
                </a:lnTo>
                <a:lnTo>
                  <a:pt x="2772713" y="1499088"/>
                </a:lnTo>
                <a:cubicBezTo>
                  <a:pt x="2713262" y="913685"/>
                  <a:pt x="2218872" y="456863"/>
                  <a:pt x="1617784" y="456863"/>
                </a:cubicBezTo>
                <a:cubicBezTo>
                  <a:pt x="1016697" y="456863"/>
                  <a:pt x="522307" y="913685"/>
                  <a:pt x="462856" y="1499088"/>
                </a:cubicBezTo>
                <a:lnTo>
                  <a:pt x="456862" y="1617784"/>
                </a:lnTo>
                <a:lnTo>
                  <a:pt x="0" y="1617784"/>
                </a:lnTo>
                <a:lnTo>
                  <a:pt x="8353" y="1452376"/>
                </a:lnTo>
                <a:cubicBezTo>
                  <a:pt x="91200" y="636598"/>
                  <a:pt x="780150" y="0"/>
                  <a:pt x="1617785" y="0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  <a:scene3d>
            <a:camera prst="isometricOffAxis2Right"/>
            <a:lightRig rig="twoPt" dir="t"/>
          </a:scene3d>
          <a:sp3d extrusionH="127000"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18207" y="1596762"/>
            <a:ext cx="4468052" cy="1656255"/>
            <a:chOff x="1974950" y="3976913"/>
            <a:chExt cx="446805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3338276" y="3976913"/>
                <a:ext cx="141836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3338276" y="4287954"/>
                <a:ext cx="13414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rgbClr val="FF0000"/>
                    </a:solidFill>
                  </a:rPr>
                  <a:t>نشاط 1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135383" y="2130575"/>
            <a:ext cx="8059743" cy="2193984"/>
            <a:chOff x="-1613615" y="3439184"/>
            <a:chExt cx="8059743" cy="2193984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613615" y="3439184"/>
              <a:ext cx="8059743" cy="2193984"/>
              <a:chOff x="-1613615" y="3439184"/>
              <a:chExt cx="8059743" cy="2193984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336655" y="3976913"/>
                <a:ext cx="609329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613615" y="4090210"/>
                <a:ext cx="63804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 يذكر الطلبة الحيوانات ذوات اللحوم الحمراء وذوات اللحوم البيضاء في الجدول:</a:t>
                </a:r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76" y="4582749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35341" y="343918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785447" y="3966414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558949" y="3898276"/>
            <a:ext cx="769186" cy="738620"/>
            <a:chOff x="4754574" y="2132503"/>
            <a:chExt cx="3442927" cy="3306115"/>
          </a:xfrm>
        </p:grpSpPr>
        <p:sp>
          <p:nvSpPr>
            <p:cNvPr id="67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53431" y="3757280"/>
            <a:ext cx="184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ذوات</a:t>
            </a:r>
          </a:p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اللحوم الحمراء </a:t>
            </a:r>
            <a:endParaRPr lang="en-US" sz="11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441621" y="3949394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1- الماعز -2- الابل -3- الأبقار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825578" y="5623790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599080" y="5555652"/>
            <a:ext cx="769186" cy="738620"/>
            <a:chOff x="4754574" y="2132503"/>
            <a:chExt cx="3442927" cy="3306115"/>
          </a:xfrm>
        </p:grpSpPr>
        <p:sp>
          <p:nvSpPr>
            <p:cNvPr id="10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8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135018" y="5207317"/>
            <a:ext cx="1840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ذوات </a:t>
            </a:r>
          </a:p>
          <a:p>
            <a:pPr algn="ctr"/>
            <a:r>
              <a:rPr lang="ar-SY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اللحوم البيضاء 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481752" y="5606770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1- الدواجن -2- الأسماك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84" grpId="0"/>
          <p:bldP spid="99" grpId="0" animBg="1"/>
          <p:bldP spid="10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5" grpId="0" animBg="1"/>
          <p:bldP spid="84" grpId="0"/>
          <p:bldP spid="99" grpId="0" animBg="1"/>
          <p:bldP spid="10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555495" y="1383199"/>
            <a:ext cx="4630764" cy="1656255"/>
            <a:chOff x="1812238" y="3976913"/>
            <a:chExt cx="4630764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812238" y="3976913"/>
              <a:ext cx="4630764" cy="1656255"/>
              <a:chOff x="1812238" y="3976913"/>
              <a:chExt cx="4630764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812238" y="3976913"/>
                <a:ext cx="294440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26685" y="4258744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2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6675" y="2061919"/>
            <a:ext cx="8181066" cy="2193984"/>
            <a:chOff x="-1734938" y="3439184"/>
            <a:chExt cx="8181066" cy="2193984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4938" y="3439184"/>
              <a:ext cx="8181066" cy="2193984"/>
              <a:chOff x="-1734938" y="3439184"/>
              <a:chExt cx="8181066" cy="2193984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20541" y="3976913"/>
                <a:ext cx="597718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34938" y="4194632"/>
                <a:ext cx="63804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يحدِّد الطلبة بعض الصناعات القائمة على الثروة الحيوانية</a:t>
                </a:r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76" y="4582749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35341" y="3439184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60" y="4025071"/>
            <a:ext cx="8183681" cy="1670027"/>
            <a:chOff x="-1740679" y="3963141"/>
            <a:chExt cx="8183681" cy="1670027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40679" y="3963141"/>
              <a:ext cx="8183681" cy="1670027"/>
              <a:chOff x="-1740679" y="3963141"/>
              <a:chExt cx="8183681" cy="1670027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26282" y="3976913"/>
                <a:ext cx="598292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40679" y="3963141"/>
                <a:ext cx="63951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/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226282" y="3999033"/>
                <a:ext cx="59408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ما سبب انتشار الإنتاج الحيواني بالقرب من مناطق الكثافة السُّكّانية في وطني المملكة العربية السعودية؟</a:t>
                </a:r>
              </a:p>
              <a:p>
                <a:pPr algn="r"/>
                <a:endParaRPr lang="ar-SY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528457" y="5375399"/>
            <a:ext cx="7669284" cy="1656255"/>
            <a:chOff x="-1226282" y="3976913"/>
            <a:chExt cx="7669284" cy="1656255"/>
          </a:xfrm>
        </p:grpSpPr>
        <p:grpSp>
          <p:nvGrpSpPr>
            <p:cNvPr id="66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26282" y="3976913"/>
              <a:ext cx="7669284" cy="1656255"/>
              <a:chOff x="-1226282" y="3976913"/>
              <a:chExt cx="7669284" cy="1656255"/>
            </a:xfrm>
          </p:grpSpPr>
          <p:sp>
            <p:nvSpPr>
              <p:cNvPr id="72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600" dirty="0">
                    <a:solidFill>
                      <a:prstClr val="white"/>
                    </a:solidFill>
                  </a:rPr>
                  <a:t>3</a:t>
                </a:r>
                <a:endParaRPr lang="en-US" sz="3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26282" y="3976913"/>
                <a:ext cx="598291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122755" y="4124854"/>
                <a:ext cx="5847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ما واجبنا نحو نعمة تنوُّع الثروة الحيوانية في وطني المملكة العربية السعودية؟</a:t>
                </a:r>
                <a:endParaRPr lang="en-US" sz="2400" b="1" dirty="0"/>
              </a:p>
            </p:txBody>
          </p:sp>
        </p:grpSp>
        <p:sp>
          <p:nvSpPr>
            <p:cNvPr id="67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439823" y="3599562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213325" y="3505345"/>
            <a:ext cx="769186" cy="738620"/>
            <a:chOff x="4754574" y="2132503"/>
            <a:chExt cx="3442927" cy="3306115"/>
          </a:xfrm>
        </p:grpSpPr>
        <p:sp>
          <p:nvSpPr>
            <p:cNvPr id="8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520773" y="3489151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095997" y="3582542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dirty="0">
                <a:latin typeface="Century Gothic" panose="020B0502020202020204" pitchFamily="34" charset="0"/>
              </a:rPr>
              <a:t>1- الألبان -2- الصوف -3- الجلود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6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553496" y="4981411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326998" y="4887194"/>
            <a:ext cx="769186" cy="738620"/>
            <a:chOff x="4754574" y="2132503"/>
            <a:chExt cx="3442927" cy="3306115"/>
          </a:xfrm>
        </p:grpSpPr>
        <p:sp>
          <p:nvSpPr>
            <p:cNvPr id="98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407100" y="4871000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4531072" y="4964391"/>
            <a:ext cx="5388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لسد حاجة السكان من الغذاء ( الانتاج الحيواني )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7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1688287" y="6347627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461789" y="6253410"/>
            <a:ext cx="769186" cy="738620"/>
            <a:chOff x="4754574" y="2132503"/>
            <a:chExt cx="3442927" cy="3306115"/>
          </a:xfrm>
        </p:grpSpPr>
        <p:sp>
          <p:nvSpPr>
            <p:cNvPr id="109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-272309" y="6237216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الجواب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5341257" y="6330607"/>
            <a:ext cx="471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شكر الله على النعمة و المحافظة عليها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95" grpId="0"/>
          <p:bldP spid="96" grpId="0" animBg="1"/>
          <p:bldP spid="106" grpId="0"/>
          <p:bldP spid="107" grpId="0" animBg="1"/>
          <p:bldP spid="1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2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7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 animBg="1"/>
          <p:bldP spid="95" grpId="0"/>
          <p:bldP spid="96" grpId="0" animBg="1"/>
          <p:bldP spid="106" grpId="0"/>
          <p:bldP spid="107" grpId="0" animBg="1"/>
          <p:bldP spid="117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598</Words>
  <Application>Microsoft Office PowerPoint</Application>
  <PresentationFormat>شاشة عريضة</PresentationFormat>
  <Paragraphs>146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Comic Sans MS</vt:lpstr>
      <vt:lpstr>MunaBold</vt:lpstr>
      <vt:lpstr>Oswald</vt:lpstr>
      <vt:lpstr>1_Office Theme</vt:lpstr>
      <vt:lpstr>2_Office Theme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390</cp:revision>
  <dcterms:created xsi:type="dcterms:W3CDTF">2020-10-10T04:32:51Z</dcterms:created>
  <dcterms:modified xsi:type="dcterms:W3CDTF">2021-01-14T12:22:26Z</dcterms:modified>
</cp:coreProperties>
</file>