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84" r:id="rId3"/>
    <p:sldId id="392" r:id="rId4"/>
    <p:sldId id="393" r:id="rId5"/>
    <p:sldId id="335" r:id="rId6"/>
    <p:sldId id="383" r:id="rId7"/>
    <p:sldId id="394" r:id="rId8"/>
    <p:sldId id="395" r:id="rId9"/>
    <p:sldId id="389" r:id="rId10"/>
    <p:sldId id="385" r:id="rId11"/>
    <p:sldId id="396" r:id="rId12"/>
    <p:sldId id="269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84" y="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2" y="3141995"/>
              <a:ext cx="317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تنمية البِنْيَةِ الأساسية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9</a:t>
                </a: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البِنْيَةِ الأساسية </a:t>
                  </a:r>
                  <a:r>
                    <a:rPr lang="ar-SY" sz="1600" dirty="0">
                      <a:latin typeface="Century Gothic" panose="020B0502020202020204" pitchFamily="34" charset="0"/>
                    </a:rPr>
                    <a:t>– الاتصالات وتقنية المعلومات-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Freeform: Shape 8">
            <a:extLst>
              <a:ext uri="{FF2B5EF4-FFF2-40B4-BE49-F238E27FC236}">
                <a16:creationId xmlns:a16="http://schemas.microsoft.com/office/drawing/2014/main" id="{677E7DF8-625B-4A36-B918-5B5F0119883C}"/>
              </a:ext>
            </a:extLst>
          </p:cNvPr>
          <p:cNvSpPr/>
          <p:nvPr/>
        </p:nvSpPr>
        <p:spPr>
          <a:xfrm rot="21322306">
            <a:off x="4797490" y="3355675"/>
            <a:ext cx="2772229" cy="3410857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7">
            <a:extLst>
              <a:ext uri="{FF2B5EF4-FFF2-40B4-BE49-F238E27FC236}">
                <a16:creationId xmlns:a16="http://schemas.microsoft.com/office/drawing/2014/main" id="{28336F58-4C0A-41A8-A8C7-B16674D9A2E3}"/>
              </a:ext>
            </a:extLst>
          </p:cNvPr>
          <p:cNvSpPr/>
          <p:nvPr/>
        </p:nvSpPr>
        <p:spPr>
          <a:xfrm>
            <a:off x="4664399" y="3142645"/>
            <a:ext cx="2772229" cy="3410857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: Shape 5">
            <a:extLst>
              <a:ext uri="{FF2B5EF4-FFF2-40B4-BE49-F238E27FC236}">
                <a16:creationId xmlns:a16="http://schemas.microsoft.com/office/drawing/2014/main" id="{2FDCA827-974E-496C-8CC6-E0CE8BC2EBAD}"/>
              </a:ext>
            </a:extLst>
          </p:cNvPr>
          <p:cNvSpPr/>
          <p:nvPr/>
        </p:nvSpPr>
        <p:spPr>
          <a:xfrm rot="21258981">
            <a:off x="1065573" y="3337832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4">
            <a:extLst>
              <a:ext uri="{FF2B5EF4-FFF2-40B4-BE49-F238E27FC236}">
                <a16:creationId xmlns:a16="http://schemas.microsoft.com/office/drawing/2014/main" id="{F87976BA-7239-45EF-AEDE-16DBDAB18C70}"/>
              </a:ext>
            </a:extLst>
          </p:cNvPr>
          <p:cNvSpPr/>
          <p:nvPr/>
        </p:nvSpPr>
        <p:spPr>
          <a:xfrm>
            <a:off x="887640" y="3120117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3">
            <a:extLst>
              <a:ext uri="{FF2B5EF4-FFF2-40B4-BE49-F238E27FC236}">
                <a16:creationId xmlns:a16="http://schemas.microsoft.com/office/drawing/2014/main" id="{69E28618-11B2-4AF0-99F6-97675C4D172C}"/>
              </a:ext>
            </a:extLst>
          </p:cNvPr>
          <p:cNvSpPr/>
          <p:nvPr/>
        </p:nvSpPr>
        <p:spPr>
          <a:xfrm>
            <a:off x="887640" y="2964089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6">
            <a:extLst>
              <a:ext uri="{FF2B5EF4-FFF2-40B4-BE49-F238E27FC236}">
                <a16:creationId xmlns:a16="http://schemas.microsoft.com/office/drawing/2014/main" id="{360F3BBB-4F64-4B87-979C-550A23114E30}"/>
              </a:ext>
            </a:extLst>
          </p:cNvPr>
          <p:cNvSpPr/>
          <p:nvPr/>
        </p:nvSpPr>
        <p:spPr>
          <a:xfrm>
            <a:off x="4664400" y="3004760"/>
            <a:ext cx="2772229" cy="3410857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reeform: Shape 9">
            <a:extLst>
              <a:ext uri="{FF2B5EF4-FFF2-40B4-BE49-F238E27FC236}">
                <a16:creationId xmlns:a16="http://schemas.microsoft.com/office/drawing/2014/main" id="{91A3FD3A-AE85-4A6C-B39D-F37CD7494CBB}"/>
              </a:ext>
            </a:extLst>
          </p:cNvPr>
          <p:cNvSpPr/>
          <p:nvPr/>
        </p:nvSpPr>
        <p:spPr>
          <a:xfrm rot="21429876" flipH="1">
            <a:off x="8660037" y="3399295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">
            <a:extLst>
              <a:ext uri="{FF2B5EF4-FFF2-40B4-BE49-F238E27FC236}">
                <a16:creationId xmlns:a16="http://schemas.microsoft.com/office/drawing/2014/main" id="{558D3A8D-7A23-4B45-BFAF-D4E8131ED1DF}"/>
              </a:ext>
            </a:extLst>
          </p:cNvPr>
          <p:cNvSpPr/>
          <p:nvPr/>
        </p:nvSpPr>
        <p:spPr>
          <a:xfrm flipH="1">
            <a:off x="8431573" y="3160788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: Shape 11">
            <a:extLst>
              <a:ext uri="{FF2B5EF4-FFF2-40B4-BE49-F238E27FC236}">
                <a16:creationId xmlns:a16="http://schemas.microsoft.com/office/drawing/2014/main" id="{6E18F024-83B1-40C1-84A6-BAAB0F73B580}"/>
              </a:ext>
            </a:extLst>
          </p:cNvPr>
          <p:cNvSpPr/>
          <p:nvPr/>
        </p:nvSpPr>
        <p:spPr>
          <a:xfrm flipH="1">
            <a:off x="8431573" y="3004760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" name="Group 45">
            <a:extLst>
              <a:ext uri="{FF2B5EF4-FFF2-40B4-BE49-F238E27FC236}">
                <a16:creationId xmlns:a16="http://schemas.microsoft.com/office/drawing/2014/main" id="{A5C73544-5D43-42BA-8AAD-78AF85865164}"/>
              </a:ext>
            </a:extLst>
          </p:cNvPr>
          <p:cNvGrpSpPr/>
          <p:nvPr/>
        </p:nvGrpSpPr>
        <p:grpSpPr>
          <a:xfrm>
            <a:off x="5228022" y="2595306"/>
            <a:ext cx="1932010" cy="1693459"/>
            <a:chOff x="5370897" y="1195131"/>
            <a:chExt cx="1932010" cy="1693459"/>
          </a:xfrm>
        </p:grpSpPr>
        <p:sp>
          <p:nvSpPr>
            <p:cNvPr id="106" name="Hexagon 20">
              <a:extLst>
                <a:ext uri="{FF2B5EF4-FFF2-40B4-BE49-F238E27FC236}">
                  <a16:creationId xmlns:a16="http://schemas.microsoft.com/office/drawing/2014/main" id="{7F15458F-E496-4A01-B613-A403947575BD}"/>
                </a:ext>
              </a:extLst>
            </p:cNvPr>
            <p:cNvSpPr/>
            <p:nvPr/>
          </p:nvSpPr>
          <p:spPr>
            <a:xfrm>
              <a:off x="5655825" y="1468692"/>
              <a:ext cx="1647082" cy="1419898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Hexagon 18">
              <a:extLst>
                <a:ext uri="{FF2B5EF4-FFF2-40B4-BE49-F238E27FC236}">
                  <a16:creationId xmlns:a16="http://schemas.microsoft.com/office/drawing/2014/main" id="{7160B8A3-E490-4D4E-8BBC-6C9CF0B28389}"/>
                </a:ext>
              </a:extLst>
            </p:cNvPr>
            <p:cNvSpPr/>
            <p:nvPr/>
          </p:nvSpPr>
          <p:spPr>
            <a:xfrm>
              <a:off x="5370897" y="1195131"/>
              <a:ext cx="1647082" cy="141989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Hexagon 19">
              <a:extLst>
                <a:ext uri="{FF2B5EF4-FFF2-40B4-BE49-F238E27FC236}">
                  <a16:creationId xmlns:a16="http://schemas.microsoft.com/office/drawing/2014/main" id="{5155B9CB-A507-4235-970F-11F5FC3DC62B}"/>
                </a:ext>
              </a:extLst>
            </p:cNvPr>
            <p:cNvSpPr/>
            <p:nvPr/>
          </p:nvSpPr>
          <p:spPr>
            <a:xfrm>
              <a:off x="5527483" y="1331024"/>
              <a:ext cx="1331810" cy="1148112"/>
            </a:xfrm>
            <a:prstGeom prst="hexagon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27">
              <a:extLst>
                <a:ext uri="{FF2B5EF4-FFF2-40B4-BE49-F238E27FC236}">
                  <a16:creationId xmlns:a16="http://schemas.microsoft.com/office/drawing/2014/main" id="{B0751F3E-A53F-48CF-8F13-83C0E647B0D6}"/>
                </a:ext>
              </a:extLst>
            </p:cNvPr>
            <p:cNvSpPr txBox="1"/>
            <p:nvPr/>
          </p:nvSpPr>
          <p:spPr>
            <a:xfrm>
              <a:off x="5558388" y="1851272"/>
              <a:ext cx="127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02</a:t>
              </a:r>
            </a:p>
          </p:txBody>
        </p:sp>
      </p:grpSp>
      <p:sp>
        <p:nvSpPr>
          <p:cNvPr id="110" name="TextBox 29">
            <a:extLst>
              <a:ext uri="{FF2B5EF4-FFF2-40B4-BE49-F238E27FC236}">
                <a16:creationId xmlns:a16="http://schemas.microsoft.com/office/drawing/2014/main" id="{FB443AE6-0A3B-4440-B557-BD03D133FFC9}"/>
              </a:ext>
            </a:extLst>
          </p:cNvPr>
          <p:cNvSpPr txBox="1"/>
          <p:nvPr/>
        </p:nvSpPr>
        <p:spPr>
          <a:xfrm>
            <a:off x="1206954" y="4303421"/>
            <a:ext cx="214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عدد خطوط الهاتف الثابت</a:t>
            </a:r>
            <a:endParaRPr lang="en-US" sz="20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11" name="TextBox 30">
            <a:extLst>
              <a:ext uri="{FF2B5EF4-FFF2-40B4-BE49-F238E27FC236}">
                <a16:creationId xmlns:a16="http://schemas.microsoft.com/office/drawing/2014/main" id="{6BB4969D-40E4-41EE-A0D2-0CFCDA141682}"/>
              </a:ext>
            </a:extLst>
          </p:cNvPr>
          <p:cNvSpPr txBox="1"/>
          <p:nvPr/>
        </p:nvSpPr>
        <p:spPr>
          <a:xfrm>
            <a:off x="1254941" y="4970417"/>
            <a:ext cx="209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>
                <a:latin typeface="Hand Of Sean" panose="02000500000000000000" pitchFamily="2" charset="-128"/>
                <a:ea typeface="Hand Of Sean" panose="02000500000000000000" pitchFamily="2" charset="-128"/>
              </a:rPr>
              <a:t>,390,000 خط</a:t>
            </a:r>
            <a:endParaRPr lang="en-US" sz="2400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12" name="TextBox 31">
            <a:extLst>
              <a:ext uri="{FF2B5EF4-FFF2-40B4-BE49-F238E27FC236}">
                <a16:creationId xmlns:a16="http://schemas.microsoft.com/office/drawing/2014/main" id="{383592B1-3FE9-457B-BB41-E82F1A372EAF}"/>
              </a:ext>
            </a:extLst>
          </p:cNvPr>
          <p:cNvSpPr txBox="1"/>
          <p:nvPr/>
        </p:nvSpPr>
        <p:spPr>
          <a:xfrm>
            <a:off x="4997155" y="4355288"/>
            <a:ext cx="214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عدد خطوط الهاتف المتنقل</a:t>
            </a:r>
            <a:endParaRPr lang="en-US" sz="20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13" name="TextBox 32">
            <a:extLst>
              <a:ext uri="{FF2B5EF4-FFF2-40B4-BE49-F238E27FC236}">
                <a16:creationId xmlns:a16="http://schemas.microsoft.com/office/drawing/2014/main" id="{5945E036-4976-495D-AB16-EBB1DC404060}"/>
              </a:ext>
            </a:extLst>
          </p:cNvPr>
          <p:cNvSpPr txBox="1"/>
          <p:nvPr/>
        </p:nvSpPr>
        <p:spPr>
          <a:xfrm>
            <a:off x="4997155" y="4970975"/>
            <a:ext cx="193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>
                <a:latin typeface="Hand Of Sean" panose="02000500000000000000" pitchFamily="2" charset="-128"/>
                <a:ea typeface="Hand Of Sean" panose="02000500000000000000" pitchFamily="2" charset="-128"/>
              </a:rPr>
              <a:t>41,310,00 خط</a:t>
            </a:r>
            <a:endParaRPr lang="en-US" sz="2400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14" name="TextBox 33">
            <a:extLst>
              <a:ext uri="{FF2B5EF4-FFF2-40B4-BE49-F238E27FC236}">
                <a16:creationId xmlns:a16="http://schemas.microsoft.com/office/drawing/2014/main" id="{C1AE44A2-D5B0-480A-B838-D9FC44B07032}"/>
              </a:ext>
            </a:extLst>
          </p:cNvPr>
          <p:cNvSpPr txBox="1"/>
          <p:nvPr/>
        </p:nvSpPr>
        <p:spPr>
          <a:xfrm>
            <a:off x="8870669" y="4367188"/>
            <a:ext cx="214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نسبة انتشار الإنترنت لعدد السكان</a:t>
            </a:r>
            <a:endParaRPr lang="en-US" sz="20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15" name="TextBox 34">
            <a:extLst>
              <a:ext uri="{FF2B5EF4-FFF2-40B4-BE49-F238E27FC236}">
                <a16:creationId xmlns:a16="http://schemas.microsoft.com/office/drawing/2014/main" id="{65B1E7D7-6964-4895-8C6A-1510100A9DB7}"/>
              </a:ext>
            </a:extLst>
          </p:cNvPr>
          <p:cNvSpPr txBox="1"/>
          <p:nvPr/>
        </p:nvSpPr>
        <p:spPr>
          <a:xfrm>
            <a:off x="9102898" y="4982875"/>
            <a:ext cx="162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and Of Sean" panose="02000500000000000000" pitchFamily="2" charset="-128"/>
                <a:ea typeface="Hand Of Sean" panose="02000500000000000000" pitchFamily="2" charset="-128"/>
              </a:rPr>
              <a:t>93 %</a:t>
            </a:r>
          </a:p>
        </p:txBody>
      </p:sp>
      <p:grpSp>
        <p:nvGrpSpPr>
          <p:cNvPr id="116" name="Group 46">
            <a:extLst>
              <a:ext uri="{FF2B5EF4-FFF2-40B4-BE49-F238E27FC236}">
                <a16:creationId xmlns:a16="http://schemas.microsoft.com/office/drawing/2014/main" id="{89F7E52A-60EF-4639-B074-25EE295290BC}"/>
              </a:ext>
            </a:extLst>
          </p:cNvPr>
          <p:cNvGrpSpPr/>
          <p:nvPr/>
        </p:nvGrpSpPr>
        <p:grpSpPr>
          <a:xfrm>
            <a:off x="9144333" y="2683475"/>
            <a:ext cx="1710455" cy="1622459"/>
            <a:chOff x="9287208" y="1283300"/>
            <a:chExt cx="1710455" cy="1622459"/>
          </a:xfrm>
        </p:grpSpPr>
        <p:sp>
          <p:nvSpPr>
            <p:cNvPr id="117" name="Dodecagon 35">
              <a:extLst>
                <a:ext uri="{FF2B5EF4-FFF2-40B4-BE49-F238E27FC236}">
                  <a16:creationId xmlns:a16="http://schemas.microsoft.com/office/drawing/2014/main" id="{96BDB2E0-3994-4E03-9F26-96C5A7E78A65}"/>
                </a:ext>
              </a:extLst>
            </p:cNvPr>
            <p:cNvSpPr/>
            <p:nvPr/>
          </p:nvSpPr>
          <p:spPr>
            <a:xfrm>
              <a:off x="9549338" y="1457434"/>
              <a:ext cx="1448325" cy="1448325"/>
            </a:xfrm>
            <a:prstGeom prst="dodecagon">
              <a:avLst/>
            </a:prstGeom>
            <a:solidFill>
              <a:schemeClr val="tx1">
                <a:alpha val="54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36">
              <a:extLst>
                <a:ext uri="{FF2B5EF4-FFF2-40B4-BE49-F238E27FC236}">
                  <a16:creationId xmlns:a16="http://schemas.microsoft.com/office/drawing/2014/main" id="{CF1C295E-1686-406E-8AFE-98A9EACEA490}"/>
                </a:ext>
              </a:extLst>
            </p:cNvPr>
            <p:cNvSpPr/>
            <p:nvPr/>
          </p:nvSpPr>
          <p:spPr>
            <a:xfrm>
              <a:off x="9290519" y="1283300"/>
              <a:ext cx="1448325" cy="1448325"/>
            </a:xfrm>
            <a:prstGeom prst="dodec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37">
              <a:extLst>
                <a:ext uri="{FF2B5EF4-FFF2-40B4-BE49-F238E27FC236}">
                  <a16:creationId xmlns:a16="http://schemas.microsoft.com/office/drawing/2014/main" id="{CE8F9DDC-F537-4F64-A199-A6F915C8C4F5}"/>
                </a:ext>
              </a:extLst>
            </p:cNvPr>
            <p:cNvSpPr/>
            <p:nvPr/>
          </p:nvSpPr>
          <p:spPr>
            <a:xfrm>
              <a:off x="9358833" y="1341481"/>
              <a:ext cx="1287832" cy="1287832"/>
            </a:xfrm>
            <a:prstGeom prst="dodecagon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39">
              <a:extLst>
                <a:ext uri="{FF2B5EF4-FFF2-40B4-BE49-F238E27FC236}">
                  <a16:creationId xmlns:a16="http://schemas.microsoft.com/office/drawing/2014/main" id="{B711F3D2-9737-4424-87BE-575C1F06C1A2}"/>
                </a:ext>
              </a:extLst>
            </p:cNvPr>
            <p:cNvSpPr txBox="1"/>
            <p:nvPr/>
          </p:nvSpPr>
          <p:spPr>
            <a:xfrm>
              <a:off x="9287208" y="1807437"/>
              <a:ext cx="1385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03</a:t>
              </a:r>
            </a:p>
          </p:txBody>
        </p:sp>
      </p:grpSp>
      <p:cxnSp>
        <p:nvCxnSpPr>
          <p:cNvPr id="121" name="Straight Connector 38">
            <a:extLst>
              <a:ext uri="{FF2B5EF4-FFF2-40B4-BE49-F238E27FC236}">
                <a16:creationId xmlns:a16="http://schemas.microsoft.com/office/drawing/2014/main" id="{92AA8007-C77E-49C6-92E8-FB85BD21CD62}"/>
              </a:ext>
            </a:extLst>
          </p:cNvPr>
          <p:cNvCxnSpPr/>
          <p:nvPr/>
        </p:nvCxnSpPr>
        <p:spPr>
          <a:xfrm flipV="1">
            <a:off x="9362550" y="2977044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40">
            <a:extLst>
              <a:ext uri="{FF2B5EF4-FFF2-40B4-BE49-F238E27FC236}">
                <a16:creationId xmlns:a16="http://schemas.microsoft.com/office/drawing/2014/main" id="{72A4399A-1662-481F-A5D7-06EDF99F182F}"/>
              </a:ext>
            </a:extLst>
          </p:cNvPr>
          <p:cNvCxnSpPr/>
          <p:nvPr/>
        </p:nvCxnSpPr>
        <p:spPr>
          <a:xfrm flipV="1">
            <a:off x="5629196" y="2955391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44">
            <a:extLst>
              <a:ext uri="{FF2B5EF4-FFF2-40B4-BE49-F238E27FC236}">
                <a16:creationId xmlns:a16="http://schemas.microsoft.com/office/drawing/2014/main" id="{6054EF5D-9217-4CFF-815E-C69498ACC06D}"/>
              </a:ext>
            </a:extLst>
          </p:cNvPr>
          <p:cNvGrpSpPr/>
          <p:nvPr/>
        </p:nvGrpSpPr>
        <p:grpSpPr>
          <a:xfrm>
            <a:off x="1405922" y="2581652"/>
            <a:ext cx="1935802" cy="1599434"/>
            <a:chOff x="1548797" y="1181477"/>
            <a:chExt cx="1935802" cy="1599434"/>
          </a:xfrm>
        </p:grpSpPr>
        <p:sp>
          <p:nvSpPr>
            <p:cNvPr id="124" name="Rectangle: Rounded Corners 15">
              <a:extLst>
                <a:ext uri="{FF2B5EF4-FFF2-40B4-BE49-F238E27FC236}">
                  <a16:creationId xmlns:a16="http://schemas.microsoft.com/office/drawing/2014/main" id="{4FF51BFB-6AEE-4792-BF4F-5C4A2CB3D8CE}"/>
                </a:ext>
              </a:extLst>
            </p:cNvPr>
            <p:cNvSpPr/>
            <p:nvPr/>
          </p:nvSpPr>
          <p:spPr>
            <a:xfrm rot="20402536">
              <a:off x="1829971" y="1373025"/>
              <a:ext cx="1654628" cy="1407886"/>
            </a:xfrm>
            <a:prstGeom prst="roundRect">
              <a:avLst>
                <a:gd name="adj" fmla="val 11512"/>
              </a:avLst>
            </a:prstGeom>
            <a:solidFill>
              <a:schemeClr val="tx1">
                <a:alpha val="5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: Rounded Corners 13">
              <a:extLst>
                <a:ext uri="{FF2B5EF4-FFF2-40B4-BE49-F238E27FC236}">
                  <a16:creationId xmlns:a16="http://schemas.microsoft.com/office/drawing/2014/main" id="{B8925233-7F8C-47ED-824F-D5A077076288}"/>
                </a:ext>
              </a:extLst>
            </p:cNvPr>
            <p:cNvSpPr/>
            <p:nvPr/>
          </p:nvSpPr>
          <p:spPr>
            <a:xfrm rot="20602948">
              <a:off x="1548797" y="1181477"/>
              <a:ext cx="1654628" cy="1407886"/>
            </a:xfrm>
            <a:prstGeom prst="roundRect">
              <a:avLst>
                <a:gd name="adj" fmla="val 115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Rounded Corners 14">
              <a:extLst>
                <a:ext uri="{FF2B5EF4-FFF2-40B4-BE49-F238E27FC236}">
                  <a16:creationId xmlns:a16="http://schemas.microsoft.com/office/drawing/2014/main" id="{22347805-EF40-4688-A2B5-D54EEF95FC09}"/>
                </a:ext>
              </a:extLst>
            </p:cNvPr>
            <p:cNvSpPr/>
            <p:nvPr/>
          </p:nvSpPr>
          <p:spPr>
            <a:xfrm rot="20602948">
              <a:off x="1708695" y="1300905"/>
              <a:ext cx="1363762" cy="1160395"/>
            </a:xfrm>
            <a:prstGeom prst="roundRect">
              <a:avLst>
                <a:gd name="adj" fmla="val 115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26">
              <a:extLst>
                <a:ext uri="{FF2B5EF4-FFF2-40B4-BE49-F238E27FC236}">
                  <a16:creationId xmlns:a16="http://schemas.microsoft.com/office/drawing/2014/main" id="{A3B037CE-7664-42C9-B4E5-2C0BE7562898}"/>
                </a:ext>
              </a:extLst>
            </p:cNvPr>
            <p:cNvSpPr txBox="1"/>
            <p:nvPr/>
          </p:nvSpPr>
          <p:spPr>
            <a:xfrm>
              <a:off x="1774372" y="1849215"/>
              <a:ext cx="127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01</a:t>
              </a:r>
            </a:p>
          </p:txBody>
        </p:sp>
      </p:grpSp>
      <p:cxnSp>
        <p:nvCxnSpPr>
          <p:cNvPr id="128" name="Straight Connector 41">
            <a:extLst>
              <a:ext uri="{FF2B5EF4-FFF2-40B4-BE49-F238E27FC236}">
                <a16:creationId xmlns:a16="http://schemas.microsoft.com/office/drawing/2014/main" id="{A97C0009-7260-4908-BE38-6E40D3CAB7F6}"/>
              </a:ext>
            </a:extLst>
          </p:cNvPr>
          <p:cNvCxnSpPr/>
          <p:nvPr/>
        </p:nvCxnSpPr>
        <p:spPr>
          <a:xfrm rot="20602948" flipV="1">
            <a:off x="1673115" y="3069687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مجموعة 128"/>
          <p:cNvGrpSpPr/>
          <p:nvPr/>
        </p:nvGrpSpPr>
        <p:grpSpPr>
          <a:xfrm>
            <a:off x="3297735" y="1379603"/>
            <a:ext cx="8607149" cy="1193406"/>
            <a:chOff x="3411081" y="3294128"/>
            <a:chExt cx="8607149" cy="1193406"/>
          </a:xfrm>
        </p:grpSpPr>
        <p:sp>
          <p:nvSpPr>
            <p:cNvPr id="13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68786" y="649771"/>
              <a:ext cx="1193403" cy="648212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642797"/>
              <a:ext cx="8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3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أبرز إحصاءات الاتصالات لعام 1439 ه/ في المملكة العربية السعودية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3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3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0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"/>
                            </p:stCondLst>
                            <p:childTnLst>
                              <p:par>
                                <p:cTn id="10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7094898" y="1663670"/>
            <a:ext cx="29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السدود: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2039289" y="1632326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قامت حكومة وطني المملكة العربية السعودية ببناء عدد كبير من السدود من أجل تخزين المياه، وتوليد الطاقة الكهربائية.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7457080" y="3407608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السدود: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2115860" y="3210576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وفي المملكة العربية السعودية أكثر من500 سدّ، ومن أبرزها سدّ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الملك فهد في بِيْشَة، وسد وادي بيش  في جازان، وسدّ المضيق 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في نجران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7825083" y="2019362"/>
            <a:ext cx="2257148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7825083" y="3736112"/>
            <a:ext cx="2257148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9712120" y="2710532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10082231" y="1011718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البِنْيَةِ الأساسية </a:t>
                  </a:r>
                  <a:r>
                    <a:rPr lang="ar-SY" sz="2800" dirty="0">
                      <a:latin typeface="Century Gothic" panose="020B0502020202020204" pitchFamily="34" charset="0"/>
                    </a:rPr>
                    <a:t>– السدود-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7670" y="3776940"/>
            <a:ext cx="2255533" cy="2972793"/>
            <a:chOff x="7749851" y="1424779"/>
            <a:chExt cx="2395978" cy="2905820"/>
          </a:xfrm>
        </p:grpSpPr>
        <p:grpSp>
          <p:nvGrpSpPr>
            <p:cNvPr id="5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860" y="2318940"/>
              <a:ext cx="2312604" cy="1951857"/>
            </a:xfrm>
            <a:prstGeom prst="rect">
              <a:avLst/>
            </a:prstGeom>
          </p:spPr>
        </p:pic>
        <p:sp>
          <p:nvSpPr>
            <p:cNvPr id="6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306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سد جازان </a:t>
              </a:r>
            </a:p>
          </p:txBody>
        </p:sp>
      </p:grpSp>
      <p:grpSp>
        <p:nvGrpSpPr>
          <p:cNvPr id="68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10082231" y="4687904"/>
            <a:ext cx="1905007" cy="1905007"/>
            <a:chOff x="8787826" y="4827446"/>
            <a:chExt cx="1905007" cy="1905007"/>
          </a:xfrm>
        </p:grpSpPr>
        <p:sp>
          <p:nvSpPr>
            <p:cNvPr id="69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7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8038103" y="5176087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السدود:</a:t>
            </a:r>
          </a:p>
        </p:txBody>
      </p:sp>
      <p:sp>
        <p:nvSpPr>
          <p:cNvPr id="7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1948706" y="4715851"/>
            <a:ext cx="593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اعتنت الحكومة أيضاً بالنقل العام داخل المدن من خلال بعض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أمانات المناطق، وبُدئ بمدينة الرياض بمشروع الملك عبدالعزيز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للنقل العام الذي يتضمن شبكة قطار الرياض والنقل العام بالحافلات،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لتغطي معظم الأحياء داخل المدينة، بما يخدم المواطنين والمقيمين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74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7825083" y="5546180"/>
            <a:ext cx="2257148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72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72" grpId="0"/>
          <p:bldP spid="7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800493" y="1803212"/>
            <a:ext cx="29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التنمية الاجتماعية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هي الأعمال الرئيسة التي تُنجَز في المرافق العامة والخدمات،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162675" y="3547150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التنمية الاجتماعية 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655023" y="3504028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مثل: الطرق، والشبكات المائية، والكهربائية، والاتصالات، والأنفاق، والجسور؛ من أجل تطوير الحياة العامة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وخدمة المجتمع، والاقتصاد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2257148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2257148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البِنْيَةِ الأساسية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5035" y="3824068"/>
            <a:ext cx="2378682" cy="2884837"/>
            <a:chOff x="7749851" y="1424779"/>
            <a:chExt cx="2395978" cy="2905820"/>
          </a:xfrm>
        </p:grpSpPr>
        <p:grpSp>
          <p:nvGrpSpPr>
            <p:cNvPr id="5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252"/>
            <a:stretch/>
          </p:blipFill>
          <p:spPr>
            <a:xfrm>
              <a:off x="7928641" y="2897352"/>
              <a:ext cx="2029316" cy="1257220"/>
            </a:xfrm>
            <a:prstGeom prst="rect">
              <a:avLst/>
            </a:prstGeom>
          </p:spPr>
        </p:pic>
        <p:sp>
          <p:nvSpPr>
            <p:cNvPr id="6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37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أنفاق داخل الجبال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7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800493" y="1803212"/>
            <a:ext cx="29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الطرق والنقل: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تعد الطرق الرئيسة والثانوية والفرعية والدائرية، وطرق العقبات، والطرق داخل المدن، والجسور، والأنفاق، من جوانب البنية الأساسية المهمة التي اعتنت بها حكومة وطني المملكة العربية السعودية.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162675" y="3547150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الطرق والنقل: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655023" y="3504028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مثل: الطرق، والشبكات المائية، والكهربائية، والاتصالات، والأنفاق، والجسور؛ من أجل تطوير الحياة العامة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وخدمة المجتمع، والاقتصاد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2257148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2257148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9</a:t>
                </a: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البِنْيَةِ الأساسية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8787826" y="4827446"/>
            <a:ext cx="1905007" cy="1905007"/>
            <a:chOff x="8787826" y="4827446"/>
            <a:chExt cx="1905007" cy="1905007"/>
          </a:xfrm>
        </p:grpSpPr>
        <p:sp>
          <p:nvSpPr>
            <p:cNvPr id="40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65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362698" y="5315629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الطرق والنقل:</a:t>
            </a:r>
          </a:p>
        </p:txBody>
      </p:sp>
      <p:sp>
        <p:nvSpPr>
          <p:cNvPr id="66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442909" y="4764286"/>
            <a:ext cx="5936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وفي مجال خدمات النقل البري أقامت حكومة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وطني خطوطاً للسكك الحديدية بين الرياض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، والأحساء، والدمام، لنقل الركاب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والبضائع. واعتُمِدَت سكك حديدية أخرى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على أحدث المواصفات العالمية 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لتربط بين بعض مناطق المملكة العربية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السعودية، ونُفِّذ عدد منها.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67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530678" y="5685722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5035" y="3824068"/>
            <a:ext cx="2378682" cy="2884837"/>
            <a:chOff x="7749851" y="1424779"/>
            <a:chExt cx="2395978" cy="2905820"/>
          </a:xfrm>
        </p:grpSpPr>
        <p:grpSp>
          <p:nvGrpSpPr>
            <p:cNvPr id="5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980" y="2897352"/>
              <a:ext cx="1596637" cy="1257220"/>
            </a:xfrm>
            <a:prstGeom prst="rect">
              <a:avLst/>
            </a:prstGeom>
          </p:spPr>
        </p:pic>
        <p:sp>
          <p:nvSpPr>
            <p:cNvPr id="6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37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مسار قطار الشمال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3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8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65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65" grpId="0"/>
          <p:bldP spid="6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9</a:t>
                </a: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البِنْيَةِ الأساسية </a:t>
                  </a:r>
                  <a:r>
                    <a:rPr lang="ar-SY" sz="2800" dirty="0">
                      <a:latin typeface="Century Gothic" panose="020B0502020202020204" pitchFamily="34" charset="0"/>
                    </a:rPr>
                    <a:t>– الطرق و النقل -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8">
            <a:extLst>
              <a:ext uri="{FF2B5EF4-FFF2-40B4-BE49-F238E27FC236}">
                <a16:creationId xmlns:a16="http://schemas.microsoft.com/office/drawing/2014/main" id="{D2BB4DA8-8BF4-4B9E-A074-C736B9171038}"/>
              </a:ext>
            </a:extLst>
          </p:cNvPr>
          <p:cNvSpPr/>
          <p:nvPr/>
        </p:nvSpPr>
        <p:spPr>
          <a:xfrm>
            <a:off x="6698073" y="2261318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100000">
                <a:srgbClr val="800000"/>
              </a:gs>
              <a:gs pos="62000">
                <a:srgbClr val="CC006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16">
            <a:extLst>
              <a:ext uri="{FF2B5EF4-FFF2-40B4-BE49-F238E27FC236}">
                <a16:creationId xmlns:a16="http://schemas.microsoft.com/office/drawing/2014/main" id="{2AB5F94F-4AE4-47A6-BB50-690417D82360}"/>
              </a:ext>
            </a:extLst>
          </p:cNvPr>
          <p:cNvSpPr/>
          <p:nvPr/>
        </p:nvSpPr>
        <p:spPr>
          <a:xfrm rot="10800000">
            <a:off x="5503563" y="4031972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006666"/>
              </a:gs>
              <a:gs pos="62000">
                <a:srgbClr val="00CC99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19">
            <a:extLst>
              <a:ext uri="{FF2B5EF4-FFF2-40B4-BE49-F238E27FC236}">
                <a16:creationId xmlns:a16="http://schemas.microsoft.com/office/drawing/2014/main" id="{4E72B750-B955-4A37-B301-8C660571D3F5}"/>
              </a:ext>
            </a:extLst>
          </p:cNvPr>
          <p:cNvSpPr/>
          <p:nvPr/>
        </p:nvSpPr>
        <p:spPr>
          <a:xfrm rot="5400000">
            <a:off x="6962849" y="2568126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6600CC"/>
              </a:gs>
              <a:gs pos="62000">
                <a:srgbClr val="9900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0">
            <a:extLst>
              <a:ext uri="{FF2B5EF4-FFF2-40B4-BE49-F238E27FC236}">
                <a16:creationId xmlns:a16="http://schemas.microsoft.com/office/drawing/2014/main" id="{7D8C27C7-307D-4599-8B66-4744084D6F45}"/>
              </a:ext>
            </a:extLst>
          </p:cNvPr>
          <p:cNvSpPr/>
          <p:nvPr/>
        </p:nvSpPr>
        <p:spPr>
          <a:xfrm rot="5400000">
            <a:off x="6962852" y="3775606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0066FF"/>
              </a:gs>
              <a:gs pos="62000">
                <a:srgbClr val="00CC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7">
            <a:extLst>
              <a:ext uri="{FF2B5EF4-FFF2-40B4-BE49-F238E27FC236}">
                <a16:creationId xmlns:a16="http://schemas.microsoft.com/office/drawing/2014/main" id="{41ABB7A2-5D85-496B-AF0D-517EE7BD859E}"/>
              </a:ext>
            </a:extLst>
          </p:cNvPr>
          <p:cNvSpPr/>
          <p:nvPr/>
        </p:nvSpPr>
        <p:spPr>
          <a:xfrm>
            <a:off x="5490595" y="2261319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 flip="none" rotWithShape="1">
            <a:gsLst>
              <a:gs pos="98000">
                <a:srgbClr val="D29F00"/>
              </a:gs>
              <a:gs pos="62000">
                <a:srgbClr val="FFC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apezoid 3">
            <a:extLst>
              <a:ext uri="{FF2B5EF4-FFF2-40B4-BE49-F238E27FC236}">
                <a16:creationId xmlns:a16="http://schemas.microsoft.com/office/drawing/2014/main" id="{FFB116A5-5A20-4EC8-AD38-D504718DA706}"/>
              </a:ext>
            </a:extLst>
          </p:cNvPr>
          <p:cNvSpPr/>
          <p:nvPr/>
        </p:nvSpPr>
        <p:spPr>
          <a:xfrm>
            <a:off x="5490596" y="1290647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FF9900"/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12">
            <a:extLst>
              <a:ext uri="{FF2B5EF4-FFF2-40B4-BE49-F238E27FC236}">
                <a16:creationId xmlns:a16="http://schemas.microsoft.com/office/drawing/2014/main" id="{FB3C4DB3-6A31-4304-B3F0-BB7C10FD50C2}"/>
              </a:ext>
            </a:extLst>
          </p:cNvPr>
          <p:cNvSpPr/>
          <p:nvPr/>
        </p:nvSpPr>
        <p:spPr>
          <a:xfrm rot="16200000">
            <a:off x="5217449" y="2540084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CC0000"/>
              </a:gs>
              <a:gs pos="62000">
                <a:srgbClr val="FF505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11">
            <a:extLst>
              <a:ext uri="{FF2B5EF4-FFF2-40B4-BE49-F238E27FC236}">
                <a16:creationId xmlns:a16="http://schemas.microsoft.com/office/drawing/2014/main" id="{89BD0153-E5E3-4D42-B79F-CAEA8891C1DF}"/>
              </a:ext>
            </a:extLst>
          </p:cNvPr>
          <p:cNvSpPr/>
          <p:nvPr/>
        </p:nvSpPr>
        <p:spPr>
          <a:xfrm rot="16200000">
            <a:off x="5217451" y="3747561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9900CC"/>
              </a:gs>
              <a:gs pos="62000">
                <a:srgbClr val="CC00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15">
            <a:extLst>
              <a:ext uri="{FF2B5EF4-FFF2-40B4-BE49-F238E27FC236}">
                <a16:creationId xmlns:a16="http://schemas.microsoft.com/office/drawing/2014/main" id="{B5581325-76AA-4D0D-B518-05E01A5454E0}"/>
              </a:ext>
            </a:extLst>
          </p:cNvPr>
          <p:cNvSpPr/>
          <p:nvPr/>
        </p:nvSpPr>
        <p:spPr>
          <a:xfrm rot="10800000">
            <a:off x="6679061" y="4060012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00CC00"/>
              </a:gs>
              <a:gs pos="62000">
                <a:srgbClr val="CCFF3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rapezoid 14">
            <a:extLst>
              <a:ext uri="{FF2B5EF4-FFF2-40B4-BE49-F238E27FC236}">
                <a16:creationId xmlns:a16="http://schemas.microsoft.com/office/drawing/2014/main" id="{F5207D66-F195-4556-AFB4-CB1F72FC1F7B}"/>
              </a:ext>
            </a:extLst>
          </p:cNvPr>
          <p:cNvSpPr/>
          <p:nvPr/>
        </p:nvSpPr>
        <p:spPr>
          <a:xfrm rot="10800000">
            <a:off x="5503563" y="5320582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99CC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rapezoid 10">
            <a:extLst>
              <a:ext uri="{FF2B5EF4-FFF2-40B4-BE49-F238E27FC236}">
                <a16:creationId xmlns:a16="http://schemas.microsoft.com/office/drawing/2014/main" id="{EEA7B148-FD81-4A3B-B299-9D96D92CB6D0}"/>
              </a:ext>
            </a:extLst>
          </p:cNvPr>
          <p:cNvSpPr/>
          <p:nvPr/>
        </p:nvSpPr>
        <p:spPr>
          <a:xfrm rot="16200000">
            <a:off x="3484070" y="3302792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apezoid 18">
            <a:extLst>
              <a:ext uri="{FF2B5EF4-FFF2-40B4-BE49-F238E27FC236}">
                <a16:creationId xmlns:a16="http://schemas.microsoft.com/office/drawing/2014/main" id="{FAD6E0D9-6EEF-48C1-AB82-AFCE7A681AC6}"/>
              </a:ext>
            </a:extLst>
          </p:cNvPr>
          <p:cNvSpPr/>
          <p:nvPr/>
        </p:nvSpPr>
        <p:spPr>
          <a:xfrm rot="5400000">
            <a:off x="7488754" y="3330837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0000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46">
            <a:extLst>
              <a:ext uri="{FF2B5EF4-FFF2-40B4-BE49-F238E27FC236}">
                <a16:creationId xmlns:a16="http://schemas.microsoft.com/office/drawing/2014/main" id="{70AC13B0-3800-4885-B685-B806E0954755}"/>
              </a:ext>
            </a:extLst>
          </p:cNvPr>
          <p:cNvSpPr/>
          <p:nvPr/>
        </p:nvSpPr>
        <p:spPr>
          <a:xfrm>
            <a:off x="3600627" y="6559550"/>
            <a:ext cx="5733143" cy="493786"/>
          </a:xfrm>
          <a:prstGeom prst="ellipse">
            <a:avLst/>
          </a:prstGeom>
          <a:gradFill flip="none" rotWithShape="1">
            <a:gsLst>
              <a:gs pos="100000">
                <a:srgbClr val="FEFEFE">
                  <a:alpha val="0"/>
                </a:srgbClr>
              </a:gs>
              <a:gs pos="5000">
                <a:schemeClr val="tx1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47">
            <a:extLst>
              <a:ext uri="{FF2B5EF4-FFF2-40B4-BE49-F238E27FC236}">
                <a16:creationId xmlns:a16="http://schemas.microsoft.com/office/drawing/2014/main" id="{DBF76932-8DEF-4571-A74D-E0DA064F4FA8}"/>
              </a:ext>
            </a:extLst>
          </p:cNvPr>
          <p:cNvSpPr txBox="1"/>
          <p:nvPr/>
        </p:nvSpPr>
        <p:spPr>
          <a:xfrm>
            <a:off x="5602203" y="3184389"/>
            <a:ext cx="1729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Oswald" panose="02000503000000000000" pitchFamily="2" charset="0"/>
              </a:rPr>
              <a:t>انجازات الطرق حتى عام </a:t>
            </a:r>
          </a:p>
          <a:p>
            <a:pPr algn="ctr"/>
            <a:r>
              <a:rPr lang="ar-SY" sz="2000" b="1" dirty="0">
                <a:latin typeface="Oswald" panose="02000503000000000000" pitchFamily="2" charset="0"/>
              </a:rPr>
              <a:t>1437 / 1438 ه </a:t>
            </a:r>
            <a:endParaRPr lang="en-US" sz="2000" b="1" dirty="0">
              <a:latin typeface="Oswald" panose="02000503000000000000" pitchFamily="2" charset="0"/>
            </a:endParaRPr>
          </a:p>
        </p:txBody>
      </p:sp>
      <p:pic>
        <p:nvPicPr>
          <p:cNvPr id="74" name="Graphic 49" descr="Pie chart">
            <a:extLst>
              <a:ext uri="{FF2B5EF4-FFF2-40B4-BE49-F238E27FC236}">
                <a16:creationId xmlns:a16="http://schemas.microsoft.com/office/drawing/2014/main" id="{4877A71E-FBE6-4144-81BE-3638F6691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4078" y="3559527"/>
            <a:ext cx="457200" cy="457200"/>
          </a:xfrm>
          <a:prstGeom prst="rect">
            <a:avLst/>
          </a:prstGeom>
        </p:spPr>
      </p:pic>
      <p:pic>
        <p:nvPicPr>
          <p:cNvPr id="75" name="Graphic 51" descr="Presentation with bar chart">
            <a:extLst>
              <a:ext uri="{FF2B5EF4-FFF2-40B4-BE49-F238E27FC236}">
                <a16:creationId xmlns:a16="http://schemas.microsoft.com/office/drawing/2014/main" id="{5E5BEA78-9376-4FC2-AA9F-56A73648D7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5553" y="3629106"/>
            <a:ext cx="457200" cy="457200"/>
          </a:xfrm>
          <a:prstGeom prst="rect">
            <a:avLst/>
          </a:prstGeom>
        </p:spPr>
      </p:pic>
      <p:pic>
        <p:nvPicPr>
          <p:cNvPr id="76" name="Graphic 53" descr="Bar graph with upward trend">
            <a:extLst>
              <a:ext uri="{FF2B5EF4-FFF2-40B4-BE49-F238E27FC236}">
                <a16:creationId xmlns:a16="http://schemas.microsoft.com/office/drawing/2014/main" id="{B2448539-C11D-449E-9092-CD1D44364A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7029" y="1541222"/>
            <a:ext cx="457200" cy="457200"/>
          </a:xfrm>
          <a:prstGeom prst="rect">
            <a:avLst/>
          </a:prstGeom>
        </p:spPr>
      </p:pic>
      <p:pic>
        <p:nvPicPr>
          <p:cNvPr id="77" name="Graphic 55" descr="Bank">
            <a:extLst>
              <a:ext uri="{FF2B5EF4-FFF2-40B4-BE49-F238E27FC236}">
                <a16:creationId xmlns:a16="http://schemas.microsoft.com/office/drawing/2014/main" id="{69BFB697-D83B-4563-B6FE-E49B379FF5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38589" y="5513890"/>
            <a:ext cx="457200" cy="457200"/>
          </a:xfrm>
          <a:prstGeom prst="rect">
            <a:avLst/>
          </a:prstGeom>
        </p:spPr>
      </p:pic>
      <p:sp>
        <p:nvSpPr>
          <p:cNvPr id="78" name="TextBox 56">
            <a:extLst>
              <a:ext uri="{FF2B5EF4-FFF2-40B4-BE49-F238E27FC236}">
                <a16:creationId xmlns:a16="http://schemas.microsoft.com/office/drawing/2014/main" id="{FD2992C7-DA3B-4EAB-878A-E66E32796F8B}"/>
              </a:ext>
            </a:extLst>
          </p:cNvPr>
          <p:cNvSpPr txBox="1"/>
          <p:nvPr/>
        </p:nvSpPr>
        <p:spPr>
          <a:xfrm>
            <a:off x="6115595" y="2324533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01</a:t>
            </a:r>
          </a:p>
        </p:txBody>
      </p:sp>
      <p:sp>
        <p:nvSpPr>
          <p:cNvPr id="79" name="TextBox 57">
            <a:extLst>
              <a:ext uri="{FF2B5EF4-FFF2-40B4-BE49-F238E27FC236}">
                <a16:creationId xmlns:a16="http://schemas.microsoft.com/office/drawing/2014/main" id="{43840E27-2BA8-4909-8350-00C0875B97D3}"/>
              </a:ext>
            </a:extLst>
          </p:cNvPr>
          <p:cNvSpPr txBox="1"/>
          <p:nvPr/>
        </p:nvSpPr>
        <p:spPr>
          <a:xfrm>
            <a:off x="7430837" y="3689013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02</a:t>
            </a:r>
          </a:p>
        </p:txBody>
      </p:sp>
      <p:sp>
        <p:nvSpPr>
          <p:cNvPr id="80" name="TextBox 58">
            <a:extLst>
              <a:ext uri="{FF2B5EF4-FFF2-40B4-BE49-F238E27FC236}">
                <a16:creationId xmlns:a16="http://schemas.microsoft.com/office/drawing/2014/main" id="{2E61FEF3-47F5-44E4-B18B-B4EECB31A9A3}"/>
              </a:ext>
            </a:extLst>
          </p:cNvPr>
          <p:cNvSpPr txBox="1"/>
          <p:nvPr/>
        </p:nvSpPr>
        <p:spPr>
          <a:xfrm>
            <a:off x="6137155" y="4980147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03</a:t>
            </a:r>
          </a:p>
        </p:txBody>
      </p:sp>
      <p:sp>
        <p:nvSpPr>
          <p:cNvPr id="81" name="TextBox 59">
            <a:extLst>
              <a:ext uri="{FF2B5EF4-FFF2-40B4-BE49-F238E27FC236}">
                <a16:creationId xmlns:a16="http://schemas.microsoft.com/office/drawing/2014/main" id="{CA786F8C-8863-4CD1-802D-B2D156E25141}"/>
              </a:ext>
            </a:extLst>
          </p:cNvPr>
          <p:cNvSpPr txBox="1"/>
          <p:nvPr/>
        </p:nvSpPr>
        <p:spPr>
          <a:xfrm>
            <a:off x="4791934" y="3603785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04</a:t>
            </a:r>
          </a:p>
        </p:txBody>
      </p:sp>
      <p:sp>
        <p:nvSpPr>
          <p:cNvPr id="82" name="TextBox 60">
            <a:extLst>
              <a:ext uri="{FF2B5EF4-FFF2-40B4-BE49-F238E27FC236}">
                <a16:creationId xmlns:a16="http://schemas.microsoft.com/office/drawing/2014/main" id="{420F9FCC-3577-41E4-ADF9-593DB13F706C}"/>
              </a:ext>
            </a:extLst>
          </p:cNvPr>
          <p:cNvSpPr txBox="1"/>
          <p:nvPr/>
        </p:nvSpPr>
        <p:spPr>
          <a:xfrm>
            <a:off x="7212485" y="1234706"/>
            <a:ext cx="1905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الطرق المعبَّدة</a:t>
            </a:r>
          </a:p>
          <a:p>
            <a:pPr algn="r"/>
            <a:r>
              <a:rPr lang="ar-SY" sz="2000" dirty="0"/>
              <a:t>أكثر من 71.500 كم</a:t>
            </a:r>
          </a:p>
        </p:txBody>
      </p:sp>
      <p:sp>
        <p:nvSpPr>
          <p:cNvPr id="83" name="TextBox 61">
            <a:extLst>
              <a:ext uri="{FF2B5EF4-FFF2-40B4-BE49-F238E27FC236}">
                <a16:creationId xmlns:a16="http://schemas.microsoft.com/office/drawing/2014/main" id="{BA2F5604-E852-49A8-A567-39C291F796D5}"/>
              </a:ext>
            </a:extLst>
          </p:cNvPr>
          <p:cNvSpPr txBox="1"/>
          <p:nvPr/>
        </p:nvSpPr>
        <p:spPr>
          <a:xfrm>
            <a:off x="8323228" y="4529376"/>
            <a:ext cx="2459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العقبات</a:t>
            </a:r>
          </a:p>
          <a:p>
            <a:pPr algn="r"/>
            <a:r>
              <a:rPr lang="ar-SY" sz="2000" dirty="0"/>
              <a:t>6 عقبات بطول أكثر من 124 كم </a:t>
            </a:r>
            <a:endParaRPr lang="en-US" sz="2000" dirty="0"/>
          </a:p>
        </p:txBody>
      </p:sp>
      <p:sp>
        <p:nvSpPr>
          <p:cNvPr id="84" name="TextBox 62">
            <a:extLst>
              <a:ext uri="{FF2B5EF4-FFF2-40B4-BE49-F238E27FC236}">
                <a16:creationId xmlns:a16="http://schemas.microsoft.com/office/drawing/2014/main" id="{CBF8A972-6C11-49DF-9B5E-6DB1273FA8E0}"/>
              </a:ext>
            </a:extLst>
          </p:cNvPr>
          <p:cNvSpPr txBox="1"/>
          <p:nvPr/>
        </p:nvSpPr>
        <p:spPr>
          <a:xfrm>
            <a:off x="3795202" y="5471658"/>
            <a:ext cx="1905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الطرق الزراعية</a:t>
            </a:r>
          </a:p>
          <a:p>
            <a:pPr algn="r"/>
            <a:r>
              <a:rPr lang="ar-SY" sz="2000" dirty="0"/>
              <a:t>أكثر من 14.132 كم </a:t>
            </a:r>
            <a:endParaRPr lang="en-US" sz="2000" dirty="0"/>
          </a:p>
        </p:txBody>
      </p:sp>
      <p:sp>
        <p:nvSpPr>
          <p:cNvPr id="85" name="TextBox 63">
            <a:extLst>
              <a:ext uri="{FF2B5EF4-FFF2-40B4-BE49-F238E27FC236}">
                <a16:creationId xmlns:a16="http://schemas.microsoft.com/office/drawing/2014/main" id="{EC6090F0-A552-40BC-989A-B0D27E49BBD7}"/>
              </a:ext>
            </a:extLst>
          </p:cNvPr>
          <p:cNvSpPr txBox="1"/>
          <p:nvPr/>
        </p:nvSpPr>
        <p:spPr>
          <a:xfrm>
            <a:off x="2504679" y="2544440"/>
            <a:ext cx="1905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الجسور </a:t>
            </a:r>
          </a:p>
          <a:p>
            <a:pPr algn="r"/>
            <a:r>
              <a:rPr lang="ar-SY" sz="2000" dirty="0"/>
              <a:t>أكثر من 5000 جسر 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93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4658BB8-903D-4091-BB49-E0A7BC631F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C34DFD6-0CC0-422E-9D3F-99E43EEB3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6C4EEB60-DCE8-4D34-BAB8-97F708A8E9E7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7465315-A0CB-44E4-BB71-E39CDDC014FE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AE6DCB4D-8673-41DB-818D-B51A84705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771001" y="2859873"/>
            <a:ext cx="639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أنشت في مطلع الثمانينات الميلادية قبل أكثر من ثلاثين عاما و بلغت تكلفة انشائها حوالي 377 مليون ريال و تشتمل على 11 نفق و على امتدادها 32 جسر يزيد ارتفاع الواحد منها على 65 متر و فيها ما يقارب 351 عبارة لتصريف المياه وهي تربط سراة عسير </a:t>
            </a:r>
            <a:r>
              <a:rPr lang="ar-SY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بتهامتها</a:t>
            </a:r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4012581" y="5638748"/>
            <a:ext cx="5084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تعتبر السكك الحديدية من أهم وسائل ربط المدن بعضها ببعض بريا في عصرنا الحالي , من المقترحات انشاء سكة حديد تربط المنطقة الوسطى بالغربية للكثافة السكانية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يصف الطلبة معالم عقبة شعار في منطقة عسير بالرجوع إلى أحد مصادر التعلّم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العشرون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التنمية الاجتماعية 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467424"/>
            <a:chOff x="3411081" y="3294128"/>
            <a:chExt cx="8607149" cy="1467424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</a:p>
            <a:p>
              <a:pPr algn="ctr"/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يوضح الطلبة أهمية ربط أجزاء وطني المملكة العربية السعودية بخطوط السكك الحديدية، ثم يقترحون أفكاراً لتطوير هذا المشروع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البِنْيَةِ الأساسية </a:t>
                  </a:r>
                  <a:r>
                    <a:rPr lang="ar-SY" sz="2800" dirty="0">
                      <a:latin typeface="Century Gothic" panose="020B0502020202020204" pitchFamily="34" charset="0"/>
                    </a:rPr>
                    <a:t>– الطرق و النقل -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8">
            <a:extLst>
              <a:ext uri="{FF2B5EF4-FFF2-40B4-BE49-F238E27FC236}">
                <a16:creationId xmlns:a16="http://schemas.microsoft.com/office/drawing/2014/main" id="{D2BB4DA8-8BF4-4B9E-A074-C736B9171038}"/>
              </a:ext>
            </a:extLst>
          </p:cNvPr>
          <p:cNvSpPr/>
          <p:nvPr/>
        </p:nvSpPr>
        <p:spPr>
          <a:xfrm>
            <a:off x="6698073" y="2261318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100000">
                <a:srgbClr val="800000"/>
              </a:gs>
              <a:gs pos="62000">
                <a:srgbClr val="CC006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16">
            <a:extLst>
              <a:ext uri="{FF2B5EF4-FFF2-40B4-BE49-F238E27FC236}">
                <a16:creationId xmlns:a16="http://schemas.microsoft.com/office/drawing/2014/main" id="{2AB5F94F-4AE4-47A6-BB50-690417D82360}"/>
              </a:ext>
            </a:extLst>
          </p:cNvPr>
          <p:cNvSpPr/>
          <p:nvPr/>
        </p:nvSpPr>
        <p:spPr>
          <a:xfrm rot="10800000">
            <a:off x="5503563" y="4031972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006666"/>
              </a:gs>
              <a:gs pos="62000">
                <a:srgbClr val="00CC99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19">
            <a:extLst>
              <a:ext uri="{FF2B5EF4-FFF2-40B4-BE49-F238E27FC236}">
                <a16:creationId xmlns:a16="http://schemas.microsoft.com/office/drawing/2014/main" id="{4E72B750-B955-4A37-B301-8C660571D3F5}"/>
              </a:ext>
            </a:extLst>
          </p:cNvPr>
          <p:cNvSpPr/>
          <p:nvPr/>
        </p:nvSpPr>
        <p:spPr>
          <a:xfrm rot="5400000">
            <a:off x="6962849" y="2568126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6600CC"/>
              </a:gs>
              <a:gs pos="62000">
                <a:srgbClr val="9900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0">
            <a:extLst>
              <a:ext uri="{FF2B5EF4-FFF2-40B4-BE49-F238E27FC236}">
                <a16:creationId xmlns:a16="http://schemas.microsoft.com/office/drawing/2014/main" id="{7D8C27C7-307D-4599-8B66-4744084D6F45}"/>
              </a:ext>
            </a:extLst>
          </p:cNvPr>
          <p:cNvSpPr/>
          <p:nvPr/>
        </p:nvSpPr>
        <p:spPr>
          <a:xfrm rot="5400000">
            <a:off x="6962852" y="3775606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0066FF"/>
              </a:gs>
              <a:gs pos="62000">
                <a:srgbClr val="00CC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7">
            <a:extLst>
              <a:ext uri="{FF2B5EF4-FFF2-40B4-BE49-F238E27FC236}">
                <a16:creationId xmlns:a16="http://schemas.microsoft.com/office/drawing/2014/main" id="{41ABB7A2-5D85-496B-AF0D-517EE7BD859E}"/>
              </a:ext>
            </a:extLst>
          </p:cNvPr>
          <p:cNvSpPr/>
          <p:nvPr/>
        </p:nvSpPr>
        <p:spPr>
          <a:xfrm>
            <a:off x="5490595" y="2261319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 flip="none" rotWithShape="1">
            <a:gsLst>
              <a:gs pos="98000">
                <a:srgbClr val="D29F00"/>
              </a:gs>
              <a:gs pos="62000">
                <a:srgbClr val="FFC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apezoid 3">
            <a:extLst>
              <a:ext uri="{FF2B5EF4-FFF2-40B4-BE49-F238E27FC236}">
                <a16:creationId xmlns:a16="http://schemas.microsoft.com/office/drawing/2014/main" id="{FFB116A5-5A20-4EC8-AD38-D504718DA706}"/>
              </a:ext>
            </a:extLst>
          </p:cNvPr>
          <p:cNvSpPr/>
          <p:nvPr/>
        </p:nvSpPr>
        <p:spPr>
          <a:xfrm>
            <a:off x="5490596" y="1290647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FF9900"/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12">
            <a:extLst>
              <a:ext uri="{FF2B5EF4-FFF2-40B4-BE49-F238E27FC236}">
                <a16:creationId xmlns:a16="http://schemas.microsoft.com/office/drawing/2014/main" id="{FB3C4DB3-6A31-4304-B3F0-BB7C10FD50C2}"/>
              </a:ext>
            </a:extLst>
          </p:cNvPr>
          <p:cNvSpPr/>
          <p:nvPr/>
        </p:nvSpPr>
        <p:spPr>
          <a:xfrm rot="16200000">
            <a:off x="5217449" y="2540084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CC0000"/>
              </a:gs>
              <a:gs pos="62000">
                <a:srgbClr val="FF505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11">
            <a:extLst>
              <a:ext uri="{FF2B5EF4-FFF2-40B4-BE49-F238E27FC236}">
                <a16:creationId xmlns:a16="http://schemas.microsoft.com/office/drawing/2014/main" id="{89BD0153-E5E3-4D42-B79F-CAEA8891C1DF}"/>
              </a:ext>
            </a:extLst>
          </p:cNvPr>
          <p:cNvSpPr/>
          <p:nvPr/>
        </p:nvSpPr>
        <p:spPr>
          <a:xfrm rot="16200000">
            <a:off x="5217451" y="3747561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9900CC"/>
              </a:gs>
              <a:gs pos="62000">
                <a:srgbClr val="CC00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15">
            <a:extLst>
              <a:ext uri="{FF2B5EF4-FFF2-40B4-BE49-F238E27FC236}">
                <a16:creationId xmlns:a16="http://schemas.microsoft.com/office/drawing/2014/main" id="{B5581325-76AA-4D0D-B518-05E01A5454E0}"/>
              </a:ext>
            </a:extLst>
          </p:cNvPr>
          <p:cNvSpPr/>
          <p:nvPr/>
        </p:nvSpPr>
        <p:spPr>
          <a:xfrm rot="10800000">
            <a:off x="6679061" y="4060012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00CC00"/>
              </a:gs>
              <a:gs pos="62000">
                <a:srgbClr val="CCFF3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rapezoid 14">
            <a:extLst>
              <a:ext uri="{FF2B5EF4-FFF2-40B4-BE49-F238E27FC236}">
                <a16:creationId xmlns:a16="http://schemas.microsoft.com/office/drawing/2014/main" id="{F5207D66-F195-4556-AFB4-CB1F72FC1F7B}"/>
              </a:ext>
            </a:extLst>
          </p:cNvPr>
          <p:cNvSpPr/>
          <p:nvPr/>
        </p:nvSpPr>
        <p:spPr>
          <a:xfrm rot="10800000">
            <a:off x="5503563" y="5320582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99CC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rapezoid 10">
            <a:extLst>
              <a:ext uri="{FF2B5EF4-FFF2-40B4-BE49-F238E27FC236}">
                <a16:creationId xmlns:a16="http://schemas.microsoft.com/office/drawing/2014/main" id="{EEA7B148-FD81-4A3B-B299-9D96D92CB6D0}"/>
              </a:ext>
            </a:extLst>
          </p:cNvPr>
          <p:cNvSpPr/>
          <p:nvPr/>
        </p:nvSpPr>
        <p:spPr>
          <a:xfrm rot="16200000">
            <a:off x="3484070" y="3302792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apezoid 18">
            <a:extLst>
              <a:ext uri="{FF2B5EF4-FFF2-40B4-BE49-F238E27FC236}">
                <a16:creationId xmlns:a16="http://schemas.microsoft.com/office/drawing/2014/main" id="{FAD6E0D9-6EEF-48C1-AB82-AFCE7A681AC6}"/>
              </a:ext>
            </a:extLst>
          </p:cNvPr>
          <p:cNvSpPr/>
          <p:nvPr/>
        </p:nvSpPr>
        <p:spPr>
          <a:xfrm rot="5400000">
            <a:off x="7488754" y="3330837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0000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46">
            <a:extLst>
              <a:ext uri="{FF2B5EF4-FFF2-40B4-BE49-F238E27FC236}">
                <a16:creationId xmlns:a16="http://schemas.microsoft.com/office/drawing/2014/main" id="{70AC13B0-3800-4885-B685-B806E0954755}"/>
              </a:ext>
            </a:extLst>
          </p:cNvPr>
          <p:cNvSpPr/>
          <p:nvPr/>
        </p:nvSpPr>
        <p:spPr>
          <a:xfrm>
            <a:off x="3600627" y="6559550"/>
            <a:ext cx="5733143" cy="493786"/>
          </a:xfrm>
          <a:prstGeom prst="ellipse">
            <a:avLst/>
          </a:prstGeom>
          <a:gradFill flip="none" rotWithShape="1">
            <a:gsLst>
              <a:gs pos="100000">
                <a:srgbClr val="FEFEFE">
                  <a:alpha val="0"/>
                </a:srgbClr>
              </a:gs>
              <a:gs pos="5000">
                <a:schemeClr val="tx1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47">
            <a:extLst>
              <a:ext uri="{FF2B5EF4-FFF2-40B4-BE49-F238E27FC236}">
                <a16:creationId xmlns:a16="http://schemas.microsoft.com/office/drawing/2014/main" id="{DBF76932-8DEF-4571-A74D-E0DA064F4FA8}"/>
              </a:ext>
            </a:extLst>
          </p:cNvPr>
          <p:cNvSpPr txBox="1"/>
          <p:nvPr/>
        </p:nvSpPr>
        <p:spPr>
          <a:xfrm>
            <a:off x="5602203" y="3184389"/>
            <a:ext cx="1729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7030A0"/>
                </a:solidFill>
                <a:latin typeface="Oswald" panose="02000503000000000000" pitchFamily="2" charset="0"/>
              </a:rPr>
              <a:t>الخطوط الحديدية في وطني</a:t>
            </a:r>
          </a:p>
          <a:p>
            <a:pPr algn="ctr"/>
            <a:r>
              <a:rPr lang="ar-SY" sz="2000" b="1" dirty="0">
                <a:solidFill>
                  <a:srgbClr val="7030A0"/>
                </a:solidFill>
                <a:latin typeface="Oswald" panose="02000503000000000000" pitchFamily="2" charset="0"/>
              </a:rPr>
              <a:t> المملكة العربية السعودية</a:t>
            </a:r>
            <a:endParaRPr lang="en-US" sz="2000" b="1" dirty="0">
              <a:solidFill>
                <a:srgbClr val="7030A0"/>
              </a:solidFill>
              <a:latin typeface="Oswald" panose="02000503000000000000" pitchFamily="2" charset="0"/>
            </a:endParaRPr>
          </a:p>
        </p:txBody>
      </p:sp>
      <p:pic>
        <p:nvPicPr>
          <p:cNvPr id="74" name="Graphic 49" descr="Pie chart">
            <a:extLst>
              <a:ext uri="{FF2B5EF4-FFF2-40B4-BE49-F238E27FC236}">
                <a16:creationId xmlns:a16="http://schemas.microsoft.com/office/drawing/2014/main" id="{4877A71E-FBE6-4144-81BE-3638F6691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4078" y="3559527"/>
            <a:ext cx="457200" cy="457200"/>
          </a:xfrm>
          <a:prstGeom prst="rect">
            <a:avLst/>
          </a:prstGeom>
        </p:spPr>
      </p:pic>
      <p:pic>
        <p:nvPicPr>
          <p:cNvPr id="75" name="Graphic 51" descr="Presentation with bar chart">
            <a:extLst>
              <a:ext uri="{FF2B5EF4-FFF2-40B4-BE49-F238E27FC236}">
                <a16:creationId xmlns:a16="http://schemas.microsoft.com/office/drawing/2014/main" id="{5E5BEA78-9376-4FC2-AA9F-56A73648D7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5553" y="3629106"/>
            <a:ext cx="457200" cy="457200"/>
          </a:xfrm>
          <a:prstGeom prst="rect">
            <a:avLst/>
          </a:prstGeom>
        </p:spPr>
      </p:pic>
      <p:pic>
        <p:nvPicPr>
          <p:cNvPr id="76" name="Graphic 53" descr="Bar graph with upward trend">
            <a:extLst>
              <a:ext uri="{FF2B5EF4-FFF2-40B4-BE49-F238E27FC236}">
                <a16:creationId xmlns:a16="http://schemas.microsoft.com/office/drawing/2014/main" id="{B2448539-C11D-449E-9092-CD1D44364A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7029" y="1541222"/>
            <a:ext cx="457200" cy="457200"/>
          </a:xfrm>
          <a:prstGeom prst="rect">
            <a:avLst/>
          </a:prstGeom>
        </p:spPr>
      </p:pic>
      <p:pic>
        <p:nvPicPr>
          <p:cNvPr id="77" name="Graphic 55" descr="Bank">
            <a:extLst>
              <a:ext uri="{FF2B5EF4-FFF2-40B4-BE49-F238E27FC236}">
                <a16:creationId xmlns:a16="http://schemas.microsoft.com/office/drawing/2014/main" id="{69BFB697-D83B-4563-B6FE-E49B379FF5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38589" y="5513890"/>
            <a:ext cx="457200" cy="457200"/>
          </a:xfrm>
          <a:prstGeom prst="rect">
            <a:avLst/>
          </a:prstGeom>
        </p:spPr>
      </p:pic>
      <p:sp>
        <p:nvSpPr>
          <p:cNvPr id="78" name="TextBox 56">
            <a:extLst>
              <a:ext uri="{FF2B5EF4-FFF2-40B4-BE49-F238E27FC236}">
                <a16:creationId xmlns:a16="http://schemas.microsoft.com/office/drawing/2014/main" id="{FD2992C7-DA3B-4EAB-878A-E66E32796F8B}"/>
              </a:ext>
            </a:extLst>
          </p:cNvPr>
          <p:cNvSpPr txBox="1"/>
          <p:nvPr/>
        </p:nvSpPr>
        <p:spPr>
          <a:xfrm>
            <a:off x="6115595" y="2324533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01</a:t>
            </a:r>
          </a:p>
        </p:txBody>
      </p:sp>
      <p:sp>
        <p:nvSpPr>
          <p:cNvPr id="79" name="TextBox 57">
            <a:extLst>
              <a:ext uri="{FF2B5EF4-FFF2-40B4-BE49-F238E27FC236}">
                <a16:creationId xmlns:a16="http://schemas.microsoft.com/office/drawing/2014/main" id="{43840E27-2BA8-4909-8350-00C0875B97D3}"/>
              </a:ext>
            </a:extLst>
          </p:cNvPr>
          <p:cNvSpPr txBox="1"/>
          <p:nvPr/>
        </p:nvSpPr>
        <p:spPr>
          <a:xfrm>
            <a:off x="7430837" y="3689013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02</a:t>
            </a:r>
          </a:p>
        </p:txBody>
      </p:sp>
      <p:sp>
        <p:nvSpPr>
          <p:cNvPr id="80" name="TextBox 58">
            <a:extLst>
              <a:ext uri="{FF2B5EF4-FFF2-40B4-BE49-F238E27FC236}">
                <a16:creationId xmlns:a16="http://schemas.microsoft.com/office/drawing/2014/main" id="{2E61FEF3-47F5-44E4-B18B-B4EECB31A9A3}"/>
              </a:ext>
            </a:extLst>
          </p:cNvPr>
          <p:cNvSpPr txBox="1"/>
          <p:nvPr/>
        </p:nvSpPr>
        <p:spPr>
          <a:xfrm>
            <a:off x="6137155" y="4980147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03</a:t>
            </a:r>
          </a:p>
        </p:txBody>
      </p:sp>
      <p:sp>
        <p:nvSpPr>
          <p:cNvPr id="81" name="TextBox 59">
            <a:extLst>
              <a:ext uri="{FF2B5EF4-FFF2-40B4-BE49-F238E27FC236}">
                <a16:creationId xmlns:a16="http://schemas.microsoft.com/office/drawing/2014/main" id="{CA786F8C-8863-4CD1-802D-B2D156E25141}"/>
              </a:ext>
            </a:extLst>
          </p:cNvPr>
          <p:cNvSpPr txBox="1"/>
          <p:nvPr/>
        </p:nvSpPr>
        <p:spPr>
          <a:xfrm>
            <a:off x="4791934" y="3603785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04</a:t>
            </a:r>
          </a:p>
        </p:txBody>
      </p:sp>
      <p:sp>
        <p:nvSpPr>
          <p:cNvPr id="82" name="TextBox 60">
            <a:extLst>
              <a:ext uri="{FF2B5EF4-FFF2-40B4-BE49-F238E27FC236}">
                <a16:creationId xmlns:a16="http://schemas.microsoft.com/office/drawing/2014/main" id="{420F9FCC-3577-41E4-ADF9-593DB13F706C}"/>
              </a:ext>
            </a:extLst>
          </p:cNvPr>
          <p:cNvSpPr txBox="1"/>
          <p:nvPr/>
        </p:nvSpPr>
        <p:spPr>
          <a:xfrm>
            <a:off x="7212484" y="1234706"/>
            <a:ext cx="3150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</a:rPr>
              <a:t>قطار الحرمين</a:t>
            </a:r>
          </a:p>
          <a:p>
            <a:pPr algn="r"/>
            <a:r>
              <a:rPr lang="ar-SY" sz="2000" dirty="0"/>
              <a:t>طوله 450 كم </a:t>
            </a:r>
          </a:p>
          <a:p>
            <a:pPr algn="r"/>
            <a:r>
              <a:rPr lang="ar-SY" sz="2000" dirty="0"/>
              <a:t>يربط بين مكة المكرمة والمدينة المنورة مروراً بجدة ومدينة الملك عبدالله الاقتصادية في رابغ</a:t>
            </a:r>
          </a:p>
        </p:txBody>
      </p:sp>
      <p:sp>
        <p:nvSpPr>
          <p:cNvPr id="83" name="TextBox 61">
            <a:extLst>
              <a:ext uri="{FF2B5EF4-FFF2-40B4-BE49-F238E27FC236}">
                <a16:creationId xmlns:a16="http://schemas.microsoft.com/office/drawing/2014/main" id="{BA2F5604-E852-49A8-A567-39C291F796D5}"/>
              </a:ext>
            </a:extLst>
          </p:cNvPr>
          <p:cNvSpPr txBox="1"/>
          <p:nvPr/>
        </p:nvSpPr>
        <p:spPr>
          <a:xfrm>
            <a:off x="8323228" y="4529376"/>
            <a:ext cx="2459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</a:rPr>
              <a:t>قطار المشاعر المقدسة</a:t>
            </a:r>
          </a:p>
          <a:p>
            <a:pPr algn="r"/>
            <a:r>
              <a:rPr lang="ar-SY" sz="2000" dirty="0"/>
              <a:t>طوله 18.1 كم </a:t>
            </a:r>
          </a:p>
          <a:p>
            <a:pPr algn="r"/>
            <a:r>
              <a:rPr lang="ar-SY" sz="2000" dirty="0"/>
              <a:t>يربط بين عرفات ومزدلفة ومنى في مكة المكرمة</a:t>
            </a:r>
            <a:endParaRPr lang="en-US" sz="2000" dirty="0"/>
          </a:p>
        </p:txBody>
      </p:sp>
      <p:sp>
        <p:nvSpPr>
          <p:cNvPr id="84" name="TextBox 62">
            <a:extLst>
              <a:ext uri="{FF2B5EF4-FFF2-40B4-BE49-F238E27FC236}">
                <a16:creationId xmlns:a16="http://schemas.microsoft.com/office/drawing/2014/main" id="{CBF8A972-6C11-49DF-9B5E-6DB1273FA8E0}"/>
              </a:ext>
            </a:extLst>
          </p:cNvPr>
          <p:cNvSpPr txBox="1"/>
          <p:nvPr/>
        </p:nvSpPr>
        <p:spPr>
          <a:xfrm>
            <a:off x="2739936" y="5471658"/>
            <a:ext cx="2960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</a:rPr>
              <a:t>قطار الرياض – الدمام</a:t>
            </a:r>
          </a:p>
          <a:p>
            <a:pPr algn="r"/>
            <a:r>
              <a:rPr lang="ar-SY" sz="2000" dirty="0"/>
              <a:t>طوله 449 كم </a:t>
            </a:r>
          </a:p>
          <a:p>
            <a:pPr algn="r"/>
            <a:r>
              <a:rPr lang="ar-SY" sz="2000" dirty="0"/>
              <a:t>يربط بين الرياض والدمام مروراً بالأحساء</a:t>
            </a:r>
            <a:endParaRPr lang="en-US" sz="2000" dirty="0"/>
          </a:p>
        </p:txBody>
      </p:sp>
      <p:sp>
        <p:nvSpPr>
          <p:cNvPr id="85" name="TextBox 63">
            <a:extLst>
              <a:ext uri="{FF2B5EF4-FFF2-40B4-BE49-F238E27FC236}">
                <a16:creationId xmlns:a16="http://schemas.microsoft.com/office/drawing/2014/main" id="{EC6090F0-A552-40BC-989A-B0D27E49BBD7}"/>
              </a:ext>
            </a:extLst>
          </p:cNvPr>
          <p:cNvSpPr txBox="1"/>
          <p:nvPr/>
        </p:nvSpPr>
        <p:spPr>
          <a:xfrm>
            <a:off x="928829" y="2428796"/>
            <a:ext cx="29638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</a:rPr>
              <a:t>قطار الشمال</a:t>
            </a:r>
          </a:p>
          <a:p>
            <a:pPr algn="r"/>
            <a:r>
              <a:rPr lang="ar-SY" sz="2000" dirty="0"/>
              <a:t>طوله 2750 كم </a:t>
            </a:r>
          </a:p>
          <a:p>
            <a:pPr algn="r"/>
            <a:r>
              <a:rPr lang="ar-SY" sz="2000" dirty="0"/>
              <a:t>يربط بين الرياض والحديثة في القريات مروراً بالمجمعة والقصيم وحائل والجوف والقريات</a:t>
            </a:r>
          </a:p>
        </p:txBody>
      </p:sp>
    </p:spTree>
    <p:extLst>
      <p:ext uri="{BB962C8B-B14F-4D97-AF65-F5344CB8AC3E}">
        <p14:creationId xmlns:p14="http://schemas.microsoft.com/office/powerpoint/2010/main" val="2665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7094898" y="1663670"/>
            <a:ext cx="29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الطرق والنقل: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2039289" y="1632326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وفي مجال المواصلات البحرية والجوية اعتنت حكومة بلادي بالموانئ على البحر الأحمر والخليج العربي، وامتلكت الأساطيل العملاقة من السفن البحرية.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7457080" y="3407608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الطرق والنقل: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2115860" y="3210576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وأنشأت المطارات الدولية والإقليمية  والمحلية  في مناطقها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الإدارية ومدنها، وزودت خطوطها الجوية التي ُوتعد من أقدم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مؤسسات الطيران في العالم العربي بأحدث الطائرات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7825083" y="2019362"/>
            <a:ext cx="2257148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7825083" y="3736112"/>
            <a:ext cx="2257148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9712120" y="2710532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10082231" y="1011718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9</a:t>
                </a: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البِنْيَةِ الأساسية </a:t>
                  </a:r>
                  <a:r>
                    <a:rPr lang="ar-SY" sz="2800" dirty="0">
                      <a:latin typeface="Century Gothic" panose="020B0502020202020204" pitchFamily="34" charset="0"/>
                    </a:rPr>
                    <a:t>– الطرق و النقل -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425560" y="3210576"/>
            <a:ext cx="2654271" cy="3498329"/>
            <a:chOff x="7749851" y="1424779"/>
            <a:chExt cx="2395978" cy="2905820"/>
          </a:xfrm>
        </p:grpSpPr>
        <p:grpSp>
          <p:nvGrpSpPr>
            <p:cNvPr id="5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860" y="2279677"/>
              <a:ext cx="2312604" cy="2030383"/>
            </a:xfrm>
            <a:prstGeom prst="rect">
              <a:avLst/>
            </a:prstGeom>
          </p:spPr>
        </p:pic>
        <p:sp>
          <p:nvSpPr>
            <p:cNvPr id="6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49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المطارات الجوية و الموانئ البحرية في وطني </a:t>
              </a:r>
            </a:p>
          </p:txBody>
        </p:sp>
      </p:grpSp>
      <p:grpSp>
        <p:nvGrpSpPr>
          <p:cNvPr id="68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10082231" y="4687904"/>
            <a:ext cx="1905007" cy="1905007"/>
            <a:chOff x="8787826" y="4827446"/>
            <a:chExt cx="1905007" cy="1905007"/>
          </a:xfrm>
        </p:grpSpPr>
        <p:sp>
          <p:nvSpPr>
            <p:cNvPr id="69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7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7657103" y="5176087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الطرق والنقل:</a:t>
            </a:r>
          </a:p>
        </p:txBody>
      </p:sp>
      <p:sp>
        <p:nvSpPr>
          <p:cNvPr id="7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1948706" y="4715851"/>
            <a:ext cx="593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اعتنت الحكومة أيضاً بالنقل العام داخل المدن من خلال بعض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أمانات المناطق، وبُدئ بمدينة الرياض بمشروع الملك عبدالعزيز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للنقل العام الذي يتضمن شبكة قطار الرياض والنقل العام بالحافلات،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لتغطي معظم الأحياء داخل المدينة، بما يخدم المواطنين والمقيمين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74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7825083" y="5546180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72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72" grpId="0"/>
          <p:bldP spid="7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6">
            <a:extLst>
              <a:ext uri="{FF2B5EF4-FFF2-40B4-BE49-F238E27FC236}">
                <a16:creationId xmlns:a16="http://schemas.microsoft.com/office/drawing/2014/main" id="{28D2755F-8B34-4237-BD21-5D26090FA784}"/>
              </a:ext>
            </a:extLst>
          </p:cNvPr>
          <p:cNvSpPr/>
          <p:nvPr/>
        </p:nvSpPr>
        <p:spPr>
          <a:xfrm rot="16200000">
            <a:off x="-2738584" y="3266211"/>
            <a:ext cx="6858003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6"/>
            <a:chOff x="3411081" y="3294128"/>
            <a:chExt cx="8607149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558746" y="1039730"/>
              <a:ext cx="1193403" cy="57022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يحدد الطلبة أربعة موانئ رئيسة في الوطن.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9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البِنْيَةِ الأساسية </a:t>
                  </a:r>
                  <a:r>
                    <a:rPr lang="ar-SY" sz="2800" dirty="0">
                      <a:latin typeface="Century Gothic" panose="020B0502020202020204" pitchFamily="34" charset="0"/>
                    </a:rPr>
                    <a:t>– الطرق و النقل -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174">
            <a:extLst>
              <a:ext uri="{FF2B5EF4-FFF2-40B4-BE49-F238E27FC236}">
                <a16:creationId xmlns:a16="http://schemas.microsoft.com/office/drawing/2014/main" id="{AD29F070-B6D5-4BAF-93F3-28D1EBCC32A1}"/>
              </a:ext>
            </a:extLst>
          </p:cNvPr>
          <p:cNvGrpSpPr/>
          <p:nvPr/>
        </p:nvGrpSpPr>
        <p:grpSpPr>
          <a:xfrm rot="16200000">
            <a:off x="1853236" y="1414174"/>
            <a:ext cx="470550" cy="3325331"/>
            <a:chOff x="10161271" y="1198609"/>
            <a:chExt cx="1671101" cy="3718370"/>
          </a:xfrm>
          <a:effectLst/>
        </p:grpSpPr>
        <p:sp>
          <p:nvSpPr>
            <p:cNvPr id="109" name="Rectangle: Top Corners Rounded 175">
              <a:extLst>
                <a:ext uri="{FF2B5EF4-FFF2-40B4-BE49-F238E27FC236}">
                  <a16:creationId xmlns:a16="http://schemas.microsoft.com/office/drawing/2014/main" id="{72481EBC-B87B-4D25-8C86-DE7458C1BFC3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Top Corners Rounded 176">
              <a:extLst>
                <a:ext uri="{FF2B5EF4-FFF2-40B4-BE49-F238E27FC236}">
                  <a16:creationId xmlns:a16="http://schemas.microsoft.com/office/drawing/2014/main" id="{BE7C6BBB-97DC-418E-B5F0-FE1BFEBE07B2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77">
              <a:extLst>
                <a:ext uri="{FF2B5EF4-FFF2-40B4-BE49-F238E27FC236}">
                  <a16:creationId xmlns:a16="http://schemas.microsoft.com/office/drawing/2014/main" id="{7DDDC7AF-C004-4970-88EB-70B2A0421475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Arrow: Pentagon 178">
              <a:extLst>
                <a:ext uri="{FF2B5EF4-FFF2-40B4-BE49-F238E27FC236}">
                  <a16:creationId xmlns:a16="http://schemas.microsoft.com/office/drawing/2014/main" id="{3B3E3FA0-1CD8-4712-BE89-02F2FB7FF7E6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Arrow: Pentagon 179">
              <a:extLst>
                <a:ext uri="{FF2B5EF4-FFF2-40B4-BE49-F238E27FC236}">
                  <a16:creationId xmlns:a16="http://schemas.microsoft.com/office/drawing/2014/main" id="{C7023DA4-F6B0-43AF-8A85-2D1B0D928ACA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row: Pentagon 180">
              <a:extLst>
                <a:ext uri="{FF2B5EF4-FFF2-40B4-BE49-F238E27FC236}">
                  <a16:creationId xmlns:a16="http://schemas.microsoft.com/office/drawing/2014/main" id="{960B14BA-1F9C-4C24-A787-1E0649F654E4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TextBox 183">
              <a:extLst>
                <a:ext uri="{FF2B5EF4-FFF2-40B4-BE49-F238E27FC236}">
                  <a16:creationId xmlns:a16="http://schemas.microsoft.com/office/drawing/2014/main" id="{8CFBAEB1-8183-4F27-B7E8-C121480C20B8}"/>
                </a:ext>
              </a:extLst>
            </p:cNvPr>
            <p:cNvSpPr txBox="1"/>
            <p:nvPr/>
          </p:nvSpPr>
          <p:spPr>
            <a:xfrm rot="5400000">
              <a:off x="9823299" y="2983259"/>
              <a:ext cx="2555802" cy="13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ميناء جدة الإسلامي </a:t>
              </a:r>
            </a:p>
          </p:txBody>
        </p:sp>
      </p:grpSp>
      <p:grpSp>
        <p:nvGrpSpPr>
          <p:cNvPr id="116" name="Group 184">
            <a:extLst>
              <a:ext uri="{FF2B5EF4-FFF2-40B4-BE49-F238E27FC236}">
                <a16:creationId xmlns:a16="http://schemas.microsoft.com/office/drawing/2014/main" id="{D4C3D6CD-2E45-48BF-B9BD-9FB121C2A34D}"/>
              </a:ext>
            </a:extLst>
          </p:cNvPr>
          <p:cNvGrpSpPr/>
          <p:nvPr/>
        </p:nvGrpSpPr>
        <p:grpSpPr>
          <a:xfrm rot="16200000">
            <a:off x="1810016" y="2055823"/>
            <a:ext cx="646331" cy="3414671"/>
            <a:chOff x="9849141" y="1198609"/>
            <a:chExt cx="2295367" cy="3818270"/>
          </a:xfrm>
          <a:effectLst/>
        </p:grpSpPr>
        <p:sp>
          <p:nvSpPr>
            <p:cNvPr id="117" name="Rectangle: Top Corners Rounded 185">
              <a:extLst>
                <a:ext uri="{FF2B5EF4-FFF2-40B4-BE49-F238E27FC236}">
                  <a16:creationId xmlns:a16="http://schemas.microsoft.com/office/drawing/2014/main" id="{14A66437-9C1F-4B34-A3C4-91506D7924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: Top Corners Rounded 186">
              <a:extLst>
                <a:ext uri="{FF2B5EF4-FFF2-40B4-BE49-F238E27FC236}">
                  <a16:creationId xmlns:a16="http://schemas.microsoft.com/office/drawing/2014/main" id="{B642330E-F51C-45C6-87D1-FC93BA64CF9B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87">
              <a:extLst>
                <a:ext uri="{FF2B5EF4-FFF2-40B4-BE49-F238E27FC236}">
                  <a16:creationId xmlns:a16="http://schemas.microsoft.com/office/drawing/2014/main" id="{84DC2BD7-2C2C-4070-B97F-D7CCCB1332A9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Arrow: Pentagon 188">
              <a:extLst>
                <a:ext uri="{FF2B5EF4-FFF2-40B4-BE49-F238E27FC236}">
                  <a16:creationId xmlns:a16="http://schemas.microsoft.com/office/drawing/2014/main" id="{FD98B6AA-0AB4-4EE0-B1D0-0BAC8F56DC24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Arrow: Pentagon 189">
              <a:extLst>
                <a:ext uri="{FF2B5EF4-FFF2-40B4-BE49-F238E27FC236}">
                  <a16:creationId xmlns:a16="http://schemas.microsoft.com/office/drawing/2014/main" id="{CD6E8849-0212-4DAD-A4CB-603E26093466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row: Pentagon 223">
              <a:extLst>
                <a:ext uri="{FF2B5EF4-FFF2-40B4-BE49-F238E27FC236}">
                  <a16:creationId xmlns:a16="http://schemas.microsoft.com/office/drawing/2014/main" id="{A48A205F-41E4-4AA2-A5C2-203769755ECC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TextBox 224">
              <a:extLst>
                <a:ext uri="{FF2B5EF4-FFF2-40B4-BE49-F238E27FC236}">
                  <a16:creationId xmlns:a16="http://schemas.microsoft.com/office/drawing/2014/main" id="{15202DF2-36FB-47B6-8F4E-17E31DBBC5F0}"/>
                </a:ext>
              </a:extLst>
            </p:cNvPr>
            <p:cNvSpPr txBox="1"/>
            <p:nvPr/>
          </p:nvSpPr>
          <p:spPr>
            <a:xfrm rot="5400000">
              <a:off x="9432634" y="2305005"/>
              <a:ext cx="3128381" cy="229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ميناء الملك عبد العزيز</a:t>
              </a:r>
            </a:p>
            <a:p>
              <a:pPr algn="ctr"/>
              <a:r>
                <a:rPr lang="ar-SY" dirty="0"/>
                <a:t> في الدمام </a:t>
              </a:r>
            </a:p>
          </p:txBody>
        </p:sp>
      </p:grpSp>
      <p:grpSp>
        <p:nvGrpSpPr>
          <p:cNvPr id="124" name="Group 225">
            <a:extLst>
              <a:ext uri="{FF2B5EF4-FFF2-40B4-BE49-F238E27FC236}">
                <a16:creationId xmlns:a16="http://schemas.microsoft.com/office/drawing/2014/main" id="{E41757A1-6CC7-45D1-8B07-8E9DDA2582FA}"/>
              </a:ext>
            </a:extLst>
          </p:cNvPr>
          <p:cNvGrpSpPr/>
          <p:nvPr/>
        </p:nvGrpSpPr>
        <p:grpSpPr>
          <a:xfrm rot="16200000">
            <a:off x="1853236" y="2786810"/>
            <a:ext cx="470550" cy="3325331"/>
            <a:chOff x="10161271" y="1198609"/>
            <a:chExt cx="1671101" cy="3718370"/>
          </a:xfrm>
          <a:effectLst/>
        </p:grpSpPr>
        <p:sp>
          <p:nvSpPr>
            <p:cNvPr id="125" name="Rectangle: Top Corners Rounded 226">
              <a:extLst>
                <a:ext uri="{FF2B5EF4-FFF2-40B4-BE49-F238E27FC236}">
                  <a16:creationId xmlns:a16="http://schemas.microsoft.com/office/drawing/2014/main" id="{98B2A381-C543-4768-B67E-EAF0FE7DDE4D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227">
              <a:extLst>
                <a:ext uri="{FF2B5EF4-FFF2-40B4-BE49-F238E27FC236}">
                  <a16:creationId xmlns:a16="http://schemas.microsoft.com/office/drawing/2014/main" id="{05ECF63A-511B-4EFE-A981-C947FB8ED90E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228">
              <a:extLst>
                <a:ext uri="{FF2B5EF4-FFF2-40B4-BE49-F238E27FC236}">
                  <a16:creationId xmlns:a16="http://schemas.microsoft.com/office/drawing/2014/main" id="{06C3BF0C-0CD7-4829-826A-65D5D3B6DE98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Arrow: Pentagon 229">
              <a:extLst>
                <a:ext uri="{FF2B5EF4-FFF2-40B4-BE49-F238E27FC236}">
                  <a16:creationId xmlns:a16="http://schemas.microsoft.com/office/drawing/2014/main" id="{135DC38C-C08F-41C2-A001-0C243FA16D8D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Arrow: Pentagon 230">
              <a:extLst>
                <a:ext uri="{FF2B5EF4-FFF2-40B4-BE49-F238E27FC236}">
                  <a16:creationId xmlns:a16="http://schemas.microsoft.com/office/drawing/2014/main" id="{75738616-31A1-4BD5-A40D-D2833D6A7CDC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row: Pentagon 231">
              <a:extLst>
                <a:ext uri="{FF2B5EF4-FFF2-40B4-BE49-F238E27FC236}">
                  <a16:creationId xmlns:a16="http://schemas.microsoft.com/office/drawing/2014/main" id="{45EE04FF-B43C-4B5B-8050-FAD1BBAEA422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TextBox 232">
              <a:extLst>
                <a:ext uri="{FF2B5EF4-FFF2-40B4-BE49-F238E27FC236}">
                  <a16:creationId xmlns:a16="http://schemas.microsoft.com/office/drawing/2014/main" id="{4E0E3FAB-06E7-4449-A3A9-980F867691E7}"/>
                </a:ext>
              </a:extLst>
            </p:cNvPr>
            <p:cNvSpPr txBox="1"/>
            <p:nvPr/>
          </p:nvSpPr>
          <p:spPr>
            <a:xfrm rot="5400000">
              <a:off x="9910622" y="2895935"/>
              <a:ext cx="2381156" cy="13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ميناء جبيل التجاري </a:t>
              </a:r>
            </a:p>
          </p:txBody>
        </p:sp>
      </p:grpSp>
      <p:grpSp>
        <p:nvGrpSpPr>
          <p:cNvPr id="132" name="Group 233">
            <a:extLst>
              <a:ext uri="{FF2B5EF4-FFF2-40B4-BE49-F238E27FC236}">
                <a16:creationId xmlns:a16="http://schemas.microsoft.com/office/drawing/2014/main" id="{138ADFF9-3DA7-4DEE-AFDD-FB0BFB30A054}"/>
              </a:ext>
            </a:extLst>
          </p:cNvPr>
          <p:cNvGrpSpPr/>
          <p:nvPr/>
        </p:nvGrpSpPr>
        <p:grpSpPr>
          <a:xfrm rot="16200000">
            <a:off x="1853236" y="3473128"/>
            <a:ext cx="470550" cy="3325331"/>
            <a:chOff x="10161271" y="1198609"/>
            <a:chExt cx="1671101" cy="3718370"/>
          </a:xfrm>
          <a:effectLst/>
        </p:grpSpPr>
        <p:sp>
          <p:nvSpPr>
            <p:cNvPr id="133" name="Rectangle: Top Corners Rounded 234">
              <a:extLst>
                <a:ext uri="{FF2B5EF4-FFF2-40B4-BE49-F238E27FC236}">
                  <a16:creationId xmlns:a16="http://schemas.microsoft.com/office/drawing/2014/main" id="{B4ADFB8F-2D2F-4C1E-BCDA-4D531ED0BF3D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: Top Corners Rounded 235">
              <a:extLst>
                <a:ext uri="{FF2B5EF4-FFF2-40B4-BE49-F238E27FC236}">
                  <a16:creationId xmlns:a16="http://schemas.microsoft.com/office/drawing/2014/main" id="{BCDD6A0E-484E-4862-8C07-F15EDEDBBCE5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236">
              <a:extLst>
                <a:ext uri="{FF2B5EF4-FFF2-40B4-BE49-F238E27FC236}">
                  <a16:creationId xmlns:a16="http://schemas.microsoft.com/office/drawing/2014/main" id="{440319BE-A17A-4020-8B7B-34A59275E463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Arrow: Pentagon 237">
              <a:extLst>
                <a:ext uri="{FF2B5EF4-FFF2-40B4-BE49-F238E27FC236}">
                  <a16:creationId xmlns:a16="http://schemas.microsoft.com/office/drawing/2014/main" id="{02B1601E-9728-4C05-AE90-C8FC3A4F9714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Arrow: Pentagon 238">
              <a:extLst>
                <a:ext uri="{FF2B5EF4-FFF2-40B4-BE49-F238E27FC236}">
                  <a16:creationId xmlns:a16="http://schemas.microsoft.com/office/drawing/2014/main" id="{6DD1432E-43E3-47DE-ABF2-8B6E4C6D0B61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row: Pentagon 239">
              <a:extLst>
                <a:ext uri="{FF2B5EF4-FFF2-40B4-BE49-F238E27FC236}">
                  <a16:creationId xmlns:a16="http://schemas.microsoft.com/office/drawing/2014/main" id="{81725875-1E88-4F6E-9151-30A459E2B700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9" name="TextBox 240">
              <a:extLst>
                <a:ext uri="{FF2B5EF4-FFF2-40B4-BE49-F238E27FC236}">
                  <a16:creationId xmlns:a16="http://schemas.microsoft.com/office/drawing/2014/main" id="{9CD6F1EA-B693-4991-8679-8C68345B5C80}"/>
                </a:ext>
              </a:extLst>
            </p:cNvPr>
            <p:cNvSpPr txBox="1"/>
            <p:nvPr/>
          </p:nvSpPr>
          <p:spPr>
            <a:xfrm rot="5400000">
              <a:off x="9773350" y="2762303"/>
              <a:ext cx="2655704" cy="13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ميناء الملك فهد الصناعي </a:t>
              </a:r>
              <a:r>
                <a:rPr lang="ar-SY" dirty="0" err="1"/>
                <a:t>بينبع</a:t>
              </a:r>
              <a:r>
                <a:rPr lang="ar-SY" dirty="0"/>
                <a:t> </a:t>
              </a:r>
            </a:p>
          </p:txBody>
        </p:sp>
      </p:grpSp>
      <p:grpSp>
        <p:nvGrpSpPr>
          <p:cNvPr id="156" name="Group 257">
            <a:extLst>
              <a:ext uri="{FF2B5EF4-FFF2-40B4-BE49-F238E27FC236}">
                <a16:creationId xmlns:a16="http://schemas.microsoft.com/office/drawing/2014/main" id="{66EEE24E-056C-4334-81EA-CB530FC1C894}"/>
              </a:ext>
            </a:extLst>
          </p:cNvPr>
          <p:cNvGrpSpPr/>
          <p:nvPr/>
        </p:nvGrpSpPr>
        <p:grpSpPr>
          <a:xfrm rot="16200000">
            <a:off x="1853899" y="785630"/>
            <a:ext cx="470550" cy="3325331"/>
            <a:chOff x="10161271" y="1198609"/>
            <a:chExt cx="1671101" cy="3718370"/>
          </a:xfrm>
          <a:effectLst/>
        </p:grpSpPr>
        <p:sp>
          <p:nvSpPr>
            <p:cNvPr id="157" name="Rectangle: Top Corners Rounded 258">
              <a:extLst>
                <a:ext uri="{FF2B5EF4-FFF2-40B4-BE49-F238E27FC236}">
                  <a16:creationId xmlns:a16="http://schemas.microsoft.com/office/drawing/2014/main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: Top Corners Rounded 259">
              <a:extLst>
                <a:ext uri="{FF2B5EF4-FFF2-40B4-BE49-F238E27FC236}">
                  <a16:creationId xmlns:a16="http://schemas.microsoft.com/office/drawing/2014/main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260">
              <a:extLst>
                <a:ext uri="{FF2B5EF4-FFF2-40B4-BE49-F238E27FC236}">
                  <a16:creationId xmlns:a16="http://schemas.microsoft.com/office/drawing/2014/main" id="{C35E56C8-8B1D-49AF-87BB-0F05A5B29C56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Arrow: Pentagon 261">
              <a:extLst>
                <a:ext uri="{FF2B5EF4-FFF2-40B4-BE49-F238E27FC236}">
                  <a16:creationId xmlns:a16="http://schemas.microsoft.com/office/drawing/2014/main" id="{B85E8C64-681E-4408-9A23-F6D2CFEDE43E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Arrow: Pentagon 262">
              <a:extLst>
                <a:ext uri="{FF2B5EF4-FFF2-40B4-BE49-F238E27FC236}">
                  <a16:creationId xmlns:a16="http://schemas.microsoft.com/office/drawing/2014/main" id="{EBEA96A7-CE35-4F91-A1D9-47AB9B79A445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Arrow: Pentagon 263">
              <a:extLst>
                <a:ext uri="{FF2B5EF4-FFF2-40B4-BE49-F238E27FC236}">
                  <a16:creationId xmlns:a16="http://schemas.microsoft.com/office/drawing/2014/main" id="{431D0A48-73BE-467C-AA02-5772A5B0608D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3" name="TextBox 264">
              <a:extLst>
                <a:ext uri="{FF2B5EF4-FFF2-40B4-BE49-F238E27FC236}">
                  <a16:creationId xmlns:a16="http://schemas.microsoft.com/office/drawing/2014/main" id="{234BBD9A-97F9-40E1-A133-33E75B5D8C49}"/>
                </a:ext>
              </a:extLst>
            </p:cNvPr>
            <p:cNvSpPr txBox="1"/>
            <p:nvPr/>
          </p:nvSpPr>
          <p:spPr>
            <a:xfrm rot="5400000">
              <a:off x="10293702" y="2512860"/>
              <a:ext cx="1615004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</a:rPr>
                <a:t>الجواب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5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760</Words>
  <Application>Microsoft Office PowerPoint</Application>
  <PresentationFormat>شاشة عريضة</PresentationFormat>
  <Paragraphs>142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Cooper Black</vt:lpstr>
      <vt:lpstr>Hand Of Sean</vt:lpstr>
      <vt:lpstr>Helvetica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620</cp:revision>
  <dcterms:created xsi:type="dcterms:W3CDTF">2020-11-11T11:02:52Z</dcterms:created>
  <dcterms:modified xsi:type="dcterms:W3CDTF">2021-01-24T23:21:09Z</dcterms:modified>
</cp:coreProperties>
</file>