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2" r:id="rId2"/>
    <p:sldId id="261" r:id="rId3"/>
    <p:sldId id="266" r:id="rId4"/>
    <p:sldId id="268" r:id="rId5"/>
    <p:sldId id="295" r:id="rId6"/>
    <p:sldId id="269" r:id="rId7"/>
    <p:sldId id="271" r:id="rId8"/>
    <p:sldId id="272" r:id="rId9"/>
    <p:sldId id="280" r:id="rId10"/>
    <p:sldId id="297" r:id="rId11"/>
    <p:sldId id="291" r:id="rId12"/>
    <p:sldId id="275" r:id="rId13"/>
    <p:sldId id="289" r:id="rId14"/>
    <p:sldId id="298" r:id="rId15"/>
    <p:sldId id="299" r:id="rId16"/>
    <p:sldId id="300" r:id="rId17"/>
    <p:sldId id="301" r:id="rId18"/>
  </p:sldIdLst>
  <p:sldSz cx="12192000" cy="6858000"/>
  <p:notesSz cx="6858000" cy="9144000"/>
  <p:embeddedFontLst>
    <p:embeddedFont>
      <p:font typeface="Aldhabi" panose="01000000000000000000" pitchFamily="2" charset="-78"/>
      <p:regular r:id="rId19"/>
    </p:embeddedFont>
    <p:embeddedFont>
      <p:font typeface="Brush Script MT" panose="03060802040406070304" pitchFamily="66" charset="0"/>
      <p:italic r:id="rId20"/>
    </p:embeddedFont>
    <p:embeddedFont>
      <p:font typeface="Calibri" panose="020F0502020204030204" pitchFamily="34" charset="0"/>
      <p:regular r:id="rId21"/>
      <p:bold r:id="rId22"/>
    </p:embeddedFont>
    <p:embeddedFont>
      <p:font typeface="Calibri Light" panose="020F0302020204030204" pitchFamily="34" charset="0"/>
      <p:regular r:id="rId23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3C4"/>
    <a:srgbClr val="F90573"/>
    <a:srgbClr val="CC00FF"/>
    <a:srgbClr val="FB3F94"/>
    <a:srgbClr val="E9C5DF"/>
    <a:srgbClr val="FFD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223A7D-7D1D-4758-B4FF-FCF28E2E0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CFAB8C-280E-4C17-AEB1-FD167D645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FDAC1F-96A2-4514-B3C8-A4272C34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7FF29-4023-450E-9ECE-1E9868C1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B7812-87CD-4464-9A4E-48590ACB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7FB76-A981-4509-90B3-6DC26D9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2ADBE1-159A-4C44-B806-200C330D2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432B0-09F5-4E45-A021-B132DFCA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F99CAC-D6B0-46B5-A98D-65AD3030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A01AF-7955-4E55-9201-F5749D2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1CFC6E7-2639-4C91-BC64-061BE945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1F3F8D-4C2D-4A5E-B2CD-EBE3074B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DECF95-4072-48D8-8383-0CB64A4C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39DD5A-6A91-40E8-B75E-5DD158F9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DB9385-9725-4005-839C-FDD6C2E8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220F3-A807-4ACA-9455-7E238BA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79697B-2905-4230-B0BE-0B2783E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72CABA-ABEB-4415-8058-72C18A43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E34AE-C319-4A3E-8AE1-AD04DB8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076A1-83D7-4B81-9D14-9D2B6AA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9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9E0F0-B770-4320-A541-BE9F5BF7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D771A-0F82-4E36-BFFA-821F42A9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FEA0E1-B4ED-44A3-A7D4-E2DCE00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189AE-0514-4F18-AB70-77035195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E46958-4E6B-415E-88E0-853EE5C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7A03D-E157-47FE-B440-A8A025A5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88E12D-FAB4-4519-B243-104D5BC7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646911-7400-4FCA-B385-1EAD6E61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5D00C7-3414-45BA-AB11-5985F18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1227D6-70C7-410B-9012-8A55D74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B041C-08C7-43C9-9F97-3C186FA1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EF97C-6945-4A14-89AF-480D5F5C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3E45DC-E27C-43B1-8C8A-8891A85C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7F2ACA-EEBB-4D31-B855-BD5864E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E4A0E5-27CD-4E1A-93CE-DE9AB5DA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ECDB57-B723-4E1B-8118-E139102B5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60485F-097A-4BD2-AC1C-5BBF8D5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A46619-152D-4688-A906-DA9F0382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0E1D3D-D49A-4D91-AE9D-4B45BBB9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0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FDD43-9D1E-4E4F-9F45-5DC99A36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94AF2A-63D3-4E5B-9E81-6675CCCB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A87CF0-09FB-4D53-AABF-BCD43446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289FDF-56FD-47DD-8F99-7547BFA0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80AF65-1DCF-4A70-B5A7-7FCF4CEA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D15FFB4-B2A7-43DC-9F83-0E1A99A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F5D37B-64F1-4B30-AE28-3486A9F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3354FD-340A-40C6-B299-6ACE126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A581A-9FAF-4BF1-AEE1-C7C97A9F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0A1CCA-FE4F-4E21-96C0-F49D31BD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54EE0-443F-4DE9-B892-5D45A03E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5E1DB2-78BD-406D-9E57-E17B07B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A5CE5-E89D-41B1-AB30-AF787DB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6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88246-F80A-45F4-8DC6-44360F37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9ACE98-03E7-4125-85DA-FBD120B0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3D228D-9E29-4906-A241-93042693F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835F3C-96C2-45C5-873D-4A79ABF4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0E8BD4-078A-4B1F-BB4E-C1FC0CA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D55B33-20A4-4884-AC57-A16BCB0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8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702FED-818C-4847-8E3E-A8F9FE7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E4933B-82BC-4CA0-943F-5C3D0508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2D6695-454F-4F44-AC26-8161B1A45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B5A636-ADD5-4EE5-A0EE-CEB72C084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4B84FB-70EA-4BAD-B785-DAD3D4F91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176098-57A8-462B-BDCC-A84CB4179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05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8265468-9200-4D12-B1B7-B09C15D263F6}"/>
              </a:ext>
            </a:extLst>
          </p:cNvPr>
          <p:cNvSpPr txBox="1"/>
          <p:nvPr/>
        </p:nvSpPr>
        <p:spPr>
          <a:xfrm>
            <a:off x="2926080" y="3195043"/>
            <a:ext cx="572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Brush Script MT" panose="03060802040406070304" pitchFamily="66" charset="0"/>
                <a:cs typeface="DecoType Naskh" panose="02010400000000000000" pitchFamily="2" charset="-78"/>
              </a:rPr>
              <a:t>إن شئتِ صبرتِ ولك الجنة،...</a:t>
            </a:r>
            <a:endParaRPr lang="en-US" sz="4000" dirty="0">
              <a:solidFill>
                <a:schemeClr val="bg1"/>
              </a:solidFill>
              <a:latin typeface="Brush Script MT" panose="03060802040406070304" pitchFamily="66" charset="0"/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87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BE0A88-F2DF-4D4D-9A78-F330A370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2952206" y="627017"/>
            <a:ext cx="6037214" cy="887847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بيّن حدود عورة كل من الرجل والمرأة.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1541417" y="1784718"/>
            <a:ext cx="8987245" cy="3356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جسم المرأة كله عورة بالنسبة للرجل الأجنبي و يرى فريق استثناء الوجه و الكفين؛ لأن المرأة تحتاج إلى المعاملة مع الرجال و إلى الأخذ و العطاء لكن جواز كشف ذلك مقيد بأمن الفتنة, و هي عورتها في الصلاة أيضاً, عورة الرجل </a:t>
            </a:r>
            <a:r>
              <a:rPr lang="ar-SA" sz="2400" b="1" dirty="0" err="1"/>
              <a:t>بالنسة</a:t>
            </a:r>
            <a:r>
              <a:rPr lang="ar-SA" sz="2400" b="1" dirty="0"/>
              <a:t> إلى رجل آخر سواء كان قريباً له أو أجنبياً عنه هي ما بين سرته الى ركبته؛ لما روى عن النبي أنه قال: " ما تحت السرة عورة" و السرة عندهم ليست بعورة؛ و لكن الركبة عورة؛ بدليل ما روى عن النبي أنه قال: " الركبة من العورة .</a:t>
            </a:r>
            <a:endParaRPr lang="en-US" sz="24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0CF522-BA02-459C-B44C-6B2F4EAD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08" y="191917"/>
            <a:ext cx="145097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F7E3404-5A82-471E-9EA1-2103ABCC0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3680086" y="702366"/>
            <a:ext cx="4616972" cy="812498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معلومات إثرائية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2403565" y="1990209"/>
            <a:ext cx="7302137" cy="1315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/>
              <a:t>المحافظة على اللباس الشرعي اللائق سمت يتحلى به المؤمن</a:t>
            </a:r>
          </a:p>
          <a:p>
            <a:pPr algn="ctr">
              <a:lnSpc>
                <a:spcPct val="150000"/>
              </a:lnSpc>
            </a:pPr>
            <a:r>
              <a:rPr lang="ar-SA" sz="2800" b="1" dirty="0"/>
              <a:t>والمؤمنة، ومن ذلك الحرص على اللباس الوطني الساتر.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20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D62E351-C21E-4526-BD82-FB6653285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4F57254F-293B-4F70-B721-44D72A506CF0}"/>
              </a:ext>
            </a:extLst>
          </p:cNvPr>
          <p:cNvSpPr/>
          <p:nvPr/>
        </p:nvSpPr>
        <p:spPr>
          <a:xfrm>
            <a:off x="4219303" y="313509"/>
            <a:ext cx="3670663" cy="705394"/>
          </a:xfrm>
          <a:prstGeom prst="ellipse">
            <a:avLst/>
          </a:prstGeom>
          <a:solidFill>
            <a:srgbClr val="FBB3C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أسئلة عامة 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0AF3FBE-2438-44BA-A347-C81E62140CB4}"/>
              </a:ext>
            </a:extLst>
          </p:cNvPr>
          <p:cNvSpPr/>
          <p:nvPr/>
        </p:nvSpPr>
        <p:spPr>
          <a:xfrm>
            <a:off x="2305594" y="1236192"/>
            <a:ext cx="7580811" cy="884662"/>
          </a:xfrm>
          <a:prstGeom prst="roundRect">
            <a:avLst/>
          </a:prstGeom>
          <a:solidFill>
            <a:srgbClr val="FBB3C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أيّهما أهمُّ؛ أعمالُ القلوب أم أعمال الجوارح؟ ولماذا؟</a:t>
            </a:r>
            <a:endParaRPr lang="en-US" sz="24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7DFE5F-D206-435C-BB71-7B86E849BA04}"/>
              </a:ext>
            </a:extLst>
          </p:cNvPr>
          <p:cNvSpPr txBox="1"/>
          <p:nvPr/>
        </p:nvSpPr>
        <p:spPr>
          <a:xfrm>
            <a:off x="1506584" y="2495192"/>
            <a:ext cx="9379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/>
              <a:t>كلاهما مهمان؛ لان الايمان هو قول باللسان و تصديق بالقلب و عمل بالجوارح لا يمكن فصل شيء منها عن غيره.</a:t>
            </a:r>
            <a:endParaRPr lang="en-US" sz="2800" b="1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348BE13-64D4-4A42-829B-F3D62D99EFF2}"/>
              </a:ext>
            </a:extLst>
          </p:cNvPr>
          <p:cNvSpPr/>
          <p:nvPr/>
        </p:nvSpPr>
        <p:spPr>
          <a:xfrm>
            <a:off x="4265022" y="3449299"/>
            <a:ext cx="3661954" cy="954107"/>
          </a:xfrm>
          <a:prstGeom prst="roundRect">
            <a:avLst/>
          </a:prstGeom>
          <a:solidFill>
            <a:srgbClr val="FBB3C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ما علامات القلب السليم؟</a:t>
            </a:r>
            <a:endParaRPr lang="en-US" sz="2400" b="1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983A367-0391-499C-81FF-8E9185118BEE}"/>
              </a:ext>
            </a:extLst>
          </p:cNvPr>
          <p:cNvSpPr txBox="1"/>
          <p:nvPr/>
        </p:nvSpPr>
        <p:spPr>
          <a:xfrm>
            <a:off x="1506584" y="4650729"/>
            <a:ext cx="895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/>
              <a:t>هو الخالي من أمراض الكفر و النفاق و الحقد و الخيانة و الغدر.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480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A46D2687-EB24-4D1D-9F52-D593ED2BB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8000" cy="12192000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2773179" y="536618"/>
            <a:ext cx="6220919" cy="812498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أكمل الفراغات الآتية بما يناسب:</a:t>
            </a:r>
            <a:endParaRPr lang="ar-SA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1280161" y="1514864"/>
            <a:ext cx="10022424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أ- تفاضل الناس يوم القيامة على حسب 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ب- الحياء كله ........................... وهو شعبة من شعب...................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0CF522-BA02-459C-B44C-6B2F4EAD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08" y="191917"/>
            <a:ext cx="1450974" cy="132294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D6D3BCD-9C36-4F7A-8B19-CD77FD6545A4}"/>
              </a:ext>
            </a:extLst>
          </p:cNvPr>
          <p:cNvSpPr txBox="1"/>
          <p:nvPr/>
        </p:nvSpPr>
        <p:spPr>
          <a:xfrm>
            <a:off x="3278777" y="1514864"/>
            <a:ext cx="337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أعمالهم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AFDD5C6-E63F-483F-81F5-F2B3D04B98DD}"/>
              </a:ext>
            </a:extLst>
          </p:cNvPr>
          <p:cNvSpPr txBox="1"/>
          <p:nvPr/>
        </p:nvSpPr>
        <p:spPr>
          <a:xfrm>
            <a:off x="6940604" y="2100932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خير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1EEB207-8217-44D7-9ACB-6EA392D22428}"/>
              </a:ext>
            </a:extLst>
          </p:cNvPr>
          <p:cNvSpPr txBox="1"/>
          <p:nvPr/>
        </p:nvSpPr>
        <p:spPr>
          <a:xfrm>
            <a:off x="2597498" y="2063736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خير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0C8275F4-57D6-48FC-9513-675B73DE8F62}"/>
              </a:ext>
            </a:extLst>
          </p:cNvPr>
          <p:cNvSpPr/>
          <p:nvPr/>
        </p:nvSpPr>
        <p:spPr>
          <a:xfrm>
            <a:off x="2985539" y="3022751"/>
            <a:ext cx="6220919" cy="812498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اذكر ثمرتين من ثمار خُلق الحياء في الدنيا والآخرة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87D13B6-E0D2-4AB1-BC67-B0211E752AA3}"/>
              </a:ext>
            </a:extLst>
          </p:cNvPr>
          <p:cNvSpPr txBox="1"/>
          <p:nvPr/>
        </p:nvSpPr>
        <p:spPr>
          <a:xfrm>
            <a:off x="1725882" y="4163997"/>
            <a:ext cx="957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الثمار في الدنيا :انتشار الأخلاق الحميدة بين الناس /عدم الاستخفاف بحقوق الناس /الثمار في الآخرة /محبة الله </a:t>
            </a:r>
            <a:r>
              <a:rPr lang="ar-SA" sz="2800" b="1" dirty="0" err="1"/>
              <a:t>للمستحي</a:t>
            </a:r>
            <a:r>
              <a:rPr lang="ar-SA" sz="2800" b="1" dirty="0"/>
              <a:t> / الحياء يقود الى الجنة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399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8" grpId="0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92DE600-2A78-4057-881C-130F86413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0"/>
            <a:ext cx="6858000" cy="12192001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2000792" y="627017"/>
            <a:ext cx="8190411" cy="887847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هل ترك السؤال عما لا تعلمه يُعد حياءً؟ وضح ذلك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1378039" y="1680215"/>
            <a:ext cx="95818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2400" b="1" dirty="0"/>
              <a:t>لا ،لأنه ليس من الحياء ترك السؤال عما لا تعلمه أو الخوف من الحديث أمام مجمع من الناس وإنما هذا خجل مذموم لأن الحياء كله خير  </a:t>
            </a:r>
            <a:endParaRPr lang="en-US" sz="24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0CF522-BA02-459C-B44C-6B2F4EAD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08" y="191917"/>
            <a:ext cx="1450974" cy="1322947"/>
          </a:xfrm>
          <a:prstGeom prst="rect">
            <a:avLst/>
          </a:prstGeom>
        </p:spPr>
      </p:pic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DF756FB5-76D7-467A-A2E7-229C9F9C5B75}"/>
              </a:ext>
            </a:extLst>
          </p:cNvPr>
          <p:cNvSpPr/>
          <p:nvPr/>
        </p:nvSpPr>
        <p:spPr>
          <a:xfrm>
            <a:off x="912061" y="3028881"/>
            <a:ext cx="10303486" cy="1308489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لقد حافظ الإسلام على المرأة لتسمو بحيائها وتبقى جوهرة مصونة لا تمتد إليها يد آثمة أو لسان فاسق بأذى، ما التشريع الرباني الذي كفل للمرأة هذا؟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EE3B76C-1256-41E6-A3A4-C4576ABE9DB6}"/>
              </a:ext>
            </a:extLst>
          </p:cNvPr>
          <p:cNvSpPr txBox="1"/>
          <p:nvPr/>
        </p:nvSpPr>
        <p:spPr>
          <a:xfrm>
            <a:off x="466076" y="4720637"/>
            <a:ext cx="11195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2400" b="1" dirty="0"/>
              <a:t>التشريع الرباني الذي كفل للمرأة هذا الحجاب و ستر الوجه عن الرجال الأجانب؛ و منع الاختلاط في أماكن العمل.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756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67AC09E-180F-4A8F-8F8E-F0EBD0ED2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8000" cy="12192000"/>
          </a:xfrm>
          <a:prstGeom prst="rect">
            <a:avLst/>
          </a:prstGeom>
        </p:spPr>
      </p:pic>
      <p:sp>
        <p:nvSpPr>
          <p:cNvPr id="14" name="مستطيل: زوايا قطرية مستديرة 11">
            <a:extLst>
              <a:ext uri="{FF2B5EF4-FFF2-40B4-BE49-F238E27FC236}">
                <a16:creationId xmlns:a16="http://schemas.microsoft.com/office/drawing/2014/main" id="{735135CE-231C-4E5B-B6D5-862C9FC68C80}"/>
              </a:ext>
            </a:extLst>
          </p:cNvPr>
          <p:cNvSpPr/>
          <p:nvPr/>
        </p:nvSpPr>
        <p:spPr>
          <a:xfrm>
            <a:off x="944254" y="853390"/>
            <a:ext cx="10303486" cy="854440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خيّر الرسول صلى الله عليه وسلم المرأة التي تصرع بين أمرين، اذكرهما، وماذا اختارت المرأة؟ وعلى أي شيء يدل ذلك؟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0CF522-BA02-459C-B44C-6B2F4EAD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36" y="191915"/>
            <a:ext cx="1450974" cy="132294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F0F6230-18EB-4B92-BD54-D0661CEC04D0}"/>
              </a:ext>
            </a:extLst>
          </p:cNvPr>
          <p:cNvSpPr txBox="1"/>
          <p:nvPr/>
        </p:nvSpPr>
        <p:spPr>
          <a:xfrm>
            <a:off x="944254" y="1888746"/>
            <a:ext cx="105694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2800" b="1" dirty="0"/>
              <a:t>خيرها بين أن يدعو لها بأن يعافيها الله أو أن تصبر خير لها اختارت الصبر و لها الجنة ،يدل على قوة إيمانها وصبرها </a:t>
            </a:r>
            <a:endParaRPr lang="en-US" sz="2800" b="1" dirty="0"/>
          </a:p>
        </p:txBody>
      </p:sp>
      <p:sp>
        <p:nvSpPr>
          <p:cNvPr id="16" name="مستطيل: زوايا قطرية مستديرة 11">
            <a:extLst>
              <a:ext uri="{FF2B5EF4-FFF2-40B4-BE49-F238E27FC236}">
                <a16:creationId xmlns:a16="http://schemas.microsoft.com/office/drawing/2014/main" id="{735135CE-231C-4E5B-B6D5-862C9FC68C80}"/>
              </a:ext>
            </a:extLst>
          </p:cNvPr>
          <p:cNvSpPr/>
          <p:nvPr/>
        </p:nvSpPr>
        <p:spPr>
          <a:xfrm>
            <a:off x="1210226" y="3106032"/>
            <a:ext cx="10303486" cy="854440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الإيمان والحياء متلازمان، وقد أصابت المرأة السوداء حظاً كبيراً منهما. استنتج من الحديث ما يدل على قوة إيمانها، وما يدل على سمو حيائها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F0F6230-18EB-4B92-BD54-D0661CEC04D0}"/>
              </a:ext>
            </a:extLst>
          </p:cNvPr>
          <p:cNvSpPr txBox="1"/>
          <p:nvPr/>
        </p:nvSpPr>
        <p:spPr>
          <a:xfrm>
            <a:off x="944253" y="4269725"/>
            <a:ext cx="105694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2800" b="1" dirty="0"/>
              <a:t>الدليل على قوة إيمانها تحملها لقضاء الله و قدره لها عندما اختارت أن تصبر على قضاء الله وتكون من الصابرين ،وما يدل على سمو حيائها بأنها طلبت الرسول بأن لا تتكشف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50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3DE5233-7A84-456D-A9CB-4851ABDC8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8000" cy="12192000"/>
          </a:xfrm>
          <a:prstGeom prst="rect">
            <a:avLst/>
          </a:prstGeom>
        </p:spPr>
      </p:pic>
      <p:sp>
        <p:nvSpPr>
          <p:cNvPr id="14" name="مستطيل: زوايا قطرية مستديرة 11">
            <a:extLst>
              <a:ext uri="{FF2B5EF4-FFF2-40B4-BE49-F238E27FC236}">
                <a16:creationId xmlns:a16="http://schemas.microsoft.com/office/drawing/2014/main" id="{735135CE-231C-4E5B-B6D5-862C9FC68C80}"/>
              </a:ext>
            </a:extLst>
          </p:cNvPr>
          <p:cNvSpPr/>
          <p:nvPr/>
        </p:nvSpPr>
        <p:spPr>
          <a:xfrm>
            <a:off x="1682445" y="854439"/>
            <a:ext cx="8226053" cy="2833141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المسلمة تتميز بالحياء الذي يظهر في لباسها المحتشم وفق شرع الله، ويحفظ لها كرامتها و أنوثتها بعيداً عن التبرج القبيح واللباس الفاضح، صف سلوك المسلمة التي تستشعر رقابة الله تعالى عليها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0CF522-BA02-459C-B44C-6B2F4EAD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36" y="191915"/>
            <a:ext cx="1450974" cy="132294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F0F6230-18EB-4B92-BD54-D0661CEC04D0}"/>
              </a:ext>
            </a:extLst>
          </p:cNvPr>
          <p:cNvSpPr txBox="1"/>
          <p:nvPr/>
        </p:nvSpPr>
        <p:spPr>
          <a:xfrm>
            <a:off x="729796" y="4017476"/>
            <a:ext cx="105694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2800" b="1" dirty="0"/>
              <a:t>تكون ذات خلق و تتقي الله في كل أمورها و تفعل أعمال صالحة وكلها خير فقط ،ولا تأتي بأي أفعال مشينة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50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EB5767F-48B2-4AC5-9571-5055614EF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14" name="مستطيل: زوايا قطرية مستديرة 11">
            <a:extLst>
              <a:ext uri="{FF2B5EF4-FFF2-40B4-BE49-F238E27FC236}">
                <a16:creationId xmlns:a16="http://schemas.microsoft.com/office/drawing/2014/main" id="{735135CE-231C-4E5B-B6D5-862C9FC68C80}"/>
              </a:ext>
            </a:extLst>
          </p:cNvPr>
          <p:cNvSpPr/>
          <p:nvPr/>
        </p:nvSpPr>
        <p:spPr>
          <a:xfrm>
            <a:off x="2292439" y="853388"/>
            <a:ext cx="6980350" cy="957882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ماذا تعلمت في هذه الوحدة؟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0CF522-BA02-459C-B44C-6B2F4EAD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36" y="191915"/>
            <a:ext cx="1450974" cy="132294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F0F6230-18EB-4B92-BD54-D0661CEC04D0}"/>
              </a:ext>
            </a:extLst>
          </p:cNvPr>
          <p:cNvSpPr txBox="1"/>
          <p:nvPr/>
        </p:nvSpPr>
        <p:spPr>
          <a:xfrm>
            <a:off x="811266" y="2098840"/>
            <a:ext cx="1056945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2800" b="1" dirty="0"/>
              <a:t>تعلمت الحياء كيف أكون على خلق الحياء مع الله أولاً ثم مع الآخرين أصبر على قضاء الله و قدره الحياء شعبة من شعب الإيمان وهو يحافظ على الفضيلة في المجتمع و يزيد من مكانة المرأة و احترامها وأنه يصون أخلاق الرجال و تمتعهم بالحياء يزيد من إيمانهم بالله و تقوى الله في السر و العلانية </a:t>
            </a:r>
            <a:endParaRPr lang="en-US" sz="2800" b="1" dirty="0"/>
          </a:p>
        </p:txBody>
      </p:sp>
      <p:sp>
        <p:nvSpPr>
          <p:cNvPr id="6" name="مستطيل: زوايا قطرية مستديرة 11">
            <a:extLst>
              <a:ext uri="{FF2B5EF4-FFF2-40B4-BE49-F238E27FC236}">
                <a16:creationId xmlns:a16="http://schemas.microsoft.com/office/drawing/2014/main" id="{735135CE-231C-4E5B-B6D5-862C9FC68C80}"/>
              </a:ext>
            </a:extLst>
          </p:cNvPr>
          <p:cNvSpPr/>
          <p:nvPr/>
        </p:nvSpPr>
        <p:spPr>
          <a:xfrm>
            <a:off x="811267" y="3914722"/>
            <a:ext cx="10569458" cy="957882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بعد أن درست هذه الوحدة وتعلمت ما في أحاديثها من فوائدَ و آدابٍ، ماذا تنوي أن تعمل؟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F0F6230-18EB-4B92-BD54-D0661CEC04D0}"/>
              </a:ext>
            </a:extLst>
          </p:cNvPr>
          <p:cNvSpPr txBox="1"/>
          <p:nvPr/>
        </p:nvSpPr>
        <p:spPr>
          <a:xfrm>
            <a:off x="953037" y="5042118"/>
            <a:ext cx="1000688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2800" b="1" dirty="0"/>
              <a:t> أنوي أن اعمل بما في الوحدة من نصائح بأن أتعامل مع الله بأمانة وصدق في السر و العلانية وأتحلى بخلق الحياء </a:t>
            </a:r>
            <a:r>
              <a:rPr lang="ar-SA" sz="2800" b="1"/>
              <a:t>في المعاملات في جميع أمور الحياة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544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28BC280-5B1B-49F8-9ABB-4A2A39C2D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1" cy="1219200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1946366" y="1371600"/>
            <a:ext cx="8673737" cy="4114800"/>
          </a:xfrm>
          <a:prstGeom prst="roundRect">
            <a:avLst/>
          </a:prstGeom>
          <a:solidFill>
            <a:srgbClr val="FBB3C4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علامات الحياء الحفاظ على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العورات من الظهور ولا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انكشاف.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عن عطاء بن أبي رباح قال: قال لي ابن عباس: "ألا أُرِيكَ امرأةً من أهلِ الجنةِ؟ قلت: بلى، قال: هذه المرأة السوداء، أتت النبيَّ ﷺ فقالت: إني أُصرَع، وإني أتكشَّف، فادعُ الله لي، قال: </a:t>
            </a:r>
            <a:r>
              <a:rPr lang="ar-SA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"إِنْ شِئْتِ صَبَرْتِ ولكِ الجنةُ، وإن شئتِ دعوتُ اللهَ أن يعافِيَكِ"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، فقالت: أصبرُ، فقالتْ: إني أتكشَّفُ، فادعُ الله أن لا أتكشَّف، فدعا لها".</a:t>
            </a:r>
          </a:p>
          <a:p>
            <a:pPr algn="ctr"/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[رواه البخاري برقم 5652 ].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21BAAF0-5B74-441D-8641-E141534D1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8" cy="12192000"/>
          </a:xfrm>
          <a:prstGeom prst="rect">
            <a:avLst/>
          </a:prstGeom>
          <a:solidFill>
            <a:srgbClr val="CC00FF"/>
          </a:solidFill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75C2735-7AEC-4BBF-A2C2-28AC2D80B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22623"/>
              </p:ext>
            </p:extLst>
          </p:nvPr>
        </p:nvGraphicFramePr>
        <p:xfrm>
          <a:off x="1176048" y="2717075"/>
          <a:ext cx="9608769" cy="20378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867">
                  <a:extLst>
                    <a:ext uri="{9D8B030D-6E8A-4147-A177-3AD203B41FA5}">
                      <a16:colId xmlns:a16="http://schemas.microsoft.com/office/drawing/2014/main" val="3319535902"/>
                    </a:ext>
                  </a:extLst>
                </a:gridCol>
                <a:gridCol w="1926902">
                  <a:extLst>
                    <a:ext uri="{9D8B030D-6E8A-4147-A177-3AD203B41FA5}">
                      <a16:colId xmlns:a16="http://schemas.microsoft.com/office/drawing/2014/main" val="2365825709"/>
                    </a:ext>
                  </a:extLst>
                </a:gridCol>
              </a:tblGrid>
              <a:tr h="679268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معناها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rgbClr val="E9C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الكلمة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rgbClr val="E9C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97347"/>
                  </a:ext>
                </a:extLst>
              </a:tr>
              <a:tr h="679268">
                <a:tc>
                  <a:txBody>
                    <a:bodyPr/>
                    <a:lstStyle/>
                    <a:p>
                      <a:r>
                        <a:rPr lang="ar-SA" sz="2800" b="1" dirty="0"/>
                        <a:t>علة في الجهاز العصبي تصحبها غيبوبة وتشنج في العضلات.</a:t>
                      </a:r>
                      <a:endParaRPr lang="en-US" sz="2800" b="1" dirty="0"/>
                    </a:p>
                  </a:txBody>
                  <a:tcPr>
                    <a:solidFill>
                      <a:srgbClr val="FBB3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الصرع</a:t>
                      </a:r>
                      <a:endParaRPr lang="en-US" sz="2800" b="1" dirty="0"/>
                    </a:p>
                  </a:txBody>
                  <a:tcPr>
                    <a:solidFill>
                      <a:srgbClr val="E9C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36985"/>
                  </a:ext>
                </a:extLst>
              </a:tr>
              <a:tr h="679268">
                <a:tc>
                  <a:txBody>
                    <a:bodyPr/>
                    <a:lstStyle/>
                    <a:p>
                      <a:r>
                        <a:rPr lang="ar-SA" sz="2800" b="1" dirty="0"/>
                        <a:t>تظهر عورتها بسبب الصرع.</a:t>
                      </a:r>
                      <a:endParaRPr lang="en-US" sz="2800" b="1" dirty="0"/>
                    </a:p>
                  </a:txBody>
                  <a:tcPr>
                    <a:solidFill>
                      <a:srgbClr val="FBB3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i="0" u="none" strike="noStrike" baseline="0" dirty="0">
                          <a:latin typeface="AXtTRaditionalBold"/>
                        </a:rPr>
                        <a:t>أتكشف</a:t>
                      </a:r>
                      <a:endParaRPr lang="en-US" sz="2800" b="1" dirty="0"/>
                    </a:p>
                  </a:txBody>
                  <a:tcPr>
                    <a:solidFill>
                      <a:srgbClr val="E9C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023010"/>
                  </a:ext>
                </a:extLst>
              </a:tr>
            </a:tbl>
          </a:graphicData>
        </a:graphic>
      </p:graphicFrame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AE96A8C-5CAF-43C6-8419-0CA0BED42A49}"/>
              </a:ext>
            </a:extLst>
          </p:cNvPr>
          <p:cNvSpPr/>
          <p:nvPr/>
        </p:nvSpPr>
        <p:spPr>
          <a:xfrm>
            <a:off x="4069186" y="1186120"/>
            <a:ext cx="3822492" cy="786372"/>
          </a:xfrm>
          <a:prstGeom prst="roundRect">
            <a:avLst/>
          </a:prstGeom>
          <a:solidFill>
            <a:srgbClr val="CC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معاني الكلمات:</a:t>
            </a:r>
            <a:endParaRPr lang="en-US" sz="3600" b="1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4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FF9FBCD-AB69-4A26-BFB0-304DE9386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6999"/>
            <a:ext cx="6857998" cy="1219200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400667" y="1806921"/>
            <a:ext cx="10572133" cy="454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١- الاهتمام بستر العورة دليل على سلامة الفطرة وصدق الحياء، فلتسع إلى استكمال حيائك بعدم كشف العورة والحرص على الالتزام باللباس الساتر.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٢- من صفات المسلم الحرص على تجنب كل ما يؤدي إلى انكشاف عورته، سواء في نوع اللباس أو طريقة لبسه أوفي هيئة الجلوس أو غير ذلك.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٣- من المواطن التي يتساهل فيها كثير من الناس بانكشاف العورات: السباحة،...............................،...................................،............................ وهذه ليست من المواطن التي يعذر فيها بكشف العورة.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315790" y="631797"/>
            <a:ext cx="5281748" cy="809897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9945E51-9323-4ECD-8B1B-A1C56FB9ABAB}"/>
              </a:ext>
            </a:extLst>
          </p:cNvPr>
          <p:cNvSpPr txBox="1"/>
          <p:nvPr/>
        </p:nvSpPr>
        <p:spPr>
          <a:xfrm>
            <a:off x="7001691" y="5103329"/>
            <a:ext cx="2899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ممارسة الرياضة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58C0748-8B82-4102-B2AB-205EA42B5413}"/>
              </a:ext>
            </a:extLst>
          </p:cNvPr>
          <p:cNvSpPr txBox="1"/>
          <p:nvPr/>
        </p:nvSpPr>
        <p:spPr>
          <a:xfrm>
            <a:off x="3903619" y="5103328"/>
            <a:ext cx="280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مسابقات الجري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EBDAF96-7A4E-4B59-BEE7-18F5B3D174EB}"/>
              </a:ext>
            </a:extLst>
          </p:cNvPr>
          <p:cNvSpPr txBox="1"/>
          <p:nvPr/>
        </p:nvSpPr>
        <p:spPr>
          <a:xfrm>
            <a:off x="718458" y="5103328"/>
            <a:ext cx="247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عروض الأزياء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D02C30C-6D49-4A50-973C-DDE00ABEF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809933" y="1832569"/>
            <a:ext cx="10572133" cy="390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4- التساهل في ظهور العورة يدل على ضعف الحياء، ويؤدي إلى مفاسد كثيرة، منها: ................................................،..................................................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،...................................................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-5 المرأة بطبيعتها أشد حياء من الرجل، ولذا أمرتها الشريعة بما يتوافق مع فطرتها من الستر، و أوصى بهن النبي صلى الله عليه وسلم خيراً و أعطاهن الكثير من الحقوق التي حُرمن منها قبل الإسلام.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315790" y="631797"/>
            <a:ext cx="5281748" cy="809897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8316AF4-49B7-4AF1-A256-D787713F632F}"/>
              </a:ext>
            </a:extLst>
          </p:cNvPr>
          <p:cNvSpPr txBox="1"/>
          <p:nvPr/>
        </p:nvSpPr>
        <p:spPr>
          <a:xfrm>
            <a:off x="7772399" y="2535721"/>
            <a:ext cx="257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إثارة الغرائز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B316D41-C53C-471A-8947-A62835FF8518}"/>
              </a:ext>
            </a:extLst>
          </p:cNvPr>
          <p:cNvSpPr txBox="1"/>
          <p:nvPr/>
        </p:nvSpPr>
        <p:spPr>
          <a:xfrm>
            <a:off x="2743201" y="2535721"/>
            <a:ext cx="278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كثرة الفواحش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AA645BF-F319-4110-B0D7-76085E211973}"/>
              </a:ext>
            </a:extLst>
          </p:cNvPr>
          <p:cNvSpPr txBox="1"/>
          <p:nvPr/>
        </p:nvSpPr>
        <p:spPr>
          <a:xfrm>
            <a:off x="6557555" y="3198368"/>
            <a:ext cx="431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التعرض لإيذاء ضعاف النفوس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0104420-300D-493E-AF1B-D59203EAC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0460BCF-4960-4DE3-90A6-5EBB669A7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9" y="3055240"/>
            <a:ext cx="2143125" cy="2143125"/>
          </a:xfrm>
          <a:prstGeom prst="rect">
            <a:avLst/>
          </a:prstGeom>
        </p:spPr>
      </p:pic>
      <p:sp>
        <p:nvSpPr>
          <p:cNvPr id="12" name="فقاعة التفكير: على شكل سحابة 11">
            <a:extLst>
              <a:ext uri="{FF2B5EF4-FFF2-40B4-BE49-F238E27FC236}">
                <a16:creationId xmlns:a16="http://schemas.microsoft.com/office/drawing/2014/main" id="{FA8B5E10-AEE1-445F-A465-FA72AB85CD95}"/>
              </a:ext>
            </a:extLst>
          </p:cNvPr>
          <p:cNvSpPr/>
          <p:nvPr/>
        </p:nvSpPr>
        <p:spPr>
          <a:xfrm>
            <a:off x="644015" y="1215406"/>
            <a:ext cx="1637731" cy="1700616"/>
          </a:xfrm>
          <a:prstGeom prst="cloudCallout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فكر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F2E63812-16AC-47C0-99D7-B6403328E9F0}"/>
              </a:ext>
            </a:extLst>
          </p:cNvPr>
          <p:cNvSpPr/>
          <p:nvPr/>
        </p:nvSpPr>
        <p:spPr>
          <a:xfrm>
            <a:off x="3097608" y="1673350"/>
            <a:ext cx="7460779" cy="1853621"/>
          </a:xfrm>
          <a:prstGeom prst="round2DiagRect">
            <a:avLst/>
          </a:prstGeom>
          <a:solidFill>
            <a:srgbClr val="FBB3C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على أي شيء يدل طلب المرأة من الرسول ﷺ أن يدعو لها ألا تتكشف؟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1BCD83-6FA3-463D-B864-5A3A933768DB}"/>
              </a:ext>
            </a:extLst>
          </p:cNvPr>
          <p:cNvSpPr txBox="1"/>
          <p:nvPr/>
        </p:nvSpPr>
        <p:spPr>
          <a:xfrm>
            <a:off x="2449474" y="3964282"/>
            <a:ext cx="87570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يدل على شدة حياء هذه المرأة المؤمنة بربها.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37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411F8B2-70CC-4A00-BD38-5CAB37E4D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9833838-4665-445A-81FE-CA9E4EAD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8727"/>
            <a:ext cx="3523793" cy="434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75D9DF-41DD-431B-BF12-D28ABF01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921" y="1578727"/>
            <a:ext cx="1853345" cy="158509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431B7E3-D906-46BB-B10F-C51909033021}"/>
              </a:ext>
            </a:extLst>
          </p:cNvPr>
          <p:cNvSpPr/>
          <p:nvPr/>
        </p:nvSpPr>
        <p:spPr>
          <a:xfrm>
            <a:off x="4859384" y="1578727"/>
            <a:ext cx="5819646" cy="3594164"/>
          </a:xfrm>
          <a:prstGeom prst="roundRect">
            <a:avLst/>
          </a:prstGeom>
          <a:solidFill>
            <a:srgbClr val="FBB3C4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أتجنب كشف عورتي أمام الناس.</a:t>
            </a:r>
          </a:p>
          <a:p>
            <a:pPr algn="ctr">
              <a:lnSpc>
                <a:spcPct val="150000"/>
              </a:lnSpc>
            </a:pPr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أحرص على اللباس الساتر.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4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AD3BA5A-914E-4595-94D8-25BE3464C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7080D5-9576-48E0-9278-79016BE73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420" y="1264732"/>
            <a:ext cx="2737341" cy="4328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D1D0C9-C3EE-48FC-8211-AD8A892FD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7577" y="639228"/>
            <a:ext cx="3336767" cy="1646772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27297F3-55DD-499C-BAC7-C577C518F736}"/>
              </a:ext>
            </a:extLst>
          </p:cNvPr>
          <p:cNvSpPr/>
          <p:nvPr/>
        </p:nvSpPr>
        <p:spPr>
          <a:xfrm>
            <a:off x="4114761" y="2495006"/>
            <a:ext cx="7093170" cy="1371600"/>
          </a:xfrm>
          <a:prstGeom prst="roundRect">
            <a:avLst/>
          </a:prstGeom>
          <a:solidFill>
            <a:srgbClr val="FBB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(الدعاء أنفع علاج) استنبط من حديث عطاء ما يدل على ذلك.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49C3000-EC92-4605-BC1F-ED8A81A19B8F}"/>
              </a:ext>
            </a:extLst>
          </p:cNvPr>
          <p:cNvSpPr/>
          <p:nvPr/>
        </p:nvSpPr>
        <p:spPr>
          <a:xfrm>
            <a:off x="4297680" y="4153989"/>
            <a:ext cx="6516900" cy="15414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عندما دعا النبي ﷺ للمرأة السوداء التي تتكشف بالصرع بألا تتكشف فدعا لها.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94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585BC5C-E9D5-44DB-99E0-B0E3D6F47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2000792" y="627017"/>
            <a:ext cx="8190411" cy="1053198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اربط بين حديث عطاء وحديث عائشة ( رضي الله عنها) (ما من مسلم يشاك شوكة فما فوقها........ ).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2445892" y="1865734"/>
            <a:ext cx="730021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أن المشترك بين الحديثان أن الله سبحانه و تعالى يجزى خيراً إذا صبر المسلم على ابتلاءه و مرضه بالحسنات الكثيرة.</a:t>
            </a:r>
            <a:endParaRPr lang="en-US" sz="24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0CF522-BA02-459C-B44C-6B2F4EAD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08" y="191917"/>
            <a:ext cx="1450974" cy="1322947"/>
          </a:xfrm>
          <a:prstGeom prst="rect">
            <a:avLst/>
          </a:prstGeom>
        </p:spPr>
      </p:pic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DF756FB5-76D7-467A-A2E7-229C9F9C5B75}"/>
              </a:ext>
            </a:extLst>
          </p:cNvPr>
          <p:cNvSpPr/>
          <p:nvPr/>
        </p:nvSpPr>
        <p:spPr>
          <a:xfrm>
            <a:off x="2000792" y="2903388"/>
            <a:ext cx="8190411" cy="887847"/>
          </a:xfrm>
          <a:prstGeom prst="round2DiagRect">
            <a:avLst/>
          </a:prstGeom>
          <a:solidFill>
            <a:srgbClr val="FBB3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أذكر بعض المواطن التي يعذر فيها بكشف العورات.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F0F6230-18EB-4B92-BD54-D0661CEC04D0}"/>
              </a:ext>
            </a:extLst>
          </p:cNvPr>
          <p:cNvSpPr txBox="1"/>
          <p:nvPr/>
        </p:nvSpPr>
        <p:spPr>
          <a:xfrm>
            <a:off x="2347208" y="3997892"/>
            <a:ext cx="7497577" cy="2248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المواطن الذي يعذر فيها بكشف العورات</a:t>
            </a:r>
          </a:p>
          <a:p>
            <a:pPr algn="ctr">
              <a:lnSpc>
                <a:spcPct val="150000"/>
              </a:lnSpc>
            </a:pPr>
            <a:r>
              <a:rPr lang="ar-SA" sz="2400" b="1" dirty="0"/>
              <a:t>عند مراجعة الطبيب لمرض لا يمكن الصبر عليه و يكون الجائز فقط ما دعت الحاجة إليه  ما كان خارجاً عن إدارة الشخص كالمكره و المريض الذي يصرع نحو ذلك.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62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1037</Words>
  <Application>Microsoft Office PowerPoint</Application>
  <PresentationFormat>شاشة عريضة</PresentationFormat>
  <Paragraphs>69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Calibri Light</vt:lpstr>
      <vt:lpstr>AXtTRaditionalBold</vt:lpstr>
      <vt:lpstr>Aldhabi</vt:lpstr>
      <vt:lpstr>Brush Script MT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ادركها بوربوينت</dc:creator>
  <cp:lastModifiedBy>HP</cp:lastModifiedBy>
  <cp:revision>172</cp:revision>
  <dcterms:created xsi:type="dcterms:W3CDTF">2019-10-26T22:01:45Z</dcterms:created>
  <dcterms:modified xsi:type="dcterms:W3CDTF">2021-01-23T18:18:55Z</dcterms:modified>
</cp:coreProperties>
</file>