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501" r:id="rId3"/>
    <p:sldId id="507" r:id="rId4"/>
    <p:sldId id="513" r:id="rId5"/>
    <p:sldId id="335" r:id="rId6"/>
    <p:sldId id="514" r:id="rId7"/>
    <p:sldId id="515" r:id="rId8"/>
    <p:sldId id="486" r:id="rId9"/>
    <p:sldId id="516" r:id="rId10"/>
    <p:sldId id="517" r:id="rId11"/>
    <p:sldId id="518" r:id="rId12"/>
    <p:sldId id="519" r:id="rId13"/>
    <p:sldId id="520" r:id="rId14"/>
    <p:sldId id="521" r:id="rId15"/>
    <p:sldId id="522" r:id="rId16"/>
    <p:sldId id="523" r:id="rId17"/>
    <p:sldId id="269" r:id="rId18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76" autoAdjust="0"/>
    <p:restoredTop sz="94660"/>
  </p:normalViewPr>
  <p:slideViewPr>
    <p:cSldViewPr snapToGrid="0" showGuides="1">
      <p:cViewPr varScale="1">
        <p:scale>
          <a:sx n="57" d="100"/>
          <a:sy n="57" d="100"/>
        </p:scale>
        <p:origin x="108" y="1488"/>
      </p:cViewPr>
      <p:guideLst>
        <p:guide orient="horz" pos="2160"/>
        <p:guide pos="3840"/>
        <p:guide orient="horz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83A0D-B48D-4F64-A17C-39919DBF7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887A26-4B77-4461-89DF-F56A13C41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10252-8039-4AC8-A6B8-43289F83E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12/06/1442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930A1-E8AE-4DCA-9C46-4575C2F06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02FA2-A50B-40C3-A2E7-56D58F967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744993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C65DE-D598-43F8-9293-94FFA9CD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CEA87D-672A-4F7A-8A8C-6A7567DEEB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3E91D-6A0E-4BEC-8AA5-4DF6F853E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12/06/1442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E5220-721E-489B-85BB-33DBD18DA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48850-2CEF-4B7C-81FD-471F40CFD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098125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9B5CA8-7C82-4053-BE16-50F3108E37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6E2322-4D67-4AD4-94A4-F7F20C109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00F9B-61D6-4EA5-A5E6-1870D5A18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12/06/1442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DC9AB-C04D-4C12-8CC1-F6372D76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26653-BDC5-4AA2-ADA0-17835B652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01229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6AB24-4E8E-4A94-85C1-D5A9ED2D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AA61E-808A-476C-9EB2-B54D5FC54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18884-A403-4D0F-8D5B-D485827CC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12/06/1442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4D4BF-D6AF-4841-99D1-237AA7BF2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B0517-CE0B-4824-B698-2DDB73FE8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8949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AD1D5-245D-4875-9F87-6B1B55542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083B4E-5E4B-4B70-8C34-FCDDFE1DB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558AF-8634-41A3-B1C8-A3832A2A9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12/06/1442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204F2-EC1F-4E4F-ADBC-B2DB592D7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5D509-2871-4AFE-A32D-F1542AB74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1059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73057-0C91-4501-A0EC-44C381762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24076-B2CC-4BFF-8C8B-3398669141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7B2A10-9D9A-4F1B-AE84-D9B03EF4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D58DF2-8B75-41D7-BAA5-954C0DFB8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12/06/1442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84891A-CDE6-4A3C-B4B9-19AB6233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25D58-1C47-48A8-8A25-28E08270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84336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8323D-7C67-4CA0-8696-A798B3637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09C6D9-B0C4-4042-BA22-46EA066C2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EB8EF0-FD10-4D4B-8F2F-17D3F4C4E4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3F840B-9503-421F-8D2A-1DD895FFFE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F2DA90-7F1F-4D2A-9C09-15CF736F1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4657FD-93CC-4A8D-9F5E-63BF6AD63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12/06/1442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F5E378-A480-45BA-B7DA-2D5D0036F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2D3B63-74C7-418D-BD23-7E0524A58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1037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15FF9-947A-406E-8895-4A1632C0A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0401D4-32C6-4DCF-B19A-1915FA7D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12/06/1442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774DDF-8F91-4464-9770-021865811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72D68-265D-4CDD-B282-74EC208B4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66777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D07601-9B59-4C1C-92AA-794653309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12/06/1442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8B81AE-5BFC-4AD1-8596-30127A7E7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CABFD-6770-4C50-B41F-AFAA0B32E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3660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2270E-7D24-4DD1-9131-9433BACB3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8952B-CD89-4EA0-9887-F824DC50A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D24E29-EDB2-4056-AD3A-D2EFC7DD1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FB215F-4109-41DB-A86F-1CF21D45D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12/06/1442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75B44-3288-4A1F-B5A0-688F3C745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C33DBA-3A47-4C6D-9B27-5D5E97FA5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08636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7D2BD-45BC-4B4E-844A-91DBE0B2B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62BEB4-01FB-4C82-AC82-507BCCD22B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B95F76-E121-4774-B6C7-253B24897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BA99A4-50D8-4406-AC84-F4C4ED2F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12/06/1442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5B3A3F-2B49-4C3E-A74C-8939F2EBF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EEFC22-CEE7-4638-A70A-86A04525E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4928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082126-0589-4B08-9177-8BB1E9A75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39409-730B-4CF9-A249-09D1D9861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E56DD-CEDE-42BD-A4D1-602159115B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EDB44-B60D-4498-963B-2AF8D005F55C}" type="datetimeFigureOut">
              <a:rPr lang="ar-SY" smtClean="0"/>
              <a:t>12/06/1442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82D66-112D-4659-BC1F-A6AE074E58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F410F-E040-40F6-B044-0FCF3F930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638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7.svg"/><Relationship Id="rId3" Type="http://schemas.openxmlformats.org/officeDocument/2006/relationships/image" Target="../media/image7.svg"/><Relationship Id="rId7" Type="http://schemas.openxmlformats.org/officeDocument/2006/relationships/image" Target="../media/image3.svg"/><Relationship Id="rId12" Type="http://schemas.openxmlformats.org/officeDocument/2006/relationships/image" Target="../media/image1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5.svg"/><Relationship Id="rId5" Type="http://schemas.openxmlformats.org/officeDocument/2006/relationships/image" Target="../media/image11.svg"/><Relationship Id="rId15" Type="http://schemas.openxmlformats.org/officeDocument/2006/relationships/image" Target="../media/image19.svg"/><Relationship Id="rId10" Type="http://schemas.openxmlformats.org/officeDocument/2006/relationships/image" Target="../media/image14.png"/><Relationship Id="rId4" Type="http://schemas.openxmlformats.org/officeDocument/2006/relationships/image" Target="../media/image10.png"/><Relationship Id="rId9" Type="http://schemas.openxmlformats.org/officeDocument/2006/relationships/image" Target="../media/image5.svg"/><Relationship Id="rId1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23.svg"/><Relationship Id="rId3" Type="http://schemas.openxmlformats.org/officeDocument/2006/relationships/image" Target="../media/image7.svg"/><Relationship Id="rId7" Type="http://schemas.openxmlformats.org/officeDocument/2006/relationships/image" Target="../media/image3.svg"/><Relationship Id="rId12" Type="http://schemas.openxmlformats.org/officeDocument/2006/relationships/image" Target="../media/image22.png"/><Relationship Id="rId17" Type="http://schemas.openxmlformats.org/officeDocument/2006/relationships/image" Target="../media/image19.svg"/><Relationship Id="rId2" Type="http://schemas.openxmlformats.org/officeDocument/2006/relationships/image" Target="../media/image8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5.svg"/><Relationship Id="rId5" Type="http://schemas.openxmlformats.org/officeDocument/2006/relationships/image" Target="../media/image11.svg"/><Relationship Id="rId15" Type="http://schemas.openxmlformats.org/officeDocument/2006/relationships/image" Target="../media/image17.svg"/><Relationship Id="rId10" Type="http://schemas.openxmlformats.org/officeDocument/2006/relationships/image" Target="../media/image14.png"/><Relationship Id="rId4" Type="http://schemas.openxmlformats.org/officeDocument/2006/relationships/image" Target="../media/image10.png"/><Relationship Id="rId9" Type="http://schemas.openxmlformats.org/officeDocument/2006/relationships/image" Target="../media/image5.svg"/><Relationship Id="rId1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9198889" y="2670931"/>
            <a:ext cx="8374735" cy="1265254"/>
            <a:chOff x="9198889" y="2670931"/>
            <a:chExt cx="8374735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897131" y="3141995"/>
              <a:ext cx="56764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dirty="0">
                  <a:latin typeface="Cooper Black" panose="0208090404030B020404" pitchFamily="18" charset="0"/>
                </a:rPr>
                <a:t>التنوع الاقتصادي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398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E4E1852D-5C35-41A2-B03E-79D9B0427BA1}"/>
              </a:ext>
            </a:extLst>
          </p:cNvPr>
          <p:cNvSpPr/>
          <p:nvPr/>
        </p:nvSpPr>
        <p:spPr>
          <a:xfrm>
            <a:off x="248289" y="2861715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85000">
                <a:schemeClr val="bg1">
                  <a:lumMod val="75000"/>
                </a:schemeClr>
              </a:gs>
              <a:gs pos="15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7">
            <a:extLst>
              <a:ext uri="{FF2B5EF4-FFF2-40B4-BE49-F238E27FC236}">
                <a16:creationId xmlns:a16="http://schemas.microsoft.com/office/drawing/2014/main" id="{F32075F2-15C2-43D2-8239-5CA3C5EC0DCB}"/>
              </a:ext>
            </a:extLst>
          </p:cNvPr>
          <p:cNvSpPr/>
          <p:nvPr/>
        </p:nvSpPr>
        <p:spPr>
          <a:xfrm>
            <a:off x="8985889" y="2535144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C7D1CF6-942F-4DE8-B7F3-3AC2B7696B43}"/>
              </a:ext>
            </a:extLst>
          </p:cNvPr>
          <p:cNvSpPr/>
          <p:nvPr/>
        </p:nvSpPr>
        <p:spPr>
          <a:xfrm>
            <a:off x="9102003" y="2411774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21">
            <a:extLst>
              <a:ext uri="{FF2B5EF4-FFF2-40B4-BE49-F238E27FC236}">
                <a16:creationId xmlns:a16="http://schemas.microsoft.com/office/drawing/2014/main" id="{43CE94DE-2CE8-4848-81A3-95FFB929C055}"/>
              </a:ext>
            </a:extLst>
          </p:cNvPr>
          <p:cNvSpPr txBox="1"/>
          <p:nvPr/>
        </p:nvSpPr>
        <p:spPr>
          <a:xfrm>
            <a:off x="4026202" y="2959601"/>
            <a:ext cx="5084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تعتبر عمليات غسيل الأموال منهكة للاقتصاد باختلاف أغراضها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9" name="Group 20">
            <a:extLst>
              <a:ext uri="{FF2B5EF4-FFF2-40B4-BE49-F238E27FC236}">
                <a16:creationId xmlns:a16="http://schemas.microsoft.com/office/drawing/2014/main" id="{C1D8BB61-99F3-4AC6-BC79-F3D5833B19E8}"/>
              </a:ext>
            </a:extLst>
          </p:cNvPr>
          <p:cNvGrpSpPr/>
          <p:nvPr/>
        </p:nvGrpSpPr>
        <p:grpSpPr>
          <a:xfrm>
            <a:off x="6837777" y="2644000"/>
            <a:ext cx="1748974" cy="1262744"/>
            <a:chOff x="8011888" y="943428"/>
            <a:chExt cx="1748974" cy="1262744"/>
          </a:xfrm>
        </p:grpSpPr>
        <p:grpSp>
          <p:nvGrpSpPr>
            <p:cNvPr id="10" name="Group 18">
              <a:extLst>
                <a:ext uri="{FF2B5EF4-FFF2-40B4-BE49-F238E27FC236}">
                  <a16:creationId xmlns:a16="http://schemas.microsoft.com/office/drawing/2014/main" id="{A2608565-3C13-4A8E-BD72-EC2272F263E9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12" name="Oval 16">
                <a:extLst>
                  <a:ext uri="{FF2B5EF4-FFF2-40B4-BE49-F238E27FC236}">
                    <a16:creationId xmlns:a16="http://schemas.microsoft.com/office/drawing/2014/main" id="{DD92C5C5-2846-4FED-B9F7-9B38219785DF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7">
                <a:extLst>
                  <a:ext uri="{FF2B5EF4-FFF2-40B4-BE49-F238E27FC236}">
                    <a16:creationId xmlns:a16="http://schemas.microsoft.com/office/drawing/2014/main" id="{BA6A509E-8E09-49DC-B2A6-97AD222ABDCA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" name="Group 15">
                <a:extLst>
                  <a:ext uri="{FF2B5EF4-FFF2-40B4-BE49-F238E27FC236}">
                    <a16:creationId xmlns:a16="http://schemas.microsoft.com/office/drawing/2014/main" id="{37436205-230F-4BF1-B932-8A19F8113D5F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15" name="Rectangle 10">
                  <a:extLst>
                    <a:ext uri="{FF2B5EF4-FFF2-40B4-BE49-F238E27FC236}">
                      <a16:creationId xmlns:a16="http://schemas.microsoft.com/office/drawing/2014/main" id="{3DDC3049-26A8-4FF1-936F-AC4189FC7B83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FF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ight Triangle 11">
                  <a:extLst>
                    <a:ext uri="{FF2B5EF4-FFF2-40B4-BE49-F238E27FC236}">
                      <a16:creationId xmlns:a16="http://schemas.microsoft.com/office/drawing/2014/main" id="{6A0E2978-4D9A-4D40-8C3B-DC04EFB6752B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ight Triangle 12">
                  <a:extLst>
                    <a:ext uri="{FF2B5EF4-FFF2-40B4-BE49-F238E27FC236}">
                      <a16:creationId xmlns:a16="http://schemas.microsoft.com/office/drawing/2014/main" id="{362B5D2F-1DB7-463D-8DD0-3020F3B08670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ight Triangle 13">
                  <a:extLst>
                    <a:ext uri="{FF2B5EF4-FFF2-40B4-BE49-F238E27FC236}">
                      <a16:creationId xmlns:a16="http://schemas.microsoft.com/office/drawing/2014/main" id="{5A800E60-E9D7-438E-865B-899BAF828454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ight Triangle 14">
                  <a:extLst>
                    <a:ext uri="{FF2B5EF4-FFF2-40B4-BE49-F238E27FC236}">
                      <a16:creationId xmlns:a16="http://schemas.microsoft.com/office/drawing/2014/main" id="{F57FFF6C-F88E-4F9B-9998-DA6BF76FEDED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" name="TextBox 19">
              <a:extLst>
                <a:ext uri="{FF2B5EF4-FFF2-40B4-BE49-F238E27FC236}">
                  <a16:creationId xmlns:a16="http://schemas.microsoft.com/office/drawing/2014/main" id="{3CFB2769-B8F0-4B6A-8C58-7D555447AC43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0" name="Rectangle 22">
            <a:extLst>
              <a:ext uri="{FF2B5EF4-FFF2-40B4-BE49-F238E27FC236}">
                <a16:creationId xmlns:a16="http://schemas.microsoft.com/office/drawing/2014/main" id="{DE0CE09C-6CC5-403C-90B2-EF8CF0115BCA}"/>
              </a:ext>
            </a:extLst>
          </p:cNvPr>
          <p:cNvSpPr/>
          <p:nvPr/>
        </p:nvSpPr>
        <p:spPr>
          <a:xfrm>
            <a:off x="248289" y="4255087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79000">
                <a:schemeClr val="bg1">
                  <a:lumMod val="75000"/>
                </a:schemeClr>
              </a:gs>
              <a:gs pos="23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5">
            <a:extLst>
              <a:ext uri="{FF2B5EF4-FFF2-40B4-BE49-F238E27FC236}">
                <a16:creationId xmlns:a16="http://schemas.microsoft.com/office/drawing/2014/main" id="{AF7C4FD5-5247-429A-B7F8-CF253498ECCC}"/>
              </a:ext>
            </a:extLst>
          </p:cNvPr>
          <p:cNvSpPr/>
          <p:nvPr/>
        </p:nvSpPr>
        <p:spPr>
          <a:xfrm>
            <a:off x="8985889" y="3928516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6">
            <a:extLst>
              <a:ext uri="{FF2B5EF4-FFF2-40B4-BE49-F238E27FC236}">
                <a16:creationId xmlns:a16="http://schemas.microsoft.com/office/drawing/2014/main" id="{E0B11AA5-6337-4FA6-BE55-9CD4C14A335E}"/>
              </a:ext>
            </a:extLst>
          </p:cNvPr>
          <p:cNvSpPr/>
          <p:nvPr/>
        </p:nvSpPr>
        <p:spPr>
          <a:xfrm>
            <a:off x="9102003" y="3805146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7">
            <a:extLst>
              <a:ext uri="{FF2B5EF4-FFF2-40B4-BE49-F238E27FC236}">
                <a16:creationId xmlns:a16="http://schemas.microsoft.com/office/drawing/2014/main" id="{BDBBAA32-B317-4045-894A-A410FA2B857C}"/>
              </a:ext>
            </a:extLst>
          </p:cNvPr>
          <p:cNvSpPr txBox="1"/>
          <p:nvPr/>
        </p:nvSpPr>
        <p:spPr>
          <a:xfrm>
            <a:off x="3980524" y="4165234"/>
            <a:ext cx="50842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لذلك تم إنشاء نظام مكافحة غسيل الأموال ضمن جهود تسم للمملكة مسار سليم و صحي لاقتصادها تحميه من أضرار جرائم غسل الأموال و تحافظ  على استقرارها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6" name="Group 28">
            <a:extLst>
              <a:ext uri="{FF2B5EF4-FFF2-40B4-BE49-F238E27FC236}">
                <a16:creationId xmlns:a16="http://schemas.microsoft.com/office/drawing/2014/main" id="{173475C6-BA7E-4216-8490-91E1532B12AD}"/>
              </a:ext>
            </a:extLst>
          </p:cNvPr>
          <p:cNvGrpSpPr/>
          <p:nvPr/>
        </p:nvGrpSpPr>
        <p:grpSpPr>
          <a:xfrm>
            <a:off x="1103405" y="4037372"/>
            <a:ext cx="1748974" cy="1262744"/>
            <a:chOff x="8011888" y="943428"/>
            <a:chExt cx="1748974" cy="1262744"/>
          </a:xfrm>
        </p:grpSpPr>
        <p:grpSp>
          <p:nvGrpSpPr>
            <p:cNvPr id="27" name="Group 29">
              <a:extLst>
                <a:ext uri="{FF2B5EF4-FFF2-40B4-BE49-F238E27FC236}">
                  <a16:creationId xmlns:a16="http://schemas.microsoft.com/office/drawing/2014/main" id="{D614CFCB-CD6E-4B33-8535-9246243D8624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29" name="Oval 31">
                <a:extLst>
                  <a:ext uri="{FF2B5EF4-FFF2-40B4-BE49-F238E27FC236}">
                    <a16:creationId xmlns:a16="http://schemas.microsoft.com/office/drawing/2014/main" id="{E78DF212-A7FF-4821-AB0C-2AA855B56875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32">
                <a:extLst>
                  <a:ext uri="{FF2B5EF4-FFF2-40B4-BE49-F238E27FC236}">
                    <a16:creationId xmlns:a16="http://schemas.microsoft.com/office/drawing/2014/main" id="{4290868C-D58C-4CFA-B7C1-99F1EA447A3A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1" name="Group 33">
                <a:extLst>
                  <a:ext uri="{FF2B5EF4-FFF2-40B4-BE49-F238E27FC236}">
                    <a16:creationId xmlns:a16="http://schemas.microsoft.com/office/drawing/2014/main" id="{1E58BA8A-1E23-462F-A081-9D6BC261483E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32" name="Rectangle 34">
                  <a:extLst>
                    <a:ext uri="{FF2B5EF4-FFF2-40B4-BE49-F238E27FC236}">
                      <a16:creationId xmlns:a16="http://schemas.microsoft.com/office/drawing/2014/main" id="{AFA440D4-8F8C-48AC-B3A8-9EE96229AC0A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0033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ight Triangle 35">
                  <a:extLst>
                    <a:ext uri="{FF2B5EF4-FFF2-40B4-BE49-F238E27FC236}">
                      <a16:creationId xmlns:a16="http://schemas.microsoft.com/office/drawing/2014/main" id="{76507815-2D66-4AE7-9810-F94D93B11B82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00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ight Triangle 36">
                  <a:extLst>
                    <a:ext uri="{FF2B5EF4-FFF2-40B4-BE49-F238E27FC236}">
                      <a16:creationId xmlns:a16="http://schemas.microsoft.com/office/drawing/2014/main" id="{679E83ED-ED34-44B3-945C-D83BE85B865F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00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ight Triangle 37">
                  <a:extLst>
                    <a:ext uri="{FF2B5EF4-FFF2-40B4-BE49-F238E27FC236}">
                      <a16:creationId xmlns:a16="http://schemas.microsoft.com/office/drawing/2014/main" id="{12A0068B-F0C4-4525-92A5-DC27BE957242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00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ight Triangle 38">
                  <a:extLst>
                    <a:ext uri="{FF2B5EF4-FFF2-40B4-BE49-F238E27FC236}">
                      <a16:creationId xmlns:a16="http://schemas.microsoft.com/office/drawing/2014/main" id="{C079ECB6-59F5-4E89-9C6D-B1419FABC82E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00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8" name="TextBox 30">
              <a:extLst>
                <a:ext uri="{FF2B5EF4-FFF2-40B4-BE49-F238E27FC236}">
                  <a16:creationId xmlns:a16="http://schemas.microsoft.com/office/drawing/2014/main" id="{EB0007FE-F716-4575-9653-A29D3C5941AE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1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 flipH="1">
            <a:off x="11644442" y="1177559"/>
            <a:ext cx="260442" cy="5680441"/>
          </a:xfrm>
          <a:prstGeom prst="rect">
            <a:avLst/>
          </a:prstGeom>
          <a:solidFill>
            <a:schemeClr val="tx1">
              <a:lumMod val="75000"/>
              <a:lumOff val="25000"/>
              <a:alpha val="44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مجموعة 70"/>
          <p:cNvGrpSpPr/>
          <p:nvPr/>
        </p:nvGrpSpPr>
        <p:grpSpPr>
          <a:xfrm>
            <a:off x="3297735" y="1379603"/>
            <a:ext cx="8607149" cy="1193405"/>
            <a:chOff x="3411081" y="3294128"/>
            <a:chExt cx="8607149" cy="1193405"/>
          </a:xfrm>
        </p:grpSpPr>
        <p:sp>
          <p:nvSpPr>
            <p:cNvPr id="72" name="Rectangle: Top Corners Rounded 17">
              <a:extLst>
                <a:ext uri="{FF2B5EF4-FFF2-40B4-BE49-F238E27FC236}">
                  <a16:creationId xmlns:a16="http://schemas.microsoft.com/office/drawing/2014/main" id="{75907753-DC44-442D-88C1-1FC79701AD74}"/>
                </a:ext>
              </a:extLst>
            </p:cNvPr>
            <p:cNvSpPr/>
            <p:nvPr/>
          </p:nvSpPr>
          <p:spPr>
            <a:xfrm rot="16200000" flipH="1">
              <a:off x="10569259" y="3038562"/>
              <a:ext cx="1193405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: Top Corners Rounded 16">
              <a:extLst>
                <a:ext uri="{FF2B5EF4-FFF2-40B4-BE49-F238E27FC236}">
                  <a16:creationId xmlns:a16="http://schemas.microsoft.com/office/drawing/2014/main" id="{863C240A-B417-46DD-B05E-E0B3A922C38A}"/>
                </a:ext>
              </a:extLst>
            </p:cNvPr>
            <p:cNvSpPr/>
            <p:nvPr/>
          </p:nvSpPr>
          <p:spPr>
            <a:xfrm rot="5400000">
              <a:off x="6112114" y="593097"/>
              <a:ext cx="1193403" cy="659547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36">
              <a:extLst>
                <a:ext uri="{FF2B5EF4-FFF2-40B4-BE49-F238E27FC236}">
                  <a16:creationId xmlns:a16="http://schemas.microsoft.com/office/drawing/2014/main" id="{93E7D62B-1455-4AFF-B195-F9AA155326E3}"/>
                </a:ext>
              </a:extLst>
            </p:cNvPr>
            <p:cNvSpPr txBox="1"/>
            <p:nvPr/>
          </p:nvSpPr>
          <p:spPr>
            <a:xfrm>
              <a:off x="10804718" y="3376557"/>
              <a:ext cx="8397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نشاط 2</a:t>
              </a:r>
              <a:endParaRPr lang="en-US" sz="28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5" name="Graphic 10" descr="Marketing">
              <a:extLst>
                <a:ext uri="{FF2B5EF4-FFF2-40B4-BE49-F238E27FC236}">
                  <a16:creationId xmlns:a16="http://schemas.microsoft.com/office/drawing/2014/main" id="{D4556F2B-2510-47EB-BADC-D28A80042CD3}"/>
                </a:ext>
              </a:extLst>
            </p:cNvPr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8957163" y="3625531"/>
              <a:ext cx="640080" cy="640080"/>
            </a:xfrm>
            <a:prstGeom prst="rect">
              <a:avLst/>
            </a:prstGeom>
          </p:spPr>
        </p:pic>
        <p:sp>
          <p:nvSpPr>
            <p:cNvPr id="76" name="TextBox 47">
              <a:extLst>
                <a:ext uri="{FF2B5EF4-FFF2-40B4-BE49-F238E27FC236}">
                  <a16:creationId xmlns:a16="http://schemas.microsoft.com/office/drawing/2014/main" id="{ED665529-B0D7-41B7-B7D6-AC371B427BAB}"/>
                </a:ext>
              </a:extLst>
            </p:cNvPr>
            <p:cNvSpPr txBox="1"/>
            <p:nvPr/>
          </p:nvSpPr>
          <p:spPr>
            <a:xfrm>
              <a:off x="3411081" y="3591628"/>
              <a:ext cx="563833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يستنتج الطلبة أثر نظام مكافحة غسيل الأموال في الاقتصاد الوطني بالاستعانة بمصادر التعلم</a:t>
              </a:r>
            </a:p>
          </p:txBody>
        </p:sp>
        <p:grpSp>
          <p:nvGrpSpPr>
            <p:cNvPr id="77" name="Group 55">
              <a:extLst>
                <a:ext uri="{FF2B5EF4-FFF2-40B4-BE49-F238E27FC236}">
                  <a16:creationId xmlns:a16="http://schemas.microsoft.com/office/drawing/2014/main" id="{72DC2FF5-03A5-42EB-A968-12DB7158EBBF}"/>
                </a:ext>
              </a:extLst>
            </p:cNvPr>
            <p:cNvGrpSpPr/>
            <p:nvPr/>
          </p:nvGrpSpPr>
          <p:grpSpPr>
            <a:xfrm flipH="1">
              <a:off x="9646089" y="3700169"/>
              <a:ext cx="1074076" cy="327224"/>
              <a:chOff x="3454205" y="1667025"/>
              <a:chExt cx="1074076" cy="239151"/>
            </a:xfrm>
          </p:grpSpPr>
          <p:sp>
            <p:nvSpPr>
              <p:cNvPr id="78" name="Oval 56">
                <a:extLst>
                  <a:ext uri="{FF2B5EF4-FFF2-40B4-BE49-F238E27FC236}">
                    <a16:creationId xmlns:a16="http://schemas.microsoft.com/office/drawing/2014/main" id="{02196C78-AF48-41D4-AE94-7A2F663F982E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57">
                <a:extLst>
                  <a:ext uri="{FF2B5EF4-FFF2-40B4-BE49-F238E27FC236}">
                    <a16:creationId xmlns:a16="http://schemas.microsoft.com/office/drawing/2014/main" id="{6260C326-6B60-41E4-8130-D5EEE4B037E3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lowchart: Terminator 58">
                <a:extLst>
                  <a:ext uri="{FF2B5EF4-FFF2-40B4-BE49-F238E27FC236}">
                    <a16:creationId xmlns:a16="http://schemas.microsoft.com/office/drawing/2014/main" id="{C5905C52-3E88-48CD-938B-C70264AC17C8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2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 flipH="1">
            <a:off x="11835858" y="1177559"/>
            <a:ext cx="356141" cy="5680441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4" name="مجموعة 8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85" name="مجموعة 8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9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9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86" name="مجموعة 85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9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9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850557"/>
                <a:chOff x="5162561" y="1484950"/>
                <a:chExt cx="5116090" cy="850557"/>
              </a:xfrm>
            </p:grpSpPr>
            <p:sp>
              <p:nvSpPr>
                <p:cNvPr id="9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السادس عشر 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162561" y="1812287"/>
                  <a:ext cx="511609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800" dirty="0">
                      <a:latin typeface="Century Gothic" panose="020B0502020202020204" pitchFamily="34" charset="0"/>
                    </a:rPr>
                    <a:t>التنوع الاقتصادي</a:t>
                  </a:r>
                </a:p>
              </p:txBody>
            </p:sp>
          </p:grpSp>
        </p:grpSp>
        <p:grpSp>
          <p:nvGrpSpPr>
            <p:cNvPr id="8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8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472431" y="0"/>
            <a:ext cx="897991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12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35" presetClass="path" presetSubtype="0" fill="hold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91667E-6 4.07407E-6 L -0.47343 4.07407E-6 " pathEditMode="relative" rAng="0" ptsTypes="AA" p14:bounceEnd="33000">
                                          <p:cBhvr>
                                            <p:cTn id="1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9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63" presetClass="path" presetSubtype="0" fill="hold" nodeType="clickEffect" p14:presetBounceEnd="41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7 3.33333E-6 L 0.47135 3.33333E-6 " pathEditMode="relative" rAng="0" ptsTypes="AA" p14:bounceEnd="41000">
                                          <p:cBhvr>
                                            <p:cTn id="25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568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6" presetID="22" presetClass="entr" presetSubtype="8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2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35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91667E-6 4.07407E-6 L -0.47343 4.07407E-6 " pathEditMode="relative" rAng="0" ptsTypes="AA">
                                          <p:cBhvr>
                                            <p:cTn id="1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9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63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7 3.33333E-6 L 0.47135 3.33333E-6 " pathEditMode="relative" rAng="0" ptsTypes="AA">
                                          <p:cBhvr>
                                            <p:cTn id="25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568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6" presetID="22" presetClass="entr" presetSubtype="8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35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6 2.96296E-6 L -0.47344 2.96296E-6 " pathEditMode="relative" rAng="0" ptsTypes="AA">
                                          <p:cBhvr>
                                            <p:cTn id="32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5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25" grpId="0"/>
          <p:bldP spid="42" grpId="0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1CCA3FD4-4C1C-4525-AE8F-FE90ABF7E611}"/>
              </a:ext>
            </a:extLst>
          </p:cNvPr>
          <p:cNvSpPr txBox="1"/>
          <p:nvPr/>
        </p:nvSpPr>
        <p:spPr>
          <a:xfrm>
            <a:off x="5445385" y="1803212"/>
            <a:ext cx="3342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solidFill>
                  <a:srgbClr val="FF9900"/>
                </a:solidFill>
                <a:latin typeface="Century Gothic" panose="020B0502020202020204" pitchFamily="34" charset="0"/>
              </a:rPr>
              <a:t>تنمية الاستثمار:</a:t>
            </a:r>
            <a:endParaRPr lang="en-US" b="1" dirty="0">
              <a:solidFill>
                <a:srgbClr val="FF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B96FEDA-B927-4D92-89D5-75761265E707}"/>
              </a:ext>
            </a:extLst>
          </p:cNvPr>
          <p:cNvSpPr txBox="1"/>
          <p:nvPr/>
        </p:nvSpPr>
        <p:spPr>
          <a:xfrm>
            <a:off x="427903" y="1771642"/>
            <a:ext cx="570922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>
                <a:latin typeface="Century Gothic" panose="020B0502020202020204" pitchFamily="34" charset="0"/>
              </a:rPr>
              <a:t>من البرامج الحكومية التي بدأت لتنويع الاقتصاد الوطني:</a:t>
            </a:r>
          </a:p>
          <a:p>
            <a:pPr algn="r"/>
            <a:r>
              <a:rPr lang="ar-SY" dirty="0">
                <a:latin typeface="Century Gothic" panose="020B0502020202020204" pitchFamily="34" charset="0"/>
              </a:rPr>
              <a:t> </a:t>
            </a:r>
          </a:p>
          <a:p>
            <a:pPr marL="285750" indent="-285750" algn="r" rtl="1">
              <a:buClr>
                <a:srgbClr val="FF0000"/>
              </a:buClr>
              <a:buFont typeface="Wingdings" pitchFamily="2" charset="2"/>
              <a:buChar char="q"/>
            </a:pPr>
            <a:r>
              <a:rPr lang="ar-SY" dirty="0">
                <a:latin typeface="Century Gothic" panose="020B0502020202020204" pitchFamily="34" charset="0"/>
              </a:rPr>
              <a:t>برنامج إعادة هيكلة صندوق الاستثمارات العامة ليصبح أكبر صندوق سيادي عالمي</a:t>
            </a:r>
          </a:p>
          <a:p>
            <a:pPr marL="285750" indent="-285750" algn="r" rtl="1">
              <a:buClr>
                <a:srgbClr val="FF0000"/>
              </a:buClr>
              <a:buFont typeface="Wingdings" pitchFamily="2" charset="2"/>
              <a:buChar char="q"/>
            </a:pPr>
            <a:r>
              <a:rPr lang="ar-SY" dirty="0">
                <a:latin typeface="Century Gothic" panose="020B0502020202020204" pitchFamily="34" charset="0"/>
              </a:rPr>
              <a:t> وزيادة الهيئة العامة للاستثمار</a:t>
            </a:r>
          </a:p>
          <a:p>
            <a:pPr marL="285750" indent="-285750" algn="r" rtl="1">
              <a:buClr>
                <a:srgbClr val="FF0000"/>
              </a:buClr>
              <a:buFont typeface="Wingdings" pitchFamily="2" charset="2"/>
              <a:buChar char="q"/>
            </a:pPr>
            <a:endParaRPr lang="ar-SY" dirty="0">
              <a:latin typeface="Century Gothic" panose="020B0502020202020204" pitchFamily="34" charset="0"/>
            </a:endParaRPr>
          </a:p>
          <a:p>
            <a:pPr marL="285750" indent="-285750" algn="r" rtl="1">
              <a:buClr>
                <a:srgbClr val="FF0000"/>
              </a:buClr>
              <a:buFont typeface="Wingdings" pitchFamily="2" charset="2"/>
              <a:buChar char="q"/>
            </a:pPr>
            <a:r>
              <a:rPr lang="ar-SY" dirty="0">
                <a:latin typeface="Century Gothic" panose="020B0502020202020204" pitchFamily="34" charset="0"/>
              </a:rPr>
              <a:t>تحفيز مجالات الاستثمار الأجنبي داخل الوطن</a:t>
            </a:r>
          </a:p>
          <a:p>
            <a:pPr marL="285750" indent="-285750" algn="r" rtl="1">
              <a:buClr>
                <a:srgbClr val="FF0000"/>
              </a:buClr>
              <a:buFont typeface="Wingdings" pitchFamily="2" charset="2"/>
              <a:buChar char="q"/>
            </a:pPr>
            <a:endParaRPr lang="en-US" dirty="0">
              <a:latin typeface="Century Gothic" panose="020B0502020202020204" pitchFamily="34" charset="0"/>
            </a:endParaRPr>
          </a:p>
          <a:p>
            <a:pPr marL="285750" indent="-285750" algn="r" rtl="1">
              <a:buClr>
                <a:srgbClr val="FF0000"/>
              </a:buClr>
              <a:buFont typeface="Wingdings" pitchFamily="2" charset="2"/>
              <a:buChar char="q"/>
            </a:pPr>
            <a:r>
              <a:rPr lang="ar-SY" dirty="0">
                <a:latin typeface="Century Gothic" panose="020B0502020202020204" pitchFamily="34" charset="0"/>
              </a:rPr>
              <a:t> ولجنة (تيسير) التي ترمي إلى دعم القطاع الخاص</a:t>
            </a:r>
          </a:p>
          <a:p>
            <a:pPr marL="285750" indent="-285750" algn="r" rtl="1">
              <a:buClr>
                <a:srgbClr val="FF0000"/>
              </a:buClr>
              <a:buFont typeface="Wingdings" pitchFamily="2" charset="2"/>
              <a:buChar char="q"/>
            </a:pPr>
            <a:endParaRPr lang="ar-SY" dirty="0">
              <a:latin typeface="Century Gothic" panose="020B0502020202020204" pitchFamily="34" charset="0"/>
            </a:endParaRPr>
          </a:p>
          <a:p>
            <a:pPr marL="285750" indent="-285750" algn="r" rtl="1">
              <a:buClr>
                <a:srgbClr val="FF0000"/>
              </a:buClr>
              <a:buFont typeface="Wingdings" pitchFamily="2" charset="2"/>
              <a:buChar char="q"/>
            </a:pPr>
            <a:r>
              <a:rPr lang="ar-SY" dirty="0">
                <a:latin typeface="Century Gothic" panose="020B0502020202020204" pitchFamily="34" charset="0"/>
              </a:rPr>
              <a:t>وبرنامج (مراس ) لتحسين أداء الأعمال في القطاع الخاص 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236FBB6-A4FC-4544-AA7E-6247BF07CF75}"/>
              </a:ext>
            </a:extLst>
          </p:cNvPr>
          <p:cNvCxnSpPr>
            <a:cxnSpLocks/>
          </p:cNvCxnSpPr>
          <p:nvPr/>
        </p:nvCxnSpPr>
        <p:spPr>
          <a:xfrm flipH="1">
            <a:off x="6530678" y="2158904"/>
            <a:ext cx="1965622" cy="0"/>
          </a:xfrm>
          <a:prstGeom prst="straightConnector1">
            <a:avLst/>
          </a:prstGeom>
          <a:ln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29BA398D-206E-40B1-BB46-14B90BDEFFBD}"/>
              </a:ext>
            </a:extLst>
          </p:cNvPr>
          <p:cNvGrpSpPr/>
          <p:nvPr/>
        </p:nvGrpSpPr>
        <p:grpSpPr>
          <a:xfrm>
            <a:off x="8787826" y="1151260"/>
            <a:ext cx="1763485" cy="1763485"/>
            <a:chOff x="8787826" y="1151260"/>
            <a:chExt cx="1763485" cy="1763485"/>
          </a:xfrm>
        </p:grpSpPr>
        <p:sp>
          <p:nvSpPr>
            <p:cNvPr id="5" name="Frame 4">
              <a:extLst>
                <a:ext uri="{FF2B5EF4-FFF2-40B4-BE49-F238E27FC236}">
                  <a16:creationId xmlns:a16="http://schemas.microsoft.com/office/drawing/2014/main" id="{7A3644DF-E6C8-4304-BE91-06A0F31E0384}"/>
                </a:ext>
              </a:extLst>
            </p:cNvPr>
            <p:cNvSpPr/>
            <p:nvPr/>
          </p:nvSpPr>
          <p:spPr>
            <a:xfrm>
              <a:off x="8787826" y="1151260"/>
              <a:ext cx="1763485" cy="1763485"/>
            </a:xfrm>
            <a:prstGeom prst="frame">
              <a:avLst>
                <a:gd name="adj1" fmla="val 14797"/>
              </a:avLst>
            </a:prstGeom>
            <a:solidFill>
              <a:srgbClr val="FF9900"/>
            </a:solidFill>
            <a:ln>
              <a:noFill/>
            </a:ln>
            <a:scene3d>
              <a:camera prst="isometricOffAxis2Left"/>
              <a:lightRig rig="threePt" dir="t"/>
            </a:scene3d>
            <a:sp3d extrusionH="1143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5F46122-0DBC-4741-A1A5-B97C0B3ED2D1}"/>
                </a:ext>
              </a:extLst>
            </p:cNvPr>
            <p:cNvSpPr/>
            <p:nvPr/>
          </p:nvSpPr>
          <p:spPr>
            <a:xfrm>
              <a:off x="9280405" y="1437242"/>
              <a:ext cx="986972" cy="11012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scene3d>
              <a:camera prst="isometricOffAxis2Left"/>
              <a:lightRig rig="threePt" dir="t"/>
            </a:scene3d>
            <a:sp3d extrusionH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Graphic 12" descr="Bullseye">
              <a:extLst>
                <a:ext uri="{FF2B5EF4-FFF2-40B4-BE49-F238E27FC236}">
                  <a16:creationId xmlns:a16="http://schemas.microsoft.com/office/drawing/2014/main" id="{886DF49D-724C-4249-8131-2D71C9A735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442151" y="1711848"/>
              <a:ext cx="640080" cy="640080"/>
            </a:xfrm>
            <a:prstGeom prst="rect">
              <a:avLst/>
            </a:prstGeom>
            <a:scene3d>
              <a:camera prst="isometricOffAxis2Left"/>
              <a:lightRig rig="threePt" dir="t"/>
            </a:scene3d>
          </p:spPr>
        </p:pic>
      </p:grpSp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9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912112"/>
                <a:chOff x="5162561" y="1484950"/>
                <a:chExt cx="5116090" cy="912112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السادس عشر 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162561" y="1812287"/>
                  <a:ext cx="511609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3200" dirty="0">
                      <a:latin typeface="Century Gothic" panose="020B0502020202020204" pitchFamily="34" charset="0"/>
                    </a:rPr>
                    <a:t>التنوع الاقتصادي </a:t>
                  </a:r>
                  <a:endParaRPr lang="en-US" sz="3200" dirty="0">
                    <a:latin typeface="Century Gothic" panose="020B0502020202020204" pitchFamily="34" charset="0"/>
                  </a:endParaRP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682247" y="0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92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nodeType="click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3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14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6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1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6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19" grpId="0"/>
        </p:bldLst>
      </p:timing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E4E1852D-5C35-41A2-B03E-79D9B0427BA1}"/>
              </a:ext>
            </a:extLst>
          </p:cNvPr>
          <p:cNvSpPr/>
          <p:nvPr/>
        </p:nvSpPr>
        <p:spPr>
          <a:xfrm>
            <a:off x="248289" y="2861715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85000">
                <a:schemeClr val="bg1">
                  <a:lumMod val="75000"/>
                </a:schemeClr>
              </a:gs>
              <a:gs pos="15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7">
            <a:extLst>
              <a:ext uri="{FF2B5EF4-FFF2-40B4-BE49-F238E27FC236}">
                <a16:creationId xmlns:a16="http://schemas.microsoft.com/office/drawing/2014/main" id="{F32075F2-15C2-43D2-8239-5CA3C5EC0DCB}"/>
              </a:ext>
            </a:extLst>
          </p:cNvPr>
          <p:cNvSpPr/>
          <p:nvPr/>
        </p:nvSpPr>
        <p:spPr>
          <a:xfrm>
            <a:off x="8985889" y="2535144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C7D1CF6-942F-4DE8-B7F3-3AC2B7696B43}"/>
              </a:ext>
            </a:extLst>
          </p:cNvPr>
          <p:cNvSpPr/>
          <p:nvPr/>
        </p:nvSpPr>
        <p:spPr>
          <a:xfrm>
            <a:off x="9102003" y="2411774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21">
            <a:extLst>
              <a:ext uri="{FF2B5EF4-FFF2-40B4-BE49-F238E27FC236}">
                <a16:creationId xmlns:a16="http://schemas.microsoft.com/office/drawing/2014/main" id="{43CE94DE-2CE8-4848-81A3-95FFB929C055}"/>
              </a:ext>
            </a:extLst>
          </p:cNvPr>
          <p:cNvSpPr txBox="1"/>
          <p:nvPr/>
        </p:nvSpPr>
        <p:spPr>
          <a:xfrm>
            <a:off x="3730637" y="3063946"/>
            <a:ext cx="5084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لجنة تيسير هي اللجنة التنفيذية لتحسين أداء الأعمال في القطاع الخاص  و تحفيزه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9" name="Group 20">
            <a:extLst>
              <a:ext uri="{FF2B5EF4-FFF2-40B4-BE49-F238E27FC236}">
                <a16:creationId xmlns:a16="http://schemas.microsoft.com/office/drawing/2014/main" id="{C1D8BB61-99F3-4AC6-BC79-F3D5833B19E8}"/>
              </a:ext>
            </a:extLst>
          </p:cNvPr>
          <p:cNvGrpSpPr/>
          <p:nvPr/>
        </p:nvGrpSpPr>
        <p:grpSpPr>
          <a:xfrm>
            <a:off x="6837777" y="2644000"/>
            <a:ext cx="1748974" cy="1262744"/>
            <a:chOff x="8011888" y="943428"/>
            <a:chExt cx="1748974" cy="1262744"/>
          </a:xfrm>
        </p:grpSpPr>
        <p:grpSp>
          <p:nvGrpSpPr>
            <p:cNvPr id="10" name="Group 18">
              <a:extLst>
                <a:ext uri="{FF2B5EF4-FFF2-40B4-BE49-F238E27FC236}">
                  <a16:creationId xmlns:a16="http://schemas.microsoft.com/office/drawing/2014/main" id="{A2608565-3C13-4A8E-BD72-EC2272F263E9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12" name="Oval 16">
                <a:extLst>
                  <a:ext uri="{FF2B5EF4-FFF2-40B4-BE49-F238E27FC236}">
                    <a16:creationId xmlns:a16="http://schemas.microsoft.com/office/drawing/2014/main" id="{DD92C5C5-2846-4FED-B9F7-9B38219785DF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7">
                <a:extLst>
                  <a:ext uri="{FF2B5EF4-FFF2-40B4-BE49-F238E27FC236}">
                    <a16:creationId xmlns:a16="http://schemas.microsoft.com/office/drawing/2014/main" id="{BA6A509E-8E09-49DC-B2A6-97AD222ABDCA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" name="Group 15">
                <a:extLst>
                  <a:ext uri="{FF2B5EF4-FFF2-40B4-BE49-F238E27FC236}">
                    <a16:creationId xmlns:a16="http://schemas.microsoft.com/office/drawing/2014/main" id="{37436205-230F-4BF1-B932-8A19F8113D5F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15" name="Rectangle 10">
                  <a:extLst>
                    <a:ext uri="{FF2B5EF4-FFF2-40B4-BE49-F238E27FC236}">
                      <a16:creationId xmlns:a16="http://schemas.microsoft.com/office/drawing/2014/main" id="{3DDC3049-26A8-4FF1-936F-AC4189FC7B83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FF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ight Triangle 11">
                  <a:extLst>
                    <a:ext uri="{FF2B5EF4-FFF2-40B4-BE49-F238E27FC236}">
                      <a16:creationId xmlns:a16="http://schemas.microsoft.com/office/drawing/2014/main" id="{6A0E2978-4D9A-4D40-8C3B-DC04EFB6752B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ight Triangle 12">
                  <a:extLst>
                    <a:ext uri="{FF2B5EF4-FFF2-40B4-BE49-F238E27FC236}">
                      <a16:creationId xmlns:a16="http://schemas.microsoft.com/office/drawing/2014/main" id="{362B5D2F-1DB7-463D-8DD0-3020F3B08670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ight Triangle 13">
                  <a:extLst>
                    <a:ext uri="{FF2B5EF4-FFF2-40B4-BE49-F238E27FC236}">
                      <a16:creationId xmlns:a16="http://schemas.microsoft.com/office/drawing/2014/main" id="{5A800E60-E9D7-438E-865B-899BAF828454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ight Triangle 14">
                  <a:extLst>
                    <a:ext uri="{FF2B5EF4-FFF2-40B4-BE49-F238E27FC236}">
                      <a16:creationId xmlns:a16="http://schemas.microsoft.com/office/drawing/2014/main" id="{F57FFF6C-F88E-4F9B-9998-DA6BF76FEDED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" name="TextBox 19">
              <a:extLst>
                <a:ext uri="{FF2B5EF4-FFF2-40B4-BE49-F238E27FC236}">
                  <a16:creationId xmlns:a16="http://schemas.microsoft.com/office/drawing/2014/main" id="{3CFB2769-B8F0-4B6A-8C58-7D555447AC43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0" name="Rectangle 22">
            <a:extLst>
              <a:ext uri="{FF2B5EF4-FFF2-40B4-BE49-F238E27FC236}">
                <a16:creationId xmlns:a16="http://schemas.microsoft.com/office/drawing/2014/main" id="{DE0CE09C-6CC5-403C-90B2-EF8CF0115BCA}"/>
              </a:ext>
            </a:extLst>
          </p:cNvPr>
          <p:cNvSpPr/>
          <p:nvPr/>
        </p:nvSpPr>
        <p:spPr>
          <a:xfrm>
            <a:off x="248289" y="4255087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79000">
                <a:schemeClr val="bg1">
                  <a:lumMod val="75000"/>
                </a:schemeClr>
              </a:gs>
              <a:gs pos="23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5">
            <a:extLst>
              <a:ext uri="{FF2B5EF4-FFF2-40B4-BE49-F238E27FC236}">
                <a16:creationId xmlns:a16="http://schemas.microsoft.com/office/drawing/2014/main" id="{AF7C4FD5-5247-429A-B7F8-CF253498ECCC}"/>
              </a:ext>
            </a:extLst>
          </p:cNvPr>
          <p:cNvSpPr/>
          <p:nvPr/>
        </p:nvSpPr>
        <p:spPr>
          <a:xfrm>
            <a:off x="8985889" y="3928516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6">
            <a:extLst>
              <a:ext uri="{FF2B5EF4-FFF2-40B4-BE49-F238E27FC236}">
                <a16:creationId xmlns:a16="http://schemas.microsoft.com/office/drawing/2014/main" id="{E0B11AA5-6337-4FA6-BE55-9CD4C14A335E}"/>
              </a:ext>
            </a:extLst>
          </p:cNvPr>
          <p:cNvSpPr/>
          <p:nvPr/>
        </p:nvSpPr>
        <p:spPr>
          <a:xfrm>
            <a:off x="9102003" y="3805146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7">
            <a:extLst>
              <a:ext uri="{FF2B5EF4-FFF2-40B4-BE49-F238E27FC236}">
                <a16:creationId xmlns:a16="http://schemas.microsoft.com/office/drawing/2014/main" id="{BDBBAA32-B317-4045-894A-A410FA2B857C}"/>
              </a:ext>
            </a:extLst>
          </p:cNvPr>
          <p:cNvSpPr txBox="1"/>
          <p:nvPr/>
        </p:nvSpPr>
        <p:spPr>
          <a:xfrm>
            <a:off x="3874423" y="4417239"/>
            <a:ext cx="5084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من مهامها متابعة تنفيذ التوصيات و القرارات المتعلقة بتحسين مناخ الاستثمار في المملكة 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6" name="Group 28">
            <a:extLst>
              <a:ext uri="{FF2B5EF4-FFF2-40B4-BE49-F238E27FC236}">
                <a16:creationId xmlns:a16="http://schemas.microsoft.com/office/drawing/2014/main" id="{173475C6-BA7E-4216-8490-91E1532B12AD}"/>
              </a:ext>
            </a:extLst>
          </p:cNvPr>
          <p:cNvGrpSpPr/>
          <p:nvPr/>
        </p:nvGrpSpPr>
        <p:grpSpPr>
          <a:xfrm>
            <a:off x="1103405" y="4037372"/>
            <a:ext cx="1748974" cy="1262744"/>
            <a:chOff x="8011888" y="943428"/>
            <a:chExt cx="1748974" cy="1262744"/>
          </a:xfrm>
        </p:grpSpPr>
        <p:grpSp>
          <p:nvGrpSpPr>
            <p:cNvPr id="27" name="Group 29">
              <a:extLst>
                <a:ext uri="{FF2B5EF4-FFF2-40B4-BE49-F238E27FC236}">
                  <a16:creationId xmlns:a16="http://schemas.microsoft.com/office/drawing/2014/main" id="{D614CFCB-CD6E-4B33-8535-9246243D8624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29" name="Oval 31">
                <a:extLst>
                  <a:ext uri="{FF2B5EF4-FFF2-40B4-BE49-F238E27FC236}">
                    <a16:creationId xmlns:a16="http://schemas.microsoft.com/office/drawing/2014/main" id="{E78DF212-A7FF-4821-AB0C-2AA855B56875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32">
                <a:extLst>
                  <a:ext uri="{FF2B5EF4-FFF2-40B4-BE49-F238E27FC236}">
                    <a16:creationId xmlns:a16="http://schemas.microsoft.com/office/drawing/2014/main" id="{4290868C-D58C-4CFA-B7C1-99F1EA447A3A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1" name="Group 33">
                <a:extLst>
                  <a:ext uri="{FF2B5EF4-FFF2-40B4-BE49-F238E27FC236}">
                    <a16:creationId xmlns:a16="http://schemas.microsoft.com/office/drawing/2014/main" id="{1E58BA8A-1E23-462F-A081-9D6BC261483E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32" name="Rectangle 34">
                  <a:extLst>
                    <a:ext uri="{FF2B5EF4-FFF2-40B4-BE49-F238E27FC236}">
                      <a16:creationId xmlns:a16="http://schemas.microsoft.com/office/drawing/2014/main" id="{AFA440D4-8F8C-48AC-B3A8-9EE96229AC0A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0033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ight Triangle 35">
                  <a:extLst>
                    <a:ext uri="{FF2B5EF4-FFF2-40B4-BE49-F238E27FC236}">
                      <a16:creationId xmlns:a16="http://schemas.microsoft.com/office/drawing/2014/main" id="{76507815-2D66-4AE7-9810-F94D93B11B82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00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ight Triangle 36">
                  <a:extLst>
                    <a:ext uri="{FF2B5EF4-FFF2-40B4-BE49-F238E27FC236}">
                      <a16:creationId xmlns:a16="http://schemas.microsoft.com/office/drawing/2014/main" id="{679E83ED-ED34-44B3-945C-D83BE85B865F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00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ight Triangle 37">
                  <a:extLst>
                    <a:ext uri="{FF2B5EF4-FFF2-40B4-BE49-F238E27FC236}">
                      <a16:creationId xmlns:a16="http://schemas.microsoft.com/office/drawing/2014/main" id="{12A0068B-F0C4-4525-92A5-DC27BE957242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00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ight Triangle 38">
                  <a:extLst>
                    <a:ext uri="{FF2B5EF4-FFF2-40B4-BE49-F238E27FC236}">
                      <a16:creationId xmlns:a16="http://schemas.microsoft.com/office/drawing/2014/main" id="{C079ECB6-59F5-4E89-9C6D-B1419FABC82E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00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8" name="TextBox 30">
              <a:extLst>
                <a:ext uri="{FF2B5EF4-FFF2-40B4-BE49-F238E27FC236}">
                  <a16:creationId xmlns:a16="http://schemas.microsoft.com/office/drawing/2014/main" id="{EB0007FE-F716-4575-9653-A29D3C5941AE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1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 flipH="1">
            <a:off x="11644442" y="1177559"/>
            <a:ext cx="260442" cy="5680441"/>
          </a:xfrm>
          <a:prstGeom prst="rect">
            <a:avLst/>
          </a:prstGeom>
          <a:solidFill>
            <a:schemeClr val="tx1">
              <a:lumMod val="75000"/>
              <a:lumOff val="25000"/>
              <a:alpha val="44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مجموعة 70"/>
          <p:cNvGrpSpPr/>
          <p:nvPr/>
        </p:nvGrpSpPr>
        <p:grpSpPr>
          <a:xfrm>
            <a:off x="3297735" y="1379603"/>
            <a:ext cx="8607149" cy="1193405"/>
            <a:chOff x="3411081" y="3294128"/>
            <a:chExt cx="8607149" cy="1193405"/>
          </a:xfrm>
        </p:grpSpPr>
        <p:sp>
          <p:nvSpPr>
            <p:cNvPr id="72" name="Rectangle: Top Corners Rounded 17">
              <a:extLst>
                <a:ext uri="{FF2B5EF4-FFF2-40B4-BE49-F238E27FC236}">
                  <a16:creationId xmlns:a16="http://schemas.microsoft.com/office/drawing/2014/main" id="{75907753-DC44-442D-88C1-1FC79701AD74}"/>
                </a:ext>
              </a:extLst>
            </p:cNvPr>
            <p:cNvSpPr/>
            <p:nvPr/>
          </p:nvSpPr>
          <p:spPr>
            <a:xfrm rot="16200000" flipH="1">
              <a:off x="10569259" y="3038562"/>
              <a:ext cx="1193405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: Top Corners Rounded 16">
              <a:extLst>
                <a:ext uri="{FF2B5EF4-FFF2-40B4-BE49-F238E27FC236}">
                  <a16:creationId xmlns:a16="http://schemas.microsoft.com/office/drawing/2014/main" id="{863C240A-B417-46DD-B05E-E0B3A922C38A}"/>
                </a:ext>
              </a:extLst>
            </p:cNvPr>
            <p:cNvSpPr/>
            <p:nvPr/>
          </p:nvSpPr>
          <p:spPr>
            <a:xfrm rot="5400000">
              <a:off x="6112114" y="593097"/>
              <a:ext cx="1193403" cy="659547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36">
              <a:extLst>
                <a:ext uri="{FF2B5EF4-FFF2-40B4-BE49-F238E27FC236}">
                  <a16:creationId xmlns:a16="http://schemas.microsoft.com/office/drawing/2014/main" id="{93E7D62B-1455-4AFF-B195-F9AA155326E3}"/>
                </a:ext>
              </a:extLst>
            </p:cNvPr>
            <p:cNvSpPr txBox="1"/>
            <p:nvPr/>
          </p:nvSpPr>
          <p:spPr>
            <a:xfrm>
              <a:off x="10804718" y="3376557"/>
              <a:ext cx="8397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نشاط 3</a:t>
              </a:r>
              <a:endParaRPr lang="en-US" sz="28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5" name="Graphic 10" descr="Marketing">
              <a:extLst>
                <a:ext uri="{FF2B5EF4-FFF2-40B4-BE49-F238E27FC236}">
                  <a16:creationId xmlns:a16="http://schemas.microsoft.com/office/drawing/2014/main" id="{D4556F2B-2510-47EB-BADC-D28A80042CD3}"/>
                </a:ext>
              </a:extLst>
            </p:cNvPr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8957163" y="3625531"/>
              <a:ext cx="640080" cy="640080"/>
            </a:xfrm>
            <a:prstGeom prst="rect">
              <a:avLst/>
            </a:prstGeom>
          </p:spPr>
        </p:pic>
        <p:sp>
          <p:nvSpPr>
            <p:cNvPr id="76" name="TextBox 47">
              <a:extLst>
                <a:ext uri="{FF2B5EF4-FFF2-40B4-BE49-F238E27FC236}">
                  <a16:creationId xmlns:a16="http://schemas.microsoft.com/office/drawing/2014/main" id="{ED665529-B0D7-41B7-B7D6-AC371B427BAB}"/>
                </a:ext>
              </a:extLst>
            </p:cNvPr>
            <p:cNvSpPr txBox="1"/>
            <p:nvPr/>
          </p:nvSpPr>
          <p:spPr>
            <a:xfrm>
              <a:off x="3411081" y="3591628"/>
              <a:ext cx="563833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يرجع الطلبة إلى موقع الهيئة العامة للاستثمار لتحديد أبرز مهامّ لجنة (تيسير).</a:t>
              </a:r>
            </a:p>
          </p:txBody>
        </p:sp>
        <p:grpSp>
          <p:nvGrpSpPr>
            <p:cNvPr id="77" name="Group 55">
              <a:extLst>
                <a:ext uri="{FF2B5EF4-FFF2-40B4-BE49-F238E27FC236}">
                  <a16:creationId xmlns:a16="http://schemas.microsoft.com/office/drawing/2014/main" id="{72DC2FF5-03A5-42EB-A968-12DB7158EBBF}"/>
                </a:ext>
              </a:extLst>
            </p:cNvPr>
            <p:cNvGrpSpPr/>
            <p:nvPr/>
          </p:nvGrpSpPr>
          <p:grpSpPr>
            <a:xfrm flipH="1">
              <a:off x="9646089" y="3700169"/>
              <a:ext cx="1074076" cy="327224"/>
              <a:chOff x="3454205" y="1667025"/>
              <a:chExt cx="1074076" cy="239151"/>
            </a:xfrm>
          </p:grpSpPr>
          <p:sp>
            <p:nvSpPr>
              <p:cNvPr id="78" name="Oval 56">
                <a:extLst>
                  <a:ext uri="{FF2B5EF4-FFF2-40B4-BE49-F238E27FC236}">
                    <a16:creationId xmlns:a16="http://schemas.microsoft.com/office/drawing/2014/main" id="{02196C78-AF48-41D4-AE94-7A2F663F982E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57">
                <a:extLst>
                  <a:ext uri="{FF2B5EF4-FFF2-40B4-BE49-F238E27FC236}">
                    <a16:creationId xmlns:a16="http://schemas.microsoft.com/office/drawing/2014/main" id="{6260C326-6B60-41E4-8130-D5EEE4B037E3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lowchart: Terminator 58">
                <a:extLst>
                  <a:ext uri="{FF2B5EF4-FFF2-40B4-BE49-F238E27FC236}">
                    <a16:creationId xmlns:a16="http://schemas.microsoft.com/office/drawing/2014/main" id="{C5905C52-3E88-48CD-938B-C70264AC17C8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2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 flipH="1">
            <a:off x="11835858" y="1177559"/>
            <a:ext cx="356141" cy="5680441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4" name="مجموعة 8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85" name="مجموعة 8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9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9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86" name="مجموعة 85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9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9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850557"/>
                <a:chOff x="5162561" y="1484950"/>
                <a:chExt cx="5116090" cy="850557"/>
              </a:xfrm>
            </p:grpSpPr>
            <p:sp>
              <p:nvSpPr>
                <p:cNvPr id="9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السادس عشر 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162561" y="1812287"/>
                  <a:ext cx="511609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800" dirty="0">
                      <a:latin typeface="Century Gothic" panose="020B0502020202020204" pitchFamily="34" charset="0"/>
                    </a:rPr>
                    <a:t>التنوع الاقتصادي</a:t>
                  </a:r>
                </a:p>
              </p:txBody>
            </p:sp>
          </p:grpSp>
        </p:grpSp>
        <p:grpSp>
          <p:nvGrpSpPr>
            <p:cNvPr id="8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8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472431" y="0"/>
            <a:ext cx="897991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96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35" presetClass="path" presetSubtype="0" fill="hold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91667E-6 4.07407E-6 L -0.47343 4.07407E-6 " pathEditMode="relative" rAng="0" ptsTypes="AA" p14:bounceEnd="33000">
                                          <p:cBhvr>
                                            <p:cTn id="1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9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63" presetClass="path" presetSubtype="0" fill="hold" nodeType="clickEffect" p14:presetBounceEnd="41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7 3.33333E-6 L 0.47135 3.33333E-6 " pathEditMode="relative" rAng="0" ptsTypes="AA" p14:bounceEnd="41000">
                                          <p:cBhvr>
                                            <p:cTn id="25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568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6" presetID="22" presetClass="entr" presetSubtype="8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2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35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91667E-6 4.07407E-6 L -0.47343 4.07407E-6 " pathEditMode="relative" rAng="0" ptsTypes="AA">
                                          <p:cBhvr>
                                            <p:cTn id="1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9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63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7 3.33333E-6 L 0.47135 3.33333E-6 " pathEditMode="relative" rAng="0" ptsTypes="AA">
                                          <p:cBhvr>
                                            <p:cTn id="25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568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6" presetID="22" presetClass="entr" presetSubtype="8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35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6 2.96296E-6 L -0.47344 2.96296E-6 " pathEditMode="relative" rAng="0" ptsTypes="AA">
                                          <p:cBhvr>
                                            <p:cTn id="32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5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25" grpId="0"/>
          <p:bldP spid="42" grpId="0"/>
        </p:bldLst>
      </p:timing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C7A28C4-DC2A-40B3-B132-98BC2F21256D}"/>
              </a:ext>
            </a:extLst>
          </p:cNvPr>
          <p:cNvGrpSpPr/>
          <p:nvPr/>
        </p:nvGrpSpPr>
        <p:grpSpPr>
          <a:xfrm>
            <a:off x="8787826" y="4827446"/>
            <a:ext cx="1905007" cy="1905007"/>
            <a:chOff x="8787826" y="4827446"/>
            <a:chExt cx="1905007" cy="1905007"/>
          </a:xfrm>
        </p:grpSpPr>
        <p:sp>
          <p:nvSpPr>
            <p:cNvPr id="8" name="Frame 7">
              <a:extLst>
                <a:ext uri="{FF2B5EF4-FFF2-40B4-BE49-F238E27FC236}">
                  <a16:creationId xmlns:a16="http://schemas.microsoft.com/office/drawing/2014/main" id="{F851CAA9-6228-46D3-985A-8E5A1F31969B}"/>
                </a:ext>
              </a:extLst>
            </p:cNvPr>
            <p:cNvSpPr/>
            <p:nvPr/>
          </p:nvSpPr>
          <p:spPr>
            <a:xfrm>
              <a:off x="8787826" y="4827446"/>
              <a:ext cx="1905007" cy="1905007"/>
            </a:xfrm>
            <a:prstGeom prst="frame">
              <a:avLst>
                <a:gd name="adj1" fmla="val 14797"/>
              </a:avLst>
            </a:prstGeom>
            <a:solidFill>
              <a:srgbClr val="9900CC"/>
            </a:solidFill>
            <a:ln>
              <a:noFill/>
            </a:ln>
            <a:scene3d>
              <a:camera prst="isometricOffAxis2Left"/>
              <a:lightRig rig="threePt" dir="t"/>
            </a:scene3d>
            <a:sp3d extrusionH="1143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A2BB633-214C-4EBC-8362-58E50A6CD731}"/>
                </a:ext>
              </a:extLst>
            </p:cNvPr>
            <p:cNvSpPr/>
            <p:nvPr/>
          </p:nvSpPr>
          <p:spPr>
            <a:xfrm>
              <a:off x="9410132" y="5143435"/>
              <a:ext cx="986972" cy="11012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scene3d>
              <a:camera prst="isometricOffAxis2Left"/>
              <a:lightRig rig="threePt" dir="t"/>
            </a:scene3d>
            <a:sp3d extrusionH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Graphic 16" descr="Head with gears">
              <a:extLst>
                <a:ext uri="{FF2B5EF4-FFF2-40B4-BE49-F238E27FC236}">
                  <a16:creationId xmlns:a16="http://schemas.microsoft.com/office/drawing/2014/main" id="{C41D6AEB-8DBB-4066-9D01-C2AD8FD6B4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530961" y="5412625"/>
              <a:ext cx="640080" cy="640080"/>
            </a:xfrm>
            <a:prstGeom prst="rect">
              <a:avLst/>
            </a:prstGeom>
            <a:scene3d>
              <a:camera prst="isometricOffAxis2Left"/>
              <a:lightRig rig="threePt" dir="t"/>
            </a:scene3d>
          </p:spPr>
        </p:pic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1CCA3FD4-4C1C-4525-AE8F-FE90ABF7E611}"/>
              </a:ext>
            </a:extLst>
          </p:cNvPr>
          <p:cNvSpPr txBox="1"/>
          <p:nvPr/>
        </p:nvSpPr>
        <p:spPr>
          <a:xfrm>
            <a:off x="5392108" y="1480046"/>
            <a:ext cx="3342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solidFill>
                  <a:srgbClr val="FF9900"/>
                </a:solidFill>
                <a:latin typeface="Century Gothic" panose="020B0502020202020204" pitchFamily="34" charset="0"/>
              </a:rPr>
              <a:t>التحول الاستراتيجي</a:t>
            </a:r>
          </a:p>
          <a:p>
            <a:pPr algn="r"/>
            <a:r>
              <a:rPr lang="ar-SY" b="1" dirty="0">
                <a:solidFill>
                  <a:srgbClr val="FF9900"/>
                </a:solidFill>
                <a:latin typeface="Century Gothic" panose="020B0502020202020204" pitchFamily="34" charset="0"/>
              </a:rPr>
              <a:t> لشركة أرامكو السعودية:</a:t>
            </a:r>
            <a:endParaRPr lang="en-US" b="1" dirty="0">
              <a:solidFill>
                <a:srgbClr val="FF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B96FEDA-B927-4D92-89D5-75761265E707}"/>
              </a:ext>
            </a:extLst>
          </p:cNvPr>
          <p:cNvSpPr txBox="1"/>
          <p:nvPr/>
        </p:nvSpPr>
        <p:spPr>
          <a:xfrm>
            <a:off x="427903" y="1771642"/>
            <a:ext cx="57092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>
                <a:latin typeface="Century Gothic" panose="020B0502020202020204" pitchFamily="34" charset="0"/>
              </a:rPr>
              <a:t>من أبرز القرارات التي اتخذتها حكومة وطني المملكة العربية السعودية لتنويع الاقتصاد المحلي تحويل شركة أرامكو السعودية إلى شركة مساهمة وتخصيص (٥٪ ) من أسهمها البالغة ٢٠ مليار سهم، كما بدأت الشركة في اتخاذ خطوات واضحة لتنويع نشاطها مواكبة للتطلعات والرؤية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72BD120-1237-412F-B5C8-FD3E5C55624C}"/>
              </a:ext>
            </a:extLst>
          </p:cNvPr>
          <p:cNvSpPr txBox="1"/>
          <p:nvPr/>
        </p:nvSpPr>
        <p:spPr>
          <a:xfrm>
            <a:off x="5467687" y="3547150"/>
            <a:ext cx="3342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solidFill>
                  <a:srgbClr val="33CCFF"/>
                </a:solidFill>
                <a:latin typeface="Century Gothic" panose="020B0502020202020204" pitchFamily="34" charset="0"/>
              </a:rPr>
              <a:t>التخصيص:</a:t>
            </a:r>
            <a:endParaRPr lang="en-US" b="1" dirty="0">
              <a:solidFill>
                <a:srgbClr val="33CCFF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45B251C-D149-4081-842A-8B8570BBE91C}"/>
              </a:ext>
            </a:extLst>
          </p:cNvPr>
          <p:cNvSpPr txBox="1"/>
          <p:nvPr/>
        </p:nvSpPr>
        <p:spPr>
          <a:xfrm>
            <a:off x="229032" y="3363709"/>
            <a:ext cx="60254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>
                <a:latin typeface="Century Gothic" panose="020B0502020202020204" pitchFamily="34" charset="0"/>
              </a:rPr>
              <a:t>حددت حكومة وطني المملكة العربية السعودية عدداً من القطاعات الملائمة للتخصيص مثل: الطاقة، والمياه، وبعض الخدمات البلدية والتعليمية؛ لإشراك القطاع الخاص في الاقتصاد الوطني، والارتقاء بخدمات هذه القطاعات وترشيده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B20D5B9-EF7F-4084-B913-E7D025B8A8C7}"/>
              </a:ext>
            </a:extLst>
          </p:cNvPr>
          <p:cNvSpPr txBox="1"/>
          <p:nvPr/>
        </p:nvSpPr>
        <p:spPr>
          <a:xfrm>
            <a:off x="5862048" y="5315629"/>
            <a:ext cx="2872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solidFill>
                  <a:srgbClr val="9900CC"/>
                </a:solidFill>
                <a:latin typeface="Century Gothic" panose="020B0502020202020204" pitchFamily="34" charset="0"/>
              </a:rPr>
              <a:t>التنمية البشرية:</a:t>
            </a:r>
            <a:endParaRPr lang="en-US" b="1" dirty="0">
              <a:solidFill>
                <a:srgbClr val="9900CC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BF4782B-4378-4155-940C-C191C8766443}"/>
              </a:ext>
            </a:extLst>
          </p:cNvPr>
          <p:cNvSpPr txBox="1"/>
          <p:nvPr/>
        </p:nvSpPr>
        <p:spPr>
          <a:xfrm>
            <a:off x="200783" y="5370905"/>
            <a:ext cx="59363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>
                <a:latin typeface="Century Gothic" panose="020B0502020202020204" pitchFamily="34" charset="0"/>
              </a:rPr>
              <a:t>لأن القوى العاملة السعودية أساس مهم في الاقتصاد المحلي؛ تضمنت برامج رؤية ٢٠٣٠ برنامجاً خاصاً بالتنمية البشرية لرفع كفاءة العمل لدى الموظف الحكومي، وزيادة معدلات التدريب وتحسين مخرجات التعليم</a:t>
            </a:r>
            <a:endParaRPr lang="en-US" dirty="0">
              <a:latin typeface="Century Gothic" panose="020B0502020202020204" pitchFamily="34" charset="0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236FBB6-A4FC-4544-AA7E-6247BF07CF75}"/>
              </a:ext>
            </a:extLst>
          </p:cNvPr>
          <p:cNvCxnSpPr>
            <a:cxnSpLocks/>
          </p:cNvCxnSpPr>
          <p:nvPr/>
        </p:nvCxnSpPr>
        <p:spPr>
          <a:xfrm flipH="1">
            <a:off x="6530678" y="2158904"/>
            <a:ext cx="1965622" cy="0"/>
          </a:xfrm>
          <a:prstGeom prst="straightConnector1">
            <a:avLst/>
          </a:prstGeom>
          <a:ln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38FD9BF-2A3A-443A-83CA-4A679E6E1689}"/>
              </a:ext>
            </a:extLst>
          </p:cNvPr>
          <p:cNvCxnSpPr>
            <a:cxnSpLocks/>
          </p:cNvCxnSpPr>
          <p:nvPr/>
        </p:nvCxnSpPr>
        <p:spPr>
          <a:xfrm flipH="1">
            <a:off x="6530678" y="3875654"/>
            <a:ext cx="1965622" cy="0"/>
          </a:xfrm>
          <a:prstGeom prst="straightConnector1">
            <a:avLst/>
          </a:prstGeom>
          <a:ln>
            <a:solidFill>
              <a:srgbClr val="33CC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A6D044F-F777-428C-AB36-2C7378A58283}"/>
              </a:ext>
            </a:extLst>
          </p:cNvPr>
          <p:cNvCxnSpPr>
            <a:cxnSpLocks/>
          </p:cNvCxnSpPr>
          <p:nvPr/>
        </p:nvCxnSpPr>
        <p:spPr>
          <a:xfrm flipH="1">
            <a:off x="6530678" y="5685722"/>
            <a:ext cx="1812654" cy="0"/>
          </a:xfrm>
          <a:prstGeom prst="straightConnector1">
            <a:avLst/>
          </a:prstGeom>
          <a:ln>
            <a:solidFill>
              <a:srgbClr val="99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D6C46D03-C357-4DE3-862A-D1357C985C1B}"/>
              </a:ext>
            </a:extLst>
          </p:cNvPr>
          <p:cNvGrpSpPr/>
          <p:nvPr/>
        </p:nvGrpSpPr>
        <p:grpSpPr>
          <a:xfrm>
            <a:off x="8417715" y="2850074"/>
            <a:ext cx="1763485" cy="1763485"/>
            <a:chOff x="8417715" y="2850074"/>
            <a:chExt cx="1763485" cy="1763485"/>
          </a:xfrm>
        </p:grpSpPr>
        <p:sp>
          <p:nvSpPr>
            <p:cNvPr id="6" name="Frame 5">
              <a:extLst>
                <a:ext uri="{FF2B5EF4-FFF2-40B4-BE49-F238E27FC236}">
                  <a16:creationId xmlns:a16="http://schemas.microsoft.com/office/drawing/2014/main" id="{3C41DED4-FC13-4971-A445-8A4EFB6A1617}"/>
                </a:ext>
              </a:extLst>
            </p:cNvPr>
            <p:cNvSpPr/>
            <p:nvPr/>
          </p:nvSpPr>
          <p:spPr>
            <a:xfrm>
              <a:off x="8417715" y="2850074"/>
              <a:ext cx="1763485" cy="1763485"/>
            </a:xfrm>
            <a:prstGeom prst="frame">
              <a:avLst>
                <a:gd name="adj1" fmla="val 14797"/>
              </a:avLst>
            </a:prstGeom>
            <a:solidFill>
              <a:srgbClr val="33CCFF"/>
            </a:solidFill>
            <a:ln>
              <a:noFill/>
            </a:ln>
            <a:scene3d>
              <a:camera prst="isometricOffAxis1Left"/>
              <a:lightRig rig="threePt" dir="t"/>
            </a:scene3d>
            <a:sp3d extrusionH="1143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23941E4-D955-45AB-BDB8-30EE2932D449}"/>
                </a:ext>
              </a:extLst>
            </p:cNvPr>
            <p:cNvSpPr/>
            <p:nvPr/>
          </p:nvSpPr>
          <p:spPr>
            <a:xfrm>
              <a:off x="8678875" y="3117124"/>
              <a:ext cx="1232036" cy="12293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scene3d>
              <a:camera prst="isometricOffAxis1Left"/>
              <a:lightRig rig="threePt" dir="t"/>
            </a:scene3d>
            <a:sp3d extrusionH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Graphic 14" descr="Presentation with pie chart">
              <a:extLst>
                <a:ext uri="{FF2B5EF4-FFF2-40B4-BE49-F238E27FC236}">
                  <a16:creationId xmlns:a16="http://schemas.microsoft.com/office/drawing/2014/main" id="{1A2E6B73-2A70-4F37-82AF-5172C954C7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968503" y="3504028"/>
              <a:ext cx="640080" cy="640080"/>
            </a:xfrm>
            <a:prstGeom prst="rect">
              <a:avLst/>
            </a:prstGeom>
            <a:scene3d>
              <a:camera prst="isometricOffAxis1Left"/>
              <a:lightRig rig="threePt" dir="t"/>
            </a:scene3d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9BA398D-206E-40B1-BB46-14B90BDEFFBD}"/>
              </a:ext>
            </a:extLst>
          </p:cNvPr>
          <p:cNvGrpSpPr/>
          <p:nvPr/>
        </p:nvGrpSpPr>
        <p:grpSpPr>
          <a:xfrm>
            <a:off x="8787826" y="1151260"/>
            <a:ext cx="1763485" cy="1763485"/>
            <a:chOff x="8787826" y="1151260"/>
            <a:chExt cx="1763485" cy="1763485"/>
          </a:xfrm>
        </p:grpSpPr>
        <p:sp>
          <p:nvSpPr>
            <p:cNvPr id="5" name="Frame 4">
              <a:extLst>
                <a:ext uri="{FF2B5EF4-FFF2-40B4-BE49-F238E27FC236}">
                  <a16:creationId xmlns:a16="http://schemas.microsoft.com/office/drawing/2014/main" id="{7A3644DF-E6C8-4304-BE91-06A0F31E0384}"/>
                </a:ext>
              </a:extLst>
            </p:cNvPr>
            <p:cNvSpPr/>
            <p:nvPr/>
          </p:nvSpPr>
          <p:spPr>
            <a:xfrm>
              <a:off x="8787826" y="1151260"/>
              <a:ext cx="1763485" cy="1763485"/>
            </a:xfrm>
            <a:prstGeom prst="frame">
              <a:avLst>
                <a:gd name="adj1" fmla="val 14797"/>
              </a:avLst>
            </a:prstGeom>
            <a:solidFill>
              <a:srgbClr val="FF9900"/>
            </a:solidFill>
            <a:ln>
              <a:noFill/>
            </a:ln>
            <a:scene3d>
              <a:camera prst="isometricOffAxis2Left"/>
              <a:lightRig rig="threePt" dir="t"/>
            </a:scene3d>
            <a:sp3d extrusionH="1143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5F46122-0DBC-4741-A1A5-B97C0B3ED2D1}"/>
                </a:ext>
              </a:extLst>
            </p:cNvPr>
            <p:cNvSpPr/>
            <p:nvPr/>
          </p:nvSpPr>
          <p:spPr>
            <a:xfrm>
              <a:off x="9280405" y="1437242"/>
              <a:ext cx="986972" cy="11012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scene3d>
              <a:camera prst="isometricOffAxis2Left"/>
              <a:lightRig rig="threePt" dir="t"/>
            </a:scene3d>
            <a:sp3d extrusionH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Graphic 12" descr="Bullseye">
              <a:extLst>
                <a:ext uri="{FF2B5EF4-FFF2-40B4-BE49-F238E27FC236}">
                  <a16:creationId xmlns:a16="http://schemas.microsoft.com/office/drawing/2014/main" id="{886DF49D-724C-4249-8131-2D71C9A7353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442151" y="1711848"/>
              <a:ext cx="640080" cy="640080"/>
            </a:xfrm>
            <a:prstGeom prst="rect">
              <a:avLst/>
            </a:prstGeom>
            <a:scene3d>
              <a:camera prst="isometricOffAxis2Left"/>
              <a:lightRig rig="threePt" dir="t"/>
            </a:scene3d>
          </p:spPr>
        </p:pic>
      </p:grpSp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9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912112"/>
                <a:chOff x="5162561" y="1484950"/>
                <a:chExt cx="5116090" cy="912112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السادس عشر 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162561" y="1812287"/>
                  <a:ext cx="511609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3200" dirty="0">
                      <a:latin typeface="Century Gothic" panose="020B0502020202020204" pitchFamily="34" charset="0"/>
                    </a:rPr>
                    <a:t>التنوع الاقتصادي </a:t>
                  </a:r>
                  <a:endParaRPr lang="en-US" sz="3200" dirty="0">
                    <a:latin typeface="Century Gothic" panose="020B0502020202020204" pitchFamily="34" charset="0"/>
                  </a:endParaRP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682247" y="0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220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nodeType="click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3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1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1" fill="hold" nodeType="click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9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20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1" fill="hold" nodeType="click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25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26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8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7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66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8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2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19" grpId="0"/>
          <p:bldP spid="20" grpId="0"/>
          <p:bldP spid="21" grpId="0"/>
          <p:bldP spid="22" grpId="0"/>
          <p:bldP spid="2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8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7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66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8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2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19" grpId="0"/>
          <p:bldP spid="20" grpId="0"/>
          <p:bldP spid="21" grpId="0"/>
          <p:bldP spid="22" grpId="0"/>
          <p:bldP spid="23" grpId="0"/>
        </p:bldLst>
      </p:timing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C7A28C4-DC2A-40B3-B132-98BC2F21256D}"/>
              </a:ext>
            </a:extLst>
          </p:cNvPr>
          <p:cNvGrpSpPr/>
          <p:nvPr/>
        </p:nvGrpSpPr>
        <p:grpSpPr>
          <a:xfrm>
            <a:off x="8787826" y="4827446"/>
            <a:ext cx="1905007" cy="1905007"/>
            <a:chOff x="8787826" y="4827446"/>
            <a:chExt cx="1905007" cy="1905007"/>
          </a:xfrm>
        </p:grpSpPr>
        <p:sp>
          <p:nvSpPr>
            <p:cNvPr id="8" name="Frame 7">
              <a:extLst>
                <a:ext uri="{FF2B5EF4-FFF2-40B4-BE49-F238E27FC236}">
                  <a16:creationId xmlns:a16="http://schemas.microsoft.com/office/drawing/2014/main" id="{F851CAA9-6228-46D3-985A-8E5A1F31969B}"/>
                </a:ext>
              </a:extLst>
            </p:cNvPr>
            <p:cNvSpPr/>
            <p:nvPr/>
          </p:nvSpPr>
          <p:spPr>
            <a:xfrm>
              <a:off x="8787826" y="4827446"/>
              <a:ext cx="1905007" cy="1905007"/>
            </a:xfrm>
            <a:prstGeom prst="frame">
              <a:avLst>
                <a:gd name="adj1" fmla="val 14797"/>
              </a:avLst>
            </a:prstGeom>
            <a:solidFill>
              <a:srgbClr val="9900CC"/>
            </a:solidFill>
            <a:ln>
              <a:noFill/>
            </a:ln>
            <a:scene3d>
              <a:camera prst="isometricOffAxis2Left"/>
              <a:lightRig rig="threePt" dir="t"/>
            </a:scene3d>
            <a:sp3d extrusionH="1143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A2BB633-214C-4EBC-8362-58E50A6CD731}"/>
                </a:ext>
              </a:extLst>
            </p:cNvPr>
            <p:cNvSpPr/>
            <p:nvPr/>
          </p:nvSpPr>
          <p:spPr>
            <a:xfrm>
              <a:off x="9410132" y="5143435"/>
              <a:ext cx="986972" cy="11012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scene3d>
              <a:camera prst="isometricOffAxis2Left"/>
              <a:lightRig rig="threePt" dir="t"/>
            </a:scene3d>
            <a:sp3d extrusionH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Graphic 16" descr="Head with gears">
              <a:extLst>
                <a:ext uri="{FF2B5EF4-FFF2-40B4-BE49-F238E27FC236}">
                  <a16:creationId xmlns:a16="http://schemas.microsoft.com/office/drawing/2014/main" id="{C41D6AEB-8DBB-4066-9D01-C2AD8FD6B4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530961" y="5412625"/>
              <a:ext cx="640080" cy="640080"/>
            </a:xfrm>
            <a:prstGeom prst="rect">
              <a:avLst/>
            </a:prstGeom>
            <a:scene3d>
              <a:camera prst="isometricOffAxis2Left"/>
              <a:lightRig rig="threePt" dir="t"/>
            </a:scene3d>
          </p:spPr>
        </p:pic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1CCA3FD4-4C1C-4525-AE8F-FE90ABF7E611}"/>
              </a:ext>
            </a:extLst>
          </p:cNvPr>
          <p:cNvSpPr txBox="1"/>
          <p:nvPr/>
        </p:nvSpPr>
        <p:spPr>
          <a:xfrm>
            <a:off x="5392108" y="1480046"/>
            <a:ext cx="3342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solidFill>
                  <a:srgbClr val="FF9900"/>
                </a:solidFill>
                <a:latin typeface="Century Gothic" panose="020B0502020202020204" pitchFamily="34" charset="0"/>
              </a:rPr>
              <a:t>التحول الاستراتيجي</a:t>
            </a:r>
          </a:p>
          <a:p>
            <a:pPr algn="r"/>
            <a:r>
              <a:rPr lang="ar-SY" b="1" dirty="0">
                <a:solidFill>
                  <a:srgbClr val="FF9900"/>
                </a:solidFill>
                <a:latin typeface="Century Gothic" panose="020B0502020202020204" pitchFamily="34" charset="0"/>
              </a:rPr>
              <a:t> لشركة أرامكو السعودية:</a:t>
            </a:r>
            <a:endParaRPr lang="en-US" b="1" dirty="0">
              <a:solidFill>
                <a:srgbClr val="FF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B96FEDA-B927-4D92-89D5-75761265E707}"/>
              </a:ext>
            </a:extLst>
          </p:cNvPr>
          <p:cNvSpPr txBox="1"/>
          <p:nvPr/>
        </p:nvSpPr>
        <p:spPr>
          <a:xfrm>
            <a:off x="427903" y="1771642"/>
            <a:ext cx="57092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>
                <a:latin typeface="Century Gothic" panose="020B0502020202020204" pitchFamily="34" charset="0"/>
              </a:rPr>
              <a:t>أقرت حكومة وطني المملكة العربية السعودية عدداً من المشروعات الاقتصادية في أنحاء الوطن لتوفير بيئة سياحية وترفيهية، وفرص عمل للمواطنين، وتحسين جودة الحياة للمواطن السعودي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72BD120-1237-412F-B5C8-FD3E5C55624C}"/>
              </a:ext>
            </a:extLst>
          </p:cNvPr>
          <p:cNvSpPr txBox="1"/>
          <p:nvPr/>
        </p:nvSpPr>
        <p:spPr>
          <a:xfrm>
            <a:off x="5467687" y="3547150"/>
            <a:ext cx="3342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solidFill>
                  <a:srgbClr val="33CCFF"/>
                </a:solidFill>
                <a:latin typeface="Century Gothic" panose="020B0502020202020204" pitchFamily="34" charset="0"/>
              </a:rPr>
              <a:t>التخصيص:</a:t>
            </a:r>
            <a:endParaRPr lang="en-US" b="1" dirty="0">
              <a:solidFill>
                <a:srgbClr val="33CCFF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45B251C-D149-4081-842A-8B8570BBE91C}"/>
              </a:ext>
            </a:extLst>
          </p:cNvPr>
          <p:cNvSpPr txBox="1"/>
          <p:nvPr/>
        </p:nvSpPr>
        <p:spPr>
          <a:xfrm>
            <a:off x="229032" y="3363709"/>
            <a:ext cx="60254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>
                <a:latin typeface="Century Gothic" panose="020B0502020202020204" pitchFamily="34" charset="0"/>
              </a:rPr>
              <a:t>ومن الأمثلة لهذه المشروعات: مشروع مدينة </a:t>
            </a:r>
            <a:r>
              <a:rPr lang="ar-SY" dirty="0" err="1">
                <a:latin typeface="Century Gothic" panose="020B0502020202020204" pitchFamily="34" charset="0"/>
              </a:rPr>
              <a:t>نيوم</a:t>
            </a:r>
            <a:r>
              <a:rPr lang="ar-SY" dirty="0">
                <a:latin typeface="Century Gothic" panose="020B0502020202020204" pitchFamily="34" charset="0"/>
              </a:rPr>
              <a:t> شمال غرب المملكة، ومشروع البحر الأحمر، ومشروع القدية بالرياض، ومشروع مدينة جازان للصناعات، ومشروعات وسط مدينة جدة وأبها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B20D5B9-EF7F-4084-B913-E7D025B8A8C7}"/>
              </a:ext>
            </a:extLst>
          </p:cNvPr>
          <p:cNvSpPr txBox="1"/>
          <p:nvPr/>
        </p:nvSpPr>
        <p:spPr>
          <a:xfrm>
            <a:off x="5862048" y="5315629"/>
            <a:ext cx="2872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solidFill>
                  <a:srgbClr val="9900CC"/>
                </a:solidFill>
                <a:latin typeface="Century Gothic" panose="020B0502020202020204" pitchFamily="34" charset="0"/>
              </a:rPr>
              <a:t>التنمية البشرية:</a:t>
            </a:r>
            <a:endParaRPr lang="en-US" b="1" dirty="0">
              <a:solidFill>
                <a:srgbClr val="9900CC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BF4782B-4378-4155-940C-C191C8766443}"/>
              </a:ext>
            </a:extLst>
          </p:cNvPr>
          <p:cNvSpPr txBox="1"/>
          <p:nvPr/>
        </p:nvSpPr>
        <p:spPr>
          <a:xfrm>
            <a:off x="200783" y="5370905"/>
            <a:ext cx="59363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>
                <a:latin typeface="Century Gothic" panose="020B0502020202020204" pitchFamily="34" charset="0"/>
              </a:rPr>
              <a:t>لأن القوى العاملة السعودية أساس مهم في الاقتصاد المحلي؛ تضمنت برامج رؤية ٢٠٣٠ برنامجاً خاصاً بالتنمية البشرية لرفع كفاءة العمل لدى الموظف الحكومي، وزيادة معدلات التدريب وتحسين مخرجات التعليم</a:t>
            </a:r>
            <a:endParaRPr lang="en-US" dirty="0">
              <a:latin typeface="Century Gothic" panose="020B0502020202020204" pitchFamily="34" charset="0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236FBB6-A4FC-4544-AA7E-6247BF07CF75}"/>
              </a:ext>
            </a:extLst>
          </p:cNvPr>
          <p:cNvCxnSpPr>
            <a:cxnSpLocks/>
          </p:cNvCxnSpPr>
          <p:nvPr/>
        </p:nvCxnSpPr>
        <p:spPr>
          <a:xfrm flipH="1">
            <a:off x="6530678" y="2158904"/>
            <a:ext cx="1965622" cy="0"/>
          </a:xfrm>
          <a:prstGeom prst="straightConnector1">
            <a:avLst/>
          </a:prstGeom>
          <a:ln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38FD9BF-2A3A-443A-83CA-4A679E6E1689}"/>
              </a:ext>
            </a:extLst>
          </p:cNvPr>
          <p:cNvCxnSpPr>
            <a:cxnSpLocks/>
          </p:cNvCxnSpPr>
          <p:nvPr/>
        </p:nvCxnSpPr>
        <p:spPr>
          <a:xfrm flipH="1">
            <a:off x="6530678" y="3875654"/>
            <a:ext cx="1965622" cy="0"/>
          </a:xfrm>
          <a:prstGeom prst="straightConnector1">
            <a:avLst/>
          </a:prstGeom>
          <a:ln>
            <a:solidFill>
              <a:srgbClr val="33CC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A6D044F-F777-428C-AB36-2C7378A58283}"/>
              </a:ext>
            </a:extLst>
          </p:cNvPr>
          <p:cNvCxnSpPr>
            <a:cxnSpLocks/>
          </p:cNvCxnSpPr>
          <p:nvPr/>
        </p:nvCxnSpPr>
        <p:spPr>
          <a:xfrm flipH="1">
            <a:off x="6530678" y="5685722"/>
            <a:ext cx="1812654" cy="0"/>
          </a:xfrm>
          <a:prstGeom prst="straightConnector1">
            <a:avLst/>
          </a:prstGeom>
          <a:ln>
            <a:solidFill>
              <a:srgbClr val="99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D6C46D03-C357-4DE3-862A-D1357C985C1B}"/>
              </a:ext>
            </a:extLst>
          </p:cNvPr>
          <p:cNvGrpSpPr/>
          <p:nvPr/>
        </p:nvGrpSpPr>
        <p:grpSpPr>
          <a:xfrm>
            <a:off x="8417715" y="2850074"/>
            <a:ext cx="1763485" cy="1763485"/>
            <a:chOff x="8417715" y="2850074"/>
            <a:chExt cx="1763485" cy="1763485"/>
          </a:xfrm>
        </p:grpSpPr>
        <p:sp>
          <p:nvSpPr>
            <p:cNvPr id="6" name="Frame 5">
              <a:extLst>
                <a:ext uri="{FF2B5EF4-FFF2-40B4-BE49-F238E27FC236}">
                  <a16:creationId xmlns:a16="http://schemas.microsoft.com/office/drawing/2014/main" id="{3C41DED4-FC13-4971-A445-8A4EFB6A1617}"/>
                </a:ext>
              </a:extLst>
            </p:cNvPr>
            <p:cNvSpPr/>
            <p:nvPr/>
          </p:nvSpPr>
          <p:spPr>
            <a:xfrm>
              <a:off x="8417715" y="2850074"/>
              <a:ext cx="1763485" cy="1763485"/>
            </a:xfrm>
            <a:prstGeom prst="frame">
              <a:avLst>
                <a:gd name="adj1" fmla="val 14797"/>
              </a:avLst>
            </a:prstGeom>
            <a:solidFill>
              <a:srgbClr val="33CCFF"/>
            </a:solidFill>
            <a:ln>
              <a:noFill/>
            </a:ln>
            <a:scene3d>
              <a:camera prst="isometricOffAxis1Left"/>
              <a:lightRig rig="threePt" dir="t"/>
            </a:scene3d>
            <a:sp3d extrusionH="1143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23941E4-D955-45AB-BDB8-30EE2932D449}"/>
                </a:ext>
              </a:extLst>
            </p:cNvPr>
            <p:cNvSpPr/>
            <p:nvPr/>
          </p:nvSpPr>
          <p:spPr>
            <a:xfrm>
              <a:off x="8678875" y="3117124"/>
              <a:ext cx="1232036" cy="12293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scene3d>
              <a:camera prst="isometricOffAxis1Left"/>
              <a:lightRig rig="threePt" dir="t"/>
            </a:scene3d>
            <a:sp3d extrusionH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Graphic 14" descr="Presentation with pie chart">
              <a:extLst>
                <a:ext uri="{FF2B5EF4-FFF2-40B4-BE49-F238E27FC236}">
                  <a16:creationId xmlns:a16="http://schemas.microsoft.com/office/drawing/2014/main" id="{1A2E6B73-2A70-4F37-82AF-5172C954C7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968503" y="3504028"/>
              <a:ext cx="640080" cy="640080"/>
            </a:xfrm>
            <a:prstGeom prst="rect">
              <a:avLst/>
            </a:prstGeom>
            <a:scene3d>
              <a:camera prst="isometricOffAxis1Left"/>
              <a:lightRig rig="threePt" dir="t"/>
            </a:scene3d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9BA398D-206E-40B1-BB46-14B90BDEFFBD}"/>
              </a:ext>
            </a:extLst>
          </p:cNvPr>
          <p:cNvGrpSpPr/>
          <p:nvPr/>
        </p:nvGrpSpPr>
        <p:grpSpPr>
          <a:xfrm>
            <a:off x="8787826" y="1151260"/>
            <a:ext cx="1763485" cy="1763485"/>
            <a:chOff x="8787826" y="1151260"/>
            <a:chExt cx="1763485" cy="1763485"/>
          </a:xfrm>
        </p:grpSpPr>
        <p:sp>
          <p:nvSpPr>
            <p:cNvPr id="5" name="Frame 4">
              <a:extLst>
                <a:ext uri="{FF2B5EF4-FFF2-40B4-BE49-F238E27FC236}">
                  <a16:creationId xmlns:a16="http://schemas.microsoft.com/office/drawing/2014/main" id="{7A3644DF-E6C8-4304-BE91-06A0F31E0384}"/>
                </a:ext>
              </a:extLst>
            </p:cNvPr>
            <p:cNvSpPr/>
            <p:nvPr/>
          </p:nvSpPr>
          <p:spPr>
            <a:xfrm>
              <a:off x="8787826" y="1151260"/>
              <a:ext cx="1763485" cy="1763485"/>
            </a:xfrm>
            <a:prstGeom prst="frame">
              <a:avLst>
                <a:gd name="adj1" fmla="val 14797"/>
              </a:avLst>
            </a:prstGeom>
            <a:solidFill>
              <a:srgbClr val="FF9900"/>
            </a:solidFill>
            <a:ln>
              <a:noFill/>
            </a:ln>
            <a:scene3d>
              <a:camera prst="isometricOffAxis2Left"/>
              <a:lightRig rig="threePt" dir="t"/>
            </a:scene3d>
            <a:sp3d extrusionH="1143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5F46122-0DBC-4741-A1A5-B97C0B3ED2D1}"/>
                </a:ext>
              </a:extLst>
            </p:cNvPr>
            <p:cNvSpPr/>
            <p:nvPr/>
          </p:nvSpPr>
          <p:spPr>
            <a:xfrm>
              <a:off x="9280405" y="1437242"/>
              <a:ext cx="986972" cy="11012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scene3d>
              <a:camera prst="isometricOffAxis2Left"/>
              <a:lightRig rig="threePt" dir="t"/>
            </a:scene3d>
            <a:sp3d extrusionH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Graphic 12" descr="Bullseye">
              <a:extLst>
                <a:ext uri="{FF2B5EF4-FFF2-40B4-BE49-F238E27FC236}">
                  <a16:creationId xmlns:a16="http://schemas.microsoft.com/office/drawing/2014/main" id="{886DF49D-724C-4249-8131-2D71C9A7353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442151" y="1711848"/>
              <a:ext cx="640080" cy="640080"/>
            </a:xfrm>
            <a:prstGeom prst="rect">
              <a:avLst/>
            </a:prstGeom>
            <a:scene3d>
              <a:camera prst="isometricOffAxis2Left"/>
              <a:lightRig rig="threePt" dir="t"/>
            </a:scene3d>
          </p:spPr>
        </p:pic>
      </p:grpSp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9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912112"/>
                <a:chOff x="5162561" y="1484950"/>
                <a:chExt cx="5116090" cy="912112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السادس عشر 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162561" y="1812287"/>
                  <a:ext cx="511609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3200" dirty="0">
                      <a:latin typeface="Century Gothic" panose="020B0502020202020204" pitchFamily="34" charset="0"/>
                    </a:rPr>
                    <a:t>التنوع الاقتصادي </a:t>
                  </a:r>
                  <a:endParaRPr lang="en-US" sz="3200" dirty="0">
                    <a:latin typeface="Century Gothic" panose="020B0502020202020204" pitchFamily="34" charset="0"/>
                  </a:endParaRP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682247" y="0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64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nodeType="click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3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1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1" fill="hold" nodeType="click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9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20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1" fill="hold" nodeType="click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25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26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8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7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66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8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2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19" grpId="0"/>
          <p:bldP spid="20" grpId="0"/>
          <p:bldP spid="21" grpId="0"/>
          <p:bldP spid="22" grpId="0"/>
          <p:bldP spid="2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8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7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66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8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2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19" grpId="0"/>
          <p:bldP spid="20" grpId="0"/>
          <p:bldP spid="21" grpId="0"/>
          <p:bldP spid="22" grpId="0"/>
          <p:bldP spid="23" grpId="0"/>
        </p:bldLst>
      </p:timing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E4E1852D-5C35-41A2-B03E-79D9B0427BA1}"/>
              </a:ext>
            </a:extLst>
          </p:cNvPr>
          <p:cNvSpPr/>
          <p:nvPr/>
        </p:nvSpPr>
        <p:spPr>
          <a:xfrm>
            <a:off x="248289" y="2861715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85000">
                <a:schemeClr val="bg1">
                  <a:lumMod val="75000"/>
                </a:schemeClr>
              </a:gs>
              <a:gs pos="15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7">
            <a:extLst>
              <a:ext uri="{FF2B5EF4-FFF2-40B4-BE49-F238E27FC236}">
                <a16:creationId xmlns:a16="http://schemas.microsoft.com/office/drawing/2014/main" id="{F32075F2-15C2-43D2-8239-5CA3C5EC0DCB}"/>
              </a:ext>
            </a:extLst>
          </p:cNvPr>
          <p:cNvSpPr/>
          <p:nvPr/>
        </p:nvSpPr>
        <p:spPr>
          <a:xfrm>
            <a:off x="8985889" y="2535144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C7D1CF6-942F-4DE8-B7F3-3AC2B7696B43}"/>
              </a:ext>
            </a:extLst>
          </p:cNvPr>
          <p:cNvSpPr/>
          <p:nvPr/>
        </p:nvSpPr>
        <p:spPr>
          <a:xfrm>
            <a:off x="9102003" y="2411774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21">
            <a:extLst>
              <a:ext uri="{FF2B5EF4-FFF2-40B4-BE49-F238E27FC236}">
                <a16:creationId xmlns:a16="http://schemas.microsoft.com/office/drawing/2014/main" id="{43CE94DE-2CE8-4848-81A3-95FFB929C055}"/>
              </a:ext>
            </a:extLst>
          </p:cNvPr>
          <p:cNvSpPr txBox="1"/>
          <p:nvPr/>
        </p:nvSpPr>
        <p:spPr>
          <a:xfrm>
            <a:off x="5087516" y="2976127"/>
            <a:ext cx="5084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التنمية البشرية و تنمية الاستثمار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9" name="Group 20">
            <a:extLst>
              <a:ext uri="{FF2B5EF4-FFF2-40B4-BE49-F238E27FC236}">
                <a16:creationId xmlns:a16="http://schemas.microsoft.com/office/drawing/2014/main" id="{C1D8BB61-99F3-4AC6-BC79-F3D5833B19E8}"/>
              </a:ext>
            </a:extLst>
          </p:cNvPr>
          <p:cNvGrpSpPr/>
          <p:nvPr/>
        </p:nvGrpSpPr>
        <p:grpSpPr>
          <a:xfrm>
            <a:off x="6837777" y="2644000"/>
            <a:ext cx="1748974" cy="1262744"/>
            <a:chOff x="8011888" y="943428"/>
            <a:chExt cx="1748974" cy="1262744"/>
          </a:xfrm>
        </p:grpSpPr>
        <p:grpSp>
          <p:nvGrpSpPr>
            <p:cNvPr id="10" name="Group 18">
              <a:extLst>
                <a:ext uri="{FF2B5EF4-FFF2-40B4-BE49-F238E27FC236}">
                  <a16:creationId xmlns:a16="http://schemas.microsoft.com/office/drawing/2014/main" id="{A2608565-3C13-4A8E-BD72-EC2272F263E9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12" name="Oval 16">
                <a:extLst>
                  <a:ext uri="{FF2B5EF4-FFF2-40B4-BE49-F238E27FC236}">
                    <a16:creationId xmlns:a16="http://schemas.microsoft.com/office/drawing/2014/main" id="{DD92C5C5-2846-4FED-B9F7-9B38219785DF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7">
                <a:extLst>
                  <a:ext uri="{FF2B5EF4-FFF2-40B4-BE49-F238E27FC236}">
                    <a16:creationId xmlns:a16="http://schemas.microsoft.com/office/drawing/2014/main" id="{BA6A509E-8E09-49DC-B2A6-97AD222ABDCA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" name="Group 15">
                <a:extLst>
                  <a:ext uri="{FF2B5EF4-FFF2-40B4-BE49-F238E27FC236}">
                    <a16:creationId xmlns:a16="http://schemas.microsoft.com/office/drawing/2014/main" id="{37436205-230F-4BF1-B932-8A19F8113D5F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15" name="Rectangle 10">
                  <a:extLst>
                    <a:ext uri="{FF2B5EF4-FFF2-40B4-BE49-F238E27FC236}">
                      <a16:creationId xmlns:a16="http://schemas.microsoft.com/office/drawing/2014/main" id="{3DDC3049-26A8-4FF1-936F-AC4189FC7B83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FF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ight Triangle 11">
                  <a:extLst>
                    <a:ext uri="{FF2B5EF4-FFF2-40B4-BE49-F238E27FC236}">
                      <a16:creationId xmlns:a16="http://schemas.microsoft.com/office/drawing/2014/main" id="{6A0E2978-4D9A-4D40-8C3B-DC04EFB6752B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ight Triangle 12">
                  <a:extLst>
                    <a:ext uri="{FF2B5EF4-FFF2-40B4-BE49-F238E27FC236}">
                      <a16:creationId xmlns:a16="http://schemas.microsoft.com/office/drawing/2014/main" id="{362B5D2F-1DB7-463D-8DD0-3020F3B08670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ight Triangle 13">
                  <a:extLst>
                    <a:ext uri="{FF2B5EF4-FFF2-40B4-BE49-F238E27FC236}">
                      <a16:creationId xmlns:a16="http://schemas.microsoft.com/office/drawing/2014/main" id="{5A800E60-E9D7-438E-865B-899BAF828454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ight Triangle 14">
                  <a:extLst>
                    <a:ext uri="{FF2B5EF4-FFF2-40B4-BE49-F238E27FC236}">
                      <a16:creationId xmlns:a16="http://schemas.microsoft.com/office/drawing/2014/main" id="{F57FFF6C-F88E-4F9B-9998-DA6BF76FEDED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" name="TextBox 19">
              <a:extLst>
                <a:ext uri="{FF2B5EF4-FFF2-40B4-BE49-F238E27FC236}">
                  <a16:creationId xmlns:a16="http://schemas.microsoft.com/office/drawing/2014/main" id="{3CFB2769-B8F0-4B6A-8C58-7D555447AC43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0" name="Rectangle 22">
            <a:extLst>
              <a:ext uri="{FF2B5EF4-FFF2-40B4-BE49-F238E27FC236}">
                <a16:creationId xmlns:a16="http://schemas.microsoft.com/office/drawing/2014/main" id="{DE0CE09C-6CC5-403C-90B2-EF8CF0115BCA}"/>
              </a:ext>
            </a:extLst>
          </p:cNvPr>
          <p:cNvSpPr/>
          <p:nvPr/>
        </p:nvSpPr>
        <p:spPr>
          <a:xfrm>
            <a:off x="248289" y="4255087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79000">
                <a:schemeClr val="bg1">
                  <a:lumMod val="75000"/>
                </a:schemeClr>
              </a:gs>
              <a:gs pos="23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5">
            <a:extLst>
              <a:ext uri="{FF2B5EF4-FFF2-40B4-BE49-F238E27FC236}">
                <a16:creationId xmlns:a16="http://schemas.microsoft.com/office/drawing/2014/main" id="{AF7C4FD5-5247-429A-B7F8-CF253498ECCC}"/>
              </a:ext>
            </a:extLst>
          </p:cNvPr>
          <p:cNvSpPr/>
          <p:nvPr/>
        </p:nvSpPr>
        <p:spPr>
          <a:xfrm>
            <a:off x="8985889" y="3928516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6">
            <a:extLst>
              <a:ext uri="{FF2B5EF4-FFF2-40B4-BE49-F238E27FC236}">
                <a16:creationId xmlns:a16="http://schemas.microsoft.com/office/drawing/2014/main" id="{E0B11AA5-6337-4FA6-BE55-9CD4C14A335E}"/>
              </a:ext>
            </a:extLst>
          </p:cNvPr>
          <p:cNvSpPr/>
          <p:nvPr/>
        </p:nvSpPr>
        <p:spPr>
          <a:xfrm>
            <a:off x="9102003" y="3805146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7">
            <a:extLst>
              <a:ext uri="{FF2B5EF4-FFF2-40B4-BE49-F238E27FC236}">
                <a16:creationId xmlns:a16="http://schemas.microsoft.com/office/drawing/2014/main" id="{BDBBAA32-B317-4045-894A-A410FA2B857C}"/>
              </a:ext>
            </a:extLst>
          </p:cNvPr>
          <p:cNvSpPr txBox="1"/>
          <p:nvPr/>
        </p:nvSpPr>
        <p:spPr>
          <a:xfrm>
            <a:off x="3900559" y="4508637"/>
            <a:ext cx="5084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المشروعات و التخصيص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6" name="Group 28">
            <a:extLst>
              <a:ext uri="{FF2B5EF4-FFF2-40B4-BE49-F238E27FC236}">
                <a16:creationId xmlns:a16="http://schemas.microsoft.com/office/drawing/2014/main" id="{173475C6-BA7E-4216-8490-91E1532B12AD}"/>
              </a:ext>
            </a:extLst>
          </p:cNvPr>
          <p:cNvGrpSpPr/>
          <p:nvPr/>
        </p:nvGrpSpPr>
        <p:grpSpPr>
          <a:xfrm>
            <a:off x="1103405" y="4037372"/>
            <a:ext cx="1748974" cy="1262744"/>
            <a:chOff x="8011888" y="943428"/>
            <a:chExt cx="1748974" cy="1262744"/>
          </a:xfrm>
        </p:grpSpPr>
        <p:grpSp>
          <p:nvGrpSpPr>
            <p:cNvPr id="27" name="Group 29">
              <a:extLst>
                <a:ext uri="{FF2B5EF4-FFF2-40B4-BE49-F238E27FC236}">
                  <a16:creationId xmlns:a16="http://schemas.microsoft.com/office/drawing/2014/main" id="{D614CFCB-CD6E-4B33-8535-9246243D8624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29" name="Oval 31">
                <a:extLst>
                  <a:ext uri="{FF2B5EF4-FFF2-40B4-BE49-F238E27FC236}">
                    <a16:creationId xmlns:a16="http://schemas.microsoft.com/office/drawing/2014/main" id="{E78DF212-A7FF-4821-AB0C-2AA855B56875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32">
                <a:extLst>
                  <a:ext uri="{FF2B5EF4-FFF2-40B4-BE49-F238E27FC236}">
                    <a16:creationId xmlns:a16="http://schemas.microsoft.com/office/drawing/2014/main" id="{4290868C-D58C-4CFA-B7C1-99F1EA447A3A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1" name="Group 33">
                <a:extLst>
                  <a:ext uri="{FF2B5EF4-FFF2-40B4-BE49-F238E27FC236}">
                    <a16:creationId xmlns:a16="http://schemas.microsoft.com/office/drawing/2014/main" id="{1E58BA8A-1E23-462F-A081-9D6BC261483E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32" name="Rectangle 34">
                  <a:extLst>
                    <a:ext uri="{FF2B5EF4-FFF2-40B4-BE49-F238E27FC236}">
                      <a16:creationId xmlns:a16="http://schemas.microsoft.com/office/drawing/2014/main" id="{AFA440D4-8F8C-48AC-B3A8-9EE96229AC0A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0033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ight Triangle 35">
                  <a:extLst>
                    <a:ext uri="{FF2B5EF4-FFF2-40B4-BE49-F238E27FC236}">
                      <a16:creationId xmlns:a16="http://schemas.microsoft.com/office/drawing/2014/main" id="{76507815-2D66-4AE7-9810-F94D93B11B82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00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ight Triangle 36">
                  <a:extLst>
                    <a:ext uri="{FF2B5EF4-FFF2-40B4-BE49-F238E27FC236}">
                      <a16:creationId xmlns:a16="http://schemas.microsoft.com/office/drawing/2014/main" id="{679E83ED-ED34-44B3-945C-D83BE85B865F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00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ight Triangle 37">
                  <a:extLst>
                    <a:ext uri="{FF2B5EF4-FFF2-40B4-BE49-F238E27FC236}">
                      <a16:creationId xmlns:a16="http://schemas.microsoft.com/office/drawing/2014/main" id="{12A0068B-F0C4-4525-92A5-DC27BE957242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00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ight Triangle 38">
                  <a:extLst>
                    <a:ext uri="{FF2B5EF4-FFF2-40B4-BE49-F238E27FC236}">
                      <a16:creationId xmlns:a16="http://schemas.microsoft.com/office/drawing/2014/main" id="{C079ECB6-59F5-4E89-9C6D-B1419FABC82E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00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8" name="TextBox 30">
              <a:extLst>
                <a:ext uri="{FF2B5EF4-FFF2-40B4-BE49-F238E27FC236}">
                  <a16:creationId xmlns:a16="http://schemas.microsoft.com/office/drawing/2014/main" id="{EB0007FE-F716-4575-9653-A29D3C5941AE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7" name="Rectangle 39">
            <a:extLst>
              <a:ext uri="{FF2B5EF4-FFF2-40B4-BE49-F238E27FC236}">
                <a16:creationId xmlns:a16="http://schemas.microsoft.com/office/drawing/2014/main" id="{B48C49B7-2CB1-4E64-ABAF-CBA2DA3C4689}"/>
              </a:ext>
            </a:extLst>
          </p:cNvPr>
          <p:cNvSpPr/>
          <p:nvPr/>
        </p:nvSpPr>
        <p:spPr>
          <a:xfrm>
            <a:off x="243118" y="5680557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77000">
                <a:schemeClr val="bg1">
                  <a:lumMod val="75000"/>
                </a:schemeClr>
              </a:gs>
              <a:gs pos="23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42">
            <a:extLst>
              <a:ext uri="{FF2B5EF4-FFF2-40B4-BE49-F238E27FC236}">
                <a16:creationId xmlns:a16="http://schemas.microsoft.com/office/drawing/2014/main" id="{5EF0672A-5A66-4C1E-AF62-846BEAE9CBD9}"/>
              </a:ext>
            </a:extLst>
          </p:cNvPr>
          <p:cNvSpPr/>
          <p:nvPr/>
        </p:nvSpPr>
        <p:spPr>
          <a:xfrm>
            <a:off x="8980718" y="5353986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3">
            <a:extLst>
              <a:ext uri="{FF2B5EF4-FFF2-40B4-BE49-F238E27FC236}">
                <a16:creationId xmlns:a16="http://schemas.microsoft.com/office/drawing/2014/main" id="{A8E2F6D9-B913-4F59-B5DB-893AE4D79D73}"/>
              </a:ext>
            </a:extLst>
          </p:cNvPr>
          <p:cNvSpPr/>
          <p:nvPr/>
        </p:nvSpPr>
        <p:spPr>
          <a:xfrm>
            <a:off x="9096832" y="5230616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4">
            <a:extLst>
              <a:ext uri="{FF2B5EF4-FFF2-40B4-BE49-F238E27FC236}">
                <a16:creationId xmlns:a16="http://schemas.microsoft.com/office/drawing/2014/main" id="{8A6D25B5-6F80-426E-85AF-25B810D38B5B}"/>
              </a:ext>
            </a:extLst>
          </p:cNvPr>
          <p:cNvSpPr txBox="1"/>
          <p:nvPr/>
        </p:nvSpPr>
        <p:spPr>
          <a:xfrm>
            <a:off x="2812618" y="5871068"/>
            <a:ext cx="5084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إعادة هيكلة القطاع الحكومي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43" name="Group 45">
            <a:extLst>
              <a:ext uri="{FF2B5EF4-FFF2-40B4-BE49-F238E27FC236}">
                <a16:creationId xmlns:a16="http://schemas.microsoft.com/office/drawing/2014/main" id="{B914DEA7-8A5E-4B16-8A5D-7C0CE3E96D12}"/>
              </a:ext>
            </a:extLst>
          </p:cNvPr>
          <p:cNvGrpSpPr/>
          <p:nvPr/>
        </p:nvGrpSpPr>
        <p:grpSpPr>
          <a:xfrm>
            <a:off x="6832606" y="5462842"/>
            <a:ext cx="1748974" cy="1262744"/>
            <a:chOff x="8011888" y="943428"/>
            <a:chExt cx="1748974" cy="1262744"/>
          </a:xfrm>
        </p:grpSpPr>
        <p:grpSp>
          <p:nvGrpSpPr>
            <p:cNvPr id="44" name="Group 46">
              <a:extLst>
                <a:ext uri="{FF2B5EF4-FFF2-40B4-BE49-F238E27FC236}">
                  <a16:creationId xmlns:a16="http://schemas.microsoft.com/office/drawing/2014/main" id="{49E67BD3-4A14-432A-8D74-05CA726CE25B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46" name="Oval 48">
                <a:extLst>
                  <a:ext uri="{FF2B5EF4-FFF2-40B4-BE49-F238E27FC236}">
                    <a16:creationId xmlns:a16="http://schemas.microsoft.com/office/drawing/2014/main" id="{4845EBC0-220F-4E98-9985-A066C6BA14B6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9">
                <a:extLst>
                  <a:ext uri="{FF2B5EF4-FFF2-40B4-BE49-F238E27FC236}">
                    <a16:creationId xmlns:a16="http://schemas.microsoft.com/office/drawing/2014/main" id="{12FC2FEB-075B-4DF5-A2AC-57334F88CA86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" name="Group 50">
                <a:extLst>
                  <a:ext uri="{FF2B5EF4-FFF2-40B4-BE49-F238E27FC236}">
                    <a16:creationId xmlns:a16="http://schemas.microsoft.com/office/drawing/2014/main" id="{6925B8BA-6984-4718-A3FE-A7165D66E83D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49" name="Rectangle 51">
                  <a:extLst>
                    <a:ext uri="{FF2B5EF4-FFF2-40B4-BE49-F238E27FC236}">
                      <a16:creationId xmlns:a16="http://schemas.microsoft.com/office/drawing/2014/main" id="{D2B62ABA-0C8E-47F9-A75C-66541ECC36A6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0080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0" name="Right Triangle 52">
                  <a:extLst>
                    <a:ext uri="{FF2B5EF4-FFF2-40B4-BE49-F238E27FC236}">
                      <a16:creationId xmlns:a16="http://schemas.microsoft.com/office/drawing/2014/main" id="{8E0EFADC-324F-490C-9C37-700E577EAD2D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ight Triangle 53">
                  <a:extLst>
                    <a:ext uri="{FF2B5EF4-FFF2-40B4-BE49-F238E27FC236}">
                      <a16:creationId xmlns:a16="http://schemas.microsoft.com/office/drawing/2014/main" id="{6DFBC46A-CA51-42AD-B775-0FCC7481C492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ight Triangle 54">
                  <a:extLst>
                    <a:ext uri="{FF2B5EF4-FFF2-40B4-BE49-F238E27FC236}">
                      <a16:creationId xmlns:a16="http://schemas.microsoft.com/office/drawing/2014/main" id="{907D2A97-0C86-4595-B237-BB37EBDC1FA3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ight Triangle 55">
                  <a:extLst>
                    <a:ext uri="{FF2B5EF4-FFF2-40B4-BE49-F238E27FC236}">
                      <a16:creationId xmlns:a16="http://schemas.microsoft.com/office/drawing/2014/main" id="{D333D639-A3AE-4B7D-A025-B2DE4DA1CEDD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5" name="TextBox 47">
              <a:extLst>
                <a:ext uri="{FF2B5EF4-FFF2-40B4-BE49-F238E27FC236}">
                  <a16:creationId xmlns:a16="http://schemas.microsoft.com/office/drawing/2014/main" id="{12645258-D92D-4921-8641-F94DAD553579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1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 flipH="1">
            <a:off x="11644442" y="1177559"/>
            <a:ext cx="260442" cy="5680441"/>
          </a:xfrm>
          <a:prstGeom prst="rect">
            <a:avLst/>
          </a:prstGeom>
          <a:solidFill>
            <a:schemeClr val="tx1">
              <a:lumMod val="75000"/>
              <a:lumOff val="25000"/>
              <a:alpha val="44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مجموعة 70"/>
          <p:cNvGrpSpPr/>
          <p:nvPr/>
        </p:nvGrpSpPr>
        <p:grpSpPr>
          <a:xfrm>
            <a:off x="3297735" y="1379603"/>
            <a:ext cx="8607149" cy="1193405"/>
            <a:chOff x="3411081" y="3294128"/>
            <a:chExt cx="8607149" cy="1193405"/>
          </a:xfrm>
        </p:grpSpPr>
        <p:sp>
          <p:nvSpPr>
            <p:cNvPr id="72" name="Rectangle: Top Corners Rounded 17">
              <a:extLst>
                <a:ext uri="{FF2B5EF4-FFF2-40B4-BE49-F238E27FC236}">
                  <a16:creationId xmlns:a16="http://schemas.microsoft.com/office/drawing/2014/main" id="{75907753-DC44-442D-88C1-1FC79701AD74}"/>
                </a:ext>
              </a:extLst>
            </p:cNvPr>
            <p:cNvSpPr/>
            <p:nvPr/>
          </p:nvSpPr>
          <p:spPr>
            <a:xfrm rot="16200000" flipH="1">
              <a:off x="10569259" y="3038562"/>
              <a:ext cx="1193405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: Top Corners Rounded 16">
              <a:extLst>
                <a:ext uri="{FF2B5EF4-FFF2-40B4-BE49-F238E27FC236}">
                  <a16:creationId xmlns:a16="http://schemas.microsoft.com/office/drawing/2014/main" id="{863C240A-B417-46DD-B05E-E0B3A922C38A}"/>
                </a:ext>
              </a:extLst>
            </p:cNvPr>
            <p:cNvSpPr/>
            <p:nvPr/>
          </p:nvSpPr>
          <p:spPr>
            <a:xfrm rot="5400000">
              <a:off x="6112114" y="593097"/>
              <a:ext cx="1193403" cy="659547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36">
              <a:extLst>
                <a:ext uri="{FF2B5EF4-FFF2-40B4-BE49-F238E27FC236}">
                  <a16:creationId xmlns:a16="http://schemas.microsoft.com/office/drawing/2014/main" id="{93E7D62B-1455-4AFF-B195-F9AA155326E3}"/>
                </a:ext>
              </a:extLst>
            </p:cNvPr>
            <p:cNvSpPr txBox="1"/>
            <p:nvPr/>
          </p:nvSpPr>
          <p:spPr>
            <a:xfrm>
              <a:off x="10804718" y="3376557"/>
              <a:ext cx="8397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نشاط 4</a:t>
              </a:r>
              <a:endParaRPr lang="en-US" sz="28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5" name="Graphic 10" descr="Marketing">
              <a:extLst>
                <a:ext uri="{FF2B5EF4-FFF2-40B4-BE49-F238E27FC236}">
                  <a16:creationId xmlns:a16="http://schemas.microsoft.com/office/drawing/2014/main" id="{D4556F2B-2510-47EB-BADC-D28A80042CD3}"/>
                </a:ext>
              </a:extLst>
            </p:cNvPr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8957163" y="3625531"/>
              <a:ext cx="640080" cy="640080"/>
            </a:xfrm>
            <a:prstGeom prst="rect">
              <a:avLst/>
            </a:prstGeom>
          </p:spPr>
        </p:pic>
        <p:sp>
          <p:nvSpPr>
            <p:cNvPr id="76" name="TextBox 47">
              <a:extLst>
                <a:ext uri="{FF2B5EF4-FFF2-40B4-BE49-F238E27FC236}">
                  <a16:creationId xmlns:a16="http://schemas.microsoft.com/office/drawing/2014/main" id="{ED665529-B0D7-41B7-B7D6-AC371B427BAB}"/>
                </a:ext>
              </a:extLst>
            </p:cNvPr>
            <p:cNvSpPr txBox="1"/>
            <p:nvPr/>
          </p:nvSpPr>
          <p:spPr>
            <a:xfrm>
              <a:off x="3411081" y="3591628"/>
              <a:ext cx="56383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يذكر الطلبة ثلاثة من أبرز جهود حكومة وطني لتنويع الاقتصاد</a:t>
              </a:r>
            </a:p>
          </p:txBody>
        </p:sp>
        <p:grpSp>
          <p:nvGrpSpPr>
            <p:cNvPr id="77" name="Group 55">
              <a:extLst>
                <a:ext uri="{FF2B5EF4-FFF2-40B4-BE49-F238E27FC236}">
                  <a16:creationId xmlns:a16="http://schemas.microsoft.com/office/drawing/2014/main" id="{72DC2FF5-03A5-42EB-A968-12DB7158EBBF}"/>
                </a:ext>
              </a:extLst>
            </p:cNvPr>
            <p:cNvGrpSpPr/>
            <p:nvPr/>
          </p:nvGrpSpPr>
          <p:grpSpPr>
            <a:xfrm flipH="1">
              <a:off x="9646089" y="3700169"/>
              <a:ext cx="1074076" cy="327224"/>
              <a:chOff x="3454205" y="1667025"/>
              <a:chExt cx="1074076" cy="239151"/>
            </a:xfrm>
          </p:grpSpPr>
          <p:sp>
            <p:nvSpPr>
              <p:cNvPr id="78" name="Oval 56">
                <a:extLst>
                  <a:ext uri="{FF2B5EF4-FFF2-40B4-BE49-F238E27FC236}">
                    <a16:creationId xmlns:a16="http://schemas.microsoft.com/office/drawing/2014/main" id="{02196C78-AF48-41D4-AE94-7A2F663F982E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57">
                <a:extLst>
                  <a:ext uri="{FF2B5EF4-FFF2-40B4-BE49-F238E27FC236}">
                    <a16:creationId xmlns:a16="http://schemas.microsoft.com/office/drawing/2014/main" id="{6260C326-6B60-41E4-8130-D5EEE4B037E3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lowchart: Terminator 58">
                <a:extLst>
                  <a:ext uri="{FF2B5EF4-FFF2-40B4-BE49-F238E27FC236}">
                    <a16:creationId xmlns:a16="http://schemas.microsoft.com/office/drawing/2014/main" id="{C5905C52-3E88-48CD-938B-C70264AC17C8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2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 flipH="1">
            <a:off x="11835858" y="1177559"/>
            <a:ext cx="356141" cy="5680441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4" name="مجموعة 8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85" name="مجموعة 8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9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9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86" name="مجموعة 85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9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9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850557"/>
                <a:chOff x="5162561" y="1484950"/>
                <a:chExt cx="5116090" cy="850557"/>
              </a:xfrm>
            </p:grpSpPr>
            <p:sp>
              <p:nvSpPr>
                <p:cNvPr id="9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السادس عشر 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162561" y="1812287"/>
                  <a:ext cx="511609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800" dirty="0">
                      <a:latin typeface="Century Gothic" panose="020B0502020202020204" pitchFamily="34" charset="0"/>
                    </a:rPr>
                    <a:t>التنوع الاقتصادي</a:t>
                  </a:r>
                </a:p>
              </p:txBody>
            </p:sp>
          </p:grpSp>
        </p:grpSp>
        <p:grpSp>
          <p:nvGrpSpPr>
            <p:cNvPr id="8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8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472431" y="0"/>
            <a:ext cx="897991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80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35" presetClass="path" presetSubtype="0" fill="hold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91667E-6 4.07407E-6 L -0.47343 4.07407E-6 " pathEditMode="relative" rAng="0" ptsTypes="AA" p14:bounceEnd="33000">
                                          <p:cBhvr>
                                            <p:cTn id="1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9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63" presetClass="path" presetSubtype="0" fill="hold" nodeType="clickEffect" p14:presetBounceEnd="41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7 3.33333E-6 L 0.47135 3.33333E-6 " pathEditMode="relative" rAng="0" ptsTypes="AA" p14:bounceEnd="41000">
                                          <p:cBhvr>
                                            <p:cTn id="25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568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6" presetID="22" presetClass="entr" presetSubtype="8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35" presetClass="path" presetSubtype="0" fill="hold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6 2.96296E-6 L -0.47344 2.96296E-6 " pathEditMode="relative" rAng="0" ptsTypes="AA" p14:bounceEnd="33000">
                                          <p:cBhvr>
                                            <p:cTn id="32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5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25" grpId="0"/>
          <p:bldP spid="4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35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91667E-6 4.07407E-6 L -0.47343 4.07407E-6 " pathEditMode="relative" rAng="0" ptsTypes="AA">
                                          <p:cBhvr>
                                            <p:cTn id="1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9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63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7 3.33333E-6 L 0.47135 3.33333E-6 " pathEditMode="relative" rAng="0" ptsTypes="AA">
                                          <p:cBhvr>
                                            <p:cTn id="25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568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6" presetID="22" presetClass="entr" presetSubtype="8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35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6 2.96296E-6 L -0.47344 2.96296E-6 " pathEditMode="relative" rAng="0" ptsTypes="AA">
                                          <p:cBhvr>
                                            <p:cTn id="32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5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25" grpId="0"/>
          <p:bldP spid="42" grpId="0"/>
        </p:bldLst>
      </p:timing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E4E1852D-5C35-41A2-B03E-79D9B0427BA1}"/>
              </a:ext>
            </a:extLst>
          </p:cNvPr>
          <p:cNvSpPr/>
          <p:nvPr/>
        </p:nvSpPr>
        <p:spPr>
          <a:xfrm>
            <a:off x="248289" y="2861715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85000">
                <a:schemeClr val="bg1">
                  <a:lumMod val="75000"/>
                </a:schemeClr>
              </a:gs>
              <a:gs pos="15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7">
            <a:extLst>
              <a:ext uri="{FF2B5EF4-FFF2-40B4-BE49-F238E27FC236}">
                <a16:creationId xmlns:a16="http://schemas.microsoft.com/office/drawing/2014/main" id="{F32075F2-15C2-43D2-8239-5CA3C5EC0DCB}"/>
              </a:ext>
            </a:extLst>
          </p:cNvPr>
          <p:cNvSpPr/>
          <p:nvPr/>
        </p:nvSpPr>
        <p:spPr>
          <a:xfrm>
            <a:off x="8985889" y="2535144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C7D1CF6-942F-4DE8-B7F3-3AC2B7696B43}"/>
              </a:ext>
            </a:extLst>
          </p:cNvPr>
          <p:cNvSpPr/>
          <p:nvPr/>
        </p:nvSpPr>
        <p:spPr>
          <a:xfrm>
            <a:off x="9102003" y="2411774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21">
            <a:extLst>
              <a:ext uri="{FF2B5EF4-FFF2-40B4-BE49-F238E27FC236}">
                <a16:creationId xmlns:a16="http://schemas.microsoft.com/office/drawing/2014/main" id="{43CE94DE-2CE8-4848-81A3-95FFB929C055}"/>
              </a:ext>
            </a:extLst>
          </p:cNvPr>
          <p:cNvSpPr txBox="1"/>
          <p:nvPr/>
        </p:nvSpPr>
        <p:spPr>
          <a:xfrm>
            <a:off x="2698755" y="3063946"/>
            <a:ext cx="5084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لما لها من فوائد أهمها تعزيز النمو الاقتصادي لمستويات المعيشة 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9" name="Group 20">
            <a:extLst>
              <a:ext uri="{FF2B5EF4-FFF2-40B4-BE49-F238E27FC236}">
                <a16:creationId xmlns:a16="http://schemas.microsoft.com/office/drawing/2014/main" id="{C1D8BB61-99F3-4AC6-BC79-F3D5833B19E8}"/>
              </a:ext>
            </a:extLst>
          </p:cNvPr>
          <p:cNvGrpSpPr/>
          <p:nvPr/>
        </p:nvGrpSpPr>
        <p:grpSpPr>
          <a:xfrm>
            <a:off x="6837777" y="2644000"/>
            <a:ext cx="1748974" cy="1262744"/>
            <a:chOff x="8011888" y="943428"/>
            <a:chExt cx="1748974" cy="1262744"/>
          </a:xfrm>
        </p:grpSpPr>
        <p:grpSp>
          <p:nvGrpSpPr>
            <p:cNvPr id="10" name="Group 18">
              <a:extLst>
                <a:ext uri="{FF2B5EF4-FFF2-40B4-BE49-F238E27FC236}">
                  <a16:creationId xmlns:a16="http://schemas.microsoft.com/office/drawing/2014/main" id="{A2608565-3C13-4A8E-BD72-EC2272F263E9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12" name="Oval 16">
                <a:extLst>
                  <a:ext uri="{FF2B5EF4-FFF2-40B4-BE49-F238E27FC236}">
                    <a16:creationId xmlns:a16="http://schemas.microsoft.com/office/drawing/2014/main" id="{DD92C5C5-2846-4FED-B9F7-9B38219785DF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7">
                <a:extLst>
                  <a:ext uri="{FF2B5EF4-FFF2-40B4-BE49-F238E27FC236}">
                    <a16:creationId xmlns:a16="http://schemas.microsoft.com/office/drawing/2014/main" id="{BA6A509E-8E09-49DC-B2A6-97AD222ABDCA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" name="Group 15">
                <a:extLst>
                  <a:ext uri="{FF2B5EF4-FFF2-40B4-BE49-F238E27FC236}">
                    <a16:creationId xmlns:a16="http://schemas.microsoft.com/office/drawing/2014/main" id="{37436205-230F-4BF1-B932-8A19F8113D5F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15" name="Rectangle 10">
                  <a:extLst>
                    <a:ext uri="{FF2B5EF4-FFF2-40B4-BE49-F238E27FC236}">
                      <a16:creationId xmlns:a16="http://schemas.microsoft.com/office/drawing/2014/main" id="{3DDC3049-26A8-4FF1-936F-AC4189FC7B83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FF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ight Triangle 11">
                  <a:extLst>
                    <a:ext uri="{FF2B5EF4-FFF2-40B4-BE49-F238E27FC236}">
                      <a16:creationId xmlns:a16="http://schemas.microsoft.com/office/drawing/2014/main" id="{6A0E2978-4D9A-4D40-8C3B-DC04EFB6752B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ight Triangle 12">
                  <a:extLst>
                    <a:ext uri="{FF2B5EF4-FFF2-40B4-BE49-F238E27FC236}">
                      <a16:creationId xmlns:a16="http://schemas.microsoft.com/office/drawing/2014/main" id="{362B5D2F-1DB7-463D-8DD0-3020F3B08670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ight Triangle 13">
                  <a:extLst>
                    <a:ext uri="{FF2B5EF4-FFF2-40B4-BE49-F238E27FC236}">
                      <a16:creationId xmlns:a16="http://schemas.microsoft.com/office/drawing/2014/main" id="{5A800E60-E9D7-438E-865B-899BAF828454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ight Triangle 14">
                  <a:extLst>
                    <a:ext uri="{FF2B5EF4-FFF2-40B4-BE49-F238E27FC236}">
                      <a16:creationId xmlns:a16="http://schemas.microsoft.com/office/drawing/2014/main" id="{F57FFF6C-F88E-4F9B-9998-DA6BF76FEDED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" name="TextBox 19">
              <a:extLst>
                <a:ext uri="{FF2B5EF4-FFF2-40B4-BE49-F238E27FC236}">
                  <a16:creationId xmlns:a16="http://schemas.microsoft.com/office/drawing/2014/main" id="{3CFB2769-B8F0-4B6A-8C58-7D555447AC43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0" name="Rectangle 22">
            <a:extLst>
              <a:ext uri="{FF2B5EF4-FFF2-40B4-BE49-F238E27FC236}">
                <a16:creationId xmlns:a16="http://schemas.microsoft.com/office/drawing/2014/main" id="{DE0CE09C-6CC5-403C-90B2-EF8CF0115BCA}"/>
              </a:ext>
            </a:extLst>
          </p:cNvPr>
          <p:cNvSpPr/>
          <p:nvPr/>
        </p:nvSpPr>
        <p:spPr>
          <a:xfrm>
            <a:off x="248289" y="4353583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79000">
                <a:schemeClr val="bg1">
                  <a:lumMod val="75000"/>
                </a:schemeClr>
              </a:gs>
              <a:gs pos="23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5">
            <a:extLst>
              <a:ext uri="{FF2B5EF4-FFF2-40B4-BE49-F238E27FC236}">
                <a16:creationId xmlns:a16="http://schemas.microsoft.com/office/drawing/2014/main" id="{AF7C4FD5-5247-429A-B7F8-CF253498ECCC}"/>
              </a:ext>
            </a:extLst>
          </p:cNvPr>
          <p:cNvSpPr/>
          <p:nvPr/>
        </p:nvSpPr>
        <p:spPr>
          <a:xfrm>
            <a:off x="8985889" y="3928516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6">
            <a:extLst>
              <a:ext uri="{FF2B5EF4-FFF2-40B4-BE49-F238E27FC236}">
                <a16:creationId xmlns:a16="http://schemas.microsoft.com/office/drawing/2014/main" id="{E0B11AA5-6337-4FA6-BE55-9CD4C14A335E}"/>
              </a:ext>
            </a:extLst>
          </p:cNvPr>
          <p:cNvSpPr/>
          <p:nvPr/>
        </p:nvSpPr>
        <p:spPr>
          <a:xfrm>
            <a:off x="9102003" y="3805146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7">
            <a:extLst>
              <a:ext uri="{FF2B5EF4-FFF2-40B4-BE49-F238E27FC236}">
                <a16:creationId xmlns:a16="http://schemas.microsoft.com/office/drawing/2014/main" id="{BDBBAA32-B317-4045-894A-A410FA2B857C}"/>
              </a:ext>
            </a:extLst>
          </p:cNvPr>
          <p:cNvSpPr txBox="1"/>
          <p:nvPr/>
        </p:nvSpPr>
        <p:spPr>
          <a:xfrm>
            <a:off x="3899052" y="4455443"/>
            <a:ext cx="5084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تشجيع الاستثمار المحلي و الخارجي و تقليص أخطار الاعتماد على مصدر اقتصادي واحد للدخل الوطني 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6" name="Group 28">
            <a:extLst>
              <a:ext uri="{FF2B5EF4-FFF2-40B4-BE49-F238E27FC236}">
                <a16:creationId xmlns:a16="http://schemas.microsoft.com/office/drawing/2014/main" id="{173475C6-BA7E-4216-8490-91E1532B12AD}"/>
              </a:ext>
            </a:extLst>
          </p:cNvPr>
          <p:cNvGrpSpPr/>
          <p:nvPr/>
        </p:nvGrpSpPr>
        <p:grpSpPr>
          <a:xfrm>
            <a:off x="1103405" y="4037372"/>
            <a:ext cx="1748974" cy="1262744"/>
            <a:chOff x="8011888" y="943428"/>
            <a:chExt cx="1748974" cy="1262744"/>
          </a:xfrm>
        </p:grpSpPr>
        <p:grpSp>
          <p:nvGrpSpPr>
            <p:cNvPr id="27" name="Group 29">
              <a:extLst>
                <a:ext uri="{FF2B5EF4-FFF2-40B4-BE49-F238E27FC236}">
                  <a16:creationId xmlns:a16="http://schemas.microsoft.com/office/drawing/2014/main" id="{D614CFCB-CD6E-4B33-8535-9246243D8624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29" name="Oval 31">
                <a:extLst>
                  <a:ext uri="{FF2B5EF4-FFF2-40B4-BE49-F238E27FC236}">
                    <a16:creationId xmlns:a16="http://schemas.microsoft.com/office/drawing/2014/main" id="{E78DF212-A7FF-4821-AB0C-2AA855B56875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32">
                <a:extLst>
                  <a:ext uri="{FF2B5EF4-FFF2-40B4-BE49-F238E27FC236}">
                    <a16:creationId xmlns:a16="http://schemas.microsoft.com/office/drawing/2014/main" id="{4290868C-D58C-4CFA-B7C1-99F1EA447A3A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1" name="Group 33">
                <a:extLst>
                  <a:ext uri="{FF2B5EF4-FFF2-40B4-BE49-F238E27FC236}">
                    <a16:creationId xmlns:a16="http://schemas.microsoft.com/office/drawing/2014/main" id="{1E58BA8A-1E23-462F-A081-9D6BC261483E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32" name="Rectangle 34">
                  <a:extLst>
                    <a:ext uri="{FF2B5EF4-FFF2-40B4-BE49-F238E27FC236}">
                      <a16:creationId xmlns:a16="http://schemas.microsoft.com/office/drawing/2014/main" id="{AFA440D4-8F8C-48AC-B3A8-9EE96229AC0A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0033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ight Triangle 35">
                  <a:extLst>
                    <a:ext uri="{FF2B5EF4-FFF2-40B4-BE49-F238E27FC236}">
                      <a16:creationId xmlns:a16="http://schemas.microsoft.com/office/drawing/2014/main" id="{76507815-2D66-4AE7-9810-F94D93B11B82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00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ight Triangle 36">
                  <a:extLst>
                    <a:ext uri="{FF2B5EF4-FFF2-40B4-BE49-F238E27FC236}">
                      <a16:creationId xmlns:a16="http://schemas.microsoft.com/office/drawing/2014/main" id="{679E83ED-ED34-44B3-945C-D83BE85B865F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00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ight Triangle 37">
                  <a:extLst>
                    <a:ext uri="{FF2B5EF4-FFF2-40B4-BE49-F238E27FC236}">
                      <a16:creationId xmlns:a16="http://schemas.microsoft.com/office/drawing/2014/main" id="{12A0068B-F0C4-4525-92A5-DC27BE957242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00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ight Triangle 38">
                  <a:extLst>
                    <a:ext uri="{FF2B5EF4-FFF2-40B4-BE49-F238E27FC236}">
                      <a16:creationId xmlns:a16="http://schemas.microsoft.com/office/drawing/2014/main" id="{C079ECB6-59F5-4E89-9C6D-B1419FABC82E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00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8" name="TextBox 30">
              <a:extLst>
                <a:ext uri="{FF2B5EF4-FFF2-40B4-BE49-F238E27FC236}">
                  <a16:creationId xmlns:a16="http://schemas.microsoft.com/office/drawing/2014/main" id="{EB0007FE-F716-4575-9653-A29D3C5941AE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7" name="Rectangle 39">
            <a:extLst>
              <a:ext uri="{FF2B5EF4-FFF2-40B4-BE49-F238E27FC236}">
                <a16:creationId xmlns:a16="http://schemas.microsoft.com/office/drawing/2014/main" id="{B48C49B7-2CB1-4E64-ABAF-CBA2DA3C4689}"/>
              </a:ext>
            </a:extLst>
          </p:cNvPr>
          <p:cNvSpPr/>
          <p:nvPr/>
        </p:nvSpPr>
        <p:spPr>
          <a:xfrm>
            <a:off x="243118" y="5680557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77000">
                <a:schemeClr val="bg1">
                  <a:lumMod val="75000"/>
                </a:schemeClr>
              </a:gs>
              <a:gs pos="23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42">
            <a:extLst>
              <a:ext uri="{FF2B5EF4-FFF2-40B4-BE49-F238E27FC236}">
                <a16:creationId xmlns:a16="http://schemas.microsoft.com/office/drawing/2014/main" id="{5EF0672A-5A66-4C1E-AF62-846BEAE9CBD9}"/>
              </a:ext>
            </a:extLst>
          </p:cNvPr>
          <p:cNvSpPr/>
          <p:nvPr/>
        </p:nvSpPr>
        <p:spPr>
          <a:xfrm>
            <a:off x="8980718" y="5353986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3">
            <a:extLst>
              <a:ext uri="{FF2B5EF4-FFF2-40B4-BE49-F238E27FC236}">
                <a16:creationId xmlns:a16="http://schemas.microsoft.com/office/drawing/2014/main" id="{A8E2F6D9-B913-4F59-B5DB-893AE4D79D73}"/>
              </a:ext>
            </a:extLst>
          </p:cNvPr>
          <p:cNvSpPr/>
          <p:nvPr/>
        </p:nvSpPr>
        <p:spPr>
          <a:xfrm>
            <a:off x="9096832" y="5230616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4">
            <a:extLst>
              <a:ext uri="{FF2B5EF4-FFF2-40B4-BE49-F238E27FC236}">
                <a16:creationId xmlns:a16="http://schemas.microsoft.com/office/drawing/2014/main" id="{8A6D25B5-6F80-426E-85AF-25B810D38B5B}"/>
              </a:ext>
            </a:extLst>
          </p:cNvPr>
          <p:cNvSpPr txBox="1"/>
          <p:nvPr/>
        </p:nvSpPr>
        <p:spPr>
          <a:xfrm>
            <a:off x="3899204" y="5858253"/>
            <a:ext cx="5084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توفير فرص عمل جديدة و غيرها من الفوائد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43" name="Group 45">
            <a:extLst>
              <a:ext uri="{FF2B5EF4-FFF2-40B4-BE49-F238E27FC236}">
                <a16:creationId xmlns:a16="http://schemas.microsoft.com/office/drawing/2014/main" id="{B914DEA7-8A5E-4B16-8A5D-7C0CE3E96D12}"/>
              </a:ext>
            </a:extLst>
          </p:cNvPr>
          <p:cNvGrpSpPr/>
          <p:nvPr/>
        </p:nvGrpSpPr>
        <p:grpSpPr>
          <a:xfrm>
            <a:off x="6832606" y="5462842"/>
            <a:ext cx="1748974" cy="1262744"/>
            <a:chOff x="8011888" y="943428"/>
            <a:chExt cx="1748974" cy="1262744"/>
          </a:xfrm>
        </p:grpSpPr>
        <p:grpSp>
          <p:nvGrpSpPr>
            <p:cNvPr id="44" name="Group 46">
              <a:extLst>
                <a:ext uri="{FF2B5EF4-FFF2-40B4-BE49-F238E27FC236}">
                  <a16:creationId xmlns:a16="http://schemas.microsoft.com/office/drawing/2014/main" id="{49E67BD3-4A14-432A-8D74-05CA726CE25B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46" name="Oval 48">
                <a:extLst>
                  <a:ext uri="{FF2B5EF4-FFF2-40B4-BE49-F238E27FC236}">
                    <a16:creationId xmlns:a16="http://schemas.microsoft.com/office/drawing/2014/main" id="{4845EBC0-220F-4E98-9985-A066C6BA14B6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9">
                <a:extLst>
                  <a:ext uri="{FF2B5EF4-FFF2-40B4-BE49-F238E27FC236}">
                    <a16:creationId xmlns:a16="http://schemas.microsoft.com/office/drawing/2014/main" id="{12FC2FEB-075B-4DF5-A2AC-57334F88CA86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" name="Group 50">
                <a:extLst>
                  <a:ext uri="{FF2B5EF4-FFF2-40B4-BE49-F238E27FC236}">
                    <a16:creationId xmlns:a16="http://schemas.microsoft.com/office/drawing/2014/main" id="{6925B8BA-6984-4718-A3FE-A7165D66E83D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49" name="Rectangle 51">
                  <a:extLst>
                    <a:ext uri="{FF2B5EF4-FFF2-40B4-BE49-F238E27FC236}">
                      <a16:creationId xmlns:a16="http://schemas.microsoft.com/office/drawing/2014/main" id="{D2B62ABA-0C8E-47F9-A75C-66541ECC36A6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0080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0" name="Right Triangle 52">
                  <a:extLst>
                    <a:ext uri="{FF2B5EF4-FFF2-40B4-BE49-F238E27FC236}">
                      <a16:creationId xmlns:a16="http://schemas.microsoft.com/office/drawing/2014/main" id="{8E0EFADC-324F-490C-9C37-700E577EAD2D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ight Triangle 53">
                  <a:extLst>
                    <a:ext uri="{FF2B5EF4-FFF2-40B4-BE49-F238E27FC236}">
                      <a16:creationId xmlns:a16="http://schemas.microsoft.com/office/drawing/2014/main" id="{6DFBC46A-CA51-42AD-B775-0FCC7481C492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ight Triangle 54">
                  <a:extLst>
                    <a:ext uri="{FF2B5EF4-FFF2-40B4-BE49-F238E27FC236}">
                      <a16:creationId xmlns:a16="http://schemas.microsoft.com/office/drawing/2014/main" id="{907D2A97-0C86-4595-B237-BB37EBDC1FA3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ight Triangle 55">
                  <a:extLst>
                    <a:ext uri="{FF2B5EF4-FFF2-40B4-BE49-F238E27FC236}">
                      <a16:creationId xmlns:a16="http://schemas.microsoft.com/office/drawing/2014/main" id="{D333D639-A3AE-4B7D-A025-B2DE4DA1CEDD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0066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5" name="TextBox 47">
              <a:extLst>
                <a:ext uri="{FF2B5EF4-FFF2-40B4-BE49-F238E27FC236}">
                  <a16:creationId xmlns:a16="http://schemas.microsoft.com/office/drawing/2014/main" id="{12645258-D92D-4921-8641-F94DAD553579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1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 flipH="1">
            <a:off x="11644442" y="1177559"/>
            <a:ext cx="260442" cy="5680441"/>
          </a:xfrm>
          <a:prstGeom prst="rect">
            <a:avLst/>
          </a:prstGeom>
          <a:solidFill>
            <a:schemeClr val="tx1">
              <a:lumMod val="75000"/>
              <a:lumOff val="25000"/>
              <a:alpha val="44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مجموعة 70"/>
          <p:cNvGrpSpPr/>
          <p:nvPr/>
        </p:nvGrpSpPr>
        <p:grpSpPr>
          <a:xfrm>
            <a:off x="3297735" y="1379603"/>
            <a:ext cx="8607149" cy="1193405"/>
            <a:chOff x="3411081" y="3294128"/>
            <a:chExt cx="8607149" cy="1193405"/>
          </a:xfrm>
        </p:grpSpPr>
        <p:sp>
          <p:nvSpPr>
            <p:cNvPr id="72" name="Rectangle: Top Corners Rounded 17">
              <a:extLst>
                <a:ext uri="{FF2B5EF4-FFF2-40B4-BE49-F238E27FC236}">
                  <a16:creationId xmlns:a16="http://schemas.microsoft.com/office/drawing/2014/main" id="{75907753-DC44-442D-88C1-1FC79701AD74}"/>
                </a:ext>
              </a:extLst>
            </p:cNvPr>
            <p:cNvSpPr/>
            <p:nvPr/>
          </p:nvSpPr>
          <p:spPr>
            <a:xfrm rot="16200000" flipH="1">
              <a:off x="10569259" y="3038562"/>
              <a:ext cx="1193405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: Top Corners Rounded 16">
              <a:extLst>
                <a:ext uri="{FF2B5EF4-FFF2-40B4-BE49-F238E27FC236}">
                  <a16:creationId xmlns:a16="http://schemas.microsoft.com/office/drawing/2014/main" id="{863C240A-B417-46DD-B05E-E0B3A922C38A}"/>
                </a:ext>
              </a:extLst>
            </p:cNvPr>
            <p:cNvSpPr/>
            <p:nvPr/>
          </p:nvSpPr>
          <p:spPr>
            <a:xfrm rot="5400000">
              <a:off x="6112114" y="593097"/>
              <a:ext cx="1193403" cy="659547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36">
              <a:extLst>
                <a:ext uri="{FF2B5EF4-FFF2-40B4-BE49-F238E27FC236}">
                  <a16:creationId xmlns:a16="http://schemas.microsoft.com/office/drawing/2014/main" id="{93E7D62B-1455-4AFF-B195-F9AA155326E3}"/>
                </a:ext>
              </a:extLst>
            </p:cNvPr>
            <p:cNvSpPr txBox="1"/>
            <p:nvPr/>
          </p:nvSpPr>
          <p:spPr>
            <a:xfrm>
              <a:off x="10804718" y="3376557"/>
              <a:ext cx="8397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نشاط 4</a:t>
              </a:r>
              <a:endParaRPr lang="en-US" sz="28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5" name="Graphic 10" descr="Marketing">
              <a:extLst>
                <a:ext uri="{FF2B5EF4-FFF2-40B4-BE49-F238E27FC236}">
                  <a16:creationId xmlns:a16="http://schemas.microsoft.com/office/drawing/2014/main" id="{D4556F2B-2510-47EB-BADC-D28A80042CD3}"/>
                </a:ext>
              </a:extLst>
            </p:cNvPr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8957163" y="3625531"/>
              <a:ext cx="640080" cy="640080"/>
            </a:xfrm>
            <a:prstGeom prst="rect">
              <a:avLst/>
            </a:prstGeom>
          </p:spPr>
        </p:pic>
        <p:sp>
          <p:nvSpPr>
            <p:cNvPr id="76" name="TextBox 47">
              <a:extLst>
                <a:ext uri="{FF2B5EF4-FFF2-40B4-BE49-F238E27FC236}">
                  <a16:creationId xmlns:a16="http://schemas.microsoft.com/office/drawing/2014/main" id="{ED665529-B0D7-41B7-B7D6-AC371B427BAB}"/>
                </a:ext>
              </a:extLst>
            </p:cNvPr>
            <p:cNvSpPr txBox="1"/>
            <p:nvPr/>
          </p:nvSpPr>
          <p:spPr>
            <a:xfrm>
              <a:off x="3411081" y="3591628"/>
              <a:ext cx="56383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يعلل الطلبة اتخاذ المملكة العربية السعودية سياسة تنويع الاقتصاد</a:t>
              </a:r>
            </a:p>
          </p:txBody>
        </p:sp>
        <p:grpSp>
          <p:nvGrpSpPr>
            <p:cNvPr id="77" name="Group 55">
              <a:extLst>
                <a:ext uri="{FF2B5EF4-FFF2-40B4-BE49-F238E27FC236}">
                  <a16:creationId xmlns:a16="http://schemas.microsoft.com/office/drawing/2014/main" id="{72DC2FF5-03A5-42EB-A968-12DB7158EBBF}"/>
                </a:ext>
              </a:extLst>
            </p:cNvPr>
            <p:cNvGrpSpPr/>
            <p:nvPr/>
          </p:nvGrpSpPr>
          <p:grpSpPr>
            <a:xfrm flipH="1">
              <a:off x="9646089" y="3700169"/>
              <a:ext cx="1074076" cy="327224"/>
              <a:chOff x="3454205" y="1667025"/>
              <a:chExt cx="1074076" cy="239151"/>
            </a:xfrm>
          </p:grpSpPr>
          <p:sp>
            <p:nvSpPr>
              <p:cNvPr id="78" name="Oval 56">
                <a:extLst>
                  <a:ext uri="{FF2B5EF4-FFF2-40B4-BE49-F238E27FC236}">
                    <a16:creationId xmlns:a16="http://schemas.microsoft.com/office/drawing/2014/main" id="{02196C78-AF48-41D4-AE94-7A2F663F982E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57">
                <a:extLst>
                  <a:ext uri="{FF2B5EF4-FFF2-40B4-BE49-F238E27FC236}">
                    <a16:creationId xmlns:a16="http://schemas.microsoft.com/office/drawing/2014/main" id="{6260C326-6B60-41E4-8130-D5EEE4B037E3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lowchart: Terminator 58">
                <a:extLst>
                  <a:ext uri="{FF2B5EF4-FFF2-40B4-BE49-F238E27FC236}">
                    <a16:creationId xmlns:a16="http://schemas.microsoft.com/office/drawing/2014/main" id="{C5905C52-3E88-48CD-938B-C70264AC17C8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2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 flipH="1">
            <a:off x="11835858" y="1177559"/>
            <a:ext cx="356141" cy="5680441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4" name="مجموعة 8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85" name="مجموعة 8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9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9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86" name="مجموعة 85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9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9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850557"/>
                <a:chOff x="5162561" y="1484950"/>
                <a:chExt cx="5116090" cy="850557"/>
              </a:xfrm>
            </p:grpSpPr>
            <p:sp>
              <p:nvSpPr>
                <p:cNvPr id="9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السادس عشر 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162561" y="1812287"/>
                  <a:ext cx="511609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800" dirty="0">
                      <a:latin typeface="Century Gothic" panose="020B0502020202020204" pitchFamily="34" charset="0"/>
                    </a:rPr>
                    <a:t>التنوع الاقتصادي</a:t>
                  </a:r>
                </a:p>
              </p:txBody>
            </p:sp>
          </p:grpSp>
        </p:grpSp>
        <p:grpSp>
          <p:nvGrpSpPr>
            <p:cNvPr id="8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8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472431" y="0"/>
            <a:ext cx="897991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19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35" presetClass="path" presetSubtype="0" fill="hold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91667E-6 4.07407E-6 L -0.47343 4.07407E-6 " pathEditMode="relative" rAng="0" ptsTypes="AA" p14:bounceEnd="33000">
                                          <p:cBhvr>
                                            <p:cTn id="1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9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63" presetClass="path" presetSubtype="0" fill="hold" nodeType="clickEffect" p14:presetBounceEnd="41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7 3.33333E-6 L 0.47135 3.33333E-6 " pathEditMode="relative" rAng="0" ptsTypes="AA" p14:bounceEnd="41000">
                                          <p:cBhvr>
                                            <p:cTn id="25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568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6" presetID="22" presetClass="entr" presetSubtype="8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35" presetClass="path" presetSubtype="0" fill="hold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6 2.96296E-6 L -0.47344 2.96296E-6 " pathEditMode="relative" rAng="0" ptsTypes="AA" p14:bounceEnd="33000">
                                          <p:cBhvr>
                                            <p:cTn id="32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5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25" grpId="0"/>
          <p:bldP spid="4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35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91667E-6 4.07407E-6 L -0.47343 4.07407E-6 " pathEditMode="relative" rAng="0" ptsTypes="AA">
                                          <p:cBhvr>
                                            <p:cTn id="1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9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63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7 3.33333E-6 L 0.47135 3.33333E-6 " pathEditMode="relative" rAng="0" ptsTypes="AA">
                                          <p:cBhvr>
                                            <p:cTn id="25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568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6" presetID="22" presetClass="entr" presetSubtype="8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35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6 2.96296E-6 L -0.47344 2.96296E-6 " pathEditMode="relative" rAng="0" ptsTypes="AA">
                                          <p:cBhvr>
                                            <p:cTn id="32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5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25" grpId="0"/>
          <p:bldP spid="42" grpId="0"/>
        </p:bldLst>
      </p:timing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dirty="0"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813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C7A28C4-DC2A-40B3-B132-98BC2F21256D}"/>
              </a:ext>
            </a:extLst>
          </p:cNvPr>
          <p:cNvGrpSpPr/>
          <p:nvPr/>
        </p:nvGrpSpPr>
        <p:grpSpPr>
          <a:xfrm>
            <a:off x="8787826" y="4827446"/>
            <a:ext cx="1905007" cy="1905007"/>
            <a:chOff x="8787826" y="4827446"/>
            <a:chExt cx="1905007" cy="1905007"/>
          </a:xfrm>
        </p:grpSpPr>
        <p:sp>
          <p:nvSpPr>
            <p:cNvPr id="8" name="Frame 7">
              <a:extLst>
                <a:ext uri="{FF2B5EF4-FFF2-40B4-BE49-F238E27FC236}">
                  <a16:creationId xmlns:a16="http://schemas.microsoft.com/office/drawing/2014/main" id="{F851CAA9-6228-46D3-985A-8E5A1F31969B}"/>
                </a:ext>
              </a:extLst>
            </p:cNvPr>
            <p:cNvSpPr/>
            <p:nvPr/>
          </p:nvSpPr>
          <p:spPr>
            <a:xfrm>
              <a:off x="8787826" y="4827446"/>
              <a:ext cx="1905007" cy="1905007"/>
            </a:xfrm>
            <a:prstGeom prst="frame">
              <a:avLst>
                <a:gd name="adj1" fmla="val 14797"/>
              </a:avLst>
            </a:prstGeom>
            <a:solidFill>
              <a:srgbClr val="9900CC"/>
            </a:solidFill>
            <a:ln>
              <a:noFill/>
            </a:ln>
            <a:scene3d>
              <a:camera prst="isometricOffAxis2Left"/>
              <a:lightRig rig="threePt" dir="t"/>
            </a:scene3d>
            <a:sp3d extrusionH="1143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A2BB633-214C-4EBC-8362-58E50A6CD731}"/>
                </a:ext>
              </a:extLst>
            </p:cNvPr>
            <p:cNvSpPr/>
            <p:nvPr/>
          </p:nvSpPr>
          <p:spPr>
            <a:xfrm>
              <a:off x="9410132" y="5143435"/>
              <a:ext cx="986972" cy="11012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scene3d>
              <a:camera prst="isometricOffAxis2Left"/>
              <a:lightRig rig="threePt" dir="t"/>
            </a:scene3d>
            <a:sp3d extrusionH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Graphic 16" descr="Head with gears">
              <a:extLst>
                <a:ext uri="{FF2B5EF4-FFF2-40B4-BE49-F238E27FC236}">
                  <a16:creationId xmlns:a16="http://schemas.microsoft.com/office/drawing/2014/main" id="{C41D6AEB-8DBB-4066-9D01-C2AD8FD6B4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530961" y="5412625"/>
              <a:ext cx="640080" cy="640080"/>
            </a:xfrm>
            <a:prstGeom prst="rect">
              <a:avLst/>
            </a:prstGeom>
            <a:scene3d>
              <a:camera prst="isometricOffAxis2Left"/>
              <a:lightRig rig="threePt" dir="t"/>
            </a:scene3d>
          </p:spPr>
        </p:pic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1CCA3FD4-4C1C-4525-AE8F-FE90ABF7E611}"/>
              </a:ext>
            </a:extLst>
          </p:cNvPr>
          <p:cNvSpPr txBox="1"/>
          <p:nvPr/>
        </p:nvSpPr>
        <p:spPr>
          <a:xfrm>
            <a:off x="5445385" y="1803212"/>
            <a:ext cx="3342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solidFill>
                  <a:srgbClr val="FF9900"/>
                </a:solidFill>
                <a:latin typeface="Century Gothic" panose="020B0502020202020204" pitchFamily="34" charset="0"/>
              </a:rPr>
              <a:t>التنوع الاقتصادي:</a:t>
            </a:r>
            <a:endParaRPr lang="en-US" b="1" dirty="0">
              <a:solidFill>
                <a:srgbClr val="FF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B96FEDA-B927-4D92-89D5-75761265E707}"/>
              </a:ext>
            </a:extLst>
          </p:cNvPr>
          <p:cNvSpPr txBox="1"/>
          <p:nvPr/>
        </p:nvSpPr>
        <p:spPr>
          <a:xfrm>
            <a:off x="229032" y="1760499"/>
            <a:ext cx="5709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>
                <a:latin typeface="Century Gothic" panose="020B0502020202020204" pitchFamily="34" charset="0"/>
              </a:rPr>
              <a:t>يعد انخفاض أسعار النفط في الأسواق العالمية من</a:t>
            </a:r>
          </a:p>
          <a:p>
            <a:pPr algn="r"/>
            <a:r>
              <a:rPr lang="ar-SY" dirty="0">
                <a:latin typeface="Century Gothic" panose="020B0502020202020204" pitchFamily="34" charset="0"/>
              </a:rPr>
              <a:t>التحديات التي يواجهها الاقتصاد الوطني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72BD120-1237-412F-B5C8-FD3E5C55624C}"/>
              </a:ext>
            </a:extLst>
          </p:cNvPr>
          <p:cNvSpPr txBox="1"/>
          <p:nvPr/>
        </p:nvSpPr>
        <p:spPr>
          <a:xfrm>
            <a:off x="5467687" y="3547150"/>
            <a:ext cx="3342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solidFill>
                  <a:srgbClr val="33CCFF"/>
                </a:solidFill>
                <a:latin typeface="Century Gothic" panose="020B0502020202020204" pitchFamily="34" charset="0"/>
              </a:rPr>
              <a:t>التنوع الاقتصادي:</a:t>
            </a:r>
            <a:endParaRPr lang="en-US" b="1" dirty="0">
              <a:solidFill>
                <a:srgbClr val="33CCFF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45B251C-D149-4081-842A-8B8570BBE91C}"/>
              </a:ext>
            </a:extLst>
          </p:cNvPr>
          <p:cNvSpPr txBox="1"/>
          <p:nvPr/>
        </p:nvSpPr>
        <p:spPr>
          <a:xfrm>
            <a:off x="-87178" y="3504028"/>
            <a:ext cx="6025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>
                <a:latin typeface="Century Gothic" panose="020B0502020202020204" pitchFamily="34" charset="0"/>
              </a:rPr>
              <a:t>لذا اعتنت حكومة وطني المملكة العربية السعودية بتنويع الاقتصاد المحلي، </a:t>
            </a:r>
          </a:p>
          <a:p>
            <a:pPr algn="r"/>
            <a:r>
              <a:rPr lang="ar-SY" dirty="0">
                <a:latin typeface="Century Gothic" panose="020B0502020202020204" pitchFamily="34" charset="0"/>
              </a:rPr>
              <a:t>وترك الاعتماد على مصدر واحد هو النفط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B20D5B9-EF7F-4084-B913-E7D025B8A8C7}"/>
              </a:ext>
            </a:extLst>
          </p:cNvPr>
          <p:cNvSpPr txBox="1"/>
          <p:nvPr/>
        </p:nvSpPr>
        <p:spPr>
          <a:xfrm>
            <a:off x="5962189" y="5315629"/>
            <a:ext cx="2872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solidFill>
                  <a:srgbClr val="9900CC"/>
                </a:solidFill>
                <a:latin typeface="Century Gothic" panose="020B0502020202020204" pitchFamily="34" charset="0"/>
              </a:rPr>
              <a:t>التنوع الاقتصادي :</a:t>
            </a:r>
            <a:endParaRPr lang="en-US" b="1" dirty="0">
              <a:solidFill>
                <a:srgbClr val="9900CC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BF4782B-4378-4155-940C-C191C8766443}"/>
              </a:ext>
            </a:extLst>
          </p:cNvPr>
          <p:cNvSpPr txBox="1"/>
          <p:nvPr/>
        </p:nvSpPr>
        <p:spPr>
          <a:xfrm>
            <a:off x="18803" y="5370905"/>
            <a:ext cx="5936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>
                <a:latin typeface="Century Gothic" panose="020B0502020202020204" pitchFamily="34" charset="0"/>
              </a:rPr>
              <a:t>وقد عانى اقتصادنا الوطني انخفاضَ أسعار النفط عدة مرات؛ </a:t>
            </a:r>
          </a:p>
          <a:p>
            <a:pPr algn="r"/>
            <a:r>
              <a:rPr lang="ar-SY" dirty="0">
                <a:latin typeface="Century Gothic" panose="020B0502020202020204" pitchFamily="34" charset="0"/>
              </a:rPr>
              <a:t>وهو ما أثر في مستوى الدخل الوطني</a:t>
            </a:r>
            <a:endParaRPr lang="en-US" dirty="0">
              <a:latin typeface="Century Gothic" panose="020B0502020202020204" pitchFamily="34" charset="0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236FBB6-A4FC-4544-AA7E-6247BF07CF75}"/>
              </a:ext>
            </a:extLst>
          </p:cNvPr>
          <p:cNvCxnSpPr>
            <a:cxnSpLocks/>
          </p:cNvCxnSpPr>
          <p:nvPr/>
        </p:nvCxnSpPr>
        <p:spPr>
          <a:xfrm flipH="1">
            <a:off x="6530678" y="2158904"/>
            <a:ext cx="1965622" cy="0"/>
          </a:xfrm>
          <a:prstGeom prst="straightConnector1">
            <a:avLst/>
          </a:prstGeom>
          <a:ln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38FD9BF-2A3A-443A-83CA-4A679E6E1689}"/>
              </a:ext>
            </a:extLst>
          </p:cNvPr>
          <p:cNvCxnSpPr>
            <a:cxnSpLocks/>
          </p:cNvCxnSpPr>
          <p:nvPr/>
        </p:nvCxnSpPr>
        <p:spPr>
          <a:xfrm flipH="1">
            <a:off x="6530678" y="3875654"/>
            <a:ext cx="1965622" cy="0"/>
          </a:xfrm>
          <a:prstGeom prst="straightConnector1">
            <a:avLst/>
          </a:prstGeom>
          <a:ln>
            <a:solidFill>
              <a:srgbClr val="33CC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A6D044F-F777-428C-AB36-2C7378A58283}"/>
              </a:ext>
            </a:extLst>
          </p:cNvPr>
          <p:cNvCxnSpPr>
            <a:cxnSpLocks/>
          </p:cNvCxnSpPr>
          <p:nvPr/>
        </p:nvCxnSpPr>
        <p:spPr>
          <a:xfrm flipH="1">
            <a:off x="6530678" y="5685722"/>
            <a:ext cx="1812654" cy="0"/>
          </a:xfrm>
          <a:prstGeom prst="straightConnector1">
            <a:avLst/>
          </a:prstGeom>
          <a:ln>
            <a:solidFill>
              <a:srgbClr val="99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D6C46D03-C357-4DE3-862A-D1357C985C1B}"/>
              </a:ext>
            </a:extLst>
          </p:cNvPr>
          <p:cNvGrpSpPr/>
          <p:nvPr/>
        </p:nvGrpSpPr>
        <p:grpSpPr>
          <a:xfrm>
            <a:off x="8417715" y="2850074"/>
            <a:ext cx="1763485" cy="1763485"/>
            <a:chOff x="8417715" y="2850074"/>
            <a:chExt cx="1763485" cy="1763485"/>
          </a:xfrm>
        </p:grpSpPr>
        <p:sp>
          <p:nvSpPr>
            <p:cNvPr id="6" name="Frame 5">
              <a:extLst>
                <a:ext uri="{FF2B5EF4-FFF2-40B4-BE49-F238E27FC236}">
                  <a16:creationId xmlns:a16="http://schemas.microsoft.com/office/drawing/2014/main" id="{3C41DED4-FC13-4971-A445-8A4EFB6A1617}"/>
                </a:ext>
              </a:extLst>
            </p:cNvPr>
            <p:cNvSpPr/>
            <p:nvPr/>
          </p:nvSpPr>
          <p:spPr>
            <a:xfrm>
              <a:off x="8417715" y="2850074"/>
              <a:ext cx="1763485" cy="1763485"/>
            </a:xfrm>
            <a:prstGeom prst="frame">
              <a:avLst>
                <a:gd name="adj1" fmla="val 14797"/>
              </a:avLst>
            </a:prstGeom>
            <a:solidFill>
              <a:srgbClr val="33CCFF"/>
            </a:solidFill>
            <a:ln>
              <a:noFill/>
            </a:ln>
            <a:scene3d>
              <a:camera prst="isometricOffAxis1Left"/>
              <a:lightRig rig="threePt" dir="t"/>
            </a:scene3d>
            <a:sp3d extrusionH="1143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23941E4-D955-45AB-BDB8-30EE2932D449}"/>
                </a:ext>
              </a:extLst>
            </p:cNvPr>
            <p:cNvSpPr/>
            <p:nvPr/>
          </p:nvSpPr>
          <p:spPr>
            <a:xfrm>
              <a:off x="8678875" y="3117124"/>
              <a:ext cx="1232036" cy="12293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scene3d>
              <a:camera prst="isometricOffAxis1Left"/>
              <a:lightRig rig="threePt" dir="t"/>
            </a:scene3d>
            <a:sp3d extrusionH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Graphic 14" descr="Presentation with pie chart">
              <a:extLst>
                <a:ext uri="{FF2B5EF4-FFF2-40B4-BE49-F238E27FC236}">
                  <a16:creationId xmlns:a16="http://schemas.microsoft.com/office/drawing/2014/main" id="{1A2E6B73-2A70-4F37-82AF-5172C954C7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968503" y="3504028"/>
              <a:ext cx="640080" cy="640080"/>
            </a:xfrm>
            <a:prstGeom prst="rect">
              <a:avLst/>
            </a:prstGeom>
            <a:scene3d>
              <a:camera prst="isometricOffAxis1Left"/>
              <a:lightRig rig="threePt" dir="t"/>
            </a:scene3d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9BA398D-206E-40B1-BB46-14B90BDEFFBD}"/>
              </a:ext>
            </a:extLst>
          </p:cNvPr>
          <p:cNvGrpSpPr/>
          <p:nvPr/>
        </p:nvGrpSpPr>
        <p:grpSpPr>
          <a:xfrm>
            <a:off x="8787826" y="1151260"/>
            <a:ext cx="1763485" cy="1763485"/>
            <a:chOff x="8787826" y="1151260"/>
            <a:chExt cx="1763485" cy="1763485"/>
          </a:xfrm>
        </p:grpSpPr>
        <p:sp>
          <p:nvSpPr>
            <p:cNvPr id="5" name="Frame 4">
              <a:extLst>
                <a:ext uri="{FF2B5EF4-FFF2-40B4-BE49-F238E27FC236}">
                  <a16:creationId xmlns:a16="http://schemas.microsoft.com/office/drawing/2014/main" id="{7A3644DF-E6C8-4304-BE91-06A0F31E0384}"/>
                </a:ext>
              </a:extLst>
            </p:cNvPr>
            <p:cNvSpPr/>
            <p:nvPr/>
          </p:nvSpPr>
          <p:spPr>
            <a:xfrm>
              <a:off x="8787826" y="1151260"/>
              <a:ext cx="1763485" cy="1763485"/>
            </a:xfrm>
            <a:prstGeom prst="frame">
              <a:avLst>
                <a:gd name="adj1" fmla="val 14797"/>
              </a:avLst>
            </a:prstGeom>
            <a:solidFill>
              <a:srgbClr val="FF9900"/>
            </a:solidFill>
            <a:ln>
              <a:noFill/>
            </a:ln>
            <a:scene3d>
              <a:camera prst="isometricOffAxis2Left"/>
              <a:lightRig rig="threePt" dir="t"/>
            </a:scene3d>
            <a:sp3d extrusionH="1143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5F46122-0DBC-4741-A1A5-B97C0B3ED2D1}"/>
                </a:ext>
              </a:extLst>
            </p:cNvPr>
            <p:cNvSpPr/>
            <p:nvPr/>
          </p:nvSpPr>
          <p:spPr>
            <a:xfrm>
              <a:off x="9280405" y="1437242"/>
              <a:ext cx="986972" cy="11012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scene3d>
              <a:camera prst="isometricOffAxis2Left"/>
              <a:lightRig rig="threePt" dir="t"/>
            </a:scene3d>
            <a:sp3d extrusionH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Graphic 12" descr="Bullseye">
              <a:extLst>
                <a:ext uri="{FF2B5EF4-FFF2-40B4-BE49-F238E27FC236}">
                  <a16:creationId xmlns:a16="http://schemas.microsoft.com/office/drawing/2014/main" id="{886DF49D-724C-4249-8131-2D71C9A7353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442151" y="1711848"/>
              <a:ext cx="640080" cy="640080"/>
            </a:xfrm>
            <a:prstGeom prst="rect">
              <a:avLst/>
            </a:prstGeom>
            <a:scene3d>
              <a:camera prst="isometricOffAxis2Left"/>
              <a:lightRig rig="threePt" dir="t"/>
            </a:scene3d>
          </p:spPr>
        </p:pic>
      </p:grpSp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9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912112"/>
                <a:chOff x="5162561" y="1484950"/>
                <a:chExt cx="5116090" cy="912112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السادس عشر 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162561" y="1812287"/>
                  <a:ext cx="511609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3200" dirty="0">
                      <a:latin typeface="Century Gothic" panose="020B0502020202020204" pitchFamily="34" charset="0"/>
                    </a:rPr>
                    <a:t>التنوع الاقتصادي</a:t>
                  </a:r>
                  <a:endParaRPr lang="en-US" sz="3200" dirty="0">
                    <a:latin typeface="Century Gothic" panose="020B0502020202020204" pitchFamily="34" charset="0"/>
                  </a:endParaRP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682247" y="0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012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nodeType="click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3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1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1" fill="hold" nodeType="click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9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20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1" fill="hold" nodeType="click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25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26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8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7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66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8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2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19" grpId="0"/>
          <p:bldP spid="20" grpId="0"/>
          <p:bldP spid="21" grpId="0"/>
          <p:bldP spid="22" grpId="0"/>
          <p:bldP spid="2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8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7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66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8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2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19" grpId="0"/>
          <p:bldP spid="20" grpId="0"/>
          <p:bldP spid="21" grpId="0"/>
          <p:bldP spid="22" grpId="0"/>
          <p:bldP spid="23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9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912112"/>
                <a:chOff x="5162561" y="1484950"/>
                <a:chExt cx="5116090" cy="912112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السادس عشر 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162561" y="1812287"/>
                  <a:ext cx="511609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3200" dirty="0">
                      <a:latin typeface="Century Gothic" panose="020B0502020202020204" pitchFamily="34" charset="0"/>
                    </a:rPr>
                    <a:t>التنوع الاقتصادي</a:t>
                  </a: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472431" y="0"/>
            <a:ext cx="897991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8" name="Group 83">
            <a:extLst>
              <a:ext uri="{FF2B5EF4-FFF2-40B4-BE49-F238E27FC236}">
                <a16:creationId xmlns:a16="http://schemas.microsoft.com/office/drawing/2014/main" id="{83B0AEF1-0D84-44DC-8471-B65E40E3B440}"/>
              </a:ext>
            </a:extLst>
          </p:cNvPr>
          <p:cNvGrpSpPr/>
          <p:nvPr/>
        </p:nvGrpSpPr>
        <p:grpSpPr>
          <a:xfrm>
            <a:off x="676026" y="1726202"/>
            <a:ext cx="4076567" cy="1200329"/>
            <a:chOff x="676027" y="1045823"/>
            <a:chExt cx="4076567" cy="1200329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65A4F67-987F-4202-BE0C-D2D60FCE3F75}"/>
                </a:ext>
              </a:extLst>
            </p:cNvPr>
            <p:cNvSpPr/>
            <p:nvPr/>
          </p:nvSpPr>
          <p:spPr>
            <a:xfrm flipH="1">
              <a:off x="957834" y="1401946"/>
              <a:ext cx="3794760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" name="Group 60">
              <a:extLst>
                <a:ext uri="{FF2B5EF4-FFF2-40B4-BE49-F238E27FC236}">
                  <a16:creationId xmlns:a16="http://schemas.microsoft.com/office/drawing/2014/main" id="{1EE49C3F-C4EA-46EC-8309-9F0EC946ACF7}"/>
                </a:ext>
              </a:extLst>
            </p:cNvPr>
            <p:cNvGrpSpPr/>
            <p:nvPr/>
          </p:nvGrpSpPr>
          <p:grpSpPr>
            <a:xfrm>
              <a:off x="676027" y="1378890"/>
              <a:ext cx="537103" cy="534197"/>
              <a:chOff x="11049987" y="1270856"/>
              <a:chExt cx="537103" cy="534197"/>
            </a:xfrm>
          </p:grpSpPr>
          <p:sp>
            <p:nvSpPr>
              <p:cNvPr id="64" name="Teardrop 61">
                <a:extLst>
                  <a:ext uri="{FF2B5EF4-FFF2-40B4-BE49-F238E27FC236}">
                    <a16:creationId xmlns:a16="http://schemas.microsoft.com/office/drawing/2014/main" id="{867BA90A-9D6A-4610-9B42-039F1C169B20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9900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2">
                <a:extLst>
                  <a:ext uri="{FF2B5EF4-FFF2-40B4-BE49-F238E27FC236}">
                    <a16:creationId xmlns:a16="http://schemas.microsoft.com/office/drawing/2014/main" id="{E433D3FF-134B-4303-A368-30EF5D1F262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" name="TextBox 74">
              <a:extLst>
                <a:ext uri="{FF2B5EF4-FFF2-40B4-BE49-F238E27FC236}">
                  <a16:creationId xmlns:a16="http://schemas.microsoft.com/office/drawing/2014/main" id="{DE82C172-7C54-43B8-9C5E-501F35CB54F7}"/>
                </a:ext>
              </a:extLst>
            </p:cNvPr>
            <p:cNvSpPr txBox="1"/>
            <p:nvPr/>
          </p:nvSpPr>
          <p:spPr>
            <a:xfrm>
              <a:off x="1185737" y="1045823"/>
              <a:ext cx="299625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تقليص أخطار الاعتماد على مصدر اقتصادي  واحد للدخل الوطني.</a:t>
              </a:r>
              <a:endParaRPr lang="en-US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66" name="Group 84">
            <a:extLst>
              <a:ext uri="{FF2B5EF4-FFF2-40B4-BE49-F238E27FC236}">
                <a16:creationId xmlns:a16="http://schemas.microsoft.com/office/drawing/2014/main" id="{706834C1-82D1-497D-8C56-9F86A9E84F86}"/>
              </a:ext>
            </a:extLst>
          </p:cNvPr>
          <p:cNvGrpSpPr/>
          <p:nvPr/>
        </p:nvGrpSpPr>
        <p:grpSpPr>
          <a:xfrm>
            <a:off x="676026" y="3249374"/>
            <a:ext cx="3562035" cy="841665"/>
            <a:chOff x="676027" y="2568995"/>
            <a:chExt cx="3562035" cy="841665"/>
          </a:xfrm>
        </p:grpSpPr>
        <p:sp>
          <p:nvSpPr>
            <p:cNvPr id="67" name="Rectangle 39">
              <a:extLst>
                <a:ext uri="{FF2B5EF4-FFF2-40B4-BE49-F238E27FC236}">
                  <a16:creationId xmlns:a16="http://schemas.microsoft.com/office/drawing/2014/main" id="{99014343-0912-40CE-B895-BD4566B81FC4}"/>
                </a:ext>
              </a:extLst>
            </p:cNvPr>
            <p:cNvSpPr/>
            <p:nvPr/>
          </p:nvSpPr>
          <p:spPr>
            <a:xfrm flipH="1">
              <a:off x="951708" y="2583328"/>
              <a:ext cx="2907310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8" name="Group 57">
              <a:extLst>
                <a:ext uri="{FF2B5EF4-FFF2-40B4-BE49-F238E27FC236}">
                  <a16:creationId xmlns:a16="http://schemas.microsoft.com/office/drawing/2014/main" id="{F5CA8972-C449-4130-83CC-A6F56C9AA01E}"/>
                </a:ext>
              </a:extLst>
            </p:cNvPr>
            <p:cNvGrpSpPr/>
            <p:nvPr/>
          </p:nvGrpSpPr>
          <p:grpSpPr>
            <a:xfrm>
              <a:off x="676027" y="2568995"/>
              <a:ext cx="537103" cy="534197"/>
              <a:chOff x="11049987" y="1270856"/>
              <a:chExt cx="537103" cy="534197"/>
            </a:xfrm>
          </p:grpSpPr>
          <p:sp>
            <p:nvSpPr>
              <p:cNvPr id="70" name="Teardrop 58">
                <a:extLst>
                  <a:ext uri="{FF2B5EF4-FFF2-40B4-BE49-F238E27FC236}">
                    <a16:creationId xmlns:a16="http://schemas.microsoft.com/office/drawing/2014/main" id="{D26EBC7D-7990-493D-B051-9A00B10CED2A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0033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59">
                <a:extLst>
                  <a:ext uri="{FF2B5EF4-FFF2-40B4-BE49-F238E27FC236}">
                    <a16:creationId xmlns:a16="http://schemas.microsoft.com/office/drawing/2014/main" id="{999149D9-C008-42D7-BD94-86997ED39A6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9" name="TextBox 75">
              <a:extLst>
                <a:ext uri="{FF2B5EF4-FFF2-40B4-BE49-F238E27FC236}">
                  <a16:creationId xmlns:a16="http://schemas.microsoft.com/office/drawing/2014/main" id="{D5DD5411-44CA-4DF8-A259-53D0BDF41CDE}"/>
                </a:ext>
              </a:extLst>
            </p:cNvPr>
            <p:cNvSpPr txBox="1"/>
            <p:nvPr/>
          </p:nvSpPr>
          <p:spPr>
            <a:xfrm>
              <a:off x="1241812" y="2579663"/>
              <a:ext cx="29962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تشجيع الاستثمار</a:t>
              </a:r>
            </a:p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المحلي والخارجي</a:t>
              </a:r>
              <a:endParaRPr lang="en-US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72" name="Group 85">
            <a:extLst>
              <a:ext uri="{FF2B5EF4-FFF2-40B4-BE49-F238E27FC236}">
                <a16:creationId xmlns:a16="http://schemas.microsoft.com/office/drawing/2014/main" id="{B1FB5BF1-24E5-4339-9152-844FA5BECE25}"/>
              </a:ext>
            </a:extLst>
          </p:cNvPr>
          <p:cNvGrpSpPr/>
          <p:nvPr/>
        </p:nvGrpSpPr>
        <p:grpSpPr>
          <a:xfrm>
            <a:off x="676026" y="4570386"/>
            <a:ext cx="3270649" cy="996933"/>
            <a:chOff x="676027" y="3890007"/>
            <a:chExt cx="3270649" cy="996933"/>
          </a:xfrm>
        </p:grpSpPr>
        <p:sp>
          <p:nvSpPr>
            <p:cNvPr id="73" name="Rectangle 40">
              <a:extLst>
                <a:ext uri="{FF2B5EF4-FFF2-40B4-BE49-F238E27FC236}">
                  <a16:creationId xmlns:a16="http://schemas.microsoft.com/office/drawing/2014/main" id="{FBC1A429-7844-4121-AAC3-9BB8D4BFA20C}"/>
                </a:ext>
              </a:extLst>
            </p:cNvPr>
            <p:cNvSpPr/>
            <p:nvPr/>
          </p:nvSpPr>
          <p:spPr>
            <a:xfrm flipH="1">
              <a:off x="951707" y="3907571"/>
              <a:ext cx="2994969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4" name="Group 54">
              <a:extLst>
                <a:ext uri="{FF2B5EF4-FFF2-40B4-BE49-F238E27FC236}">
                  <a16:creationId xmlns:a16="http://schemas.microsoft.com/office/drawing/2014/main" id="{B3B5D88D-AB1F-4A72-A1DB-AC948698DBA5}"/>
                </a:ext>
              </a:extLst>
            </p:cNvPr>
            <p:cNvGrpSpPr/>
            <p:nvPr/>
          </p:nvGrpSpPr>
          <p:grpSpPr>
            <a:xfrm>
              <a:off x="676027" y="3890007"/>
              <a:ext cx="537103" cy="534197"/>
              <a:chOff x="11049987" y="1270856"/>
              <a:chExt cx="537103" cy="534197"/>
            </a:xfrm>
          </p:grpSpPr>
          <p:sp>
            <p:nvSpPr>
              <p:cNvPr id="76" name="Teardrop 55">
                <a:extLst>
                  <a:ext uri="{FF2B5EF4-FFF2-40B4-BE49-F238E27FC236}">
                    <a16:creationId xmlns:a16="http://schemas.microsoft.com/office/drawing/2014/main" id="{707C3E0D-9741-4146-B8A7-5F2364A27CC4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66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56">
                <a:extLst>
                  <a:ext uri="{FF2B5EF4-FFF2-40B4-BE49-F238E27FC236}">
                    <a16:creationId xmlns:a16="http://schemas.microsoft.com/office/drawing/2014/main" id="{B5B5AB39-D481-4AF7-A28E-DAEF9CD8BA04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5" name="TextBox 76">
              <a:extLst>
                <a:ext uri="{FF2B5EF4-FFF2-40B4-BE49-F238E27FC236}">
                  <a16:creationId xmlns:a16="http://schemas.microsoft.com/office/drawing/2014/main" id="{506BF21A-E698-409F-A354-C3FE858D1177}"/>
                </a:ext>
              </a:extLst>
            </p:cNvPr>
            <p:cNvSpPr txBox="1"/>
            <p:nvPr/>
          </p:nvSpPr>
          <p:spPr>
            <a:xfrm>
              <a:off x="704347" y="4055943"/>
              <a:ext cx="29962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تعزيز النمو الاقتصادي </a:t>
              </a:r>
            </a:p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لمستويات المعيشة.</a:t>
              </a:r>
              <a:endParaRPr lang="en-US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84" name="Group 90">
            <a:extLst>
              <a:ext uri="{FF2B5EF4-FFF2-40B4-BE49-F238E27FC236}">
                <a16:creationId xmlns:a16="http://schemas.microsoft.com/office/drawing/2014/main" id="{0D517EB2-01CC-4FE8-9794-803FF58548AE}"/>
              </a:ext>
            </a:extLst>
          </p:cNvPr>
          <p:cNvGrpSpPr/>
          <p:nvPr/>
        </p:nvGrpSpPr>
        <p:grpSpPr>
          <a:xfrm>
            <a:off x="7708926" y="1906158"/>
            <a:ext cx="4102878" cy="830997"/>
            <a:chOff x="6919864" y="1267267"/>
            <a:chExt cx="4102878" cy="830997"/>
          </a:xfrm>
        </p:grpSpPr>
        <p:sp>
          <p:nvSpPr>
            <p:cNvPr id="85" name="Rectangle 32">
              <a:extLst>
                <a:ext uri="{FF2B5EF4-FFF2-40B4-BE49-F238E27FC236}">
                  <a16:creationId xmlns:a16="http://schemas.microsoft.com/office/drawing/2014/main" id="{E1661676-CFAC-4FA4-AADD-0BB58B205DEC}"/>
                </a:ext>
              </a:extLst>
            </p:cNvPr>
            <p:cNvSpPr/>
            <p:nvPr/>
          </p:nvSpPr>
          <p:spPr>
            <a:xfrm>
              <a:off x="6919864" y="1401946"/>
              <a:ext cx="3796827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6" name="Group 1">
              <a:extLst>
                <a:ext uri="{FF2B5EF4-FFF2-40B4-BE49-F238E27FC236}">
                  <a16:creationId xmlns:a16="http://schemas.microsoft.com/office/drawing/2014/main" id="{6ACC9FA2-EE6B-475E-A2D2-D795F79077F4}"/>
                </a:ext>
              </a:extLst>
            </p:cNvPr>
            <p:cNvGrpSpPr/>
            <p:nvPr/>
          </p:nvGrpSpPr>
          <p:grpSpPr>
            <a:xfrm>
              <a:off x="10485639" y="1378890"/>
              <a:ext cx="537103" cy="534197"/>
              <a:chOff x="11049987" y="1270856"/>
              <a:chExt cx="537103" cy="534197"/>
            </a:xfrm>
          </p:grpSpPr>
          <p:sp>
            <p:nvSpPr>
              <p:cNvPr id="88" name="Teardrop 36">
                <a:extLst>
                  <a:ext uri="{FF2B5EF4-FFF2-40B4-BE49-F238E27FC236}">
                    <a16:creationId xmlns:a16="http://schemas.microsoft.com/office/drawing/2014/main" id="{BD22C72F-0760-4998-BB72-F02C0C1E1CA9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37">
                <a:extLst>
                  <a:ext uri="{FF2B5EF4-FFF2-40B4-BE49-F238E27FC236}">
                    <a16:creationId xmlns:a16="http://schemas.microsoft.com/office/drawing/2014/main" id="{88099A5C-23D3-4F36-8950-1342B9B4D0BD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TextBox 78">
              <a:extLst>
                <a:ext uri="{FF2B5EF4-FFF2-40B4-BE49-F238E27FC236}">
                  <a16:creationId xmlns:a16="http://schemas.microsoft.com/office/drawing/2014/main" id="{BC38886A-A9A0-4A2F-A6BF-F1C0DA7D8DF6}"/>
                </a:ext>
              </a:extLst>
            </p:cNvPr>
            <p:cNvSpPr txBox="1"/>
            <p:nvPr/>
          </p:nvSpPr>
          <p:spPr>
            <a:xfrm>
              <a:off x="7486866" y="1267267"/>
              <a:ext cx="29962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تنمية قطاعات اقتصادية جديدة.</a:t>
              </a:r>
              <a:endParaRPr lang="en-US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3CA8D11D-A767-4398-8E30-9ABDEDA0A9E9}"/>
              </a:ext>
            </a:extLst>
          </p:cNvPr>
          <p:cNvGrpSpPr/>
          <p:nvPr/>
        </p:nvGrpSpPr>
        <p:grpSpPr>
          <a:xfrm>
            <a:off x="7481868" y="3207886"/>
            <a:ext cx="4329936" cy="990479"/>
            <a:chOff x="6692806" y="2568995"/>
            <a:chExt cx="4329936" cy="990479"/>
          </a:xfrm>
        </p:grpSpPr>
        <p:sp>
          <p:nvSpPr>
            <p:cNvPr id="91" name="Rectangle 33">
              <a:extLst>
                <a:ext uri="{FF2B5EF4-FFF2-40B4-BE49-F238E27FC236}">
                  <a16:creationId xmlns:a16="http://schemas.microsoft.com/office/drawing/2014/main" id="{553F96CE-F6D6-4602-9D85-1EF024B2ABF6}"/>
                </a:ext>
              </a:extLst>
            </p:cNvPr>
            <p:cNvSpPr/>
            <p:nvPr/>
          </p:nvSpPr>
          <p:spPr>
            <a:xfrm>
              <a:off x="8120137" y="2583328"/>
              <a:ext cx="2583566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42">
              <a:extLst>
                <a:ext uri="{FF2B5EF4-FFF2-40B4-BE49-F238E27FC236}">
                  <a16:creationId xmlns:a16="http://schemas.microsoft.com/office/drawing/2014/main" id="{44503852-E1D2-490B-B996-CC3E66DBEFB2}"/>
                </a:ext>
              </a:extLst>
            </p:cNvPr>
            <p:cNvGrpSpPr/>
            <p:nvPr/>
          </p:nvGrpSpPr>
          <p:grpSpPr>
            <a:xfrm>
              <a:off x="10485639" y="2568995"/>
              <a:ext cx="537103" cy="534197"/>
              <a:chOff x="11049987" y="1270856"/>
              <a:chExt cx="537103" cy="534197"/>
            </a:xfrm>
          </p:grpSpPr>
          <p:sp>
            <p:nvSpPr>
              <p:cNvPr id="94" name="Teardrop 43">
                <a:extLst>
                  <a:ext uri="{FF2B5EF4-FFF2-40B4-BE49-F238E27FC236}">
                    <a16:creationId xmlns:a16="http://schemas.microsoft.com/office/drawing/2014/main" id="{3CF776BB-CEA5-4584-9B43-9E24BEDEA4EB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5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44">
                <a:extLst>
                  <a:ext uri="{FF2B5EF4-FFF2-40B4-BE49-F238E27FC236}">
                    <a16:creationId xmlns:a16="http://schemas.microsoft.com/office/drawing/2014/main" id="{A6414DF3-6DF5-4B0F-848F-F01776EE1EE1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3" name="TextBox 79">
              <a:extLst>
                <a:ext uri="{FF2B5EF4-FFF2-40B4-BE49-F238E27FC236}">
                  <a16:creationId xmlns:a16="http://schemas.microsoft.com/office/drawing/2014/main" id="{D05D65E6-F779-4A21-8B0E-F10A7474C23C}"/>
                </a:ext>
              </a:extLst>
            </p:cNvPr>
            <p:cNvSpPr txBox="1"/>
            <p:nvPr/>
          </p:nvSpPr>
          <p:spPr>
            <a:xfrm>
              <a:off x="6692806" y="2728477"/>
              <a:ext cx="37903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توفير فرص العمل </a:t>
              </a:r>
            </a:p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للمواطنين.</a:t>
              </a:r>
              <a:endParaRPr lang="en-US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96" name="Group 88">
            <a:extLst>
              <a:ext uri="{FF2B5EF4-FFF2-40B4-BE49-F238E27FC236}">
                <a16:creationId xmlns:a16="http://schemas.microsoft.com/office/drawing/2014/main" id="{75841E1E-8B82-467C-8892-9F1C81360E9E}"/>
              </a:ext>
            </a:extLst>
          </p:cNvPr>
          <p:cNvGrpSpPr/>
          <p:nvPr/>
        </p:nvGrpSpPr>
        <p:grpSpPr>
          <a:xfrm>
            <a:off x="7641620" y="4528898"/>
            <a:ext cx="4170184" cy="1121083"/>
            <a:chOff x="6852558" y="3890007"/>
            <a:chExt cx="4170184" cy="1121083"/>
          </a:xfrm>
        </p:grpSpPr>
        <p:sp>
          <p:nvSpPr>
            <p:cNvPr id="97" name="Rectangle 34">
              <a:extLst>
                <a:ext uri="{FF2B5EF4-FFF2-40B4-BE49-F238E27FC236}">
                  <a16:creationId xmlns:a16="http://schemas.microsoft.com/office/drawing/2014/main" id="{F0E9C49C-4506-4E64-B030-24CA0980B403}"/>
                </a:ext>
              </a:extLst>
            </p:cNvPr>
            <p:cNvSpPr/>
            <p:nvPr/>
          </p:nvSpPr>
          <p:spPr>
            <a:xfrm>
              <a:off x="8032478" y="3907571"/>
              <a:ext cx="2671225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8" name="Group 45">
              <a:extLst>
                <a:ext uri="{FF2B5EF4-FFF2-40B4-BE49-F238E27FC236}">
                  <a16:creationId xmlns:a16="http://schemas.microsoft.com/office/drawing/2014/main" id="{3B8DA231-9F34-4C5F-B056-12FC47D0C9B1}"/>
                </a:ext>
              </a:extLst>
            </p:cNvPr>
            <p:cNvGrpSpPr/>
            <p:nvPr/>
          </p:nvGrpSpPr>
          <p:grpSpPr>
            <a:xfrm>
              <a:off x="10485639" y="3890007"/>
              <a:ext cx="537103" cy="534197"/>
              <a:chOff x="11049987" y="1270856"/>
              <a:chExt cx="537103" cy="534197"/>
            </a:xfrm>
          </p:grpSpPr>
          <p:sp>
            <p:nvSpPr>
              <p:cNvPr id="100" name="Teardrop 46">
                <a:extLst>
                  <a:ext uri="{FF2B5EF4-FFF2-40B4-BE49-F238E27FC236}">
                    <a16:creationId xmlns:a16="http://schemas.microsoft.com/office/drawing/2014/main" id="{A297CF3D-879C-463E-8C36-87CE0C4B0826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47">
                <a:extLst>
                  <a:ext uri="{FF2B5EF4-FFF2-40B4-BE49-F238E27FC236}">
                    <a16:creationId xmlns:a16="http://schemas.microsoft.com/office/drawing/2014/main" id="{C6330538-F312-4782-A253-A7FEA0CFD897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9" name="TextBox 80">
              <a:extLst>
                <a:ext uri="{FF2B5EF4-FFF2-40B4-BE49-F238E27FC236}">
                  <a16:creationId xmlns:a16="http://schemas.microsoft.com/office/drawing/2014/main" id="{468CED4C-DD6C-40A7-8FAC-033705BBAAFB}"/>
                </a:ext>
              </a:extLst>
            </p:cNvPr>
            <p:cNvSpPr txBox="1"/>
            <p:nvPr/>
          </p:nvSpPr>
          <p:spPr>
            <a:xfrm>
              <a:off x="6852558" y="4180093"/>
              <a:ext cx="38091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زيادة الإمكانات الإنتاجية</a:t>
              </a:r>
            </a:p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 المحلية.</a:t>
              </a:r>
              <a:endParaRPr lang="en-US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108" name="Oval 6">
            <a:extLst>
              <a:ext uri="{FF2B5EF4-FFF2-40B4-BE49-F238E27FC236}">
                <a16:creationId xmlns:a16="http://schemas.microsoft.com/office/drawing/2014/main" id="{7DAC9707-105A-4870-BE13-1C864DEFE17D}"/>
              </a:ext>
            </a:extLst>
          </p:cNvPr>
          <p:cNvSpPr/>
          <p:nvPr/>
        </p:nvSpPr>
        <p:spPr>
          <a:xfrm>
            <a:off x="4712676" y="2874939"/>
            <a:ext cx="2700997" cy="2700997"/>
          </a:xfrm>
          <a:prstGeom prst="ellipse">
            <a:avLst/>
          </a:prstGeom>
          <a:gradFill>
            <a:gsLst>
              <a:gs pos="1770">
                <a:srgbClr val="00B0F0">
                  <a:alpha val="41000"/>
                </a:srgbClr>
              </a:gs>
              <a:gs pos="100000">
                <a:srgbClr val="000099">
                  <a:alpha val="68000"/>
                </a:srgbClr>
              </a:gs>
            </a:gsLst>
            <a:lin ang="270000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9" name="Group 10">
            <a:extLst>
              <a:ext uri="{FF2B5EF4-FFF2-40B4-BE49-F238E27FC236}">
                <a16:creationId xmlns:a16="http://schemas.microsoft.com/office/drawing/2014/main" id="{DE99E0F0-7F05-40D8-908D-8686A0CE01A5}"/>
              </a:ext>
            </a:extLst>
          </p:cNvPr>
          <p:cNvGrpSpPr/>
          <p:nvPr/>
        </p:nvGrpSpPr>
        <p:grpSpPr>
          <a:xfrm>
            <a:off x="4383158" y="2000353"/>
            <a:ext cx="822423" cy="822423"/>
            <a:chOff x="3608900" y="1227358"/>
            <a:chExt cx="822423" cy="822423"/>
          </a:xfrm>
        </p:grpSpPr>
        <p:sp>
          <p:nvSpPr>
            <p:cNvPr id="110" name="Oval 9">
              <a:extLst>
                <a:ext uri="{FF2B5EF4-FFF2-40B4-BE49-F238E27FC236}">
                  <a16:creationId xmlns:a16="http://schemas.microsoft.com/office/drawing/2014/main" id="{640DA610-CC57-4026-8B4A-D3357E1BA910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9900CC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8">
              <a:extLst>
                <a:ext uri="{FF2B5EF4-FFF2-40B4-BE49-F238E27FC236}">
                  <a16:creationId xmlns:a16="http://schemas.microsoft.com/office/drawing/2014/main" id="{7A34AEFA-E2BF-4D5B-9364-D6D569C6DC7E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">
            <a:extLst>
              <a:ext uri="{FF2B5EF4-FFF2-40B4-BE49-F238E27FC236}">
                <a16:creationId xmlns:a16="http://schemas.microsoft.com/office/drawing/2014/main" id="{1B670949-E3D2-4A73-B24B-FE24938DD4F9}"/>
              </a:ext>
            </a:extLst>
          </p:cNvPr>
          <p:cNvGrpSpPr/>
          <p:nvPr/>
        </p:nvGrpSpPr>
        <p:grpSpPr>
          <a:xfrm>
            <a:off x="3634043" y="3193489"/>
            <a:ext cx="822423" cy="822423"/>
            <a:chOff x="3608900" y="1227358"/>
            <a:chExt cx="822423" cy="822423"/>
          </a:xfrm>
        </p:grpSpPr>
        <p:sp>
          <p:nvSpPr>
            <p:cNvPr id="113" name="Oval 12">
              <a:extLst>
                <a:ext uri="{FF2B5EF4-FFF2-40B4-BE49-F238E27FC236}">
                  <a16:creationId xmlns:a16="http://schemas.microsoft.com/office/drawing/2014/main" id="{D31F9321-6A88-472C-8934-92E810A68EDB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00336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3">
              <a:extLst>
                <a:ext uri="{FF2B5EF4-FFF2-40B4-BE49-F238E27FC236}">
                  <a16:creationId xmlns:a16="http://schemas.microsoft.com/office/drawing/2014/main" id="{49DD812A-9871-475D-8786-A27C90266A37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4">
            <a:extLst>
              <a:ext uri="{FF2B5EF4-FFF2-40B4-BE49-F238E27FC236}">
                <a16:creationId xmlns:a16="http://schemas.microsoft.com/office/drawing/2014/main" id="{A008B990-FB1F-4306-8CFD-23D407693C0B}"/>
              </a:ext>
            </a:extLst>
          </p:cNvPr>
          <p:cNvGrpSpPr/>
          <p:nvPr/>
        </p:nvGrpSpPr>
        <p:grpSpPr>
          <a:xfrm>
            <a:off x="3700596" y="4493261"/>
            <a:ext cx="822423" cy="822423"/>
            <a:chOff x="3608900" y="1227358"/>
            <a:chExt cx="822423" cy="822423"/>
          </a:xfrm>
        </p:grpSpPr>
        <p:sp>
          <p:nvSpPr>
            <p:cNvPr id="116" name="Oval 15">
              <a:extLst>
                <a:ext uri="{FF2B5EF4-FFF2-40B4-BE49-F238E27FC236}">
                  <a16:creationId xmlns:a16="http://schemas.microsoft.com/office/drawing/2014/main" id="{988704C5-BDD2-4A92-A725-C1B5B04F1D94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6600FF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6">
              <a:extLst>
                <a:ext uri="{FF2B5EF4-FFF2-40B4-BE49-F238E27FC236}">
                  <a16:creationId xmlns:a16="http://schemas.microsoft.com/office/drawing/2014/main" id="{F96D9C0D-6973-4ADF-98D6-8EC1912AE32A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20">
            <a:extLst>
              <a:ext uri="{FF2B5EF4-FFF2-40B4-BE49-F238E27FC236}">
                <a16:creationId xmlns:a16="http://schemas.microsoft.com/office/drawing/2014/main" id="{E83CD384-4E5D-414C-9597-69077999E646}"/>
              </a:ext>
            </a:extLst>
          </p:cNvPr>
          <p:cNvGrpSpPr/>
          <p:nvPr/>
        </p:nvGrpSpPr>
        <p:grpSpPr>
          <a:xfrm>
            <a:off x="6508654" y="2000353"/>
            <a:ext cx="822423" cy="822423"/>
            <a:chOff x="3608900" y="1227358"/>
            <a:chExt cx="822423" cy="822423"/>
          </a:xfrm>
        </p:grpSpPr>
        <p:sp>
          <p:nvSpPr>
            <p:cNvPr id="122" name="Oval 21">
              <a:extLst>
                <a:ext uri="{FF2B5EF4-FFF2-40B4-BE49-F238E27FC236}">
                  <a16:creationId xmlns:a16="http://schemas.microsoft.com/office/drawing/2014/main" id="{46F44D83-FF0D-407A-A3BF-8A4207C5742F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FF990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22">
              <a:extLst>
                <a:ext uri="{FF2B5EF4-FFF2-40B4-BE49-F238E27FC236}">
                  <a16:creationId xmlns:a16="http://schemas.microsoft.com/office/drawing/2014/main" id="{19DC3F46-B00C-4964-BF5C-C0A592457698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23">
            <a:extLst>
              <a:ext uri="{FF2B5EF4-FFF2-40B4-BE49-F238E27FC236}">
                <a16:creationId xmlns:a16="http://schemas.microsoft.com/office/drawing/2014/main" id="{3D86FA54-C95D-442C-A3CE-05EFCE0C5E97}"/>
              </a:ext>
            </a:extLst>
          </p:cNvPr>
          <p:cNvGrpSpPr/>
          <p:nvPr/>
        </p:nvGrpSpPr>
        <p:grpSpPr>
          <a:xfrm>
            <a:off x="7584555" y="3193489"/>
            <a:ext cx="822423" cy="822423"/>
            <a:chOff x="3608900" y="1227358"/>
            <a:chExt cx="822423" cy="822423"/>
          </a:xfrm>
        </p:grpSpPr>
        <p:sp>
          <p:nvSpPr>
            <p:cNvPr id="125" name="Oval 24">
              <a:extLst>
                <a:ext uri="{FF2B5EF4-FFF2-40B4-BE49-F238E27FC236}">
                  <a16:creationId xmlns:a16="http://schemas.microsoft.com/office/drawing/2014/main" id="{AE80951A-3F18-444F-B0CA-D07B517291A4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FF505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25">
              <a:extLst>
                <a:ext uri="{FF2B5EF4-FFF2-40B4-BE49-F238E27FC236}">
                  <a16:creationId xmlns:a16="http://schemas.microsoft.com/office/drawing/2014/main" id="{5000CC32-420A-446C-AD48-2B3AF6CF07F8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26">
            <a:extLst>
              <a:ext uri="{FF2B5EF4-FFF2-40B4-BE49-F238E27FC236}">
                <a16:creationId xmlns:a16="http://schemas.microsoft.com/office/drawing/2014/main" id="{ED41D5FC-F9E9-4280-9EEF-1921F55A1193}"/>
              </a:ext>
            </a:extLst>
          </p:cNvPr>
          <p:cNvGrpSpPr/>
          <p:nvPr/>
        </p:nvGrpSpPr>
        <p:grpSpPr>
          <a:xfrm>
            <a:off x="7708926" y="4493261"/>
            <a:ext cx="822423" cy="822423"/>
            <a:chOff x="3608900" y="1227358"/>
            <a:chExt cx="822423" cy="822423"/>
          </a:xfrm>
        </p:grpSpPr>
        <p:sp>
          <p:nvSpPr>
            <p:cNvPr id="128" name="Oval 27">
              <a:extLst>
                <a:ext uri="{FF2B5EF4-FFF2-40B4-BE49-F238E27FC236}">
                  <a16:creationId xmlns:a16="http://schemas.microsoft.com/office/drawing/2014/main" id="{5887AA1B-22EA-4C99-B84A-F7A13BC939CE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92D05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28">
              <a:extLst>
                <a:ext uri="{FF2B5EF4-FFF2-40B4-BE49-F238E27FC236}">
                  <a16:creationId xmlns:a16="http://schemas.microsoft.com/office/drawing/2014/main" id="{26397492-06F3-4D4C-BC6E-3279D4D741A1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3" name="Graphic 3" descr="Bar chart">
            <a:extLst>
              <a:ext uri="{FF2B5EF4-FFF2-40B4-BE49-F238E27FC236}">
                <a16:creationId xmlns:a16="http://schemas.microsoft.com/office/drawing/2014/main" id="{850202CA-6720-44F0-A8A0-45C33C1FB1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01949" y="3399126"/>
            <a:ext cx="365760" cy="365760"/>
          </a:xfrm>
          <a:prstGeom prst="rect">
            <a:avLst/>
          </a:prstGeom>
        </p:spPr>
      </p:pic>
      <p:pic>
        <p:nvPicPr>
          <p:cNvPr id="134" name="Graphic 5" descr="Upward trend RTL">
            <a:extLst>
              <a:ext uri="{FF2B5EF4-FFF2-40B4-BE49-F238E27FC236}">
                <a16:creationId xmlns:a16="http://schemas.microsoft.com/office/drawing/2014/main" id="{D02DFA87-F48B-4CA9-ABEC-CCD25DCFCDD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29785" y="2225736"/>
            <a:ext cx="365760" cy="365760"/>
          </a:xfrm>
          <a:prstGeom prst="rect">
            <a:avLst/>
          </a:prstGeom>
        </p:spPr>
      </p:pic>
      <p:pic>
        <p:nvPicPr>
          <p:cNvPr id="135" name="Graphic 63" descr="Downward trend">
            <a:extLst>
              <a:ext uri="{FF2B5EF4-FFF2-40B4-BE49-F238E27FC236}">
                <a16:creationId xmlns:a16="http://schemas.microsoft.com/office/drawing/2014/main" id="{10EE7362-8878-4BAA-9EA4-701EBEEA592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630257" y="2219633"/>
            <a:ext cx="365760" cy="365760"/>
          </a:xfrm>
          <a:prstGeom prst="rect">
            <a:avLst/>
          </a:prstGeom>
        </p:spPr>
      </p:pic>
      <p:pic>
        <p:nvPicPr>
          <p:cNvPr id="136" name="Graphic 65" descr="Stopwatch">
            <a:extLst>
              <a:ext uri="{FF2B5EF4-FFF2-40B4-BE49-F238E27FC236}">
                <a16:creationId xmlns:a16="http://schemas.microsoft.com/office/drawing/2014/main" id="{EE9572EA-9324-4C50-9320-2DA60B217BA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847930" y="3424886"/>
            <a:ext cx="365760" cy="365760"/>
          </a:xfrm>
          <a:prstGeom prst="rect">
            <a:avLst/>
          </a:prstGeom>
        </p:spPr>
      </p:pic>
      <p:pic>
        <p:nvPicPr>
          <p:cNvPr id="138" name="Graphic 69" descr="Research">
            <a:extLst>
              <a:ext uri="{FF2B5EF4-FFF2-40B4-BE49-F238E27FC236}">
                <a16:creationId xmlns:a16="http://schemas.microsoft.com/office/drawing/2014/main" id="{3AE9B385-9339-43CC-A834-9BE8F1A783D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940786" y="4745876"/>
            <a:ext cx="365760" cy="365760"/>
          </a:xfrm>
          <a:prstGeom prst="rect">
            <a:avLst/>
          </a:prstGeom>
        </p:spPr>
      </p:pic>
      <p:pic>
        <p:nvPicPr>
          <p:cNvPr id="139" name="Graphic 71" descr="Eye">
            <a:extLst>
              <a:ext uri="{FF2B5EF4-FFF2-40B4-BE49-F238E27FC236}">
                <a16:creationId xmlns:a16="http://schemas.microsoft.com/office/drawing/2014/main" id="{0E0CADBC-8525-473E-83B1-0FC809F0BC34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729502" y="4698567"/>
            <a:ext cx="365760" cy="365760"/>
          </a:xfrm>
          <a:prstGeom prst="rect">
            <a:avLst/>
          </a:prstGeom>
        </p:spPr>
      </p:pic>
      <p:sp>
        <p:nvSpPr>
          <p:cNvPr id="141" name="TextBox 82">
            <a:extLst>
              <a:ext uri="{FF2B5EF4-FFF2-40B4-BE49-F238E27FC236}">
                <a16:creationId xmlns:a16="http://schemas.microsoft.com/office/drawing/2014/main" id="{2A907E60-359A-4B7B-A8ED-87654F922942}"/>
              </a:ext>
            </a:extLst>
          </p:cNvPr>
          <p:cNvSpPr txBox="1"/>
          <p:nvPr/>
        </p:nvSpPr>
        <p:spPr>
          <a:xfrm>
            <a:off x="4745500" y="3843085"/>
            <a:ext cx="27009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dirty="0">
                <a:solidFill>
                  <a:schemeClr val="bg1"/>
                </a:solidFill>
              </a:rPr>
              <a:t>أسباب </a:t>
            </a:r>
          </a:p>
          <a:p>
            <a:pPr algn="ctr"/>
            <a:r>
              <a:rPr lang="ar-SY" sz="2400" dirty="0">
                <a:solidFill>
                  <a:schemeClr val="bg1"/>
                </a:solidFill>
              </a:rPr>
              <a:t>انتشار الفقر في العالم العربي والإسلامي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19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C7A28C4-DC2A-40B3-B132-98BC2F21256D}"/>
              </a:ext>
            </a:extLst>
          </p:cNvPr>
          <p:cNvGrpSpPr/>
          <p:nvPr/>
        </p:nvGrpSpPr>
        <p:grpSpPr>
          <a:xfrm>
            <a:off x="8787826" y="4827446"/>
            <a:ext cx="1905007" cy="1905007"/>
            <a:chOff x="8787826" y="4827446"/>
            <a:chExt cx="1905007" cy="1905007"/>
          </a:xfrm>
        </p:grpSpPr>
        <p:sp>
          <p:nvSpPr>
            <p:cNvPr id="8" name="Frame 7">
              <a:extLst>
                <a:ext uri="{FF2B5EF4-FFF2-40B4-BE49-F238E27FC236}">
                  <a16:creationId xmlns:a16="http://schemas.microsoft.com/office/drawing/2014/main" id="{F851CAA9-6228-46D3-985A-8E5A1F31969B}"/>
                </a:ext>
              </a:extLst>
            </p:cNvPr>
            <p:cNvSpPr/>
            <p:nvPr/>
          </p:nvSpPr>
          <p:spPr>
            <a:xfrm>
              <a:off x="8787826" y="4827446"/>
              <a:ext cx="1905007" cy="1905007"/>
            </a:xfrm>
            <a:prstGeom prst="frame">
              <a:avLst>
                <a:gd name="adj1" fmla="val 14797"/>
              </a:avLst>
            </a:prstGeom>
            <a:solidFill>
              <a:srgbClr val="9900CC"/>
            </a:solidFill>
            <a:ln>
              <a:noFill/>
            </a:ln>
            <a:scene3d>
              <a:camera prst="isometricOffAxis2Left"/>
              <a:lightRig rig="threePt" dir="t"/>
            </a:scene3d>
            <a:sp3d extrusionH="1143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A2BB633-214C-4EBC-8362-58E50A6CD731}"/>
                </a:ext>
              </a:extLst>
            </p:cNvPr>
            <p:cNvSpPr/>
            <p:nvPr/>
          </p:nvSpPr>
          <p:spPr>
            <a:xfrm>
              <a:off x="9410132" y="5143435"/>
              <a:ext cx="986972" cy="11012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scene3d>
              <a:camera prst="isometricOffAxis2Left"/>
              <a:lightRig rig="threePt" dir="t"/>
            </a:scene3d>
            <a:sp3d extrusionH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Graphic 16" descr="Head with gears">
              <a:extLst>
                <a:ext uri="{FF2B5EF4-FFF2-40B4-BE49-F238E27FC236}">
                  <a16:creationId xmlns:a16="http://schemas.microsoft.com/office/drawing/2014/main" id="{C41D6AEB-8DBB-4066-9D01-C2AD8FD6B4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530961" y="5412625"/>
              <a:ext cx="640080" cy="640080"/>
            </a:xfrm>
            <a:prstGeom prst="rect">
              <a:avLst/>
            </a:prstGeom>
            <a:scene3d>
              <a:camera prst="isometricOffAxis2Left"/>
              <a:lightRig rig="threePt" dir="t"/>
            </a:scene3d>
          </p:spPr>
        </p:pic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1CCA3FD4-4C1C-4525-AE8F-FE90ABF7E611}"/>
              </a:ext>
            </a:extLst>
          </p:cNvPr>
          <p:cNvSpPr txBox="1"/>
          <p:nvPr/>
        </p:nvSpPr>
        <p:spPr>
          <a:xfrm>
            <a:off x="5445385" y="1803212"/>
            <a:ext cx="3342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solidFill>
                  <a:srgbClr val="FF9900"/>
                </a:solidFill>
                <a:latin typeface="Century Gothic" panose="020B0502020202020204" pitchFamily="34" charset="0"/>
              </a:rPr>
              <a:t>التنوع الاقتصادي:</a:t>
            </a:r>
            <a:endParaRPr lang="en-US" b="1" dirty="0">
              <a:solidFill>
                <a:srgbClr val="FF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B96FEDA-B927-4D92-89D5-75761265E707}"/>
              </a:ext>
            </a:extLst>
          </p:cNvPr>
          <p:cNvSpPr txBox="1"/>
          <p:nvPr/>
        </p:nvSpPr>
        <p:spPr>
          <a:xfrm>
            <a:off x="229032" y="1760499"/>
            <a:ext cx="5709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>
                <a:latin typeface="Century Gothic" panose="020B0502020202020204" pitchFamily="34" charset="0"/>
              </a:rPr>
              <a:t>أقر مجلس الوزراء استراتيجية الدولة لتطوير الاقتصاد السعودي وفق رؤية</a:t>
            </a:r>
          </a:p>
          <a:p>
            <a:pPr algn="r"/>
            <a:r>
              <a:rPr lang="ar-SY" dirty="0">
                <a:latin typeface="Century Gothic" panose="020B0502020202020204" pitchFamily="34" charset="0"/>
              </a:rPr>
              <a:t>2030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72BD120-1237-412F-B5C8-FD3E5C55624C}"/>
              </a:ext>
            </a:extLst>
          </p:cNvPr>
          <p:cNvSpPr txBox="1"/>
          <p:nvPr/>
        </p:nvSpPr>
        <p:spPr>
          <a:xfrm>
            <a:off x="5467687" y="3547150"/>
            <a:ext cx="3342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solidFill>
                  <a:srgbClr val="33CCFF"/>
                </a:solidFill>
                <a:latin typeface="Century Gothic" panose="020B0502020202020204" pitchFamily="34" charset="0"/>
              </a:rPr>
              <a:t>التنوع الاقتصادي:</a:t>
            </a:r>
            <a:endParaRPr lang="en-US" b="1" dirty="0">
              <a:solidFill>
                <a:srgbClr val="33CCFF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45B251C-D149-4081-842A-8B8570BBE91C}"/>
              </a:ext>
            </a:extLst>
          </p:cNvPr>
          <p:cNvSpPr txBox="1"/>
          <p:nvPr/>
        </p:nvSpPr>
        <p:spPr>
          <a:xfrm>
            <a:off x="-87178" y="3504028"/>
            <a:ext cx="6025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>
                <a:latin typeface="Century Gothic" panose="020B0502020202020204" pitchFamily="34" charset="0"/>
              </a:rPr>
              <a:t>أشرف على إعدادها ومتابعتها صاحب السمو الملكي ولي العهد الأمير</a:t>
            </a:r>
          </a:p>
          <a:p>
            <a:pPr algn="r"/>
            <a:r>
              <a:rPr lang="ar-SY" dirty="0">
                <a:latin typeface="Century Gothic" panose="020B0502020202020204" pitchFamily="34" charset="0"/>
              </a:rPr>
              <a:t>محمد بن سلمان بن عبدالعزيز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B20D5B9-EF7F-4084-B913-E7D025B8A8C7}"/>
              </a:ext>
            </a:extLst>
          </p:cNvPr>
          <p:cNvSpPr txBox="1"/>
          <p:nvPr/>
        </p:nvSpPr>
        <p:spPr>
          <a:xfrm>
            <a:off x="5962189" y="5315629"/>
            <a:ext cx="2872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solidFill>
                  <a:srgbClr val="9900CC"/>
                </a:solidFill>
                <a:latin typeface="Century Gothic" panose="020B0502020202020204" pitchFamily="34" charset="0"/>
              </a:rPr>
              <a:t>التنوع الاقتصادي :</a:t>
            </a:r>
            <a:endParaRPr lang="en-US" b="1" dirty="0">
              <a:solidFill>
                <a:srgbClr val="9900CC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BF4782B-4378-4155-940C-C191C8766443}"/>
              </a:ext>
            </a:extLst>
          </p:cNvPr>
          <p:cNvSpPr txBox="1"/>
          <p:nvPr/>
        </p:nvSpPr>
        <p:spPr>
          <a:xfrm>
            <a:off x="18803" y="5370905"/>
            <a:ext cx="5936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>
                <a:latin typeface="Century Gothic" panose="020B0502020202020204" pitchFamily="34" charset="0"/>
              </a:rPr>
              <a:t>لتصبح إطاراً عاماً وتنظيمياً للسياسات الحكومية الرامية إلى تحقيق</a:t>
            </a:r>
          </a:p>
          <a:p>
            <a:pPr algn="r"/>
            <a:r>
              <a:rPr lang="ar-SY" dirty="0">
                <a:latin typeface="Century Gothic" panose="020B0502020202020204" pitchFamily="34" charset="0"/>
              </a:rPr>
              <a:t> إصلاحات كثيرة، منها تنويع الاقتصاد المحلي</a:t>
            </a:r>
            <a:endParaRPr lang="en-US" dirty="0">
              <a:latin typeface="Century Gothic" panose="020B0502020202020204" pitchFamily="34" charset="0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236FBB6-A4FC-4544-AA7E-6247BF07CF75}"/>
              </a:ext>
            </a:extLst>
          </p:cNvPr>
          <p:cNvCxnSpPr>
            <a:cxnSpLocks/>
          </p:cNvCxnSpPr>
          <p:nvPr/>
        </p:nvCxnSpPr>
        <p:spPr>
          <a:xfrm flipH="1">
            <a:off x="6530678" y="2158904"/>
            <a:ext cx="1965622" cy="0"/>
          </a:xfrm>
          <a:prstGeom prst="straightConnector1">
            <a:avLst/>
          </a:prstGeom>
          <a:ln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38FD9BF-2A3A-443A-83CA-4A679E6E1689}"/>
              </a:ext>
            </a:extLst>
          </p:cNvPr>
          <p:cNvCxnSpPr>
            <a:cxnSpLocks/>
          </p:cNvCxnSpPr>
          <p:nvPr/>
        </p:nvCxnSpPr>
        <p:spPr>
          <a:xfrm flipH="1">
            <a:off x="6530678" y="3875654"/>
            <a:ext cx="1965622" cy="0"/>
          </a:xfrm>
          <a:prstGeom prst="straightConnector1">
            <a:avLst/>
          </a:prstGeom>
          <a:ln>
            <a:solidFill>
              <a:srgbClr val="33CC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A6D044F-F777-428C-AB36-2C7378A58283}"/>
              </a:ext>
            </a:extLst>
          </p:cNvPr>
          <p:cNvCxnSpPr>
            <a:cxnSpLocks/>
          </p:cNvCxnSpPr>
          <p:nvPr/>
        </p:nvCxnSpPr>
        <p:spPr>
          <a:xfrm flipH="1">
            <a:off x="6530678" y="5685722"/>
            <a:ext cx="1812654" cy="0"/>
          </a:xfrm>
          <a:prstGeom prst="straightConnector1">
            <a:avLst/>
          </a:prstGeom>
          <a:ln>
            <a:solidFill>
              <a:srgbClr val="99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D6C46D03-C357-4DE3-862A-D1357C985C1B}"/>
              </a:ext>
            </a:extLst>
          </p:cNvPr>
          <p:cNvGrpSpPr/>
          <p:nvPr/>
        </p:nvGrpSpPr>
        <p:grpSpPr>
          <a:xfrm>
            <a:off x="8417715" y="2850074"/>
            <a:ext cx="1763485" cy="1763485"/>
            <a:chOff x="8417715" y="2850074"/>
            <a:chExt cx="1763485" cy="1763485"/>
          </a:xfrm>
        </p:grpSpPr>
        <p:sp>
          <p:nvSpPr>
            <p:cNvPr id="6" name="Frame 5">
              <a:extLst>
                <a:ext uri="{FF2B5EF4-FFF2-40B4-BE49-F238E27FC236}">
                  <a16:creationId xmlns:a16="http://schemas.microsoft.com/office/drawing/2014/main" id="{3C41DED4-FC13-4971-A445-8A4EFB6A1617}"/>
                </a:ext>
              </a:extLst>
            </p:cNvPr>
            <p:cNvSpPr/>
            <p:nvPr/>
          </p:nvSpPr>
          <p:spPr>
            <a:xfrm>
              <a:off x="8417715" y="2850074"/>
              <a:ext cx="1763485" cy="1763485"/>
            </a:xfrm>
            <a:prstGeom prst="frame">
              <a:avLst>
                <a:gd name="adj1" fmla="val 14797"/>
              </a:avLst>
            </a:prstGeom>
            <a:solidFill>
              <a:srgbClr val="33CCFF"/>
            </a:solidFill>
            <a:ln>
              <a:noFill/>
            </a:ln>
            <a:scene3d>
              <a:camera prst="isometricOffAxis1Left"/>
              <a:lightRig rig="threePt" dir="t"/>
            </a:scene3d>
            <a:sp3d extrusionH="1143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23941E4-D955-45AB-BDB8-30EE2932D449}"/>
                </a:ext>
              </a:extLst>
            </p:cNvPr>
            <p:cNvSpPr/>
            <p:nvPr/>
          </p:nvSpPr>
          <p:spPr>
            <a:xfrm>
              <a:off x="8678875" y="3117124"/>
              <a:ext cx="1232036" cy="12293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scene3d>
              <a:camera prst="isometricOffAxis1Left"/>
              <a:lightRig rig="threePt" dir="t"/>
            </a:scene3d>
            <a:sp3d extrusionH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Graphic 14" descr="Presentation with pie chart">
              <a:extLst>
                <a:ext uri="{FF2B5EF4-FFF2-40B4-BE49-F238E27FC236}">
                  <a16:creationId xmlns:a16="http://schemas.microsoft.com/office/drawing/2014/main" id="{1A2E6B73-2A70-4F37-82AF-5172C954C7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968503" y="3504028"/>
              <a:ext cx="640080" cy="640080"/>
            </a:xfrm>
            <a:prstGeom prst="rect">
              <a:avLst/>
            </a:prstGeom>
            <a:scene3d>
              <a:camera prst="isometricOffAxis1Left"/>
              <a:lightRig rig="threePt" dir="t"/>
            </a:scene3d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9BA398D-206E-40B1-BB46-14B90BDEFFBD}"/>
              </a:ext>
            </a:extLst>
          </p:cNvPr>
          <p:cNvGrpSpPr/>
          <p:nvPr/>
        </p:nvGrpSpPr>
        <p:grpSpPr>
          <a:xfrm>
            <a:off x="8787826" y="1151260"/>
            <a:ext cx="1763485" cy="1763485"/>
            <a:chOff x="8787826" y="1151260"/>
            <a:chExt cx="1763485" cy="1763485"/>
          </a:xfrm>
        </p:grpSpPr>
        <p:sp>
          <p:nvSpPr>
            <p:cNvPr id="5" name="Frame 4">
              <a:extLst>
                <a:ext uri="{FF2B5EF4-FFF2-40B4-BE49-F238E27FC236}">
                  <a16:creationId xmlns:a16="http://schemas.microsoft.com/office/drawing/2014/main" id="{7A3644DF-E6C8-4304-BE91-06A0F31E0384}"/>
                </a:ext>
              </a:extLst>
            </p:cNvPr>
            <p:cNvSpPr/>
            <p:nvPr/>
          </p:nvSpPr>
          <p:spPr>
            <a:xfrm>
              <a:off x="8787826" y="1151260"/>
              <a:ext cx="1763485" cy="1763485"/>
            </a:xfrm>
            <a:prstGeom prst="frame">
              <a:avLst>
                <a:gd name="adj1" fmla="val 14797"/>
              </a:avLst>
            </a:prstGeom>
            <a:solidFill>
              <a:srgbClr val="FF9900"/>
            </a:solidFill>
            <a:ln>
              <a:noFill/>
            </a:ln>
            <a:scene3d>
              <a:camera prst="isometricOffAxis2Left"/>
              <a:lightRig rig="threePt" dir="t"/>
            </a:scene3d>
            <a:sp3d extrusionH="1143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5F46122-0DBC-4741-A1A5-B97C0B3ED2D1}"/>
                </a:ext>
              </a:extLst>
            </p:cNvPr>
            <p:cNvSpPr/>
            <p:nvPr/>
          </p:nvSpPr>
          <p:spPr>
            <a:xfrm>
              <a:off x="9280405" y="1437242"/>
              <a:ext cx="986972" cy="11012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scene3d>
              <a:camera prst="isometricOffAxis2Left"/>
              <a:lightRig rig="threePt" dir="t"/>
            </a:scene3d>
            <a:sp3d extrusionH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Graphic 12" descr="Bullseye">
              <a:extLst>
                <a:ext uri="{FF2B5EF4-FFF2-40B4-BE49-F238E27FC236}">
                  <a16:creationId xmlns:a16="http://schemas.microsoft.com/office/drawing/2014/main" id="{886DF49D-724C-4249-8131-2D71C9A7353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442151" y="1711848"/>
              <a:ext cx="640080" cy="640080"/>
            </a:xfrm>
            <a:prstGeom prst="rect">
              <a:avLst/>
            </a:prstGeom>
            <a:scene3d>
              <a:camera prst="isometricOffAxis2Left"/>
              <a:lightRig rig="threePt" dir="t"/>
            </a:scene3d>
          </p:spPr>
        </p:pic>
      </p:grpSp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9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912112"/>
                <a:chOff x="5162561" y="1484950"/>
                <a:chExt cx="5116090" cy="912112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السادس عشر 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162561" y="1812287"/>
                  <a:ext cx="511609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3200" dirty="0">
                      <a:latin typeface="Century Gothic" panose="020B0502020202020204" pitchFamily="34" charset="0"/>
                    </a:rPr>
                    <a:t>التنوع الاقتصادي </a:t>
                  </a:r>
                  <a:endParaRPr lang="en-US" sz="3200" dirty="0">
                    <a:latin typeface="Century Gothic" panose="020B0502020202020204" pitchFamily="34" charset="0"/>
                  </a:endParaRP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682247" y="0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014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nodeType="click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3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1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1" fill="hold" nodeType="click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9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20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1" fill="hold" nodeType="click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25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26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8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7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66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8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2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19" grpId="0"/>
          <p:bldP spid="20" grpId="0"/>
          <p:bldP spid="21" grpId="0"/>
          <p:bldP spid="22" grpId="0"/>
          <p:bldP spid="2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8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7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66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8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2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19" grpId="0"/>
          <p:bldP spid="20" grpId="0"/>
          <p:bldP spid="21" grpId="0"/>
          <p:bldP spid="22" grpId="0"/>
          <p:bldP spid="23" grpId="0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858D5372-4D08-436E-B2B6-49E37C84A6C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A6A3C190-ABBC-4198-98F0-23C60CB43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8E436D5F-DA5F-47CC-8120-04402CED5BDC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CFDB4A71-6519-4BDB-AD43-ED4E75B8B22E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629AD8A8-740D-44EE-B281-86E39B5B68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</a:t>
                </a:r>
              </a:p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9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912112"/>
                <a:chOff x="5162561" y="1484950"/>
                <a:chExt cx="5116090" cy="912112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السادس عشر 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162561" y="1812287"/>
                  <a:ext cx="511609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3200" dirty="0">
                      <a:latin typeface="Century Gothic" panose="020B0502020202020204" pitchFamily="34" charset="0"/>
                    </a:rPr>
                    <a:t>التنوع الاقتصادي</a:t>
                  </a: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472431" y="0"/>
            <a:ext cx="897991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8" name="Group 83">
            <a:extLst>
              <a:ext uri="{FF2B5EF4-FFF2-40B4-BE49-F238E27FC236}">
                <a16:creationId xmlns:a16="http://schemas.microsoft.com/office/drawing/2014/main" id="{83B0AEF1-0D84-44DC-8471-B65E40E3B440}"/>
              </a:ext>
            </a:extLst>
          </p:cNvPr>
          <p:cNvGrpSpPr/>
          <p:nvPr/>
        </p:nvGrpSpPr>
        <p:grpSpPr>
          <a:xfrm>
            <a:off x="666987" y="1788018"/>
            <a:ext cx="5271268" cy="734682"/>
            <a:chOff x="-518674" y="1401164"/>
            <a:chExt cx="5271268" cy="734682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65A4F67-987F-4202-BE0C-D2D60FCE3F75}"/>
                </a:ext>
              </a:extLst>
            </p:cNvPr>
            <p:cNvSpPr/>
            <p:nvPr/>
          </p:nvSpPr>
          <p:spPr>
            <a:xfrm flipH="1">
              <a:off x="957834" y="1401946"/>
              <a:ext cx="3794760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" name="Group 60">
              <a:extLst>
                <a:ext uri="{FF2B5EF4-FFF2-40B4-BE49-F238E27FC236}">
                  <a16:creationId xmlns:a16="http://schemas.microsoft.com/office/drawing/2014/main" id="{1EE49C3F-C4EA-46EC-8309-9F0EC946ACF7}"/>
                </a:ext>
              </a:extLst>
            </p:cNvPr>
            <p:cNvGrpSpPr/>
            <p:nvPr/>
          </p:nvGrpSpPr>
          <p:grpSpPr>
            <a:xfrm>
              <a:off x="-518674" y="1401164"/>
              <a:ext cx="537103" cy="534197"/>
              <a:chOff x="9855286" y="1293130"/>
              <a:chExt cx="537103" cy="534197"/>
            </a:xfrm>
          </p:grpSpPr>
          <p:sp>
            <p:nvSpPr>
              <p:cNvPr id="64" name="Teardrop 61">
                <a:extLst>
                  <a:ext uri="{FF2B5EF4-FFF2-40B4-BE49-F238E27FC236}">
                    <a16:creationId xmlns:a16="http://schemas.microsoft.com/office/drawing/2014/main" id="{867BA90A-9D6A-4610-9B42-039F1C169B20}"/>
                  </a:ext>
                </a:extLst>
              </p:cNvPr>
              <p:cNvSpPr/>
              <p:nvPr/>
            </p:nvSpPr>
            <p:spPr>
              <a:xfrm rot="8141980">
                <a:off x="9855286" y="1293130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9900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2">
                <a:extLst>
                  <a:ext uri="{FF2B5EF4-FFF2-40B4-BE49-F238E27FC236}">
                    <a16:creationId xmlns:a16="http://schemas.microsoft.com/office/drawing/2014/main" id="{E433D3FF-134B-4303-A368-30EF5D1F2620}"/>
                  </a:ext>
                </a:extLst>
              </p:cNvPr>
              <p:cNvSpPr/>
              <p:nvPr/>
            </p:nvSpPr>
            <p:spPr>
              <a:xfrm>
                <a:off x="9976601" y="1441891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" name="TextBox 74">
              <a:extLst>
                <a:ext uri="{FF2B5EF4-FFF2-40B4-BE49-F238E27FC236}">
                  <a16:creationId xmlns:a16="http://schemas.microsoft.com/office/drawing/2014/main" id="{DE82C172-7C54-43B8-9C5E-501F35CB54F7}"/>
                </a:ext>
              </a:extLst>
            </p:cNvPr>
            <p:cNvSpPr txBox="1"/>
            <p:nvPr/>
          </p:nvSpPr>
          <p:spPr>
            <a:xfrm>
              <a:off x="-455041" y="1674181"/>
              <a:ext cx="299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تطوير الأنظمة</a:t>
              </a:r>
              <a:endParaRPr lang="en-US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66" name="Group 84">
            <a:extLst>
              <a:ext uri="{FF2B5EF4-FFF2-40B4-BE49-F238E27FC236}">
                <a16:creationId xmlns:a16="http://schemas.microsoft.com/office/drawing/2014/main" id="{706834C1-82D1-497D-8C56-9F86A9E84F86}"/>
              </a:ext>
            </a:extLst>
          </p:cNvPr>
          <p:cNvGrpSpPr/>
          <p:nvPr/>
        </p:nvGrpSpPr>
        <p:grpSpPr>
          <a:xfrm>
            <a:off x="632114" y="3249374"/>
            <a:ext cx="3226903" cy="882584"/>
            <a:chOff x="632115" y="2568995"/>
            <a:chExt cx="3226903" cy="882584"/>
          </a:xfrm>
        </p:grpSpPr>
        <p:sp>
          <p:nvSpPr>
            <p:cNvPr id="67" name="Rectangle 39">
              <a:extLst>
                <a:ext uri="{FF2B5EF4-FFF2-40B4-BE49-F238E27FC236}">
                  <a16:creationId xmlns:a16="http://schemas.microsoft.com/office/drawing/2014/main" id="{99014343-0912-40CE-B895-BD4566B81FC4}"/>
                </a:ext>
              </a:extLst>
            </p:cNvPr>
            <p:cNvSpPr/>
            <p:nvPr/>
          </p:nvSpPr>
          <p:spPr>
            <a:xfrm flipH="1">
              <a:off x="951708" y="2583328"/>
              <a:ext cx="2907310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8" name="Group 57">
              <a:extLst>
                <a:ext uri="{FF2B5EF4-FFF2-40B4-BE49-F238E27FC236}">
                  <a16:creationId xmlns:a16="http://schemas.microsoft.com/office/drawing/2014/main" id="{F5CA8972-C449-4130-83CC-A6F56C9AA01E}"/>
                </a:ext>
              </a:extLst>
            </p:cNvPr>
            <p:cNvGrpSpPr/>
            <p:nvPr/>
          </p:nvGrpSpPr>
          <p:grpSpPr>
            <a:xfrm>
              <a:off x="676027" y="2568995"/>
              <a:ext cx="537103" cy="534197"/>
              <a:chOff x="11049987" y="1270856"/>
              <a:chExt cx="537103" cy="534197"/>
            </a:xfrm>
          </p:grpSpPr>
          <p:sp>
            <p:nvSpPr>
              <p:cNvPr id="70" name="Teardrop 58">
                <a:extLst>
                  <a:ext uri="{FF2B5EF4-FFF2-40B4-BE49-F238E27FC236}">
                    <a16:creationId xmlns:a16="http://schemas.microsoft.com/office/drawing/2014/main" id="{D26EBC7D-7990-493D-B051-9A00B10CED2A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0033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59">
                <a:extLst>
                  <a:ext uri="{FF2B5EF4-FFF2-40B4-BE49-F238E27FC236}">
                    <a16:creationId xmlns:a16="http://schemas.microsoft.com/office/drawing/2014/main" id="{999149D9-C008-42D7-BD94-86997ED39A6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9" name="TextBox 75">
              <a:extLst>
                <a:ext uri="{FF2B5EF4-FFF2-40B4-BE49-F238E27FC236}">
                  <a16:creationId xmlns:a16="http://schemas.microsoft.com/office/drawing/2014/main" id="{D5DD5411-44CA-4DF8-A259-53D0BDF41CDE}"/>
                </a:ext>
              </a:extLst>
            </p:cNvPr>
            <p:cNvSpPr txBox="1"/>
            <p:nvPr/>
          </p:nvSpPr>
          <p:spPr>
            <a:xfrm>
              <a:off x="632115" y="2620582"/>
              <a:ext cx="29962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التحول الاستراتيجي</a:t>
              </a:r>
            </a:p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لشركة أرامكو السعودية</a:t>
              </a:r>
              <a:endParaRPr lang="en-US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72" name="Group 85">
            <a:extLst>
              <a:ext uri="{FF2B5EF4-FFF2-40B4-BE49-F238E27FC236}">
                <a16:creationId xmlns:a16="http://schemas.microsoft.com/office/drawing/2014/main" id="{B1FB5BF1-24E5-4339-9152-844FA5BECE25}"/>
              </a:ext>
            </a:extLst>
          </p:cNvPr>
          <p:cNvGrpSpPr/>
          <p:nvPr/>
        </p:nvGrpSpPr>
        <p:grpSpPr>
          <a:xfrm>
            <a:off x="645370" y="4570386"/>
            <a:ext cx="3301305" cy="640328"/>
            <a:chOff x="645371" y="3890007"/>
            <a:chExt cx="3301305" cy="640328"/>
          </a:xfrm>
        </p:grpSpPr>
        <p:sp>
          <p:nvSpPr>
            <p:cNvPr id="73" name="Rectangle 40">
              <a:extLst>
                <a:ext uri="{FF2B5EF4-FFF2-40B4-BE49-F238E27FC236}">
                  <a16:creationId xmlns:a16="http://schemas.microsoft.com/office/drawing/2014/main" id="{FBC1A429-7844-4121-AAC3-9BB8D4BFA20C}"/>
                </a:ext>
              </a:extLst>
            </p:cNvPr>
            <p:cNvSpPr/>
            <p:nvPr/>
          </p:nvSpPr>
          <p:spPr>
            <a:xfrm flipH="1">
              <a:off x="951707" y="3907571"/>
              <a:ext cx="2994969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4" name="Group 54">
              <a:extLst>
                <a:ext uri="{FF2B5EF4-FFF2-40B4-BE49-F238E27FC236}">
                  <a16:creationId xmlns:a16="http://schemas.microsoft.com/office/drawing/2014/main" id="{B3B5D88D-AB1F-4A72-A1DB-AC948698DBA5}"/>
                </a:ext>
              </a:extLst>
            </p:cNvPr>
            <p:cNvGrpSpPr/>
            <p:nvPr/>
          </p:nvGrpSpPr>
          <p:grpSpPr>
            <a:xfrm>
              <a:off x="676027" y="3890007"/>
              <a:ext cx="537103" cy="534197"/>
              <a:chOff x="11049987" y="1270856"/>
              <a:chExt cx="537103" cy="534197"/>
            </a:xfrm>
          </p:grpSpPr>
          <p:sp>
            <p:nvSpPr>
              <p:cNvPr id="76" name="Teardrop 55">
                <a:extLst>
                  <a:ext uri="{FF2B5EF4-FFF2-40B4-BE49-F238E27FC236}">
                    <a16:creationId xmlns:a16="http://schemas.microsoft.com/office/drawing/2014/main" id="{707C3E0D-9741-4146-B8A7-5F2364A27CC4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66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56">
                <a:extLst>
                  <a:ext uri="{FF2B5EF4-FFF2-40B4-BE49-F238E27FC236}">
                    <a16:creationId xmlns:a16="http://schemas.microsoft.com/office/drawing/2014/main" id="{B5B5AB39-D481-4AF7-A28E-DAEF9CD8BA04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5" name="TextBox 76">
              <a:extLst>
                <a:ext uri="{FF2B5EF4-FFF2-40B4-BE49-F238E27FC236}">
                  <a16:creationId xmlns:a16="http://schemas.microsoft.com/office/drawing/2014/main" id="{506BF21A-E698-409F-A354-C3FE858D1177}"/>
                </a:ext>
              </a:extLst>
            </p:cNvPr>
            <p:cNvSpPr txBox="1"/>
            <p:nvPr/>
          </p:nvSpPr>
          <p:spPr>
            <a:xfrm>
              <a:off x="645371" y="4091839"/>
              <a:ext cx="29962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Verdana" panose="020B0604030504040204" pitchFamily="34" charset="0"/>
                  <a:ea typeface="Verdana" panose="020B0604030504040204" pitchFamily="34" charset="0"/>
                </a:rPr>
                <a:t>المشروعات</a:t>
              </a:r>
              <a:endParaRPr lang="en-US" sz="20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78" name="Group 86">
            <a:extLst>
              <a:ext uri="{FF2B5EF4-FFF2-40B4-BE49-F238E27FC236}">
                <a16:creationId xmlns:a16="http://schemas.microsoft.com/office/drawing/2014/main" id="{9B78D6AC-BB74-413A-8F7E-44513CF30CA0}"/>
              </a:ext>
            </a:extLst>
          </p:cNvPr>
          <p:cNvGrpSpPr/>
          <p:nvPr/>
        </p:nvGrpSpPr>
        <p:grpSpPr>
          <a:xfrm>
            <a:off x="676026" y="5744118"/>
            <a:ext cx="4283518" cy="637191"/>
            <a:chOff x="676027" y="5063739"/>
            <a:chExt cx="4283518" cy="637191"/>
          </a:xfrm>
        </p:grpSpPr>
        <p:sp>
          <p:nvSpPr>
            <p:cNvPr id="79" name="Rectangle 41">
              <a:extLst>
                <a:ext uri="{FF2B5EF4-FFF2-40B4-BE49-F238E27FC236}">
                  <a16:creationId xmlns:a16="http://schemas.microsoft.com/office/drawing/2014/main" id="{EDD39EDE-1214-4C0F-BE8A-61B4170D5322}"/>
                </a:ext>
              </a:extLst>
            </p:cNvPr>
            <p:cNvSpPr/>
            <p:nvPr/>
          </p:nvSpPr>
          <p:spPr>
            <a:xfrm flipH="1">
              <a:off x="951706" y="5078166"/>
              <a:ext cx="4007839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0" name="Group 51">
              <a:extLst>
                <a:ext uri="{FF2B5EF4-FFF2-40B4-BE49-F238E27FC236}">
                  <a16:creationId xmlns:a16="http://schemas.microsoft.com/office/drawing/2014/main" id="{285533A6-F03C-46CF-865E-54837BAC2305}"/>
                </a:ext>
              </a:extLst>
            </p:cNvPr>
            <p:cNvGrpSpPr/>
            <p:nvPr/>
          </p:nvGrpSpPr>
          <p:grpSpPr>
            <a:xfrm>
              <a:off x="676027" y="5063739"/>
              <a:ext cx="537103" cy="534197"/>
              <a:chOff x="11049987" y="1270856"/>
              <a:chExt cx="537103" cy="534197"/>
            </a:xfrm>
          </p:grpSpPr>
          <p:sp>
            <p:nvSpPr>
              <p:cNvPr id="82" name="Teardrop 52">
                <a:extLst>
                  <a:ext uri="{FF2B5EF4-FFF2-40B4-BE49-F238E27FC236}">
                    <a16:creationId xmlns:a16="http://schemas.microsoft.com/office/drawing/2014/main" id="{9E3E7311-763B-41F4-A3DF-BE24F7DEF333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53">
                <a:extLst>
                  <a:ext uri="{FF2B5EF4-FFF2-40B4-BE49-F238E27FC236}">
                    <a16:creationId xmlns:a16="http://schemas.microsoft.com/office/drawing/2014/main" id="{1C2F196A-F332-4795-A419-A8868FA620BB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1" name="TextBox 77">
              <a:extLst>
                <a:ext uri="{FF2B5EF4-FFF2-40B4-BE49-F238E27FC236}">
                  <a16:creationId xmlns:a16="http://schemas.microsoft.com/office/drawing/2014/main" id="{257F20A4-C4EF-4DAC-9500-98B097296CB7}"/>
                </a:ext>
              </a:extLst>
            </p:cNvPr>
            <p:cNvSpPr txBox="1"/>
            <p:nvPr/>
          </p:nvSpPr>
          <p:spPr>
            <a:xfrm>
              <a:off x="862768" y="5238081"/>
              <a:ext cx="29962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Verdana" panose="020B0604030504040204" pitchFamily="34" charset="0"/>
                  <a:ea typeface="Verdana" panose="020B0604030504040204" pitchFamily="34" charset="0"/>
                </a:rPr>
                <a:t>التنمية البشرية</a:t>
              </a:r>
              <a:endParaRPr lang="en-US" sz="20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84" name="Group 90">
            <a:extLst>
              <a:ext uri="{FF2B5EF4-FFF2-40B4-BE49-F238E27FC236}">
                <a16:creationId xmlns:a16="http://schemas.microsoft.com/office/drawing/2014/main" id="{0D517EB2-01CC-4FE8-9794-803FF58548AE}"/>
              </a:ext>
            </a:extLst>
          </p:cNvPr>
          <p:cNvGrpSpPr/>
          <p:nvPr/>
        </p:nvGrpSpPr>
        <p:grpSpPr>
          <a:xfrm>
            <a:off x="7968885" y="3138349"/>
            <a:ext cx="4102878" cy="704736"/>
            <a:chOff x="6919864" y="1319974"/>
            <a:chExt cx="4102878" cy="704736"/>
          </a:xfrm>
        </p:grpSpPr>
        <p:sp>
          <p:nvSpPr>
            <p:cNvPr id="85" name="Rectangle 32">
              <a:extLst>
                <a:ext uri="{FF2B5EF4-FFF2-40B4-BE49-F238E27FC236}">
                  <a16:creationId xmlns:a16="http://schemas.microsoft.com/office/drawing/2014/main" id="{E1661676-CFAC-4FA4-AADD-0BB58B205DEC}"/>
                </a:ext>
              </a:extLst>
            </p:cNvPr>
            <p:cNvSpPr/>
            <p:nvPr/>
          </p:nvSpPr>
          <p:spPr>
            <a:xfrm>
              <a:off x="6919864" y="1401946"/>
              <a:ext cx="3796827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6" name="Group 1">
              <a:extLst>
                <a:ext uri="{FF2B5EF4-FFF2-40B4-BE49-F238E27FC236}">
                  <a16:creationId xmlns:a16="http://schemas.microsoft.com/office/drawing/2014/main" id="{6ACC9FA2-EE6B-475E-A2D2-D795F79077F4}"/>
                </a:ext>
              </a:extLst>
            </p:cNvPr>
            <p:cNvGrpSpPr/>
            <p:nvPr/>
          </p:nvGrpSpPr>
          <p:grpSpPr>
            <a:xfrm>
              <a:off x="10485639" y="1378890"/>
              <a:ext cx="537103" cy="534197"/>
              <a:chOff x="11049987" y="1270856"/>
              <a:chExt cx="537103" cy="534197"/>
            </a:xfrm>
          </p:grpSpPr>
          <p:sp>
            <p:nvSpPr>
              <p:cNvPr id="88" name="Teardrop 36">
                <a:extLst>
                  <a:ext uri="{FF2B5EF4-FFF2-40B4-BE49-F238E27FC236}">
                    <a16:creationId xmlns:a16="http://schemas.microsoft.com/office/drawing/2014/main" id="{BD22C72F-0760-4998-BB72-F02C0C1E1CA9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37">
                <a:extLst>
                  <a:ext uri="{FF2B5EF4-FFF2-40B4-BE49-F238E27FC236}">
                    <a16:creationId xmlns:a16="http://schemas.microsoft.com/office/drawing/2014/main" id="{88099A5C-23D3-4F36-8950-1342B9B4D0BD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TextBox 78">
              <a:extLst>
                <a:ext uri="{FF2B5EF4-FFF2-40B4-BE49-F238E27FC236}">
                  <a16:creationId xmlns:a16="http://schemas.microsoft.com/office/drawing/2014/main" id="{BC38886A-A9A0-4A2F-A6BF-F1C0DA7D8DF6}"/>
                </a:ext>
              </a:extLst>
            </p:cNvPr>
            <p:cNvSpPr txBox="1"/>
            <p:nvPr/>
          </p:nvSpPr>
          <p:spPr>
            <a:xfrm>
              <a:off x="7491258" y="1319974"/>
              <a:ext cx="299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إعادة هيكلة القطاع الحكومي</a:t>
              </a:r>
              <a:endParaRPr lang="en-US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3CA8D11D-A767-4398-8E30-9ABDEDA0A9E9}"/>
              </a:ext>
            </a:extLst>
          </p:cNvPr>
          <p:cNvGrpSpPr/>
          <p:nvPr/>
        </p:nvGrpSpPr>
        <p:grpSpPr>
          <a:xfrm>
            <a:off x="8179706" y="4439632"/>
            <a:ext cx="3834607" cy="637097"/>
            <a:chOff x="8120137" y="2568995"/>
            <a:chExt cx="3834607" cy="637097"/>
          </a:xfrm>
        </p:grpSpPr>
        <p:sp>
          <p:nvSpPr>
            <p:cNvPr id="91" name="Rectangle 33">
              <a:extLst>
                <a:ext uri="{FF2B5EF4-FFF2-40B4-BE49-F238E27FC236}">
                  <a16:creationId xmlns:a16="http://schemas.microsoft.com/office/drawing/2014/main" id="{553F96CE-F6D6-4602-9D85-1EF024B2ABF6}"/>
                </a:ext>
              </a:extLst>
            </p:cNvPr>
            <p:cNvSpPr/>
            <p:nvPr/>
          </p:nvSpPr>
          <p:spPr>
            <a:xfrm>
              <a:off x="8120137" y="2583328"/>
              <a:ext cx="2583566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42">
              <a:extLst>
                <a:ext uri="{FF2B5EF4-FFF2-40B4-BE49-F238E27FC236}">
                  <a16:creationId xmlns:a16="http://schemas.microsoft.com/office/drawing/2014/main" id="{44503852-E1D2-490B-B996-CC3E66DBEFB2}"/>
                </a:ext>
              </a:extLst>
            </p:cNvPr>
            <p:cNvGrpSpPr/>
            <p:nvPr/>
          </p:nvGrpSpPr>
          <p:grpSpPr>
            <a:xfrm>
              <a:off x="11417641" y="2568995"/>
              <a:ext cx="537103" cy="534197"/>
              <a:chOff x="11981989" y="1270856"/>
              <a:chExt cx="537103" cy="534197"/>
            </a:xfrm>
          </p:grpSpPr>
          <p:sp>
            <p:nvSpPr>
              <p:cNvPr id="94" name="Teardrop 43">
                <a:extLst>
                  <a:ext uri="{FF2B5EF4-FFF2-40B4-BE49-F238E27FC236}">
                    <a16:creationId xmlns:a16="http://schemas.microsoft.com/office/drawing/2014/main" id="{3CF776BB-CEA5-4584-9B43-9E24BEDEA4EB}"/>
                  </a:ext>
                </a:extLst>
              </p:cNvPr>
              <p:cNvSpPr/>
              <p:nvPr/>
            </p:nvSpPr>
            <p:spPr>
              <a:xfrm rot="8141980">
                <a:off x="11981989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5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44">
                <a:extLst>
                  <a:ext uri="{FF2B5EF4-FFF2-40B4-BE49-F238E27FC236}">
                    <a16:creationId xmlns:a16="http://schemas.microsoft.com/office/drawing/2014/main" id="{A6414DF3-6DF5-4B0F-848F-F01776EE1EE1}"/>
                  </a:ext>
                </a:extLst>
              </p:cNvPr>
              <p:cNvSpPr/>
              <p:nvPr/>
            </p:nvSpPr>
            <p:spPr>
              <a:xfrm>
                <a:off x="12087138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3" name="TextBox 79">
              <a:extLst>
                <a:ext uri="{FF2B5EF4-FFF2-40B4-BE49-F238E27FC236}">
                  <a16:creationId xmlns:a16="http://schemas.microsoft.com/office/drawing/2014/main" id="{D05D65E6-F779-4A21-8B0E-F10A7474C23C}"/>
                </a:ext>
              </a:extLst>
            </p:cNvPr>
            <p:cNvSpPr txBox="1"/>
            <p:nvPr/>
          </p:nvSpPr>
          <p:spPr>
            <a:xfrm>
              <a:off x="8418868" y="2728477"/>
              <a:ext cx="299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التخصيص</a:t>
              </a:r>
              <a:endParaRPr lang="en-US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96" name="Group 88">
            <a:extLst>
              <a:ext uri="{FF2B5EF4-FFF2-40B4-BE49-F238E27FC236}">
                <a16:creationId xmlns:a16="http://schemas.microsoft.com/office/drawing/2014/main" id="{75841E1E-8B82-467C-8892-9F1C81360E9E}"/>
              </a:ext>
            </a:extLst>
          </p:cNvPr>
          <p:cNvGrpSpPr/>
          <p:nvPr/>
        </p:nvGrpSpPr>
        <p:grpSpPr>
          <a:xfrm>
            <a:off x="6919865" y="5758068"/>
            <a:ext cx="5064314" cy="661863"/>
            <a:chOff x="8032478" y="3868472"/>
            <a:chExt cx="5064314" cy="661863"/>
          </a:xfrm>
        </p:grpSpPr>
        <p:sp>
          <p:nvSpPr>
            <p:cNvPr id="97" name="Rectangle 34">
              <a:extLst>
                <a:ext uri="{FF2B5EF4-FFF2-40B4-BE49-F238E27FC236}">
                  <a16:creationId xmlns:a16="http://schemas.microsoft.com/office/drawing/2014/main" id="{F0E9C49C-4506-4E64-B030-24CA0980B403}"/>
                </a:ext>
              </a:extLst>
            </p:cNvPr>
            <p:cNvSpPr/>
            <p:nvPr/>
          </p:nvSpPr>
          <p:spPr>
            <a:xfrm>
              <a:off x="8032478" y="3907571"/>
              <a:ext cx="2671225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8" name="Group 45">
              <a:extLst>
                <a:ext uri="{FF2B5EF4-FFF2-40B4-BE49-F238E27FC236}">
                  <a16:creationId xmlns:a16="http://schemas.microsoft.com/office/drawing/2014/main" id="{3B8DA231-9F34-4C5F-B056-12FC47D0C9B1}"/>
                </a:ext>
              </a:extLst>
            </p:cNvPr>
            <p:cNvGrpSpPr/>
            <p:nvPr/>
          </p:nvGrpSpPr>
          <p:grpSpPr>
            <a:xfrm>
              <a:off x="12559689" y="3868472"/>
              <a:ext cx="537103" cy="534197"/>
              <a:chOff x="13124037" y="1249321"/>
              <a:chExt cx="537103" cy="534197"/>
            </a:xfrm>
          </p:grpSpPr>
          <p:sp>
            <p:nvSpPr>
              <p:cNvPr id="100" name="Teardrop 46">
                <a:extLst>
                  <a:ext uri="{FF2B5EF4-FFF2-40B4-BE49-F238E27FC236}">
                    <a16:creationId xmlns:a16="http://schemas.microsoft.com/office/drawing/2014/main" id="{A297CF3D-879C-463E-8C36-87CE0C4B0826}"/>
                  </a:ext>
                </a:extLst>
              </p:cNvPr>
              <p:cNvSpPr/>
              <p:nvPr/>
            </p:nvSpPr>
            <p:spPr>
              <a:xfrm rot="8141980">
                <a:off x="13124037" y="1249321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47">
                <a:extLst>
                  <a:ext uri="{FF2B5EF4-FFF2-40B4-BE49-F238E27FC236}">
                    <a16:creationId xmlns:a16="http://schemas.microsoft.com/office/drawing/2014/main" id="{C6330538-F312-4782-A253-A7FEA0CFD897}"/>
                  </a:ext>
                </a:extLst>
              </p:cNvPr>
              <p:cNvSpPr/>
              <p:nvPr/>
            </p:nvSpPr>
            <p:spPr>
              <a:xfrm>
                <a:off x="13229186" y="1353017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9" name="TextBox 80">
              <a:extLst>
                <a:ext uri="{FF2B5EF4-FFF2-40B4-BE49-F238E27FC236}">
                  <a16:creationId xmlns:a16="http://schemas.microsoft.com/office/drawing/2014/main" id="{468CED4C-DD6C-40A7-8FAC-033705BBAAFB}"/>
                </a:ext>
              </a:extLst>
            </p:cNvPr>
            <p:cNvSpPr txBox="1"/>
            <p:nvPr/>
          </p:nvSpPr>
          <p:spPr>
            <a:xfrm>
              <a:off x="10754190" y="4054190"/>
              <a:ext cx="18218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تنمية الاستثمار</a:t>
              </a:r>
              <a:endParaRPr lang="en-US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108" name="Oval 6">
            <a:extLst>
              <a:ext uri="{FF2B5EF4-FFF2-40B4-BE49-F238E27FC236}">
                <a16:creationId xmlns:a16="http://schemas.microsoft.com/office/drawing/2014/main" id="{7DAC9707-105A-4870-BE13-1C864DEFE17D}"/>
              </a:ext>
            </a:extLst>
          </p:cNvPr>
          <p:cNvSpPr/>
          <p:nvPr/>
        </p:nvSpPr>
        <p:spPr>
          <a:xfrm>
            <a:off x="4712676" y="2874939"/>
            <a:ext cx="2700997" cy="2700997"/>
          </a:xfrm>
          <a:prstGeom prst="ellipse">
            <a:avLst/>
          </a:prstGeom>
          <a:gradFill>
            <a:gsLst>
              <a:gs pos="1770">
                <a:srgbClr val="00B0F0">
                  <a:alpha val="41000"/>
                </a:srgbClr>
              </a:gs>
              <a:gs pos="100000">
                <a:srgbClr val="000099">
                  <a:alpha val="68000"/>
                </a:srgbClr>
              </a:gs>
            </a:gsLst>
            <a:lin ang="270000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9" name="Group 10">
            <a:extLst>
              <a:ext uri="{FF2B5EF4-FFF2-40B4-BE49-F238E27FC236}">
                <a16:creationId xmlns:a16="http://schemas.microsoft.com/office/drawing/2014/main" id="{DE99E0F0-7F05-40D8-908D-8686A0CE01A5}"/>
              </a:ext>
            </a:extLst>
          </p:cNvPr>
          <p:cNvGrpSpPr/>
          <p:nvPr/>
        </p:nvGrpSpPr>
        <p:grpSpPr>
          <a:xfrm>
            <a:off x="5568820" y="1706828"/>
            <a:ext cx="822423" cy="822423"/>
            <a:chOff x="3608900" y="1227358"/>
            <a:chExt cx="822423" cy="822423"/>
          </a:xfrm>
        </p:grpSpPr>
        <p:sp>
          <p:nvSpPr>
            <p:cNvPr id="110" name="Oval 9">
              <a:extLst>
                <a:ext uri="{FF2B5EF4-FFF2-40B4-BE49-F238E27FC236}">
                  <a16:creationId xmlns:a16="http://schemas.microsoft.com/office/drawing/2014/main" id="{640DA610-CC57-4026-8B4A-D3357E1BA910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9900CC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8">
              <a:extLst>
                <a:ext uri="{FF2B5EF4-FFF2-40B4-BE49-F238E27FC236}">
                  <a16:creationId xmlns:a16="http://schemas.microsoft.com/office/drawing/2014/main" id="{7A34AEFA-E2BF-4D5B-9364-D6D569C6DC7E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">
            <a:extLst>
              <a:ext uri="{FF2B5EF4-FFF2-40B4-BE49-F238E27FC236}">
                <a16:creationId xmlns:a16="http://schemas.microsoft.com/office/drawing/2014/main" id="{1B670949-E3D2-4A73-B24B-FE24938DD4F9}"/>
              </a:ext>
            </a:extLst>
          </p:cNvPr>
          <p:cNvGrpSpPr/>
          <p:nvPr/>
        </p:nvGrpSpPr>
        <p:grpSpPr>
          <a:xfrm>
            <a:off x="3802478" y="3126936"/>
            <a:ext cx="822423" cy="822423"/>
            <a:chOff x="3608900" y="1227358"/>
            <a:chExt cx="822423" cy="822423"/>
          </a:xfrm>
        </p:grpSpPr>
        <p:sp>
          <p:nvSpPr>
            <p:cNvPr id="113" name="Oval 12">
              <a:extLst>
                <a:ext uri="{FF2B5EF4-FFF2-40B4-BE49-F238E27FC236}">
                  <a16:creationId xmlns:a16="http://schemas.microsoft.com/office/drawing/2014/main" id="{D31F9321-6A88-472C-8934-92E810A68EDB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00336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3">
              <a:extLst>
                <a:ext uri="{FF2B5EF4-FFF2-40B4-BE49-F238E27FC236}">
                  <a16:creationId xmlns:a16="http://schemas.microsoft.com/office/drawing/2014/main" id="{49DD812A-9871-475D-8786-A27C90266A37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4">
            <a:extLst>
              <a:ext uri="{FF2B5EF4-FFF2-40B4-BE49-F238E27FC236}">
                <a16:creationId xmlns:a16="http://schemas.microsoft.com/office/drawing/2014/main" id="{A008B990-FB1F-4306-8CFD-23D407693C0B}"/>
              </a:ext>
            </a:extLst>
          </p:cNvPr>
          <p:cNvGrpSpPr/>
          <p:nvPr/>
        </p:nvGrpSpPr>
        <p:grpSpPr>
          <a:xfrm>
            <a:off x="3700596" y="4493261"/>
            <a:ext cx="822423" cy="822423"/>
            <a:chOff x="3608900" y="1227358"/>
            <a:chExt cx="822423" cy="822423"/>
          </a:xfrm>
        </p:grpSpPr>
        <p:sp>
          <p:nvSpPr>
            <p:cNvPr id="116" name="Oval 15">
              <a:extLst>
                <a:ext uri="{FF2B5EF4-FFF2-40B4-BE49-F238E27FC236}">
                  <a16:creationId xmlns:a16="http://schemas.microsoft.com/office/drawing/2014/main" id="{988704C5-BDD2-4A92-A725-C1B5B04F1D94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6600FF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6">
              <a:extLst>
                <a:ext uri="{FF2B5EF4-FFF2-40B4-BE49-F238E27FC236}">
                  <a16:creationId xmlns:a16="http://schemas.microsoft.com/office/drawing/2014/main" id="{F96D9C0D-6973-4ADF-98D6-8EC1912AE32A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7">
            <a:extLst>
              <a:ext uri="{FF2B5EF4-FFF2-40B4-BE49-F238E27FC236}">
                <a16:creationId xmlns:a16="http://schemas.microsoft.com/office/drawing/2014/main" id="{F53F6F05-5148-4FC6-99BB-4ED34035D78F}"/>
              </a:ext>
            </a:extLst>
          </p:cNvPr>
          <p:cNvGrpSpPr/>
          <p:nvPr/>
        </p:nvGrpSpPr>
        <p:grpSpPr>
          <a:xfrm>
            <a:off x="4523019" y="5649655"/>
            <a:ext cx="822423" cy="822423"/>
            <a:chOff x="3608900" y="1227358"/>
            <a:chExt cx="822423" cy="822423"/>
          </a:xfrm>
        </p:grpSpPr>
        <p:sp>
          <p:nvSpPr>
            <p:cNvPr id="119" name="Oval 18">
              <a:extLst>
                <a:ext uri="{FF2B5EF4-FFF2-40B4-BE49-F238E27FC236}">
                  <a16:creationId xmlns:a16="http://schemas.microsoft.com/office/drawing/2014/main" id="{72888031-EF61-4A17-96BC-89261CCC1770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FFFF0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9">
              <a:extLst>
                <a:ext uri="{FF2B5EF4-FFF2-40B4-BE49-F238E27FC236}">
                  <a16:creationId xmlns:a16="http://schemas.microsoft.com/office/drawing/2014/main" id="{68167DE7-43C4-4940-8D75-AFD905160357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20">
            <a:extLst>
              <a:ext uri="{FF2B5EF4-FFF2-40B4-BE49-F238E27FC236}">
                <a16:creationId xmlns:a16="http://schemas.microsoft.com/office/drawing/2014/main" id="{E83CD384-4E5D-414C-9597-69077999E646}"/>
              </a:ext>
            </a:extLst>
          </p:cNvPr>
          <p:cNvGrpSpPr/>
          <p:nvPr/>
        </p:nvGrpSpPr>
        <p:grpSpPr>
          <a:xfrm>
            <a:off x="7557676" y="3138349"/>
            <a:ext cx="822423" cy="822423"/>
            <a:chOff x="3608900" y="1227358"/>
            <a:chExt cx="822423" cy="822423"/>
          </a:xfrm>
        </p:grpSpPr>
        <p:sp>
          <p:nvSpPr>
            <p:cNvPr id="122" name="Oval 21">
              <a:extLst>
                <a:ext uri="{FF2B5EF4-FFF2-40B4-BE49-F238E27FC236}">
                  <a16:creationId xmlns:a16="http://schemas.microsoft.com/office/drawing/2014/main" id="{46F44D83-FF0D-407A-A3BF-8A4207C5742F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FF990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22">
              <a:extLst>
                <a:ext uri="{FF2B5EF4-FFF2-40B4-BE49-F238E27FC236}">
                  <a16:creationId xmlns:a16="http://schemas.microsoft.com/office/drawing/2014/main" id="{19DC3F46-B00C-4964-BF5C-C0A592457698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23">
            <a:extLst>
              <a:ext uri="{FF2B5EF4-FFF2-40B4-BE49-F238E27FC236}">
                <a16:creationId xmlns:a16="http://schemas.microsoft.com/office/drawing/2014/main" id="{3D86FA54-C95D-442C-A3CE-05EFCE0C5E97}"/>
              </a:ext>
            </a:extLst>
          </p:cNvPr>
          <p:cNvGrpSpPr/>
          <p:nvPr/>
        </p:nvGrpSpPr>
        <p:grpSpPr>
          <a:xfrm>
            <a:off x="7644125" y="4383747"/>
            <a:ext cx="822423" cy="822423"/>
            <a:chOff x="3608900" y="1227358"/>
            <a:chExt cx="822423" cy="822423"/>
          </a:xfrm>
        </p:grpSpPr>
        <p:sp>
          <p:nvSpPr>
            <p:cNvPr id="125" name="Oval 24">
              <a:extLst>
                <a:ext uri="{FF2B5EF4-FFF2-40B4-BE49-F238E27FC236}">
                  <a16:creationId xmlns:a16="http://schemas.microsoft.com/office/drawing/2014/main" id="{AE80951A-3F18-444F-B0CA-D07B517291A4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FF505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25">
              <a:extLst>
                <a:ext uri="{FF2B5EF4-FFF2-40B4-BE49-F238E27FC236}">
                  <a16:creationId xmlns:a16="http://schemas.microsoft.com/office/drawing/2014/main" id="{5000CC32-420A-446C-AD48-2B3AF6CF07F8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26">
            <a:extLst>
              <a:ext uri="{FF2B5EF4-FFF2-40B4-BE49-F238E27FC236}">
                <a16:creationId xmlns:a16="http://schemas.microsoft.com/office/drawing/2014/main" id="{ED41D5FC-F9E9-4280-9EEF-1921F55A1193}"/>
              </a:ext>
            </a:extLst>
          </p:cNvPr>
          <p:cNvGrpSpPr/>
          <p:nvPr/>
        </p:nvGrpSpPr>
        <p:grpSpPr>
          <a:xfrm>
            <a:off x="6596314" y="5702478"/>
            <a:ext cx="822423" cy="822423"/>
            <a:chOff x="3608900" y="1227358"/>
            <a:chExt cx="822423" cy="822423"/>
          </a:xfrm>
        </p:grpSpPr>
        <p:sp>
          <p:nvSpPr>
            <p:cNvPr id="128" name="Oval 27">
              <a:extLst>
                <a:ext uri="{FF2B5EF4-FFF2-40B4-BE49-F238E27FC236}">
                  <a16:creationId xmlns:a16="http://schemas.microsoft.com/office/drawing/2014/main" id="{5887AA1B-22EA-4C99-B84A-F7A13BC939CE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92D05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28">
              <a:extLst>
                <a:ext uri="{FF2B5EF4-FFF2-40B4-BE49-F238E27FC236}">
                  <a16:creationId xmlns:a16="http://schemas.microsoft.com/office/drawing/2014/main" id="{26397492-06F3-4D4C-BC6E-3279D4D741A1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3" name="Graphic 3" descr="Bar chart">
            <a:extLst>
              <a:ext uri="{FF2B5EF4-FFF2-40B4-BE49-F238E27FC236}">
                <a16:creationId xmlns:a16="http://schemas.microsoft.com/office/drawing/2014/main" id="{850202CA-6720-44F0-A8A0-45C33C1FB1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72456" y="4630872"/>
            <a:ext cx="365760" cy="365760"/>
          </a:xfrm>
          <a:prstGeom prst="rect">
            <a:avLst/>
          </a:prstGeom>
        </p:spPr>
      </p:pic>
      <p:pic>
        <p:nvPicPr>
          <p:cNvPr id="134" name="Graphic 5" descr="Upward trend RTL">
            <a:extLst>
              <a:ext uri="{FF2B5EF4-FFF2-40B4-BE49-F238E27FC236}">
                <a16:creationId xmlns:a16="http://schemas.microsoft.com/office/drawing/2014/main" id="{D02DFA87-F48B-4CA9-ABEC-CCD25DCFCDD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778807" y="3363732"/>
            <a:ext cx="365760" cy="365760"/>
          </a:xfrm>
          <a:prstGeom prst="rect">
            <a:avLst/>
          </a:prstGeom>
        </p:spPr>
      </p:pic>
      <p:pic>
        <p:nvPicPr>
          <p:cNvPr id="135" name="Graphic 63" descr="Downward trend">
            <a:extLst>
              <a:ext uri="{FF2B5EF4-FFF2-40B4-BE49-F238E27FC236}">
                <a16:creationId xmlns:a16="http://schemas.microsoft.com/office/drawing/2014/main" id="{10EE7362-8878-4BAA-9EA4-701EBEEA592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15919" y="1926108"/>
            <a:ext cx="365760" cy="365760"/>
          </a:xfrm>
          <a:prstGeom prst="rect">
            <a:avLst/>
          </a:prstGeom>
        </p:spPr>
      </p:pic>
      <p:pic>
        <p:nvPicPr>
          <p:cNvPr id="136" name="Graphic 65" descr="Stopwatch">
            <a:extLst>
              <a:ext uri="{FF2B5EF4-FFF2-40B4-BE49-F238E27FC236}">
                <a16:creationId xmlns:a16="http://schemas.microsoft.com/office/drawing/2014/main" id="{EE9572EA-9324-4C50-9320-2DA60B217BA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012641" y="3378502"/>
            <a:ext cx="365760" cy="365760"/>
          </a:xfrm>
          <a:prstGeom prst="rect">
            <a:avLst/>
          </a:prstGeom>
        </p:spPr>
      </p:pic>
      <p:pic>
        <p:nvPicPr>
          <p:cNvPr id="137" name="Graphic 67" descr="Hourglass">
            <a:extLst>
              <a:ext uri="{FF2B5EF4-FFF2-40B4-BE49-F238E27FC236}">
                <a16:creationId xmlns:a16="http://schemas.microsoft.com/office/drawing/2014/main" id="{3E3295AC-E987-4C73-A40D-8D36174280D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744696" y="5887047"/>
            <a:ext cx="365760" cy="365760"/>
          </a:xfrm>
          <a:prstGeom prst="rect">
            <a:avLst/>
          </a:prstGeom>
        </p:spPr>
      </p:pic>
      <p:pic>
        <p:nvPicPr>
          <p:cNvPr id="138" name="Graphic 69" descr="Research">
            <a:extLst>
              <a:ext uri="{FF2B5EF4-FFF2-40B4-BE49-F238E27FC236}">
                <a16:creationId xmlns:a16="http://schemas.microsoft.com/office/drawing/2014/main" id="{3AE9B385-9339-43CC-A834-9BE8F1A783D7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940786" y="4745876"/>
            <a:ext cx="365760" cy="365760"/>
          </a:xfrm>
          <a:prstGeom prst="rect">
            <a:avLst/>
          </a:prstGeom>
        </p:spPr>
      </p:pic>
      <p:pic>
        <p:nvPicPr>
          <p:cNvPr id="139" name="Graphic 71" descr="Eye">
            <a:extLst>
              <a:ext uri="{FF2B5EF4-FFF2-40B4-BE49-F238E27FC236}">
                <a16:creationId xmlns:a16="http://schemas.microsoft.com/office/drawing/2014/main" id="{0E0CADBC-8525-473E-83B1-0FC809F0BC34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827827" y="5949272"/>
            <a:ext cx="365760" cy="365760"/>
          </a:xfrm>
          <a:prstGeom prst="rect">
            <a:avLst/>
          </a:prstGeom>
        </p:spPr>
      </p:pic>
      <p:sp>
        <p:nvSpPr>
          <p:cNvPr id="141" name="TextBox 82">
            <a:extLst>
              <a:ext uri="{FF2B5EF4-FFF2-40B4-BE49-F238E27FC236}">
                <a16:creationId xmlns:a16="http://schemas.microsoft.com/office/drawing/2014/main" id="{2A907E60-359A-4B7B-A8ED-87654F922942}"/>
              </a:ext>
            </a:extLst>
          </p:cNvPr>
          <p:cNvSpPr txBox="1"/>
          <p:nvPr/>
        </p:nvSpPr>
        <p:spPr>
          <a:xfrm>
            <a:off x="4745500" y="3843085"/>
            <a:ext cx="27009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dirty="0">
                <a:solidFill>
                  <a:schemeClr val="bg1"/>
                </a:solidFill>
              </a:rPr>
              <a:t>من الجهود الوطنية</a:t>
            </a:r>
          </a:p>
          <a:p>
            <a:pPr algn="ctr"/>
            <a:r>
              <a:rPr lang="ar-SY" sz="2400" dirty="0">
                <a:solidFill>
                  <a:schemeClr val="bg1"/>
                </a:solidFill>
              </a:rPr>
              <a:t>لتنويع الاقتصاد</a:t>
            </a:r>
          </a:p>
          <a:p>
            <a:pPr algn="ctr"/>
            <a:r>
              <a:rPr lang="ar-SY" sz="2400" dirty="0">
                <a:solidFill>
                  <a:schemeClr val="bg1"/>
                </a:solidFill>
              </a:rPr>
              <a:t>رؤية ٢٠30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57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C7A28C4-DC2A-40B3-B132-98BC2F21256D}"/>
              </a:ext>
            </a:extLst>
          </p:cNvPr>
          <p:cNvGrpSpPr/>
          <p:nvPr/>
        </p:nvGrpSpPr>
        <p:grpSpPr>
          <a:xfrm>
            <a:off x="8787826" y="4827446"/>
            <a:ext cx="1905007" cy="1905007"/>
            <a:chOff x="8787826" y="4827446"/>
            <a:chExt cx="1905007" cy="1905007"/>
          </a:xfrm>
        </p:grpSpPr>
        <p:sp>
          <p:nvSpPr>
            <p:cNvPr id="8" name="Frame 7">
              <a:extLst>
                <a:ext uri="{FF2B5EF4-FFF2-40B4-BE49-F238E27FC236}">
                  <a16:creationId xmlns:a16="http://schemas.microsoft.com/office/drawing/2014/main" id="{F851CAA9-6228-46D3-985A-8E5A1F31969B}"/>
                </a:ext>
              </a:extLst>
            </p:cNvPr>
            <p:cNvSpPr/>
            <p:nvPr/>
          </p:nvSpPr>
          <p:spPr>
            <a:xfrm>
              <a:off x="8787826" y="4827446"/>
              <a:ext cx="1905007" cy="1905007"/>
            </a:xfrm>
            <a:prstGeom prst="frame">
              <a:avLst>
                <a:gd name="adj1" fmla="val 14797"/>
              </a:avLst>
            </a:prstGeom>
            <a:solidFill>
              <a:srgbClr val="9900CC"/>
            </a:solidFill>
            <a:ln>
              <a:noFill/>
            </a:ln>
            <a:scene3d>
              <a:camera prst="isometricOffAxis2Left"/>
              <a:lightRig rig="threePt" dir="t"/>
            </a:scene3d>
            <a:sp3d extrusionH="1143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A2BB633-214C-4EBC-8362-58E50A6CD731}"/>
                </a:ext>
              </a:extLst>
            </p:cNvPr>
            <p:cNvSpPr/>
            <p:nvPr/>
          </p:nvSpPr>
          <p:spPr>
            <a:xfrm>
              <a:off x="9410132" y="5143435"/>
              <a:ext cx="986972" cy="11012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scene3d>
              <a:camera prst="isometricOffAxis2Left"/>
              <a:lightRig rig="threePt" dir="t"/>
            </a:scene3d>
            <a:sp3d extrusionH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Graphic 16" descr="Head with gears">
              <a:extLst>
                <a:ext uri="{FF2B5EF4-FFF2-40B4-BE49-F238E27FC236}">
                  <a16:creationId xmlns:a16="http://schemas.microsoft.com/office/drawing/2014/main" id="{C41D6AEB-8DBB-4066-9D01-C2AD8FD6B4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530961" y="5412625"/>
              <a:ext cx="640080" cy="640080"/>
            </a:xfrm>
            <a:prstGeom prst="rect">
              <a:avLst/>
            </a:prstGeom>
            <a:scene3d>
              <a:camera prst="isometricOffAxis2Left"/>
              <a:lightRig rig="threePt" dir="t"/>
            </a:scene3d>
          </p:spPr>
        </p:pic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1CCA3FD4-4C1C-4525-AE8F-FE90ABF7E611}"/>
              </a:ext>
            </a:extLst>
          </p:cNvPr>
          <p:cNvSpPr txBox="1"/>
          <p:nvPr/>
        </p:nvSpPr>
        <p:spPr>
          <a:xfrm>
            <a:off x="5445385" y="1803212"/>
            <a:ext cx="3342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solidFill>
                  <a:srgbClr val="FF9900"/>
                </a:solidFill>
                <a:latin typeface="Century Gothic" panose="020B0502020202020204" pitchFamily="34" charset="0"/>
              </a:rPr>
              <a:t>إعادة هيكلة القطاع الحكومي:</a:t>
            </a:r>
            <a:endParaRPr lang="en-US" b="1" dirty="0">
              <a:solidFill>
                <a:srgbClr val="FF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B96FEDA-B927-4D92-89D5-75761265E707}"/>
              </a:ext>
            </a:extLst>
          </p:cNvPr>
          <p:cNvSpPr txBox="1"/>
          <p:nvPr/>
        </p:nvSpPr>
        <p:spPr>
          <a:xfrm>
            <a:off x="427903" y="1771642"/>
            <a:ext cx="5709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>
                <a:latin typeface="Century Gothic" panose="020B0502020202020204" pitchFamily="34" charset="0"/>
              </a:rPr>
              <a:t>تنفيذ سياسات واسعة لتطوير القطاع الحكومي بحيث يصبح أكثر فاعلية ويواكب المستجدات في الاقتصاد واحتياجات المجتمع.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72BD120-1237-412F-B5C8-FD3E5C55624C}"/>
              </a:ext>
            </a:extLst>
          </p:cNvPr>
          <p:cNvSpPr txBox="1"/>
          <p:nvPr/>
        </p:nvSpPr>
        <p:spPr>
          <a:xfrm>
            <a:off x="5467687" y="3547150"/>
            <a:ext cx="3342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solidFill>
                  <a:srgbClr val="33CCFF"/>
                </a:solidFill>
                <a:latin typeface="Century Gothic" panose="020B0502020202020204" pitchFamily="34" charset="0"/>
              </a:rPr>
              <a:t>إعادة هيكلة القطاع الحكومي:</a:t>
            </a:r>
            <a:endParaRPr lang="en-US" b="1" dirty="0">
              <a:solidFill>
                <a:srgbClr val="33CCFF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45B251C-D149-4081-842A-8B8570BBE91C}"/>
              </a:ext>
            </a:extLst>
          </p:cNvPr>
          <p:cNvSpPr txBox="1"/>
          <p:nvPr/>
        </p:nvSpPr>
        <p:spPr>
          <a:xfrm>
            <a:off x="229032" y="3363709"/>
            <a:ext cx="60254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>
                <a:latin typeface="Century Gothic" panose="020B0502020202020204" pitchFamily="34" charset="0"/>
              </a:rPr>
              <a:t>ولقد أُلغي عدد من المجالس العليا السابقة وأُنشئ مجلسان للشؤون الاقتصادية والتنمية والشؤون السياسية والأمنية؛ من أجل رفع كفاءة الأداء وتسريع الإجراءات ودقة تنفيذ الخطط</a:t>
            </a:r>
          </a:p>
          <a:p>
            <a:pPr algn="r"/>
            <a:r>
              <a:rPr lang="ar-SY" dirty="0">
                <a:latin typeface="Century Gothic" panose="020B0502020202020204" pitchFamily="34" charset="0"/>
              </a:rPr>
              <a:t>وأُدمج عدد من الوزارات لتحقيق مزيد من الكفاءة وتنظيم الاختصاص، مثل: وزارة البيئة والمياه والزراعة، ووزارة العمل والتنمية الاجتماعية، ووزارة التعليم.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B20D5B9-EF7F-4084-B913-E7D025B8A8C7}"/>
              </a:ext>
            </a:extLst>
          </p:cNvPr>
          <p:cNvSpPr txBox="1"/>
          <p:nvPr/>
        </p:nvSpPr>
        <p:spPr>
          <a:xfrm>
            <a:off x="5862048" y="5315629"/>
            <a:ext cx="2872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solidFill>
                  <a:srgbClr val="9900CC"/>
                </a:solidFill>
                <a:latin typeface="Century Gothic" panose="020B0502020202020204" pitchFamily="34" charset="0"/>
              </a:rPr>
              <a:t>إعادة هيكلة القطاع الحكومي:</a:t>
            </a:r>
            <a:endParaRPr lang="en-US" b="1" dirty="0">
              <a:solidFill>
                <a:srgbClr val="9900CC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BF4782B-4378-4155-940C-C191C8766443}"/>
              </a:ext>
            </a:extLst>
          </p:cNvPr>
          <p:cNvSpPr txBox="1"/>
          <p:nvPr/>
        </p:nvSpPr>
        <p:spPr>
          <a:xfrm>
            <a:off x="200783" y="5370905"/>
            <a:ext cx="59363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>
                <a:latin typeface="Century Gothic" panose="020B0502020202020204" pitchFamily="34" charset="0"/>
              </a:rPr>
              <a:t>ومن جوانب تطوير القطاع الحكومي إنشاء عدد من الهيئات، والمراكز الحكومية؛ لخدمة الاقتصاد الوطني، مثل: الهيئة العامة للمنشآت الصغيرة والمتوسطة، وهيئة المشتريات الحكومية والمحتوى المحلي.</a:t>
            </a:r>
            <a:endParaRPr lang="en-US" dirty="0">
              <a:latin typeface="Century Gothic" panose="020B0502020202020204" pitchFamily="34" charset="0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236FBB6-A4FC-4544-AA7E-6247BF07CF75}"/>
              </a:ext>
            </a:extLst>
          </p:cNvPr>
          <p:cNvCxnSpPr>
            <a:cxnSpLocks/>
          </p:cNvCxnSpPr>
          <p:nvPr/>
        </p:nvCxnSpPr>
        <p:spPr>
          <a:xfrm flipH="1">
            <a:off x="6530678" y="2158904"/>
            <a:ext cx="1965622" cy="0"/>
          </a:xfrm>
          <a:prstGeom prst="straightConnector1">
            <a:avLst/>
          </a:prstGeom>
          <a:ln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38FD9BF-2A3A-443A-83CA-4A679E6E1689}"/>
              </a:ext>
            </a:extLst>
          </p:cNvPr>
          <p:cNvCxnSpPr>
            <a:cxnSpLocks/>
          </p:cNvCxnSpPr>
          <p:nvPr/>
        </p:nvCxnSpPr>
        <p:spPr>
          <a:xfrm flipH="1">
            <a:off x="6530678" y="3875654"/>
            <a:ext cx="1965622" cy="0"/>
          </a:xfrm>
          <a:prstGeom prst="straightConnector1">
            <a:avLst/>
          </a:prstGeom>
          <a:ln>
            <a:solidFill>
              <a:srgbClr val="33CC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A6D044F-F777-428C-AB36-2C7378A58283}"/>
              </a:ext>
            </a:extLst>
          </p:cNvPr>
          <p:cNvCxnSpPr>
            <a:cxnSpLocks/>
          </p:cNvCxnSpPr>
          <p:nvPr/>
        </p:nvCxnSpPr>
        <p:spPr>
          <a:xfrm flipH="1">
            <a:off x="6530678" y="5685722"/>
            <a:ext cx="1812654" cy="0"/>
          </a:xfrm>
          <a:prstGeom prst="straightConnector1">
            <a:avLst/>
          </a:prstGeom>
          <a:ln>
            <a:solidFill>
              <a:srgbClr val="99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D6C46D03-C357-4DE3-862A-D1357C985C1B}"/>
              </a:ext>
            </a:extLst>
          </p:cNvPr>
          <p:cNvGrpSpPr/>
          <p:nvPr/>
        </p:nvGrpSpPr>
        <p:grpSpPr>
          <a:xfrm>
            <a:off x="8417715" y="2850074"/>
            <a:ext cx="1763485" cy="1763485"/>
            <a:chOff x="8417715" y="2850074"/>
            <a:chExt cx="1763485" cy="1763485"/>
          </a:xfrm>
        </p:grpSpPr>
        <p:sp>
          <p:nvSpPr>
            <p:cNvPr id="6" name="Frame 5">
              <a:extLst>
                <a:ext uri="{FF2B5EF4-FFF2-40B4-BE49-F238E27FC236}">
                  <a16:creationId xmlns:a16="http://schemas.microsoft.com/office/drawing/2014/main" id="{3C41DED4-FC13-4971-A445-8A4EFB6A1617}"/>
                </a:ext>
              </a:extLst>
            </p:cNvPr>
            <p:cNvSpPr/>
            <p:nvPr/>
          </p:nvSpPr>
          <p:spPr>
            <a:xfrm>
              <a:off x="8417715" y="2850074"/>
              <a:ext cx="1763485" cy="1763485"/>
            </a:xfrm>
            <a:prstGeom prst="frame">
              <a:avLst>
                <a:gd name="adj1" fmla="val 14797"/>
              </a:avLst>
            </a:prstGeom>
            <a:solidFill>
              <a:srgbClr val="33CCFF"/>
            </a:solidFill>
            <a:ln>
              <a:noFill/>
            </a:ln>
            <a:scene3d>
              <a:camera prst="isometricOffAxis1Left"/>
              <a:lightRig rig="threePt" dir="t"/>
            </a:scene3d>
            <a:sp3d extrusionH="1143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23941E4-D955-45AB-BDB8-30EE2932D449}"/>
                </a:ext>
              </a:extLst>
            </p:cNvPr>
            <p:cNvSpPr/>
            <p:nvPr/>
          </p:nvSpPr>
          <p:spPr>
            <a:xfrm>
              <a:off x="8678875" y="3117124"/>
              <a:ext cx="1232036" cy="12293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scene3d>
              <a:camera prst="isometricOffAxis1Left"/>
              <a:lightRig rig="threePt" dir="t"/>
            </a:scene3d>
            <a:sp3d extrusionH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Graphic 14" descr="Presentation with pie chart">
              <a:extLst>
                <a:ext uri="{FF2B5EF4-FFF2-40B4-BE49-F238E27FC236}">
                  <a16:creationId xmlns:a16="http://schemas.microsoft.com/office/drawing/2014/main" id="{1A2E6B73-2A70-4F37-82AF-5172C954C7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968503" y="3504028"/>
              <a:ext cx="640080" cy="640080"/>
            </a:xfrm>
            <a:prstGeom prst="rect">
              <a:avLst/>
            </a:prstGeom>
            <a:scene3d>
              <a:camera prst="isometricOffAxis1Left"/>
              <a:lightRig rig="threePt" dir="t"/>
            </a:scene3d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9BA398D-206E-40B1-BB46-14B90BDEFFBD}"/>
              </a:ext>
            </a:extLst>
          </p:cNvPr>
          <p:cNvGrpSpPr/>
          <p:nvPr/>
        </p:nvGrpSpPr>
        <p:grpSpPr>
          <a:xfrm>
            <a:off x="8787826" y="1151260"/>
            <a:ext cx="1763485" cy="1763485"/>
            <a:chOff x="8787826" y="1151260"/>
            <a:chExt cx="1763485" cy="1763485"/>
          </a:xfrm>
        </p:grpSpPr>
        <p:sp>
          <p:nvSpPr>
            <p:cNvPr id="5" name="Frame 4">
              <a:extLst>
                <a:ext uri="{FF2B5EF4-FFF2-40B4-BE49-F238E27FC236}">
                  <a16:creationId xmlns:a16="http://schemas.microsoft.com/office/drawing/2014/main" id="{7A3644DF-E6C8-4304-BE91-06A0F31E0384}"/>
                </a:ext>
              </a:extLst>
            </p:cNvPr>
            <p:cNvSpPr/>
            <p:nvPr/>
          </p:nvSpPr>
          <p:spPr>
            <a:xfrm>
              <a:off x="8787826" y="1151260"/>
              <a:ext cx="1763485" cy="1763485"/>
            </a:xfrm>
            <a:prstGeom prst="frame">
              <a:avLst>
                <a:gd name="adj1" fmla="val 14797"/>
              </a:avLst>
            </a:prstGeom>
            <a:solidFill>
              <a:srgbClr val="FF9900"/>
            </a:solidFill>
            <a:ln>
              <a:noFill/>
            </a:ln>
            <a:scene3d>
              <a:camera prst="isometricOffAxis2Left"/>
              <a:lightRig rig="threePt" dir="t"/>
            </a:scene3d>
            <a:sp3d extrusionH="1143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5F46122-0DBC-4741-A1A5-B97C0B3ED2D1}"/>
                </a:ext>
              </a:extLst>
            </p:cNvPr>
            <p:cNvSpPr/>
            <p:nvPr/>
          </p:nvSpPr>
          <p:spPr>
            <a:xfrm>
              <a:off x="9280405" y="1437242"/>
              <a:ext cx="986972" cy="11012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scene3d>
              <a:camera prst="isometricOffAxis2Left"/>
              <a:lightRig rig="threePt" dir="t"/>
            </a:scene3d>
            <a:sp3d extrusionH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Graphic 12" descr="Bullseye">
              <a:extLst>
                <a:ext uri="{FF2B5EF4-FFF2-40B4-BE49-F238E27FC236}">
                  <a16:creationId xmlns:a16="http://schemas.microsoft.com/office/drawing/2014/main" id="{886DF49D-724C-4249-8131-2D71C9A7353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442151" y="1711848"/>
              <a:ext cx="640080" cy="640080"/>
            </a:xfrm>
            <a:prstGeom prst="rect">
              <a:avLst/>
            </a:prstGeom>
            <a:scene3d>
              <a:camera prst="isometricOffAxis2Left"/>
              <a:lightRig rig="threePt" dir="t"/>
            </a:scene3d>
          </p:spPr>
        </p:pic>
      </p:grpSp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</a:t>
                </a:r>
              </a:p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9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912112"/>
                <a:chOff x="5162561" y="1484950"/>
                <a:chExt cx="5116090" cy="912112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السادس عشر 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162561" y="1812287"/>
                  <a:ext cx="511609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3200" dirty="0">
                      <a:latin typeface="Century Gothic" panose="020B0502020202020204" pitchFamily="34" charset="0"/>
                    </a:rPr>
                    <a:t>التنوع الاقتصادي </a:t>
                  </a:r>
                  <a:endParaRPr lang="en-US" sz="3200" dirty="0">
                    <a:latin typeface="Century Gothic" panose="020B0502020202020204" pitchFamily="34" charset="0"/>
                  </a:endParaRP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682247" y="0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81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nodeType="click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3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1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1" fill="hold" nodeType="click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9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20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1" fill="hold" nodeType="click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25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26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8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7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66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8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2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19" grpId="0"/>
          <p:bldP spid="20" grpId="0"/>
          <p:bldP spid="21" grpId="0"/>
          <p:bldP spid="22" grpId="0"/>
          <p:bldP spid="2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8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7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66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8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2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19" grpId="0"/>
          <p:bldP spid="20" grpId="0"/>
          <p:bldP spid="21" grpId="0"/>
          <p:bldP spid="22" grpId="0"/>
          <p:bldP spid="23" grpId="0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E4E1852D-5C35-41A2-B03E-79D9B0427BA1}"/>
              </a:ext>
            </a:extLst>
          </p:cNvPr>
          <p:cNvSpPr/>
          <p:nvPr/>
        </p:nvSpPr>
        <p:spPr>
          <a:xfrm>
            <a:off x="248289" y="2861715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85000">
                <a:schemeClr val="bg1">
                  <a:lumMod val="75000"/>
                </a:schemeClr>
              </a:gs>
              <a:gs pos="15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7">
            <a:extLst>
              <a:ext uri="{FF2B5EF4-FFF2-40B4-BE49-F238E27FC236}">
                <a16:creationId xmlns:a16="http://schemas.microsoft.com/office/drawing/2014/main" id="{F32075F2-15C2-43D2-8239-5CA3C5EC0DCB}"/>
              </a:ext>
            </a:extLst>
          </p:cNvPr>
          <p:cNvSpPr/>
          <p:nvPr/>
        </p:nvSpPr>
        <p:spPr>
          <a:xfrm>
            <a:off x="8985889" y="2535144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C7D1CF6-942F-4DE8-B7F3-3AC2B7696B43}"/>
              </a:ext>
            </a:extLst>
          </p:cNvPr>
          <p:cNvSpPr/>
          <p:nvPr/>
        </p:nvSpPr>
        <p:spPr>
          <a:xfrm>
            <a:off x="9102003" y="2411774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21">
            <a:extLst>
              <a:ext uri="{FF2B5EF4-FFF2-40B4-BE49-F238E27FC236}">
                <a16:creationId xmlns:a16="http://schemas.microsoft.com/office/drawing/2014/main" id="{43CE94DE-2CE8-4848-81A3-95FFB929C055}"/>
              </a:ext>
            </a:extLst>
          </p:cNvPr>
          <p:cNvSpPr txBox="1"/>
          <p:nvPr/>
        </p:nvSpPr>
        <p:spPr>
          <a:xfrm>
            <a:off x="4033844" y="2943991"/>
            <a:ext cx="5084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تنمية المحتوى المحلي بجميع مكوناته على مستوى الاقتصاد الوطني 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9" name="Group 20">
            <a:extLst>
              <a:ext uri="{FF2B5EF4-FFF2-40B4-BE49-F238E27FC236}">
                <a16:creationId xmlns:a16="http://schemas.microsoft.com/office/drawing/2014/main" id="{C1D8BB61-99F3-4AC6-BC79-F3D5833B19E8}"/>
              </a:ext>
            </a:extLst>
          </p:cNvPr>
          <p:cNvGrpSpPr/>
          <p:nvPr/>
        </p:nvGrpSpPr>
        <p:grpSpPr>
          <a:xfrm>
            <a:off x="6837777" y="2644000"/>
            <a:ext cx="1748974" cy="1262744"/>
            <a:chOff x="8011888" y="943428"/>
            <a:chExt cx="1748974" cy="1262744"/>
          </a:xfrm>
        </p:grpSpPr>
        <p:grpSp>
          <p:nvGrpSpPr>
            <p:cNvPr id="10" name="Group 18">
              <a:extLst>
                <a:ext uri="{FF2B5EF4-FFF2-40B4-BE49-F238E27FC236}">
                  <a16:creationId xmlns:a16="http://schemas.microsoft.com/office/drawing/2014/main" id="{A2608565-3C13-4A8E-BD72-EC2272F263E9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12" name="Oval 16">
                <a:extLst>
                  <a:ext uri="{FF2B5EF4-FFF2-40B4-BE49-F238E27FC236}">
                    <a16:creationId xmlns:a16="http://schemas.microsoft.com/office/drawing/2014/main" id="{DD92C5C5-2846-4FED-B9F7-9B38219785DF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7">
                <a:extLst>
                  <a:ext uri="{FF2B5EF4-FFF2-40B4-BE49-F238E27FC236}">
                    <a16:creationId xmlns:a16="http://schemas.microsoft.com/office/drawing/2014/main" id="{BA6A509E-8E09-49DC-B2A6-97AD222ABDCA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" name="Group 15">
                <a:extLst>
                  <a:ext uri="{FF2B5EF4-FFF2-40B4-BE49-F238E27FC236}">
                    <a16:creationId xmlns:a16="http://schemas.microsoft.com/office/drawing/2014/main" id="{37436205-230F-4BF1-B932-8A19F8113D5F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15" name="Rectangle 10">
                  <a:extLst>
                    <a:ext uri="{FF2B5EF4-FFF2-40B4-BE49-F238E27FC236}">
                      <a16:creationId xmlns:a16="http://schemas.microsoft.com/office/drawing/2014/main" id="{3DDC3049-26A8-4FF1-936F-AC4189FC7B83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FF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ight Triangle 11">
                  <a:extLst>
                    <a:ext uri="{FF2B5EF4-FFF2-40B4-BE49-F238E27FC236}">
                      <a16:creationId xmlns:a16="http://schemas.microsoft.com/office/drawing/2014/main" id="{6A0E2978-4D9A-4D40-8C3B-DC04EFB6752B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ight Triangle 12">
                  <a:extLst>
                    <a:ext uri="{FF2B5EF4-FFF2-40B4-BE49-F238E27FC236}">
                      <a16:creationId xmlns:a16="http://schemas.microsoft.com/office/drawing/2014/main" id="{362B5D2F-1DB7-463D-8DD0-3020F3B08670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ight Triangle 13">
                  <a:extLst>
                    <a:ext uri="{FF2B5EF4-FFF2-40B4-BE49-F238E27FC236}">
                      <a16:creationId xmlns:a16="http://schemas.microsoft.com/office/drawing/2014/main" id="{5A800E60-E9D7-438E-865B-899BAF828454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ight Triangle 14">
                  <a:extLst>
                    <a:ext uri="{FF2B5EF4-FFF2-40B4-BE49-F238E27FC236}">
                      <a16:creationId xmlns:a16="http://schemas.microsoft.com/office/drawing/2014/main" id="{F57FFF6C-F88E-4F9B-9998-DA6BF76FEDED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CC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" name="TextBox 19">
              <a:extLst>
                <a:ext uri="{FF2B5EF4-FFF2-40B4-BE49-F238E27FC236}">
                  <a16:creationId xmlns:a16="http://schemas.microsoft.com/office/drawing/2014/main" id="{3CFB2769-B8F0-4B6A-8C58-7D555447AC43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0" name="Rectangle 22">
            <a:extLst>
              <a:ext uri="{FF2B5EF4-FFF2-40B4-BE49-F238E27FC236}">
                <a16:creationId xmlns:a16="http://schemas.microsoft.com/office/drawing/2014/main" id="{DE0CE09C-6CC5-403C-90B2-EF8CF0115BCA}"/>
              </a:ext>
            </a:extLst>
          </p:cNvPr>
          <p:cNvSpPr/>
          <p:nvPr/>
        </p:nvSpPr>
        <p:spPr>
          <a:xfrm>
            <a:off x="248289" y="4255087"/>
            <a:ext cx="9245600" cy="82731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79000">
                <a:schemeClr val="bg1">
                  <a:lumMod val="75000"/>
                </a:schemeClr>
              </a:gs>
              <a:gs pos="23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5">
            <a:extLst>
              <a:ext uri="{FF2B5EF4-FFF2-40B4-BE49-F238E27FC236}">
                <a16:creationId xmlns:a16="http://schemas.microsoft.com/office/drawing/2014/main" id="{AF7C4FD5-5247-429A-B7F8-CF253498ECCC}"/>
              </a:ext>
            </a:extLst>
          </p:cNvPr>
          <p:cNvSpPr/>
          <p:nvPr/>
        </p:nvSpPr>
        <p:spPr>
          <a:xfrm>
            <a:off x="8985889" y="3928516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6">
            <a:extLst>
              <a:ext uri="{FF2B5EF4-FFF2-40B4-BE49-F238E27FC236}">
                <a16:creationId xmlns:a16="http://schemas.microsoft.com/office/drawing/2014/main" id="{E0B11AA5-6337-4FA6-BE55-9CD4C14A335E}"/>
              </a:ext>
            </a:extLst>
          </p:cNvPr>
          <p:cNvSpPr/>
          <p:nvPr/>
        </p:nvSpPr>
        <p:spPr>
          <a:xfrm>
            <a:off x="9102003" y="3805146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7">
            <a:extLst>
              <a:ext uri="{FF2B5EF4-FFF2-40B4-BE49-F238E27FC236}">
                <a16:creationId xmlns:a16="http://schemas.microsoft.com/office/drawing/2014/main" id="{BDBBAA32-B317-4045-894A-A410FA2B857C}"/>
              </a:ext>
            </a:extLst>
          </p:cNvPr>
          <p:cNvSpPr txBox="1"/>
          <p:nvPr/>
        </p:nvSpPr>
        <p:spPr>
          <a:xfrm>
            <a:off x="4057064" y="4231041"/>
            <a:ext cx="50842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الارتقاء بأعمال المشتريات الحكومية و متابعتها لتحقيق الأهداف التنموية و المالية حسب الرؤى و الاستراتيجيات و الخطط الوطنية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6" name="Group 28">
            <a:extLst>
              <a:ext uri="{FF2B5EF4-FFF2-40B4-BE49-F238E27FC236}">
                <a16:creationId xmlns:a16="http://schemas.microsoft.com/office/drawing/2014/main" id="{173475C6-BA7E-4216-8490-91E1532B12AD}"/>
              </a:ext>
            </a:extLst>
          </p:cNvPr>
          <p:cNvGrpSpPr/>
          <p:nvPr/>
        </p:nvGrpSpPr>
        <p:grpSpPr>
          <a:xfrm>
            <a:off x="1103405" y="4037372"/>
            <a:ext cx="1748974" cy="1262744"/>
            <a:chOff x="8011888" y="943428"/>
            <a:chExt cx="1748974" cy="1262744"/>
          </a:xfrm>
        </p:grpSpPr>
        <p:grpSp>
          <p:nvGrpSpPr>
            <p:cNvPr id="27" name="Group 29">
              <a:extLst>
                <a:ext uri="{FF2B5EF4-FFF2-40B4-BE49-F238E27FC236}">
                  <a16:creationId xmlns:a16="http://schemas.microsoft.com/office/drawing/2014/main" id="{D614CFCB-CD6E-4B33-8535-9246243D8624}"/>
                </a:ext>
              </a:extLst>
            </p:cNvPr>
            <p:cNvGrpSpPr/>
            <p:nvPr/>
          </p:nvGrpSpPr>
          <p:grpSpPr>
            <a:xfrm>
              <a:off x="8011888" y="943428"/>
              <a:ext cx="1748974" cy="1262744"/>
              <a:chOff x="2235198" y="943428"/>
              <a:chExt cx="1748974" cy="1262744"/>
            </a:xfrm>
          </p:grpSpPr>
          <p:sp>
            <p:nvSpPr>
              <p:cNvPr id="29" name="Oval 31">
                <a:extLst>
                  <a:ext uri="{FF2B5EF4-FFF2-40B4-BE49-F238E27FC236}">
                    <a16:creationId xmlns:a16="http://schemas.microsoft.com/office/drawing/2014/main" id="{E78DF212-A7FF-4821-AB0C-2AA855B56875}"/>
                  </a:ext>
                </a:extLst>
              </p:cNvPr>
              <p:cNvSpPr/>
              <p:nvPr/>
            </p:nvSpPr>
            <p:spPr>
              <a:xfrm>
                <a:off x="2308500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32">
                <a:extLst>
                  <a:ext uri="{FF2B5EF4-FFF2-40B4-BE49-F238E27FC236}">
                    <a16:creationId xmlns:a16="http://schemas.microsoft.com/office/drawing/2014/main" id="{4290868C-D58C-4CFA-B7C1-99F1EA447A3A}"/>
                  </a:ext>
                </a:extLst>
              </p:cNvPr>
              <p:cNvSpPr/>
              <p:nvPr/>
            </p:nvSpPr>
            <p:spPr>
              <a:xfrm>
                <a:off x="3661228" y="1047404"/>
                <a:ext cx="232228" cy="100861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34000"/>
                    </a:schemeClr>
                  </a:gs>
                  <a:gs pos="100000">
                    <a:srgbClr val="878787">
                      <a:alpha val="69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1" name="Group 33">
                <a:extLst>
                  <a:ext uri="{FF2B5EF4-FFF2-40B4-BE49-F238E27FC236}">
                    <a16:creationId xmlns:a16="http://schemas.microsoft.com/office/drawing/2014/main" id="{1E58BA8A-1E23-462F-A081-9D6BC261483E}"/>
                  </a:ext>
                </a:extLst>
              </p:cNvPr>
              <p:cNvGrpSpPr/>
              <p:nvPr/>
            </p:nvGrpSpPr>
            <p:grpSpPr>
              <a:xfrm>
                <a:off x="2235198" y="943428"/>
                <a:ext cx="1748974" cy="1262744"/>
                <a:chOff x="2235198" y="943428"/>
                <a:chExt cx="1748974" cy="1262744"/>
              </a:xfrm>
            </p:grpSpPr>
            <p:sp>
              <p:nvSpPr>
                <p:cNvPr id="32" name="Rectangle 34">
                  <a:extLst>
                    <a:ext uri="{FF2B5EF4-FFF2-40B4-BE49-F238E27FC236}">
                      <a16:creationId xmlns:a16="http://schemas.microsoft.com/office/drawing/2014/main" id="{AFA440D4-8F8C-48AC-B3A8-9EE96229AC0A}"/>
                    </a:ext>
                  </a:extLst>
                </p:cNvPr>
                <p:cNvSpPr/>
                <p:nvPr/>
              </p:nvSpPr>
              <p:spPr>
                <a:xfrm>
                  <a:off x="2416629" y="943428"/>
                  <a:ext cx="1386114" cy="1262744"/>
                </a:xfrm>
                <a:prstGeom prst="rect">
                  <a:avLst/>
                </a:prstGeom>
                <a:solidFill>
                  <a:srgbClr val="0033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ight Triangle 35">
                  <a:extLst>
                    <a:ext uri="{FF2B5EF4-FFF2-40B4-BE49-F238E27FC236}">
                      <a16:creationId xmlns:a16="http://schemas.microsoft.com/office/drawing/2014/main" id="{76507815-2D66-4AE7-9810-F94D93B11B82}"/>
                    </a:ext>
                  </a:extLst>
                </p:cNvPr>
                <p:cNvSpPr/>
                <p:nvPr/>
              </p:nvSpPr>
              <p:spPr>
                <a:xfrm flipH="1">
                  <a:off x="2235199" y="943428"/>
                  <a:ext cx="181429" cy="217715"/>
                </a:xfrm>
                <a:prstGeom prst="rtTriangle">
                  <a:avLst/>
                </a:prstGeom>
                <a:solidFill>
                  <a:srgbClr val="00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ight Triangle 36">
                  <a:extLst>
                    <a:ext uri="{FF2B5EF4-FFF2-40B4-BE49-F238E27FC236}">
                      <a16:creationId xmlns:a16="http://schemas.microsoft.com/office/drawing/2014/main" id="{679E83ED-ED34-44B3-945C-D83BE85B865F}"/>
                    </a:ext>
                  </a:extLst>
                </p:cNvPr>
                <p:cNvSpPr/>
                <p:nvPr/>
              </p:nvSpPr>
              <p:spPr>
                <a:xfrm>
                  <a:off x="3802743" y="943428"/>
                  <a:ext cx="181429" cy="217715"/>
                </a:xfrm>
                <a:prstGeom prst="rtTriangle">
                  <a:avLst/>
                </a:prstGeom>
                <a:solidFill>
                  <a:srgbClr val="00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ight Triangle 37">
                  <a:extLst>
                    <a:ext uri="{FF2B5EF4-FFF2-40B4-BE49-F238E27FC236}">
                      <a16:creationId xmlns:a16="http://schemas.microsoft.com/office/drawing/2014/main" id="{12A0068B-F0C4-4525-92A5-DC27BE957242}"/>
                    </a:ext>
                  </a:extLst>
                </p:cNvPr>
                <p:cNvSpPr/>
                <p:nvPr/>
              </p:nvSpPr>
              <p:spPr>
                <a:xfrm flipV="1">
                  <a:off x="3802742" y="1988456"/>
                  <a:ext cx="181429" cy="217715"/>
                </a:xfrm>
                <a:prstGeom prst="rtTriangle">
                  <a:avLst/>
                </a:prstGeom>
                <a:solidFill>
                  <a:srgbClr val="00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ight Triangle 38">
                  <a:extLst>
                    <a:ext uri="{FF2B5EF4-FFF2-40B4-BE49-F238E27FC236}">
                      <a16:creationId xmlns:a16="http://schemas.microsoft.com/office/drawing/2014/main" id="{C079ECB6-59F5-4E89-9C6D-B1419FABC82E}"/>
                    </a:ext>
                  </a:extLst>
                </p:cNvPr>
                <p:cNvSpPr/>
                <p:nvPr/>
              </p:nvSpPr>
              <p:spPr>
                <a:xfrm flipH="1" flipV="1">
                  <a:off x="2235198" y="1988454"/>
                  <a:ext cx="181428" cy="217715"/>
                </a:xfrm>
                <a:prstGeom prst="rtTriangle">
                  <a:avLst/>
                </a:prstGeom>
                <a:solidFill>
                  <a:srgbClr val="0000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8" name="TextBox 30">
              <a:extLst>
                <a:ext uri="{FF2B5EF4-FFF2-40B4-BE49-F238E27FC236}">
                  <a16:creationId xmlns:a16="http://schemas.microsoft.com/office/drawing/2014/main" id="{EB0007FE-F716-4575-9653-A29D3C5941AE}"/>
                </a:ext>
              </a:extLst>
            </p:cNvPr>
            <p:cNvSpPr txBox="1"/>
            <p:nvPr/>
          </p:nvSpPr>
          <p:spPr>
            <a:xfrm>
              <a:off x="8278596" y="1119334"/>
              <a:ext cx="12736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0" name="Oval 42">
            <a:extLst>
              <a:ext uri="{FF2B5EF4-FFF2-40B4-BE49-F238E27FC236}">
                <a16:creationId xmlns:a16="http://schemas.microsoft.com/office/drawing/2014/main" id="{5EF0672A-5A66-4C1E-AF62-846BEAE9CBD9}"/>
              </a:ext>
            </a:extLst>
          </p:cNvPr>
          <p:cNvSpPr/>
          <p:nvPr/>
        </p:nvSpPr>
        <p:spPr>
          <a:xfrm>
            <a:off x="8980718" y="5353986"/>
            <a:ext cx="232228" cy="1611086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34000"/>
                </a:schemeClr>
              </a:gs>
              <a:gs pos="100000">
                <a:srgbClr val="878787">
                  <a:alpha val="6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3">
            <a:extLst>
              <a:ext uri="{FF2B5EF4-FFF2-40B4-BE49-F238E27FC236}">
                <a16:creationId xmlns:a16="http://schemas.microsoft.com/office/drawing/2014/main" id="{A8E2F6D9-B913-4F59-B5DB-893AE4D79D73}"/>
              </a:ext>
            </a:extLst>
          </p:cNvPr>
          <p:cNvSpPr/>
          <p:nvPr/>
        </p:nvSpPr>
        <p:spPr>
          <a:xfrm>
            <a:off x="9096832" y="5230616"/>
            <a:ext cx="391886" cy="1611086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 flipH="1">
            <a:off x="11644442" y="1177559"/>
            <a:ext cx="260442" cy="5680441"/>
          </a:xfrm>
          <a:prstGeom prst="rect">
            <a:avLst/>
          </a:prstGeom>
          <a:solidFill>
            <a:schemeClr val="tx1">
              <a:lumMod val="75000"/>
              <a:lumOff val="25000"/>
              <a:alpha val="44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مجموعة 70"/>
          <p:cNvGrpSpPr/>
          <p:nvPr/>
        </p:nvGrpSpPr>
        <p:grpSpPr>
          <a:xfrm>
            <a:off x="3297735" y="1379603"/>
            <a:ext cx="8607149" cy="1193405"/>
            <a:chOff x="3411081" y="3294128"/>
            <a:chExt cx="8607149" cy="1193405"/>
          </a:xfrm>
        </p:grpSpPr>
        <p:sp>
          <p:nvSpPr>
            <p:cNvPr id="72" name="Rectangle: Top Corners Rounded 17">
              <a:extLst>
                <a:ext uri="{FF2B5EF4-FFF2-40B4-BE49-F238E27FC236}">
                  <a16:creationId xmlns:a16="http://schemas.microsoft.com/office/drawing/2014/main" id="{75907753-DC44-442D-88C1-1FC79701AD74}"/>
                </a:ext>
              </a:extLst>
            </p:cNvPr>
            <p:cNvSpPr/>
            <p:nvPr/>
          </p:nvSpPr>
          <p:spPr>
            <a:xfrm rot="16200000" flipH="1">
              <a:off x="10569259" y="3038562"/>
              <a:ext cx="1193405" cy="170453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: Top Corners Rounded 16">
              <a:extLst>
                <a:ext uri="{FF2B5EF4-FFF2-40B4-BE49-F238E27FC236}">
                  <a16:creationId xmlns:a16="http://schemas.microsoft.com/office/drawing/2014/main" id="{863C240A-B417-46DD-B05E-E0B3A922C38A}"/>
                </a:ext>
              </a:extLst>
            </p:cNvPr>
            <p:cNvSpPr/>
            <p:nvPr/>
          </p:nvSpPr>
          <p:spPr>
            <a:xfrm rot="5400000">
              <a:off x="6112114" y="593097"/>
              <a:ext cx="1193403" cy="659547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2C8C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36">
              <a:extLst>
                <a:ext uri="{FF2B5EF4-FFF2-40B4-BE49-F238E27FC236}">
                  <a16:creationId xmlns:a16="http://schemas.microsoft.com/office/drawing/2014/main" id="{93E7D62B-1455-4AFF-B195-F9AA155326E3}"/>
                </a:ext>
              </a:extLst>
            </p:cNvPr>
            <p:cNvSpPr txBox="1"/>
            <p:nvPr/>
          </p:nvSpPr>
          <p:spPr>
            <a:xfrm>
              <a:off x="10804718" y="3376557"/>
              <a:ext cx="8397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نشاط 1</a:t>
              </a:r>
              <a:endParaRPr lang="en-US" sz="28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5" name="Graphic 10" descr="Marketing">
              <a:extLst>
                <a:ext uri="{FF2B5EF4-FFF2-40B4-BE49-F238E27FC236}">
                  <a16:creationId xmlns:a16="http://schemas.microsoft.com/office/drawing/2014/main" id="{D4556F2B-2510-47EB-BADC-D28A80042CD3}"/>
                </a:ext>
              </a:extLst>
            </p:cNvPr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8957163" y="3625531"/>
              <a:ext cx="640080" cy="640080"/>
            </a:xfrm>
            <a:prstGeom prst="rect">
              <a:avLst/>
            </a:prstGeom>
          </p:spPr>
        </p:pic>
        <p:sp>
          <p:nvSpPr>
            <p:cNvPr id="76" name="TextBox 47">
              <a:extLst>
                <a:ext uri="{FF2B5EF4-FFF2-40B4-BE49-F238E27FC236}">
                  <a16:creationId xmlns:a16="http://schemas.microsoft.com/office/drawing/2014/main" id="{ED665529-B0D7-41B7-B7D6-AC371B427BAB}"/>
                </a:ext>
              </a:extLst>
            </p:cNvPr>
            <p:cNvSpPr txBox="1"/>
            <p:nvPr/>
          </p:nvSpPr>
          <p:spPr>
            <a:xfrm>
              <a:off x="3411081" y="3591628"/>
              <a:ext cx="563833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يشرح الطلبة بالاستعانة بمصادر التعلم المناسبة أبرزَ اهتمامات هيئة المشتريات الحكومية والمحتوى المحلي.</a:t>
              </a:r>
            </a:p>
          </p:txBody>
        </p:sp>
        <p:grpSp>
          <p:nvGrpSpPr>
            <p:cNvPr id="77" name="Group 55">
              <a:extLst>
                <a:ext uri="{FF2B5EF4-FFF2-40B4-BE49-F238E27FC236}">
                  <a16:creationId xmlns:a16="http://schemas.microsoft.com/office/drawing/2014/main" id="{72DC2FF5-03A5-42EB-A968-12DB7158EBBF}"/>
                </a:ext>
              </a:extLst>
            </p:cNvPr>
            <p:cNvGrpSpPr/>
            <p:nvPr/>
          </p:nvGrpSpPr>
          <p:grpSpPr>
            <a:xfrm flipH="1">
              <a:off x="9646089" y="3700169"/>
              <a:ext cx="1074076" cy="327224"/>
              <a:chOff x="3454205" y="1667025"/>
              <a:chExt cx="1074076" cy="239151"/>
            </a:xfrm>
          </p:grpSpPr>
          <p:sp>
            <p:nvSpPr>
              <p:cNvPr id="78" name="Oval 56">
                <a:extLst>
                  <a:ext uri="{FF2B5EF4-FFF2-40B4-BE49-F238E27FC236}">
                    <a16:creationId xmlns:a16="http://schemas.microsoft.com/office/drawing/2014/main" id="{02196C78-AF48-41D4-AE94-7A2F663F982E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57">
                <a:extLst>
                  <a:ext uri="{FF2B5EF4-FFF2-40B4-BE49-F238E27FC236}">
                    <a16:creationId xmlns:a16="http://schemas.microsoft.com/office/drawing/2014/main" id="{6260C326-6B60-41E4-8130-D5EEE4B037E3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lowchart: Terminator 58">
                <a:extLst>
                  <a:ext uri="{FF2B5EF4-FFF2-40B4-BE49-F238E27FC236}">
                    <a16:creationId xmlns:a16="http://schemas.microsoft.com/office/drawing/2014/main" id="{C5905C52-3E88-48CD-938B-C70264AC17C8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2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 flipH="1">
            <a:off x="11835858" y="1177559"/>
            <a:ext cx="356141" cy="5680441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4" name="مجموعة 8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85" name="مجموعة 8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9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9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86" name="مجموعة 85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9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9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850557"/>
                <a:chOff x="5162561" y="1484950"/>
                <a:chExt cx="5116090" cy="850557"/>
              </a:xfrm>
            </p:grpSpPr>
            <p:sp>
              <p:nvSpPr>
                <p:cNvPr id="9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السادس عشر 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162561" y="1812287"/>
                  <a:ext cx="511609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2800" dirty="0">
                      <a:latin typeface="Century Gothic" panose="020B0502020202020204" pitchFamily="34" charset="0"/>
                    </a:rPr>
                    <a:t>التنوع الاقتصادي</a:t>
                  </a:r>
                </a:p>
              </p:txBody>
            </p:sp>
          </p:grpSp>
        </p:grpSp>
        <p:grpSp>
          <p:nvGrpSpPr>
            <p:cNvPr id="8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8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472431" y="0"/>
            <a:ext cx="897991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677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35" presetClass="path" presetSubtype="0" fill="hold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91667E-6 4.07407E-6 L -0.47343 4.07407E-6 " pathEditMode="relative" rAng="0" ptsTypes="AA" p14:bounceEnd="33000">
                                          <p:cBhvr>
                                            <p:cTn id="1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9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63" presetClass="path" presetSubtype="0" fill="hold" nodeType="clickEffect" p14:presetBounceEnd="41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7 3.33333E-6 L 0.47135 3.33333E-6 " pathEditMode="relative" rAng="0" ptsTypes="AA" p14:bounceEnd="41000">
                                          <p:cBhvr>
                                            <p:cTn id="25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568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6" presetID="22" presetClass="entr" presetSubtype="8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2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35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91667E-6 4.07407E-6 L -0.47343 4.07407E-6 " pathEditMode="relative" rAng="0" ptsTypes="AA">
                                          <p:cBhvr>
                                            <p:cTn id="1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9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63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7 3.33333E-6 L 0.47135 3.33333E-6 " pathEditMode="relative" rAng="0" ptsTypes="AA">
                                          <p:cBhvr>
                                            <p:cTn id="25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568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6" presetID="22" presetClass="entr" presetSubtype="8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35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6 2.96296E-6 L -0.47344 2.96296E-6 " pathEditMode="relative" rAng="0" ptsTypes="AA">
                                          <p:cBhvr>
                                            <p:cTn id="32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3672" y="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5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25" grpId="0"/>
          <p:bldP spid="42" grpId="0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1CCA3FD4-4C1C-4525-AE8F-FE90ABF7E611}"/>
              </a:ext>
            </a:extLst>
          </p:cNvPr>
          <p:cNvSpPr txBox="1"/>
          <p:nvPr/>
        </p:nvSpPr>
        <p:spPr>
          <a:xfrm>
            <a:off x="5445385" y="1803212"/>
            <a:ext cx="3342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solidFill>
                  <a:srgbClr val="FF9900"/>
                </a:solidFill>
                <a:latin typeface="Century Gothic" panose="020B0502020202020204" pitchFamily="34" charset="0"/>
              </a:rPr>
              <a:t>تطوير الأنظمة:</a:t>
            </a:r>
            <a:endParaRPr lang="en-US" b="1" dirty="0">
              <a:solidFill>
                <a:srgbClr val="FF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B96FEDA-B927-4D92-89D5-75761265E707}"/>
              </a:ext>
            </a:extLst>
          </p:cNvPr>
          <p:cNvSpPr txBox="1"/>
          <p:nvPr/>
        </p:nvSpPr>
        <p:spPr>
          <a:xfrm>
            <a:off x="427903" y="1771642"/>
            <a:ext cx="5709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>
                <a:latin typeface="Century Gothic" panose="020B0502020202020204" pitchFamily="34" charset="0"/>
              </a:rPr>
              <a:t>تعد الأنظمة عاملاً مهماً في النشاط الاقتصادي لتحقيق التحفيز، والضبط، والشفافية، والتنظيم، والتنافسية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72BD120-1237-412F-B5C8-FD3E5C55624C}"/>
              </a:ext>
            </a:extLst>
          </p:cNvPr>
          <p:cNvSpPr txBox="1"/>
          <p:nvPr/>
        </p:nvSpPr>
        <p:spPr>
          <a:xfrm>
            <a:off x="5467687" y="3547150"/>
            <a:ext cx="3342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solidFill>
                  <a:srgbClr val="33CCFF"/>
                </a:solidFill>
                <a:latin typeface="Century Gothic" panose="020B0502020202020204" pitchFamily="34" charset="0"/>
              </a:rPr>
              <a:t>تطوير الأنظمة:</a:t>
            </a:r>
            <a:endParaRPr lang="en-US" b="1" dirty="0">
              <a:solidFill>
                <a:srgbClr val="33CCFF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45B251C-D149-4081-842A-8B8570BBE91C}"/>
              </a:ext>
            </a:extLst>
          </p:cNvPr>
          <p:cNvSpPr txBox="1"/>
          <p:nvPr/>
        </p:nvSpPr>
        <p:spPr>
          <a:xfrm>
            <a:off x="229032" y="3363709"/>
            <a:ext cx="602543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>
                <a:latin typeface="Century Gothic" panose="020B0502020202020204" pitchFamily="34" charset="0"/>
              </a:rPr>
              <a:t>ولذا أصدرت الحكومة عدداً من الأنظمة التي تخدم المجالات</a:t>
            </a:r>
          </a:p>
          <a:p>
            <a:pPr algn="r"/>
            <a:r>
              <a:rPr lang="ar-SY" dirty="0">
                <a:latin typeface="Century Gothic" panose="020B0502020202020204" pitchFamily="34" charset="0"/>
              </a:rPr>
              <a:t>الاقتصادية. ومن تلك الأنظمة </a:t>
            </a:r>
          </a:p>
          <a:p>
            <a:pPr marL="285750" indent="-285750" algn="r" rtl="1">
              <a:buClr>
                <a:srgbClr val="FF0000"/>
              </a:buClr>
              <a:buFont typeface="Wingdings" pitchFamily="2" charset="2"/>
              <a:buChar char="q"/>
            </a:pPr>
            <a:r>
              <a:rPr lang="ar-SY" dirty="0">
                <a:latin typeface="Century Gothic" panose="020B0502020202020204" pitchFamily="34" charset="0"/>
              </a:rPr>
              <a:t>نظام مكافحة غسيل الأموال</a:t>
            </a:r>
          </a:p>
          <a:p>
            <a:pPr marL="285750" indent="-285750" algn="r" rtl="1">
              <a:buClr>
                <a:srgbClr val="FF0000"/>
              </a:buClr>
              <a:buFont typeface="Wingdings" pitchFamily="2" charset="2"/>
              <a:buChar char="q"/>
            </a:pPr>
            <a:r>
              <a:rPr lang="ar-SY" dirty="0">
                <a:latin typeface="Century Gothic" panose="020B0502020202020204" pitchFamily="34" charset="0"/>
              </a:rPr>
              <a:t>نظام الإقامة المميزة، ونظام</a:t>
            </a:r>
          </a:p>
          <a:p>
            <a:pPr marL="285750" indent="-285750" algn="r" rtl="1">
              <a:buClr>
                <a:srgbClr val="FF0000"/>
              </a:buClr>
              <a:buFont typeface="Wingdings" pitchFamily="2" charset="2"/>
              <a:buChar char="q"/>
            </a:pPr>
            <a:r>
              <a:rPr lang="ar-SY" dirty="0">
                <a:latin typeface="Century Gothic" panose="020B0502020202020204" pitchFamily="34" charset="0"/>
              </a:rPr>
              <a:t>صندوق الاستثمارات العامة</a:t>
            </a:r>
          </a:p>
          <a:p>
            <a:pPr marL="285750" indent="-285750" algn="r" rtl="1">
              <a:buClr>
                <a:srgbClr val="FF0000"/>
              </a:buClr>
              <a:buFont typeface="Wingdings" pitchFamily="2" charset="2"/>
              <a:buChar char="q"/>
            </a:pPr>
            <a:r>
              <a:rPr lang="ar-SY" dirty="0">
                <a:latin typeface="Century Gothic" panose="020B0502020202020204" pitchFamily="34" charset="0"/>
              </a:rPr>
              <a:t>نظام ضريبة القيمة المضافة</a:t>
            </a:r>
          </a:p>
          <a:p>
            <a:pPr marL="285750" indent="-285750" algn="r" rtl="1">
              <a:buClr>
                <a:srgbClr val="FF0000"/>
              </a:buClr>
              <a:buFont typeface="Wingdings" pitchFamily="2" charset="2"/>
              <a:buChar char="q"/>
            </a:pPr>
            <a:r>
              <a:rPr lang="ar-SY" dirty="0">
                <a:latin typeface="Century Gothic" panose="020B0502020202020204" pitchFamily="34" charset="0"/>
              </a:rPr>
              <a:t>نظام المنافسة</a:t>
            </a:r>
            <a:endParaRPr lang="en-US" dirty="0">
              <a:latin typeface="Century Gothic" panose="020B0502020202020204" pitchFamily="34" charset="0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236FBB6-A4FC-4544-AA7E-6247BF07CF75}"/>
              </a:ext>
            </a:extLst>
          </p:cNvPr>
          <p:cNvCxnSpPr>
            <a:cxnSpLocks/>
          </p:cNvCxnSpPr>
          <p:nvPr/>
        </p:nvCxnSpPr>
        <p:spPr>
          <a:xfrm flipH="1">
            <a:off x="6530678" y="2158904"/>
            <a:ext cx="1965622" cy="0"/>
          </a:xfrm>
          <a:prstGeom prst="straightConnector1">
            <a:avLst/>
          </a:prstGeom>
          <a:ln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38FD9BF-2A3A-443A-83CA-4A679E6E1689}"/>
              </a:ext>
            </a:extLst>
          </p:cNvPr>
          <p:cNvCxnSpPr>
            <a:cxnSpLocks/>
          </p:cNvCxnSpPr>
          <p:nvPr/>
        </p:nvCxnSpPr>
        <p:spPr>
          <a:xfrm flipH="1">
            <a:off x="6530678" y="3875654"/>
            <a:ext cx="1965622" cy="0"/>
          </a:xfrm>
          <a:prstGeom prst="straightConnector1">
            <a:avLst/>
          </a:prstGeom>
          <a:ln>
            <a:solidFill>
              <a:srgbClr val="33CC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D6C46D03-C357-4DE3-862A-D1357C985C1B}"/>
              </a:ext>
            </a:extLst>
          </p:cNvPr>
          <p:cNvGrpSpPr/>
          <p:nvPr/>
        </p:nvGrpSpPr>
        <p:grpSpPr>
          <a:xfrm>
            <a:off x="8417715" y="2850074"/>
            <a:ext cx="1763485" cy="1763485"/>
            <a:chOff x="8417715" y="2850074"/>
            <a:chExt cx="1763485" cy="1763485"/>
          </a:xfrm>
        </p:grpSpPr>
        <p:sp>
          <p:nvSpPr>
            <p:cNvPr id="6" name="Frame 5">
              <a:extLst>
                <a:ext uri="{FF2B5EF4-FFF2-40B4-BE49-F238E27FC236}">
                  <a16:creationId xmlns:a16="http://schemas.microsoft.com/office/drawing/2014/main" id="{3C41DED4-FC13-4971-A445-8A4EFB6A1617}"/>
                </a:ext>
              </a:extLst>
            </p:cNvPr>
            <p:cNvSpPr/>
            <p:nvPr/>
          </p:nvSpPr>
          <p:spPr>
            <a:xfrm>
              <a:off x="8417715" y="2850074"/>
              <a:ext cx="1763485" cy="1763485"/>
            </a:xfrm>
            <a:prstGeom prst="frame">
              <a:avLst>
                <a:gd name="adj1" fmla="val 14797"/>
              </a:avLst>
            </a:prstGeom>
            <a:solidFill>
              <a:srgbClr val="33CCFF"/>
            </a:solidFill>
            <a:ln>
              <a:noFill/>
            </a:ln>
            <a:scene3d>
              <a:camera prst="isometricOffAxis1Left"/>
              <a:lightRig rig="threePt" dir="t"/>
            </a:scene3d>
            <a:sp3d extrusionH="1143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23941E4-D955-45AB-BDB8-30EE2932D449}"/>
                </a:ext>
              </a:extLst>
            </p:cNvPr>
            <p:cNvSpPr/>
            <p:nvPr/>
          </p:nvSpPr>
          <p:spPr>
            <a:xfrm>
              <a:off x="8678875" y="3117124"/>
              <a:ext cx="1232036" cy="12293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scene3d>
              <a:camera prst="isometricOffAxis1Left"/>
              <a:lightRig rig="threePt" dir="t"/>
            </a:scene3d>
            <a:sp3d extrusionH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Graphic 14" descr="Presentation with pie chart">
              <a:extLst>
                <a:ext uri="{FF2B5EF4-FFF2-40B4-BE49-F238E27FC236}">
                  <a16:creationId xmlns:a16="http://schemas.microsoft.com/office/drawing/2014/main" id="{1A2E6B73-2A70-4F37-82AF-5172C954C7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968503" y="3504028"/>
              <a:ext cx="640080" cy="640080"/>
            </a:xfrm>
            <a:prstGeom prst="rect">
              <a:avLst/>
            </a:prstGeom>
            <a:scene3d>
              <a:camera prst="isometricOffAxis1Left"/>
              <a:lightRig rig="threePt" dir="t"/>
            </a:scene3d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9BA398D-206E-40B1-BB46-14B90BDEFFBD}"/>
              </a:ext>
            </a:extLst>
          </p:cNvPr>
          <p:cNvGrpSpPr/>
          <p:nvPr/>
        </p:nvGrpSpPr>
        <p:grpSpPr>
          <a:xfrm>
            <a:off x="8787826" y="1151260"/>
            <a:ext cx="1763485" cy="1763485"/>
            <a:chOff x="8787826" y="1151260"/>
            <a:chExt cx="1763485" cy="1763485"/>
          </a:xfrm>
        </p:grpSpPr>
        <p:sp>
          <p:nvSpPr>
            <p:cNvPr id="5" name="Frame 4">
              <a:extLst>
                <a:ext uri="{FF2B5EF4-FFF2-40B4-BE49-F238E27FC236}">
                  <a16:creationId xmlns:a16="http://schemas.microsoft.com/office/drawing/2014/main" id="{7A3644DF-E6C8-4304-BE91-06A0F31E0384}"/>
                </a:ext>
              </a:extLst>
            </p:cNvPr>
            <p:cNvSpPr/>
            <p:nvPr/>
          </p:nvSpPr>
          <p:spPr>
            <a:xfrm>
              <a:off x="8787826" y="1151260"/>
              <a:ext cx="1763485" cy="1763485"/>
            </a:xfrm>
            <a:prstGeom prst="frame">
              <a:avLst>
                <a:gd name="adj1" fmla="val 14797"/>
              </a:avLst>
            </a:prstGeom>
            <a:solidFill>
              <a:srgbClr val="FF9900"/>
            </a:solidFill>
            <a:ln>
              <a:noFill/>
            </a:ln>
            <a:scene3d>
              <a:camera prst="isometricOffAxis2Left"/>
              <a:lightRig rig="threePt" dir="t"/>
            </a:scene3d>
            <a:sp3d extrusionH="1143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5F46122-0DBC-4741-A1A5-B97C0B3ED2D1}"/>
                </a:ext>
              </a:extLst>
            </p:cNvPr>
            <p:cNvSpPr/>
            <p:nvPr/>
          </p:nvSpPr>
          <p:spPr>
            <a:xfrm>
              <a:off x="9280405" y="1437242"/>
              <a:ext cx="986972" cy="11012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scene3d>
              <a:camera prst="isometricOffAxis2Left"/>
              <a:lightRig rig="threePt" dir="t"/>
            </a:scene3d>
            <a:sp3d extrusionH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Graphic 12" descr="Bullseye">
              <a:extLst>
                <a:ext uri="{FF2B5EF4-FFF2-40B4-BE49-F238E27FC236}">
                  <a16:creationId xmlns:a16="http://schemas.microsoft.com/office/drawing/2014/main" id="{886DF49D-724C-4249-8131-2D71C9A7353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442151" y="1711848"/>
              <a:ext cx="640080" cy="640080"/>
            </a:xfrm>
            <a:prstGeom prst="rect">
              <a:avLst/>
            </a:prstGeom>
            <a:scene3d>
              <a:camera prst="isometricOffAxis2Left"/>
              <a:lightRig rig="threePt" dir="t"/>
            </a:scene3d>
          </p:spPr>
        </p:pic>
      </p:grpSp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الوحدة </a:t>
                </a:r>
              </a:p>
              <a:p>
                <a:pPr algn="ctr"/>
                <a:r>
                  <a:rPr lang="ar-SY" sz="2400" b="1" dirty="0">
                    <a:latin typeface="Century Gothic" panose="020B0502020202020204" pitchFamily="34" charset="0"/>
                  </a:rPr>
                  <a:t>9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1" y="22303"/>
              <a:ext cx="6189788" cy="1128959"/>
              <a:chOff x="2350491" y="22303"/>
              <a:chExt cx="6189788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3380210" y="165530"/>
                <a:ext cx="5116090" cy="912112"/>
                <a:chOff x="5162561" y="1484950"/>
                <a:chExt cx="5116090" cy="912112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b="1" dirty="0">
                      <a:latin typeface="Century Gothic" panose="020B0502020202020204" pitchFamily="34" charset="0"/>
                    </a:rPr>
                    <a:t>الدرس السادس عشر </a:t>
                  </a:r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5162561" y="1812287"/>
                  <a:ext cx="511609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ar-SY" sz="3200" dirty="0">
                      <a:latin typeface="Century Gothic" panose="020B0502020202020204" pitchFamily="34" charset="0"/>
                    </a:rPr>
                    <a:t>التنوع الاقتصادي </a:t>
                  </a:r>
                  <a:endParaRPr lang="en-US" sz="3200" dirty="0">
                    <a:latin typeface="Century Gothic" panose="020B0502020202020204" pitchFamily="34" charset="0"/>
                  </a:endParaRP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682247" y="0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18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nodeType="click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3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14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1" fill="hold" nodeType="click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9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20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2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1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19" grpId="0"/>
          <p:bldP spid="20" grpId="0"/>
          <p:bldP spid="2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2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1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17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19" grpId="0"/>
          <p:bldP spid="20" grpId="0"/>
          <p:bldP spid="21" grpId="0"/>
        </p:bldLst>
      </p:timing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1459</TotalTime>
  <Words>942</Words>
  <Application>Microsoft Office PowerPoint</Application>
  <PresentationFormat>شاشة عريضة</PresentationFormat>
  <Paragraphs>165</Paragraphs>
  <Slides>17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Century Gothic</vt:lpstr>
      <vt:lpstr>Cooper Black</vt:lpstr>
      <vt:lpstr>Open Sans</vt:lpstr>
      <vt:lpstr>Verdana</vt:lpstr>
      <vt:lpstr>Wingdings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948</cp:revision>
  <dcterms:created xsi:type="dcterms:W3CDTF">2020-11-11T11:02:52Z</dcterms:created>
  <dcterms:modified xsi:type="dcterms:W3CDTF">2021-01-24T22:59:59Z</dcterms:modified>
</cp:coreProperties>
</file>