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533" r:id="rId3"/>
    <p:sldId id="571" r:id="rId4"/>
    <p:sldId id="560" r:id="rId5"/>
    <p:sldId id="375" r:id="rId6"/>
    <p:sldId id="335" r:id="rId7"/>
    <p:sldId id="574" r:id="rId8"/>
    <p:sldId id="566" r:id="rId9"/>
    <p:sldId id="258" r:id="rId10"/>
    <p:sldId id="567" r:id="rId11"/>
    <p:sldId id="569" r:id="rId12"/>
    <p:sldId id="570" r:id="rId13"/>
    <p:sldId id="576" r:id="rId14"/>
    <p:sldId id="577" r:id="rId15"/>
    <p:sldId id="578" r:id="rId16"/>
    <p:sldId id="579" r:id="rId17"/>
    <p:sldId id="580" r:id="rId18"/>
    <p:sldId id="581" r:id="rId19"/>
    <p:sldId id="582" r:id="rId20"/>
    <p:sldId id="583" r:id="rId21"/>
    <p:sldId id="584" r:id="rId22"/>
    <p:sldId id="269" r:id="rId23"/>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065" userDrawn="1">
          <p15:clr>
            <a:srgbClr val="A4A3A4"/>
          </p15:clr>
        </p15:guide>
        <p15:guide id="3"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0" autoAdjust="0"/>
    <p:restoredTop sz="94660"/>
  </p:normalViewPr>
  <p:slideViewPr>
    <p:cSldViewPr snapToGrid="0" showGuides="1">
      <p:cViewPr varScale="1">
        <p:scale>
          <a:sx n="114" d="100"/>
          <a:sy n="114" d="100"/>
        </p:scale>
        <p:origin x="540" y="126"/>
      </p:cViewPr>
      <p:guideLst>
        <p:guide pos="5065"/>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sv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pn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3.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8.svg"/><Relationship Id="rId7" Type="http://schemas.openxmlformats.org/officeDocument/2006/relationships/image" Target="../media/image3.svg"/><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60147"/>
            <a:ext cx="9659708" cy="1276038"/>
            <a:chOff x="9198889" y="2660147"/>
            <a:chExt cx="9659708" cy="1276038"/>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532467" y="2660147"/>
              <a:ext cx="7326130" cy="954107"/>
            </a:xfrm>
            <a:prstGeom prst="rect">
              <a:avLst/>
            </a:prstGeom>
            <a:noFill/>
          </p:spPr>
          <p:txBody>
            <a:bodyPr wrap="square" rtlCol="0">
              <a:spAutoFit/>
            </a:bodyPr>
            <a:lstStyle/>
            <a:p>
              <a:pPr algn="ctr"/>
              <a:r>
                <a:rPr lang="ar-SY" sz="2800" dirty="0">
                  <a:latin typeface="Cooper Black" panose="0208090404030B020404" pitchFamily="18" charset="0"/>
                </a:rPr>
                <a:t>المظاهر البشرية لدول مجلس</a:t>
              </a:r>
            </a:p>
            <a:p>
              <a:pPr algn="ctr"/>
              <a:r>
                <a:rPr lang="ar-SY" sz="2800" dirty="0">
                  <a:latin typeface="Cooper Black" panose="0208090404030B020404" pitchFamily="18" charset="0"/>
                </a:rPr>
                <a:t>التعاون لدول الخليج العربية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البطالة:</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754326"/>
          </a:xfrm>
          <a:prstGeom prst="rect">
            <a:avLst/>
          </a:prstGeom>
          <a:noFill/>
        </p:spPr>
        <p:txBody>
          <a:bodyPr wrap="square" rtlCol="0">
            <a:spAutoFit/>
          </a:bodyPr>
          <a:lstStyle/>
          <a:p>
            <a:pPr algn="r"/>
            <a:r>
              <a:rPr lang="ar-SY" dirty="0">
                <a:latin typeface="Century Gothic" panose="020B0502020202020204" pitchFamily="34" charset="0"/>
              </a:rPr>
              <a:t>تعـــد البطالـــة من أخطر المشـــكلات الاجتماعيـــة التي يواجههـــا المجتمع، لما ينشـــأ عنها مـــن آثـــار اجتماعيـــة ســـيئة، وهـــي ألا يجد المـــرء عمال ٌ وهـــو قـــادر عليه وراغـــب فيه عندً مســـتوى الأجر الســـائد</a:t>
            </a:r>
          </a:p>
          <a:p>
            <a:pPr algn="r"/>
            <a:r>
              <a:rPr lang="ar-SY" dirty="0">
                <a:latin typeface="Century Gothic" panose="020B0502020202020204" pitchFamily="34" charset="0"/>
              </a:rPr>
              <a:t>وقـــد ظهرت البطالة ظهـــورا ملحوظا في دول</a:t>
            </a:r>
          </a:p>
          <a:p>
            <a:pPr algn="r"/>
            <a:r>
              <a:rPr lang="ar-SY" dirty="0">
                <a:latin typeface="Century Gothic" panose="020B0502020202020204" pitchFamily="34" charset="0"/>
              </a:rPr>
              <a:t> مجلـــس التعاون لعدة أسباب</a:t>
            </a:r>
          </a:p>
          <a:p>
            <a:pPr algn="r"/>
            <a:endParaRPr lang="ar-SY"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9549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ircle: Hollow 110">
            <a:extLst>
              <a:ext uri="{FF2B5EF4-FFF2-40B4-BE49-F238E27FC236}">
                <a16:creationId xmlns:a16="http://schemas.microsoft.com/office/drawing/2014/main" id="{F059CA0A-96EF-4875-B743-6DB42A7DFBAB}"/>
              </a:ext>
            </a:extLst>
          </p:cNvPr>
          <p:cNvSpPr/>
          <p:nvPr/>
        </p:nvSpPr>
        <p:spPr>
          <a:xfrm>
            <a:off x="7244428" y="2548124"/>
            <a:ext cx="786557" cy="786557"/>
          </a:xfrm>
          <a:prstGeom prst="donut">
            <a:avLst>
              <a:gd name="adj" fmla="val 113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
            <a:extLst>
              <a:ext uri="{FF2B5EF4-FFF2-40B4-BE49-F238E27FC236}">
                <a16:creationId xmlns:a16="http://schemas.microsoft.com/office/drawing/2014/main" id="{47854090-BB51-40A7-A4A4-5EBAC8C5C9C2}"/>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مجموعة 83">
            <a:extLst>
              <a:ext uri="{FF2B5EF4-FFF2-40B4-BE49-F238E27FC236}">
                <a16:creationId xmlns:a16="http://schemas.microsoft.com/office/drawing/2014/main" id="{337EF26B-3072-4F17-9395-0E85667E9B36}"/>
              </a:ext>
            </a:extLst>
          </p:cNvPr>
          <p:cNvGrpSpPr/>
          <p:nvPr/>
        </p:nvGrpSpPr>
        <p:grpSpPr>
          <a:xfrm>
            <a:off x="338813" y="22303"/>
            <a:ext cx="8201466" cy="1128959"/>
            <a:chOff x="338813" y="22303"/>
            <a:chExt cx="8201466" cy="1128959"/>
          </a:xfrm>
        </p:grpSpPr>
        <p:grpSp>
          <p:nvGrpSpPr>
            <p:cNvPr id="48" name="مجموعة 84">
              <a:extLst>
                <a:ext uri="{FF2B5EF4-FFF2-40B4-BE49-F238E27FC236}">
                  <a16:creationId xmlns:a16="http://schemas.microsoft.com/office/drawing/2014/main" id="{BB0D535D-71D2-4A4C-BB41-1F8C7A9A20F0}"/>
                </a:ext>
              </a:extLst>
            </p:cNvPr>
            <p:cNvGrpSpPr/>
            <p:nvPr/>
          </p:nvGrpSpPr>
          <p:grpSpPr>
            <a:xfrm>
              <a:off x="338813" y="22303"/>
              <a:ext cx="1704537" cy="1128957"/>
              <a:chOff x="338813" y="22303"/>
              <a:chExt cx="1704537" cy="1128957"/>
            </a:xfrm>
          </p:grpSpPr>
          <p:sp>
            <p:nvSpPr>
              <p:cNvPr id="59" name="Rectangle: Top Corners Rounded 29">
                <a:extLst>
                  <a:ext uri="{FF2B5EF4-FFF2-40B4-BE49-F238E27FC236}">
                    <a16:creationId xmlns:a16="http://schemas.microsoft.com/office/drawing/2014/main" id="{3FDF2E19-E500-4856-912F-583B571ED495}"/>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37">
                <a:extLst>
                  <a:ext uri="{FF2B5EF4-FFF2-40B4-BE49-F238E27FC236}">
                    <a16:creationId xmlns:a16="http://schemas.microsoft.com/office/drawing/2014/main" id="{C667E1F5-C247-40CD-BB35-73979276BFC6}"/>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9" name="مجموعة 85">
              <a:extLst>
                <a:ext uri="{FF2B5EF4-FFF2-40B4-BE49-F238E27FC236}">
                  <a16:creationId xmlns:a16="http://schemas.microsoft.com/office/drawing/2014/main" id="{3F22C228-E00E-488D-8579-42F6A3D2738C}"/>
                </a:ext>
              </a:extLst>
            </p:cNvPr>
            <p:cNvGrpSpPr/>
            <p:nvPr/>
          </p:nvGrpSpPr>
          <p:grpSpPr>
            <a:xfrm>
              <a:off x="2350491" y="22303"/>
              <a:ext cx="6189788" cy="1128959"/>
              <a:chOff x="2350491" y="22303"/>
              <a:chExt cx="6189788" cy="1128959"/>
            </a:xfrm>
          </p:grpSpPr>
          <p:sp>
            <p:nvSpPr>
              <p:cNvPr id="54" name="Rectangle: Top Corners Rounded 30">
                <a:extLst>
                  <a:ext uri="{FF2B5EF4-FFF2-40B4-BE49-F238E27FC236}">
                    <a16:creationId xmlns:a16="http://schemas.microsoft.com/office/drawing/2014/main" id="{9B2DA431-EE23-4244-B6E3-4010BEC2586D}"/>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2" descr="Thought bubble">
                <a:extLst>
                  <a:ext uri="{FF2B5EF4-FFF2-40B4-BE49-F238E27FC236}">
                    <a16:creationId xmlns:a16="http://schemas.microsoft.com/office/drawing/2014/main" id="{AA034B13-3DEA-4AEC-8C13-4AADA222C5E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6" name="Group 52">
                <a:extLst>
                  <a:ext uri="{FF2B5EF4-FFF2-40B4-BE49-F238E27FC236}">
                    <a16:creationId xmlns:a16="http://schemas.microsoft.com/office/drawing/2014/main" id="{0B921765-D95A-4D73-A676-61A78B81D9EC}"/>
                  </a:ext>
                </a:extLst>
              </p:cNvPr>
              <p:cNvGrpSpPr/>
              <p:nvPr/>
            </p:nvGrpSpPr>
            <p:grpSpPr>
              <a:xfrm>
                <a:off x="3380210" y="165530"/>
                <a:ext cx="5116090" cy="822697"/>
                <a:chOff x="5162561" y="1484950"/>
                <a:chExt cx="5116090" cy="822697"/>
              </a:xfrm>
            </p:grpSpPr>
            <p:sp>
              <p:nvSpPr>
                <p:cNvPr id="57" name="TextBox 53">
                  <a:extLst>
                    <a:ext uri="{FF2B5EF4-FFF2-40B4-BE49-F238E27FC236}">
                      <a16:creationId xmlns:a16="http://schemas.microsoft.com/office/drawing/2014/main" id="{A32F1AAE-1C12-41EE-BDB8-B2B3D00ECAC5}"/>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58" name="TextBox 54">
                  <a:extLst>
                    <a:ext uri="{FF2B5EF4-FFF2-40B4-BE49-F238E27FC236}">
                      <a16:creationId xmlns:a16="http://schemas.microsoft.com/office/drawing/2014/main" id="{EB2C5606-4AEE-4AC7-AEFF-19EAB37F764A}"/>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50" name="Group 31">
              <a:extLst>
                <a:ext uri="{FF2B5EF4-FFF2-40B4-BE49-F238E27FC236}">
                  <a16:creationId xmlns:a16="http://schemas.microsoft.com/office/drawing/2014/main" id="{A1D1C42A-70EA-4D5E-AD41-7FA515C11429}"/>
                </a:ext>
              </a:extLst>
            </p:cNvPr>
            <p:cNvGrpSpPr/>
            <p:nvPr/>
          </p:nvGrpSpPr>
          <p:grpSpPr>
            <a:xfrm flipH="1">
              <a:off x="1665860" y="455392"/>
              <a:ext cx="1074076" cy="327224"/>
              <a:chOff x="3454205" y="1667025"/>
              <a:chExt cx="1074076" cy="239151"/>
            </a:xfrm>
          </p:grpSpPr>
          <p:sp>
            <p:nvSpPr>
              <p:cNvPr id="51" name="Oval 32">
                <a:extLst>
                  <a:ext uri="{FF2B5EF4-FFF2-40B4-BE49-F238E27FC236}">
                    <a16:creationId xmlns:a16="http://schemas.microsoft.com/office/drawing/2014/main" id="{AD9EDE3F-70C0-432A-9E38-3A4E6B563E8A}"/>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3">
                <a:extLst>
                  <a:ext uri="{FF2B5EF4-FFF2-40B4-BE49-F238E27FC236}">
                    <a16:creationId xmlns:a16="http://schemas.microsoft.com/office/drawing/2014/main" id="{04C6D806-DE66-48FC-AF38-0985CF7CBE16}"/>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Terminator 34">
                <a:extLst>
                  <a:ext uri="{FF2B5EF4-FFF2-40B4-BE49-F238E27FC236}">
                    <a16:creationId xmlns:a16="http://schemas.microsoft.com/office/drawing/2014/main" id="{A05BD51F-FF41-4501-BE54-6DD83A4EF38F}"/>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Rectangle 5">
            <a:extLst>
              <a:ext uri="{FF2B5EF4-FFF2-40B4-BE49-F238E27FC236}">
                <a16:creationId xmlns:a16="http://schemas.microsoft.com/office/drawing/2014/main" id="{F6C2B47E-167D-4303-81C0-90CDEA679E28}"/>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8E597452-650E-4004-8C74-82897F375CD4}"/>
              </a:ext>
            </a:extLst>
          </p:cNvPr>
          <p:cNvSpPr/>
          <p:nvPr/>
        </p:nvSpPr>
        <p:spPr>
          <a:xfrm>
            <a:off x="6328983" y="4257147"/>
            <a:ext cx="2151859" cy="385748"/>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FA4E2E2-3162-43B9-BD7D-C751A2EBEF3D}"/>
              </a:ext>
            </a:extLst>
          </p:cNvPr>
          <p:cNvSpPr/>
          <p:nvPr/>
        </p:nvSpPr>
        <p:spPr>
          <a:xfrm>
            <a:off x="5024716" y="5427722"/>
            <a:ext cx="2584440" cy="462017"/>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CE26CE9-42C4-4813-86FE-F8FB4DA66614}"/>
              </a:ext>
            </a:extLst>
          </p:cNvPr>
          <p:cNvSpPr/>
          <p:nvPr/>
        </p:nvSpPr>
        <p:spPr>
          <a:xfrm>
            <a:off x="3425055" y="5930835"/>
            <a:ext cx="2754590" cy="520505"/>
          </a:xfrm>
          <a:prstGeom prst="ellipse">
            <a:avLst/>
          </a:prstGeom>
          <a:gradFill flip="none" rotWithShape="1">
            <a:gsLst>
              <a:gs pos="100000">
                <a:schemeClr val="bg1"/>
              </a:gs>
              <a:gs pos="6195">
                <a:schemeClr val="tx1">
                  <a:lumMod val="65000"/>
                  <a:lumOff val="35000"/>
                </a:schemeClr>
              </a:gs>
              <a:gs pos="34000">
                <a:schemeClr val="bg1">
                  <a:lumMod val="65000"/>
                </a:scheme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ircle: Hollow 65">
            <a:extLst>
              <a:ext uri="{FF2B5EF4-FFF2-40B4-BE49-F238E27FC236}">
                <a16:creationId xmlns:a16="http://schemas.microsoft.com/office/drawing/2014/main" id="{218F7964-F1AC-49A4-A1F6-94EE78E8251B}"/>
              </a:ext>
            </a:extLst>
          </p:cNvPr>
          <p:cNvSpPr/>
          <p:nvPr/>
        </p:nvSpPr>
        <p:spPr>
          <a:xfrm>
            <a:off x="6528581" y="2859260"/>
            <a:ext cx="1600200" cy="1600200"/>
          </a:xfrm>
          <a:prstGeom prst="donut">
            <a:avLst>
              <a:gd name="adj" fmla="val 11327"/>
            </a:avLst>
          </a:prstGeom>
          <a:solidFill>
            <a:srgbClr val="06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Circle: Hollow 66">
            <a:extLst>
              <a:ext uri="{FF2B5EF4-FFF2-40B4-BE49-F238E27FC236}">
                <a16:creationId xmlns:a16="http://schemas.microsoft.com/office/drawing/2014/main" id="{35917F28-E9F2-467F-9880-5FF3954748F7}"/>
              </a:ext>
            </a:extLst>
          </p:cNvPr>
          <p:cNvSpPr/>
          <p:nvPr/>
        </p:nvSpPr>
        <p:spPr>
          <a:xfrm>
            <a:off x="5293381" y="3829931"/>
            <a:ext cx="1828800" cy="1828800"/>
          </a:xfrm>
          <a:prstGeom prst="donut">
            <a:avLst>
              <a:gd name="adj" fmla="val 9781"/>
            </a:avLst>
          </a:prstGeom>
          <a:solidFill>
            <a:srgbClr val="01A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Circle: Hollow 67">
            <a:extLst>
              <a:ext uri="{FF2B5EF4-FFF2-40B4-BE49-F238E27FC236}">
                <a16:creationId xmlns:a16="http://schemas.microsoft.com/office/drawing/2014/main" id="{87BE332A-849E-466B-A8AE-217D69FA7233}"/>
              </a:ext>
            </a:extLst>
          </p:cNvPr>
          <p:cNvSpPr/>
          <p:nvPr/>
        </p:nvSpPr>
        <p:spPr>
          <a:xfrm>
            <a:off x="3752851" y="4172375"/>
            <a:ext cx="2057400" cy="2057400"/>
          </a:xfrm>
          <a:prstGeom prst="donut">
            <a:avLst>
              <a:gd name="adj" fmla="val 9781"/>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TextBox 68">
            <a:extLst>
              <a:ext uri="{FF2B5EF4-FFF2-40B4-BE49-F238E27FC236}">
                <a16:creationId xmlns:a16="http://schemas.microsoft.com/office/drawing/2014/main" id="{26614B93-2919-47AA-8B35-97014FB34DF5}"/>
              </a:ext>
            </a:extLst>
          </p:cNvPr>
          <p:cNvSpPr txBox="1"/>
          <p:nvPr/>
        </p:nvSpPr>
        <p:spPr>
          <a:xfrm>
            <a:off x="6808308" y="3507850"/>
            <a:ext cx="1026941" cy="400110"/>
          </a:xfrm>
          <a:prstGeom prst="rect">
            <a:avLst/>
          </a:prstGeom>
          <a:noFill/>
        </p:spPr>
        <p:txBody>
          <a:bodyPr wrap="square" rtlCol="0">
            <a:spAutoFit/>
          </a:bodyPr>
          <a:lstStyle/>
          <a:p>
            <a:pPr algn="ctr"/>
            <a:r>
              <a:rPr lang="en-US" sz="2000" b="1" dirty="0">
                <a:solidFill>
                  <a:schemeClr val="tx1">
                    <a:lumMod val="50000"/>
                    <a:lumOff val="50000"/>
                  </a:schemeClr>
                </a:solidFill>
                <a:latin typeface="Century Gothic" panose="020B0502020202020204" pitchFamily="34" charset="0"/>
              </a:rPr>
              <a:t>2</a:t>
            </a:r>
          </a:p>
        </p:txBody>
      </p:sp>
      <p:sp>
        <p:nvSpPr>
          <p:cNvPr id="70" name="TextBox 69">
            <a:extLst>
              <a:ext uri="{FF2B5EF4-FFF2-40B4-BE49-F238E27FC236}">
                <a16:creationId xmlns:a16="http://schemas.microsoft.com/office/drawing/2014/main" id="{0EC3ECE8-5A75-4A48-9BB5-73EAD1DC0342}"/>
              </a:ext>
            </a:extLst>
          </p:cNvPr>
          <p:cNvSpPr txBox="1"/>
          <p:nvPr/>
        </p:nvSpPr>
        <p:spPr>
          <a:xfrm>
            <a:off x="5668627" y="4492560"/>
            <a:ext cx="1026941" cy="461665"/>
          </a:xfrm>
          <a:prstGeom prst="rect">
            <a:avLst/>
          </a:prstGeom>
          <a:noFill/>
        </p:spPr>
        <p:txBody>
          <a:bodyPr wrap="square" rtlCol="0">
            <a:spAutoFit/>
          </a:bodyPr>
          <a:lstStyle/>
          <a:p>
            <a:pPr algn="ctr"/>
            <a:r>
              <a:rPr lang="en-US" sz="2400" b="1" dirty="0">
                <a:solidFill>
                  <a:schemeClr val="bg1">
                    <a:lumMod val="50000"/>
                  </a:schemeClr>
                </a:solidFill>
                <a:latin typeface="Century Gothic" panose="020B0502020202020204" pitchFamily="34" charset="0"/>
              </a:rPr>
              <a:t>3</a:t>
            </a:r>
          </a:p>
        </p:txBody>
      </p:sp>
      <p:sp>
        <p:nvSpPr>
          <p:cNvPr id="71" name="TextBox 70">
            <a:extLst>
              <a:ext uri="{FF2B5EF4-FFF2-40B4-BE49-F238E27FC236}">
                <a16:creationId xmlns:a16="http://schemas.microsoft.com/office/drawing/2014/main" id="{26327147-7664-4FD7-96FB-CC22C45913CF}"/>
              </a:ext>
            </a:extLst>
          </p:cNvPr>
          <p:cNvSpPr txBox="1"/>
          <p:nvPr/>
        </p:nvSpPr>
        <p:spPr>
          <a:xfrm>
            <a:off x="4247322" y="5091262"/>
            <a:ext cx="1026941"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Century Gothic" panose="020B0502020202020204" pitchFamily="34" charset="0"/>
              </a:rPr>
              <a:t>4</a:t>
            </a:r>
          </a:p>
        </p:txBody>
      </p:sp>
      <p:sp>
        <p:nvSpPr>
          <p:cNvPr id="72" name="Right Bracket 71">
            <a:extLst>
              <a:ext uri="{FF2B5EF4-FFF2-40B4-BE49-F238E27FC236}">
                <a16:creationId xmlns:a16="http://schemas.microsoft.com/office/drawing/2014/main" id="{EC2BCE22-29B8-4EC1-9E62-B7F1B38EC70B}"/>
              </a:ext>
            </a:extLst>
          </p:cNvPr>
          <p:cNvSpPr/>
          <p:nvPr/>
        </p:nvSpPr>
        <p:spPr>
          <a:xfrm>
            <a:off x="2938080" y="5019772"/>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2B60719-AD85-4977-A924-1CF6D11CFF48}"/>
              </a:ext>
            </a:extLst>
          </p:cNvPr>
          <p:cNvCxnSpPr>
            <a:cxnSpLocks/>
            <a:stCxn id="72" idx="2"/>
          </p:cNvCxnSpPr>
          <p:nvPr/>
        </p:nvCxnSpPr>
        <p:spPr>
          <a:xfrm>
            <a:off x="3070389" y="5476972"/>
            <a:ext cx="764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1C78B83-AAFE-4FD5-9409-8BDB31F2C5F2}"/>
              </a:ext>
            </a:extLst>
          </p:cNvPr>
          <p:cNvSpPr txBox="1"/>
          <p:nvPr/>
        </p:nvSpPr>
        <p:spPr>
          <a:xfrm>
            <a:off x="249610" y="5252845"/>
            <a:ext cx="2732976" cy="400110"/>
          </a:xfrm>
          <a:prstGeom prst="rect">
            <a:avLst/>
          </a:prstGeom>
          <a:noFill/>
        </p:spPr>
        <p:txBody>
          <a:bodyPr wrap="square" rtlCol="0">
            <a:spAutoFit/>
          </a:bodyPr>
          <a:lstStyle/>
          <a:p>
            <a:pPr algn="r" rtl="1"/>
            <a:r>
              <a:rPr lang="ar-SY" sz="2000" dirty="0">
                <a:latin typeface="Century Gothic" panose="020B0502020202020204" pitchFamily="34" charset="0"/>
              </a:rPr>
              <a:t>الصناعة</a:t>
            </a:r>
          </a:p>
        </p:txBody>
      </p:sp>
      <p:sp>
        <p:nvSpPr>
          <p:cNvPr id="77" name="Right Bracket 76">
            <a:extLst>
              <a:ext uri="{FF2B5EF4-FFF2-40B4-BE49-F238E27FC236}">
                <a16:creationId xmlns:a16="http://schemas.microsoft.com/office/drawing/2014/main" id="{63C2FE22-B4CB-4CAF-8A2D-2873CDCDCF9F}"/>
              </a:ext>
            </a:extLst>
          </p:cNvPr>
          <p:cNvSpPr/>
          <p:nvPr/>
        </p:nvSpPr>
        <p:spPr>
          <a:xfrm flipH="1">
            <a:off x="8743277" y="3368103"/>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DC60C167-00C4-465D-89FA-E02B76D26AD1}"/>
              </a:ext>
            </a:extLst>
          </p:cNvPr>
          <p:cNvCxnSpPr>
            <a:cxnSpLocks/>
            <a:stCxn id="77" idx="2"/>
          </p:cNvCxnSpPr>
          <p:nvPr/>
        </p:nvCxnSpPr>
        <p:spPr>
          <a:xfrm flipH="1">
            <a:off x="8119651" y="3825303"/>
            <a:ext cx="6236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352FA2B-3FDE-4761-AEE3-06D0BC2E348E}"/>
              </a:ext>
            </a:extLst>
          </p:cNvPr>
          <p:cNvSpPr txBox="1"/>
          <p:nvPr/>
        </p:nvSpPr>
        <p:spPr>
          <a:xfrm>
            <a:off x="8809432" y="3650194"/>
            <a:ext cx="2732976" cy="400110"/>
          </a:xfrm>
          <a:prstGeom prst="rect">
            <a:avLst/>
          </a:prstGeom>
          <a:noFill/>
        </p:spPr>
        <p:txBody>
          <a:bodyPr wrap="square" rtlCol="0">
            <a:spAutoFit/>
          </a:bodyPr>
          <a:lstStyle/>
          <a:p>
            <a:pPr algn="r"/>
            <a:r>
              <a:rPr lang="ar-SY" sz="2000" dirty="0">
                <a:latin typeface="Century Gothic" panose="020B0502020202020204" pitchFamily="34" charset="0"/>
              </a:rPr>
              <a:t>الزراعة والثروة الحيوانية</a:t>
            </a:r>
            <a:endParaRPr lang="en-US" sz="2000" dirty="0">
              <a:latin typeface="Century Gothic" panose="020B0502020202020204" pitchFamily="34" charset="0"/>
            </a:endParaRPr>
          </a:p>
        </p:txBody>
      </p:sp>
      <p:sp>
        <p:nvSpPr>
          <p:cNvPr id="89" name="Right Bracket 88">
            <a:extLst>
              <a:ext uri="{FF2B5EF4-FFF2-40B4-BE49-F238E27FC236}">
                <a16:creationId xmlns:a16="http://schemas.microsoft.com/office/drawing/2014/main" id="{ADF57A2F-A9BA-44CB-94BA-990FC626A867}"/>
              </a:ext>
            </a:extLst>
          </p:cNvPr>
          <p:cNvSpPr/>
          <p:nvPr/>
        </p:nvSpPr>
        <p:spPr>
          <a:xfrm flipH="1">
            <a:off x="7562119" y="4758364"/>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0B5AE2DE-B278-457F-BA21-1E63E9A4DCCF}"/>
              </a:ext>
            </a:extLst>
          </p:cNvPr>
          <p:cNvCxnSpPr>
            <a:cxnSpLocks/>
            <a:stCxn id="89" idx="2"/>
          </p:cNvCxnSpPr>
          <p:nvPr/>
        </p:nvCxnSpPr>
        <p:spPr>
          <a:xfrm flipH="1">
            <a:off x="6938493" y="5215564"/>
            <a:ext cx="6236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8B2B0C1-7EB8-4A4C-A394-3E44316E1E6E}"/>
              </a:ext>
            </a:extLst>
          </p:cNvPr>
          <p:cNvSpPr txBox="1"/>
          <p:nvPr/>
        </p:nvSpPr>
        <p:spPr>
          <a:xfrm>
            <a:off x="7028502" y="5081374"/>
            <a:ext cx="3268418" cy="400110"/>
          </a:xfrm>
          <a:prstGeom prst="rect">
            <a:avLst/>
          </a:prstGeom>
          <a:noFill/>
        </p:spPr>
        <p:txBody>
          <a:bodyPr wrap="square" rtlCol="0">
            <a:spAutoFit/>
          </a:bodyPr>
          <a:lstStyle/>
          <a:p>
            <a:pPr algn="ctr"/>
            <a:r>
              <a:rPr lang="ar-SY" sz="2000" dirty="0">
                <a:latin typeface="Century Gothic" panose="020B0502020202020204" pitchFamily="34" charset="0"/>
              </a:rPr>
              <a:t>النفط والثروة المعدنية</a:t>
            </a:r>
            <a:endParaRPr lang="en-US" sz="2000" dirty="0">
              <a:latin typeface="Century Gothic" panose="020B0502020202020204" pitchFamily="34" charset="0"/>
            </a:endParaRPr>
          </a:p>
        </p:txBody>
      </p:sp>
      <p:sp>
        <p:nvSpPr>
          <p:cNvPr id="97" name="TextBox 96">
            <a:extLst>
              <a:ext uri="{FF2B5EF4-FFF2-40B4-BE49-F238E27FC236}">
                <a16:creationId xmlns:a16="http://schemas.microsoft.com/office/drawing/2014/main" id="{CDDD62F9-FF91-4521-BC42-DBB904621E27}"/>
              </a:ext>
            </a:extLst>
          </p:cNvPr>
          <p:cNvSpPr txBox="1"/>
          <p:nvPr/>
        </p:nvSpPr>
        <p:spPr>
          <a:xfrm>
            <a:off x="3367874" y="1153627"/>
            <a:ext cx="6337300" cy="830997"/>
          </a:xfrm>
          <a:prstGeom prst="rect">
            <a:avLst/>
          </a:prstGeom>
          <a:noFill/>
        </p:spPr>
        <p:txBody>
          <a:bodyPr wrap="square">
            <a:spAutoFit/>
          </a:bodyPr>
          <a:lstStyle/>
          <a:p>
            <a:pPr algn="ctr"/>
            <a:r>
              <a:rPr lang="ar-SY" sz="2400" dirty="0"/>
              <a:t>مظاهر</a:t>
            </a:r>
          </a:p>
          <a:p>
            <a:pPr algn="ctr"/>
            <a:r>
              <a:rPr lang="ar-SY" sz="2400" dirty="0"/>
              <a:t> التلوث البيئي</a:t>
            </a:r>
          </a:p>
        </p:txBody>
      </p:sp>
      <p:sp>
        <p:nvSpPr>
          <p:cNvPr id="106" name="Rectangle 23">
            <a:extLst>
              <a:ext uri="{FF2B5EF4-FFF2-40B4-BE49-F238E27FC236}">
                <a16:creationId xmlns:a16="http://schemas.microsoft.com/office/drawing/2014/main" id="{0B147620-5D72-48BB-A3FA-7EF33BE43B54}"/>
              </a:ext>
            </a:extLst>
          </p:cNvPr>
          <p:cNvSpPr/>
          <p:nvPr/>
        </p:nvSpPr>
        <p:spPr>
          <a:xfrm rot="20522689">
            <a:off x="850840" y="1953585"/>
            <a:ext cx="1710601" cy="1857959"/>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24">
            <a:extLst>
              <a:ext uri="{FF2B5EF4-FFF2-40B4-BE49-F238E27FC236}">
                <a16:creationId xmlns:a16="http://schemas.microsoft.com/office/drawing/2014/main" id="{CC50CA35-E806-444C-A114-EE79A01A035D}"/>
              </a:ext>
            </a:extLst>
          </p:cNvPr>
          <p:cNvSpPr/>
          <p:nvPr/>
        </p:nvSpPr>
        <p:spPr>
          <a:xfrm rot="20522689">
            <a:off x="1102716" y="2269986"/>
            <a:ext cx="1226065" cy="137203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2400" dirty="0"/>
          </a:p>
        </p:txBody>
      </p:sp>
      <p:sp>
        <p:nvSpPr>
          <p:cNvPr id="109" name="Rectangle 25">
            <a:extLst>
              <a:ext uri="{FF2B5EF4-FFF2-40B4-BE49-F238E27FC236}">
                <a16:creationId xmlns:a16="http://schemas.microsoft.com/office/drawing/2014/main" id="{57985D90-1C45-4148-B5CD-9437B8AFF1D7}"/>
              </a:ext>
            </a:extLst>
          </p:cNvPr>
          <p:cNvSpPr/>
          <p:nvPr/>
        </p:nvSpPr>
        <p:spPr>
          <a:xfrm rot="20522689">
            <a:off x="1131951" y="2275081"/>
            <a:ext cx="1231661" cy="139072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26">
            <a:extLst>
              <a:ext uri="{FF2B5EF4-FFF2-40B4-BE49-F238E27FC236}">
                <a16:creationId xmlns:a16="http://schemas.microsoft.com/office/drawing/2014/main" id="{40F2A96D-D9D3-4807-968C-048EFFB691C7}"/>
              </a:ext>
            </a:extLst>
          </p:cNvPr>
          <p:cNvSpPr/>
          <p:nvPr/>
        </p:nvSpPr>
        <p:spPr>
          <a:xfrm rot="17822549">
            <a:off x="1463799" y="1594979"/>
            <a:ext cx="358597" cy="64365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23">
            <a:extLst>
              <a:ext uri="{FF2B5EF4-FFF2-40B4-BE49-F238E27FC236}">
                <a16:creationId xmlns:a16="http://schemas.microsoft.com/office/drawing/2014/main" id="{21A37AC2-6D14-4A5D-A504-D86FAEC817B8}"/>
              </a:ext>
            </a:extLst>
          </p:cNvPr>
          <p:cNvSpPr/>
          <p:nvPr/>
        </p:nvSpPr>
        <p:spPr>
          <a:xfrm rot="546589">
            <a:off x="2532131" y="1390787"/>
            <a:ext cx="1710601" cy="1857959"/>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24">
            <a:extLst>
              <a:ext uri="{FF2B5EF4-FFF2-40B4-BE49-F238E27FC236}">
                <a16:creationId xmlns:a16="http://schemas.microsoft.com/office/drawing/2014/main" id="{C504DE13-ED08-4D40-96BB-1E27DBCAA9E2}"/>
              </a:ext>
            </a:extLst>
          </p:cNvPr>
          <p:cNvSpPr/>
          <p:nvPr/>
        </p:nvSpPr>
        <p:spPr>
          <a:xfrm rot="546589">
            <a:off x="2784007" y="1707188"/>
            <a:ext cx="1226065" cy="137203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2400" dirty="0"/>
          </a:p>
        </p:txBody>
      </p:sp>
      <p:sp>
        <p:nvSpPr>
          <p:cNvPr id="118" name="Rectangle 25">
            <a:extLst>
              <a:ext uri="{FF2B5EF4-FFF2-40B4-BE49-F238E27FC236}">
                <a16:creationId xmlns:a16="http://schemas.microsoft.com/office/drawing/2014/main" id="{AB2B53D5-EA0F-470F-81E3-044E826B2436}"/>
              </a:ext>
            </a:extLst>
          </p:cNvPr>
          <p:cNvSpPr/>
          <p:nvPr/>
        </p:nvSpPr>
        <p:spPr>
          <a:xfrm rot="546589">
            <a:off x="2812990" y="1701377"/>
            <a:ext cx="1209989" cy="137203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26">
            <a:extLst>
              <a:ext uri="{FF2B5EF4-FFF2-40B4-BE49-F238E27FC236}">
                <a16:creationId xmlns:a16="http://schemas.microsoft.com/office/drawing/2014/main" id="{EC7D1CE0-AEE6-4508-B2DB-B2879A0CAACC}"/>
              </a:ext>
            </a:extLst>
          </p:cNvPr>
          <p:cNvSpPr/>
          <p:nvPr/>
        </p:nvSpPr>
        <p:spPr>
          <a:xfrm rot="19446449">
            <a:off x="3145090" y="1032181"/>
            <a:ext cx="358597" cy="64365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23">
            <a:extLst>
              <a:ext uri="{FF2B5EF4-FFF2-40B4-BE49-F238E27FC236}">
                <a16:creationId xmlns:a16="http://schemas.microsoft.com/office/drawing/2014/main" id="{B0E8A3AF-8129-46F9-8897-07D64176A28E}"/>
              </a:ext>
            </a:extLst>
          </p:cNvPr>
          <p:cNvSpPr/>
          <p:nvPr/>
        </p:nvSpPr>
        <p:spPr>
          <a:xfrm rot="20522689">
            <a:off x="10290087" y="1214649"/>
            <a:ext cx="1667972" cy="181165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24">
            <a:extLst>
              <a:ext uri="{FF2B5EF4-FFF2-40B4-BE49-F238E27FC236}">
                <a16:creationId xmlns:a16="http://schemas.microsoft.com/office/drawing/2014/main" id="{D142BAC3-ED33-43CE-8592-1C4B16C7A6AD}"/>
              </a:ext>
            </a:extLst>
          </p:cNvPr>
          <p:cNvSpPr/>
          <p:nvPr/>
        </p:nvSpPr>
        <p:spPr>
          <a:xfrm rot="20522689">
            <a:off x="10564622" y="1529695"/>
            <a:ext cx="1195512" cy="1337840"/>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2400" dirty="0"/>
          </a:p>
        </p:txBody>
      </p:sp>
      <p:sp>
        <p:nvSpPr>
          <p:cNvPr id="124" name="Rectangle 25">
            <a:extLst>
              <a:ext uri="{FF2B5EF4-FFF2-40B4-BE49-F238E27FC236}">
                <a16:creationId xmlns:a16="http://schemas.microsoft.com/office/drawing/2014/main" id="{932309CC-ED54-4EE1-A108-0024B32C0FC1}"/>
              </a:ext>
            </a:extLst>
          </p:cNvPr>
          <p:cNvSpPr/>
          <p:nvPr/>
        </p:nvSpPr>
        <p:spPr>
          <a:xfrm rot="20522689">
            <a:off x="10562875" y="1512611"/>
            <a:ext cx="1193034" cy="1349894"/>
          </a:xfrm>
          <a:prstGeom prst="rect">
            <a:avLst/>
          </a:prstGeom>
          <a:blipFill dpi="0" rotWithShape="1">
            <a:blip r:embed="rId6">
              <a:extLst>
                <a:ext uri="{28A0092B-C50C-407E-A947-70E740481C1C}">
                  <a14:useLocalDpi xmlns:a14="http://schemas.microsoft.com/office/drawing/2010/main" val="0"/>
                </a:ext>
              </a:extLst>
            </a:blip>
            <a:srcRect/>
            <a:stretch>
              <a:fillRect l="-12156" b="-16078"/>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Freeform: Shape 26">
            <a:extLst>
              <a:ext uri="{FF2B5EF4-FFF2-40B4-BE49-F238E27FC236}">
                <a16:creationId xmlns:a16="http://schemas.microsoft.com/office/drawing/2014/main" id="{53A417A4-10F2-4254-90C9-F1714F85C936}"/>
              </a:ext>
            </a:extLst>
          </p:cNvPr>
          <p:cNvSpPr/>
          <p:nvPr/>
        </p:nvSpPr>
        <p:spPr>
          <a:xfrm rot="17822549">
            <a:off x="10808680" y="986253"/>
            <a:ext cx="349660" cy="62761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3">
            <a:extLst>
              <a:ext uri="{FF2B5EF4-FFF2-40B4-BE49-F238E27FC236}">
                <a16:creationId xmlns:a16="http://schemas.microsoft.com/office/drawing/2014/main" id="{190054BB-4CA8-48FC-A26B-3FC350AC8B39}"/>
              </a:ext>
            </a:extLst>
          </p:cNvPr>
          <p:cNvSpPr/>
          <p:nvPr/>
        </p:nvSpPr>
        <p:spPr>
          <a:xfrm rot="20522689">
            <a:off x="10162422" y="4688845"/>
            <a:ext cx="1710601" cy="1857959"/>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4">
            <a:extLst>
              <a:ext uri="{FF2B5EF4-FFF2-40B4-BE49-F238E27FC236}">
                <a16:creationId xmlns:a16="http://schemas.microsoft.com/office/drawing/2014/main" id="{A431D604-8756-4B68-BCB4-237BB813F539}"/>
              </a:ext>
            </a:extLst>
          </p:cNvPr>
          <p:cNvSpPr/>
          <p:nvPr/>
        </p:nvSpPr>
        <p:spPr>
          <a:xfrm rot="20522689">
            <a:off x="10414298" y="5005246"/>
            <a:ext cx="1226065" cy="137203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تلوث الماء</a:t>
            </a:r>
          </a:p>
        </p:txBody>
      </p:sp>
      <p:sp>
        <p:nvSpPr>
          <p:cNvPr id="82" name="Rectangle 25">
            <a:extLst>
              <a:ext uri="{FF2B5EF4-FFF2-40B4-BE49-F238E27FC236}">
                <a16:creationId xmlns:a16="http://schemas.microsoft.com/office/drawing/2014/main" id="{FF091F42-BC87-490A-B5F1-77F0683DABC3}"/>
              </a:ext>
            </a:extLst>
          </p:cNvPr>
          <p:cNvSpPr/>
          <p:nvPr/>
        </p:nvSpPr>
        <p:spPr>
          <a:xfrm rot="20522689">
            <a:off x="10420827" y="5001004"/>
            <a:ext cx="1209989" cy="1372031"/>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26">
            <a:extLst>
              <a:ext uri="{FF2B5EF4-FFF2-40B4-BE49-F238E27FC236}">
                <a16:creationId xmlns:a16="http://schemas.microsoft.com/office/drawing/2014/main" id="{3B43F430-117B-4208-812E-0A2D629AC47D}"/>
              </a:ext>
            </a:extLst>
          </p:cNvPr>
          <p:cNvSpPr/>
          <p:nvPr/>
        </p:nvSpPr>
        <p:spPr>
          <a:xfrm rot="17822549">
            <a:off x="10775381" y="4330239"/>
            <a:ext cx="358597" cy="64365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3">
            <a:extLst>
              <a:ext uri="{FF2B5EF4-FFF2-40B4-BE49-F238E27FC236}">
                <a16:creationId xmlns:a16="http://schemas.microsoft.com/office/drawing/2014/main" id="{E0E17404-C9A1-4310-8AEA-2647C2664E7B}"/>
              </a:ext>
            </a:extLst>
          </p:cNvPr>
          <p:cNvSpPr/>
          <p:nvPr/>
        </p:nvSpPr>
        <p:spPr>
          <a:xfrm rot="21082174">
            <a:off x="4225104" y="2001291"/>
            <a:ext cx="1710601" cy="1857959"/>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4">
            <a:extLst>
              <a:ext uri="{FF2B5EF4-FFF2-40B4-BE49-F238E27FC236}">
                <a16:creationId xmlns:a16="http://schemas.microsoft.com/office/drawing/2014/main" id="{794766EC-F261-4F73-B742-FA27C3C65C7B}"/>
              </a:ext>
            </a:extLst>
          </p:cNvPr>
          <p:cNvSpPr/>
          <p:nvPr/>
        </p:nvSpPr>
        <p:spPr>
          <a:xfrm rot="21082174">
            <a:off x="4476980" y="2317692"/>
            <a:ext cx="1226065" cy="1372031"/>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2400" dirty="0"/>
          </a:p>
        </p:txBody>
      </p:sp>
      <p:sp>
        <p:nvSpPr>
          <p:cNvPr id="87" name="Rectangle 25">
            <a:extLst>
              <a:ext uri="{FF2B5EF4-FFF2-40B4-BE49-F238E27FC236}">
                <a16:creationId xmlns:a16="http://schemas.microsoft.com/office/drawing/2014/main" id="{E357372B-F7C6-4966-B677-AF0BB32B4723}"/>
              </a:ext>
            </a:extLst>
          </p:cNvPr>
          <p:cNvSpPr/>
          <p:nvPr/>
        </p:nvSpPr>
        <p:spPr>
          <a:xfrm rot="21082174">
            <a:off x="4486173" y="2303055"/>
            <a:ext cx="1209989" cy="1372031"/>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26">
            <a:extLst>
              <a:ext uri="{FF2B5EF4-FFF2-40B4-BE49-F238E27FC236}">
                <a16:creationId xmlns:a16="http://schemas.microsoft.com/office/drawing/2014/main" id="{05446E57-89AD-45F6-83D9-4CF8AFB8AC3A}"/>
              </a:ext>
            </a:extLst>
          </p:cNvPr>
          <p:cNvSpPr/>
          <p:nvPr/>
        </p:nvSpPr>
        <p:spPr>
          <a:xfrm rot="18382034">
            <a:off x="4838063" y="1642685"/>
            <a:ext cx="358597" cy="64365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021528F1-105B-4A31-97D1-D7EEB9167977}"/>
              </a:ext>
            </a:extLst>
          </p:cNvPr>
          <p:cNvSpPr txBox="1"/>
          <p:nvPr/>
        </p:nvSpPr>
        <p:spPr>
          <a:xfrm>
            <a:off x="7382045" y="2734094"/>
            <a:ext cx="504780" cy="400110"/>
          </a:xfrm>
          <a:prstGeom prst="rect">
            <a:avLst/>
          </a:prstGeom>
          <a:noFill/>
        </p:spPr>
        <p:txBody>
          <a:bodyPr wrap="square" rtlCol="0">
            <a:spAutoFit/>
          </a:bodyPr>
          <a:lstStyle/>
          <a:p>
            <a:pPr algn="ctr"/>
            <a:r>
              <a:rPr lang="en-US" sz="2000" b="1" dirty="0">
                <a:solidFill>
                  <a:schemeClr val="tx1">
                    <a:lumMod val="50000"/>
                    <a:lumOff val="50000"/>
                  </a:schemeClr>
                </a:solidFill>
                <a:latin typeface="Century Gothic" panose="020B0502020202020204" pitchFamily="34" charset="0"/>
              </a:rPr>
              <a:t>1</a:t>
            </a:r>
          </a:p>
        </p:txBody>
      </p:sp>
      <p:sp>
        <p:nvSpPr>
          <p:cNvPr id="113" name="Right Bracket 112">
            <a:extLst>
              <a:ext uri="{FF2B5EF4-FFF2-40B4-BE49-F238E27FC236}">
                <a16:creationId xmlns:a16="http://schemas.microsoft.com/office/drawing/2014/main" id="{E3D33164-C613-4154-A276-CFFBE2473BD1}"/>
              </a:ext>
            </a:extLst>
          </p:cNvPr>
          <p:cNvSpPr/>
          <p:nvPr/>
        </p:nvSpPr>
        <p:spPr>
          <a:xfrm flipH="1">
            <a:off x="8712755" y="2708263"/>
            <a:ext cx="65035" cy="44946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A47BCB83-7DA9-4E0D-AE80-05F7AE916DF3}"/>
              </a:ext>
            </a:extLst>
          </p:cNvPr>
          <p:cNvCxnSpPr>
            <a:cxnSpLocks/>
            <a:stCxn id="113" idx="2"/>
          </p:cNvCxnSpPr>
          <p:nvPr/>
        </p:nvCxnSpPr>
        <p:spPr>
          <a:xfrm flipH="1">
            <a:off x="8044171" y="2932994"/>
            <a:ext cx="66858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A2FAD7C-2288-4D3A-A436-29C87ACD4B08}"/>
              </a:ext>
            </a:extLst>
          </p:cNvPr>
          <p:cNvSpPr txBox="1"/>
          <p:nvPr/>
        </p:nvSpPr>
        <p:spPr>
          <a:xfrm>
            <a:off x="8343755" y="2792859"/>
            <a:ext cx="2145224" cy="400110"/>
          </a:xfrm>
          <a:prstGeom prst="rect">
            <a:avLst/>
          </a:prstGeom>
          <a:noFill/>
        </p:spPr>
        <p:txBody>
          <a:bodyPr wrap="square" rtlCol="0">
            <a:spAutoFit/>
          </a:bodyPr>
          <a:lstStyle/>
          <a:p>
            <a:pPr algn="ctr"/>
            <a:r>
              <a:rPr lang="ar-SY" sz="2000" dirty="0">
                <a:latin typeface="Century Gothic" panose="020B0502020202020204" pitchFamily="34" charset="0"/>
              </a:rPr>
              <a:t>صيد الأسماك</a:t>
            </a:r>
            <a:endParaRPr lang="en-US" sz="2000" dirty="0">
              <a:latin typeface="Century Gothic" panose="020B0502020202020204" pitchFamily="34" charset="0"/>
            </a:endParaRPr>
          </a:p>
        </p:txBody>
      </p:sp>
      <p:sp>
        <p:nvSpPr>
          <p:cNvPr id="126" name="Circle: Hollow 125">
            <a:extLst>
              <a:ext uri="{FF2B5EF4-FFF2-40B4-BE49-F238E27FC236}">
                <a16:creationId xmlns:a16="http://schemas.microsoft.com/office/drawing/2014/main" id="{24A64C63-054D-4458-B007-7BE70C704F3C}"/>
              </a:ext>
            </a:extLst>
          </p:cNvPr>
          <p:cNvSpPr/>
          <p:nvPr/>
        </p:nvSpPr>
        <p:spPr>
          <a:xfrm>
            <a:off x="4838793" y="4800600"/>
            <a:ext cx="2057400" cy="2057400"/>
          </a:xfrm>
          <a:prstGeom prst="donut">
            <a:avLst>
              <a:gd name="adj" fmla="val 9781"/>
            </a:avLst>
          </a:prstGeom>
          <a:solidFill>
            <a:srgbClr val="FE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TextBox 126">
            <a:extLst>
              <a:ext uri="{FF2B5EF4-FFF2-40B4-BE49-F238E27FC236}">
                <a16:creationId xmlns:a16="http://schemas.microsoft.com/office/drawing/2014/main" id="{8038656B-4A00-43AE-9520-CBEE23E49385}"/>
              </a:ext>
            </a:extLst>
          </p:cNvPr>
          <p:cNvSpPr txBox="1"/>
          <p:nvPr/>
        </p:nvSpPr>
        <p:spPr>
          <a:xfrm>
            <a:off x="5333264" y="5719487"/>
            <a:ext cx="1026941"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Century Gothic" panose="020B0502020202020204" pitchFamily="34" charset="0"/>
              </a:rPr>
              <a:t>5</a:t>
            </a:r>
          </a:p>
        </p:txBody>
      </p:sp>
      <p:sp>
        <p:nvSpPr>
          <p:cNvPr id="128" name="Right Bracket 127">
            <a:extLst>
              <a:ext uri="{FF2B5EF4-FFF2-40B4-BE49-F238E27FC236}">
                <a16:creationId xmlns:a16="http://schemas.microsoft.com/office/drawing/2014/main" id="{4118EC41-5876-4868-AD53-F1F195C23362}"/>
              </a:ext>
            </a:extLst>
          </p:cNvPr>
          <p:cNvSpPr/>
          <p:nvPr/>
        </p:nvSpPr>
        <p:spPr>
          <a:xfrm flipH="1">
            <a:off x="7550088" y="5778887"/>
            <a:ext cx="132309" cy="9144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id="{5C8693A8-453B-4E8E-9D3E-D83F47FBB6A2}"/>
              </a:ext>
            </a:extLst>
          </p:cNvPr>
          <p:cNvCxnSpPr>
            <a:cxnSpLocks/>
          </p:cNvCxnSpPr>
          <p:nvPr/>
        </p:nvCxnSpPr>
        <p:spPr>
          <a:xfrm>
            <a:off x="6808308" y="6281180"/>
            <a:ext cx="764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6EEA1568-E169-4FD5-808C-206140F7B670}"/>
              </a:ext>
            </a:extLst>
          </p:cNvPr>
          <p:cNvSpPr txBox="1"/>
          <p:nvPr/>
        </p:nvSpPr>
        <p:spPr>
          <a:xfrm>
            <a:off x="6118799" y="5956839"/>
            <a:ext cx="2732976" cy="400110"/>
          </a:xfrm>
          <a:prstGeom prst="rect">
            <a:avLst/>
          </a:prstGeom>
          <a:noFill/>
        </p:spPr>
        <p:txBody>
          <a:bodyPr wrap="square" rtlCol="0">
            <a:spAutoFit/>
          </a:bodyPr>
          <a:lstStyle/>
          <a:p>
            <a:pPr algn="r" rtl="1"/>
            <a:r>
              <a:rPr lang="ar-SY" sz="2000" dirty="0">
                <a:latin typeface="Century Gothic" panose="020B0502020202020204" pitchFamily="34" charset="0"/>
              </a:rPr>
              <a:t>التجارة</a:t>
            </a:r>
          </a:p>
        </p:txBody>
      </p:sp>
    </p:spTree>
    <p:extLst>
      <p:ext uri="{BB962C8B-B14F-4D97-AF65-F5344CB8AC3E}">
        <p14:creationId xmlns:p14="http://schemas.microsoft.com/office/powerpoint/2010/main" val="651798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48000">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14:bounceEnd="48000">
                                          <p:cBhvr additive="base">
                                            <p:cTn id="13" dur="1000" fill="hold"/>
                                            <p:tgtEl>
                                              <p:spTgt spid="111"/>
                                            </p:tgtEl>
                                            <p:attrNameLst>
                                              <p:attrName>ppt_x</p:attrName>
                                            </p:attrNameLst>
                                          </p:cBhvr>
                                          <p:tavLst>
                                            <p:tav tm="0">
                                              <p:val>
                                                <p:strVal val="0-#ppt_w/2"/>
                                              </p:val>
                                            </p:tav>
                                            <p:tav tm="100000">
                                              <p:val>
                                                <p:strVal val="#ppt_x"/>
                                              </p:val>
                                            </p:tav>
                                          </p:tavLst>
                                        </p:anim>
                                        <p:anim calcmode="lin" valueType="num" p14:bounceEnd="48000">
                                          <p:cBhvr additive="base">
                                            <p:cTn id="14" dur="1000" fill="hold"/>
                                            <p:tgtEl>
                                              <p:spTgt spid="1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childTnLst>
                                    </p:cTn>
                                  </p:par>
                                  <p:par>
                                    <p:cTn id="20" presetID="17" presetClass="entr" presetSubtype="8"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p:cTn id="22" dur="500" fill="hold"/>
                                            <p:tgtEl>
                                              <p:spTgt spid="114"/>
                                            </p:tgtEl>
                                            <p:attrNameLst>
                                              <p:attrName>ppt_x</p:attrName>
                                            </p:attrNameLst>
                                          </p:cBhvr>
                                          <p:tavLst>
                                            <p:tav tm="0">
                                              <p:val>
                                                <p:strVal val="#ppt_x-#ppt_w/2"/>
                                              </p:val>
                                            </p:tav>
                                            <p:tav tm="100000">
                                              <p:val>
                                                <p:strVal val="#ppt_x"/>
                                              </p:val>
                                            </p:tav>
                                          </p:tavLst>
                                        </p:anim>
                                        <p:anim calcmode="lin" valueType="num">
                                          <p:cBhvr>
                                            <p:cTn id="23" dur="500" fill="hold"/>
                                            <p:tgtEl>
                                              <p:spTgt spid="114"/>
                                            </p:tgtEl>
                                            <p:attrNameLst>
                                              <p:attrName>ppt_y</p:attrName>
                                            </p:attrNameLst>
                                          </p:cBhvr>
                                          <p:tavLst>
                                            <p:tav tm="0">
                                              <p:val>
                                                <p:strVal val="#ppt_y"/>
                                              </p:val>
                                            </p:tav>
                                            <p:tav tm="100000">
                                              <p:val>
                                                <p:strVal val="#ppt_y"/>
                                              </p:val>
                                            </p:tav>
                                          </p:tavLst>
                                        </p:anim>
                                        <p:anim calcmode="lin" valueType="num">
                                          <p:cBhvr>
                                            <p:cTn id="24" dur="500" fill="hold"/>
                                            <p:tgtEl>
                                              <p:spTgt spid="114"/>
                                            </p:tgtEl>
                                            <p:attrNameLst>
                                              <p:attrName>ppt_w</p:attrName>
                                            </p:attrNameLst>
                                          </p:cBhvr>
                                          <p:tavLst>
                                            <p:tav tm="0">
                                              <p:val>
                                                <p:fltVal val="0"/>
                                              </p:val>
                                            </p:tav>
                                            <p:tav tm="100000">
                                              <p:val>
                                                <p:strVal val="#ppt_w"/>
                                              </p:val>
                                            </p:tav>
                                          </p:tavLst>
                                        </p:anim>
                                        <p:anim calcmode="lin" valueType="num">
                                          <p:cBhvr>
                                            <p:cTn id="25" dur="500" fill="hold"/>
                                            <p:tgtEl>
                                              <p:spTgt spid="114"/>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17" presetClass="entr" presetSubtype="8"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 calcmode="lin" valueType="num">
                                          <p:cBhvr>
                                            <p:cTn id="29" dur="500" fill="hold"/>
                                            <p:tgtEl>
                                              <p:spTgt spid="113"/>
                                            </p:tgtEl>
                                            <p:attrNameLst>
                                              <p:attrName>ppt_x</p:attrName>
                                            </p:attrNameLst>
                                          </p:cBhvr>
                                          <p:tavLst>
                                            <p:tav tm="0">
                                              <p:val>
                                                <p:strVal val="#ppt_x-#ppt_w/2"/>
                                              </p:val>
                                            </p:tav>
                                            <p:tav tm="100000">
                                              <p:val>
                                                <p:strVal val="#ppt_x"/>
                                              </p:val>
                                            </p:tav>
                                          </p:tavLst>
                                        </p:anim>
                                        <p:anim calcmode="lin" valueType="num">
                                          <p:cBhvr>
                                            <p:cTn id="30" dur="500" fill="hold"/>
                                            <p:tgtEl>
                                              <p:spTgt spid="113"/>
                                            </p:tgtEl>
                                            <p:attrNameLst>
                                              <p:attrName>ppt_y</p:attrName>
                                            </p:attrNameLst>
                                          </p:cBhvr>
                                          <p:tavLst>
                                            <p:tav tm="0">
                                              <p:val>
                                                <p:strVal val="#ppt_y"/>
                                              </p:val>
                                            </p:tav>
                                            <p:tav tm="100000">
                                              <p:val>
                                                <p:strVal val="#ppt_y"/>
                                              </p:val>
                                            </p:tav>
                                          </p:tavLst>
                                        </p:anim>
                                        <p:anim calcmode="lin" valueType="num">
                                          <p:cBhvr>
                                            <p:cTn id="31" dur="500" fill="hold"/>
                                            <p:tgtEl>
                                              <p:spTgt spid="113"/>
                                            </p:tgtEl>
                                            <p:attrNameLst>
                                              <p:attrName>ppt_w</p:attrName>
                                            </p:attrNameLst>
                                          </p:cBhvr>
                                          <p:tavLst>
                                            <p:tav tm="0">
                                              <p:val>
                                                <p:fltVal val="0"/>
                                              </p:val>
                                            </p:tav>
                                            <p:tav tm="100000">
                                              <p:val>
                                                <p:strVal val="#ppt_w"/>
                                              </p:val>
                                            </p:tav>
                                          </p:tavLst>
                                        </p:anim>
                                        <p:anim calcmode="lin" valueType="num">
                                          <p:cBhvr>
                                            <p:cTn id="32" dur="500" fill="hold"/>
                                            <p:tgtEl>
                                              <p:spTgt spid="113"/>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1+#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14:presetBounceEnd="48000">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14:bounceEnd="48000">
                                          <p:cBhvr additive="base">
                                            <p:cTn id="42" dur="1000" fill="hold"/>
                                            <p:tgtEl>
                                              <p:spTgt spid="66"/>
                                            </p:tgtEl>
                                            <p:attrNameLst>
                                              <p:attrName>ppt_x</p:attrName>
                                            </p:attrNameLst>
                                          </p:cBhvr>
                                          <p:tavLst>
                                            <p:tav tm="0">
                                              <p:val>
                                                <p:strVal val="0-#ppt_w/2"/>
                                              </p:val>
                                            </p:tav>
                                            <p:tav tm="100000">
                                              <p:val>
                                                <p:strVal val="#ppt_x"/>
                                              </p:val>
                                            </p:tav>
                                          </p:tavLst>
                                        </p:anim>
                                        <p:anim calcmode="lin" valueType="num" p14:bounceEnd="48000">
                                          <p:cBhvr additive="base">
                                            <p:cTn id="43" dur="1000" fill="hold"/>
                                            <p:tgtEl>
                                              <p:spTgt spid="66"/>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3" presetClass="entr" presetSubtype="16"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7" presetClass="entr" presetSubtype="8"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p:cTn id="54" dur="500" fill="hold"/>
                                            <p:tgtEl>
                                              <p:spTgt spid="78"/>
                                            </p:tgtEl>
                                            <p:attrNameLst>
                                              <p:attrName>ppt_x</p:attrName>
                                            </p:attrNameLst>
                                          </p:cBhvr>
                                          <p:tavLst>
                                            <p:tav tm="0">
                                              <p:val>
                                                <p:strVal val="#ppt_x-#ppt_w/2"/>
                                              </p:val>
                                            </p:tav>
                                            <p:tav tm="100000">
                                              <p:val>
                                                <p:strVal val="#ppt_x"/>
                                              </p:val>
                                            </p:tav>
                                          </p:tavLst>
                                        </p:anim>
                                        <p:anim calcmode="lin" valueType="num">
                                          <p:cBhvr>
                                            <p:cTn id="55" dur="500" fill="hold"/>
                                            <p:tgtEl>
                                              <p:spTgt spid="78"/>
                                            </p:tgtEl>
                                            <p:attrNameLst>
                                              <p:attrName>ppt_y</p:attrName>
                                            </p:attrNameLst>
                                          </p:cBhvr>
                                          <p:tavLst>
                                            <p:tav tm="0">
                                              <p:val>
                                                <p:strVal val="#ppt_y"/>
                                              </p:val>
                                            </p:tav>
                                            <p:tav tm="100000">
                                              <p:val>
                                                <p:strVal val="#ppt_y"/>
                                              </p:val>
                                            </p:tav>
                                          </p:tavLst>
                                        </p:anim>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17" presetClass="entr" presetSubtype="8"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ppt_x</p:attrName>
                                            </p:attrNameLst>
                                          </p:cBhvr>
                                          <p:tavLst>
                                            <p:tav tm="0">
                                              <p:val>
                                                <p:strVal val="#ppt_x-#ppt_w/2"/>
                                              </p:val>
                                            </p:tav>
                                            <p:tav tm="100000">
                                              <p:val>
                                                <p:strVal val="#ppt_x"/>
                                              </p:val>
                                            </p:tav>
                                          </p:tavLst>
                                        </p:anim>
                                        <p:anim calcmode="lin" valueType="num">
                                          <p:cBhvr>
                                            <p:cTn id="62" dur="500" fill="hold"/>
                                            <p:tgtEl>
                                              <p:spTgt spid="77"/>
                                            </p:tgtEl>
                                            <p:attrNameLst>
                                              <p:attrName>ppt_y</p:attrName>
                                            </p:attrNameLst>
                                          </p:cBhvr>
                                          <p:tavLst>
                                            <p:tav tm="0">
                                              <p:val>
                                                <p:strVal val="#ppt_y"/>
                                              </p:val>
                                            </p:tav>
                                            <p:tav tm="100000">
                                              <p:val>
                                                <p:strVal val="#ppt_y"/>
                                              </p:val>
                                            </p:tav>
                                          </p:tavLst>
                                        </p:anim>
                                        <p:anim calcmode="lin" valueType="num">
                                          <p:cBhvr>
                                            <p:cTn id="63" dur="500" fill="hold"/>
                                            <p:tgtEl>
                                              <p:spTgt spid="77"/>
                                            </p:tgtEl>
                                            <p:attrNameLst>
                                              <p:attrName>ppt_w</p:attrName>
                                            </p:attrNameLst>
                                          </p:cBhvr>
                                          <p:tavLst>
                                            <p:tav tm="0">
                                              <p:val>
                                                <p:fltVal val="0"/>
                                              </p:val>
                                            </p:tav>
                                            <p:tav tm="100000">
                                              <p:val>
                                                <p:strVal val="#ppt_w"/>
                                              </p:val>
                                            </p:tav>
                                          </p:tavLst>
                                        </p:anim>
                                        <p:anim calcmode="lin" valueType="num">
                                          <p:cBhvr>
                                            <p:cTn id="64" dur="500" fill="hold"/>
                                            <p:tgtEl>
                                              <p:spTgt spid="77"/>
                                            </p:tgtEl>
                                            <p:attrNameLst>
                                              <p:attrName>ppt_h</p:attrName>
                                            </p:attrNameLst>
                                          </p:cBhvr>
                                          <p:tavLst>
                                            <p:tav tm="0">
                                              <p:val>
                                                <p:strVal val="#ppt_h"/>
                                              </p:val>
                                            </p:tav>
                                            <p:tav tm="100000">
                                              <p:val>
                                                <p:strVal val="#ppt_h"/>
                                              </p:val>
                                            </p:tav>
                                          </p:tavLst>
                                        </p:anim>
                                      </p:childTnLst>
                                    </p:cTn>
                                  </p:par>
                                </p:childTnLst>
                              </p:cTn>
                            </p:par>
                            <p:par>
                              <p:cTn id="65" fill="hold">
                                <p:stCondLst>
                                  <p:cond delay="2000"/>
                                </p:stCondLst>
                                <p:childTnLst>
                                  <p:par>
                                    <p:cTn id="66" presetID="2" presetClass="entr" presetSubtype="2" fill="hold" grpId="0"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1+#ppt_w/2"/>
                                              </p:val>
                                            </p:tav>
                                            <p:tav tm="100000">
                                              <p:val>
                                                <p:strVal val="#ppt_x"/>
                                              </p:val>
                                            </p:tav>
                                          </p:tavLst>
                                        </p:anim>
                                        <p:anim calcmode="lin" valueType="num">
                                          <p:cBhvr additive="base">
                                            <p:cTn id="69"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14:presetBounceEnd="48000">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14:bounceEnd="48000">
                                          <p:cBhvr additive="base">
                                            <p:cTn id="74" dur="1000" fill="hold"/>
                                            <p:tgtEl>
                                              <p:spTgt spid="67"/>
                                            </p:tgtEl>
                                            <p:attrNameLst>
                                              <p:attrName>ppt_x</p:attrName>
                                            </p:attrNameLst>
                                          </p:cBhvr>
                                          <p:tavLst>
                                            <p:tav tm="0">
                                              <p:val>
                                                <p:strVal val="0-#ppt_w/2"/>
                                              </p:val>
                                            </p:tav>
                                            <p:tav tm="100000">
                                              <p:val>
                                                <p:strVal val="#ppt_x"/>
                                              </p:val>
                                            </p:tav>
                                          </p:tavLst>
                                        </p:anim>
                                        <p:anim calcmode="lin" valueType="num" p14:bounceEnd="48000">
                                          <p:cBhvr additive="base">
                                            <p:cTn id="75" dur="1000" fill="hold"/>
                                            <p:tgtEl>
                                              <p:spTgt spid="67"/>
                                            </p:tgtEl>
                                            <p:attrNameLst>
                                              <p:attrName>ppt_y</p:attrName>
                                            </p:attrNameLst>
                                          </p:cBhvr>
                                          <p:tavLst>
                                            <p:tav tm="0">
                                              <p:val>
                                                <p:strVal val="#ppt_y"/>
                                              </p:val>
                                            </p:tav>
                                            <p:tav tm="100000">
                                              <p:val>
                                                <p:strVal val="#ppt_y"/>
                                              </p:val>
                                            </p:tav>
                                          </p:tavLst>
                                        </p:anim>
                                      </p:childTnLst>
                                    </p:cTn>
                                  </p:par>
                                </p:childTnLst>
                              </p:cTn>
                            </p:par>
                            <p:par>
                              <p:cTn id="76" fill="hold">
                                <p:stCondLst>
                                  <p:cond delay="1000"/>
                                </p:stCondLst>
                                <p:childTnLst>
                                  <p:par>
                                    <p:cTn id="77" presetID="23" presetClass="entr" presetSubtype="16"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par>
                                    <p:cTn id="84" presetID="17"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p:cTn id="86" dur="500" fill="hold"/>
                                            <p:tgtEl>
                                              <p:spTgt spid="93"/>
                                            </p:tgtEl>
                                            <p:attrNameLst>
                                              <p:attrName>ppt_x</p:attrName>
                                            </p:attrNameLst>
                                          </p:cBhvr>
                                          <p:tavLst>
                                            <p:tav tm="0">
                                              <p:val>
                                                <p:strVal val="#ppt_x-#ppt_w/2"/>
                                              </p:val>
                                            </p:tav>
                                            <p:tav tm="100000">
                                              <p:val>
                                                <p:strVal val="#ppt_x"/>
                                              </p:val>
                                            </p:tav>
                                          </p:tavLst>
                                        </p:anim>
                                        <p:anim calcmode="lin" valueType="num">
                                          <p:cBhvr>
                                            <p:cTn id="87" dur="500" fill="hold"/>
                                            <p:tgtEl>
                                              <p:spTgt spid="93"/>
                                            </p:tgtEl>
                                            <p:attrNameLst>
                                              <p:attrName>ppt_y</p:attrName>
                                            </p:attrNameLst>
                                          </p:cBhvr>
                                          <p:tavLst>
                                            <p:tav tm="0">
                                              <p:val>
                                                <p:strVal val="#ppt_y"/>
                                              </p:val>
                                            </p:tav>
                                            <p:tav tm="100000">
                                              <p:val>
                                                <p:strVal val="#ppt_y"/>
                                              </p:val>
                                            </p:tav>
                                          </p:tavLst>
                                        </p:anim>
                                        <p:anim calcmode="lin" valueType="num">
                                          <p:cBhvr>
                                            <p:cTn id="88" dur="500" fill="hold"/>
                                            <p:tgtEl>
                                              <p:spTgt spid="93"/>
                                            </p:tgtEl>
                                            <p:attrNameLst>
                                              <p:attrName>ppt_w</p:attrName>
                                            </p:attrNameLst>
                                          </p:cBhvr>
                                          <p:tavLst>
                                            <p:tav tm="0">
                                              <p:val>
                                                <p:fltVal val="0"/>
                                              </p:val>
                                            </p:tav>
                                            <p:tav tm="100000">
                                              <p:val>
                                                <p:strVal val="#ppt_w"/>
                                              </p:val>
                                            </p:tav>
                                          </p:tavLst>
                                        </p:anim>
                                        <p:anim calcmode="lin" valueType="num">
                                          <p:cBhvr>
                                            <p:cTn id="89" dur="500" fill="hold"/>
                                            <p:tgtEl>
                                              <p:spTgt spid="93"/>
                                            </p:tgtEl>
                                            <p:attrNameLst>
                                              <p:attrName>ppt_h</p:attrName>
                                            </p:attrNameLst>
                                          </p:cBhvr>
                                          <p:tavLst>
                                            <p:tav tm="0">
                                              <p:val>
                                                <p:strVal val="#ppt_h"/>
                                              </p:val>
                                            </p:tav>
                                            <p:tav tm="100000">
                                              <p:val>
                                                <p:strVal val="#ppt_h"/>
                                              </p:val>
                                            </p:tav>
                                          </p:tavLst>
                                        </p:anim>
                                      </p:childTnLst>
                                    </p:cTn>
                                  </p:par>
                                </p:childTnLst>
                              </p:cTn>
                            </p:par>
                            <p:par>
                              <p:cTn id="90" fill="hold">
                                <p:stCondLst>
                                  <p:cond delay="1500"/>
                                </p:stCondLst>
                                <p:childTnLst>
                                  <p:par>
                                    <p:cTn id="91" presetID="17" presetClass="entr" presetSubtype="8"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 calcmode="lin" valueType="num">
                                          <p:cBhvr>
                                            <p:cTn id="93" dur="500" fill="hold"/>
                                            <p:tgtEl>
                                              <p:spTgt spid="89"/>
                                            </p:tgtEl>
                                            <p:attrNameLst>
                                              <p:attrName>ppt_x</p:attrName>
                                            </p:attrNameLst>
                                          </p:cBhvr>
                                          <p:tavLst>
                                            <p:tav tm="0">
                                              <p:val>
                                                <p:strVal val="#ppt_x-#ppt_w/2"/>
                                              </p:val>
                                            </p:tav>
                                            <p:tav tm="100000">
                                              <p:val>
                                                <p:strVal val="#ppt_x"/>
                                              </p:val>
                                            </p:tav>
                                          </p:tavLst>
                                        </p:anim>
                                        <p:anim calcmode="lin" valueType="num">
                                          <p:cBhvr>
                                            <p:cTn id="94" dur="500" fill="hold"/>
                                            <p:tgtEl>
                                              <p:spTgt spid="89"/>
                                            </p:tgtEl>
                                            <p:attrNameLst>
                                              <p:attrName>ppt_y</p:attrName>
                                            </p:attrNameLst>
                                          </p:cBhvr>
                                          <p:tavLst>
                                            <p:tav tm="0">
                                              <p:val>
                                                <p:strVal val="#ppt_y"/>
                                              </p:val>
                                            </p:tav>
                                            <p:tav tm="100000">
                                              <p:val>
                                                <p:strVal val="#ppt_y"/>
                                              </p:val>
                                            </p:tav>
                                          </p:tavLst>
                                        </p:anim>
                                        <p:anim calcmode="lin" valueType="num">
                                          <p:cBhvr>
                                            <p:cTn id="95" dur="500" fill="hold"/>
                                            <p:tgtEl>
                                              <p:spTgt spid="89"/>
                                            </p:tgtEl>
                                            <p:attrNameLst>
                                              <p:attrName>ppt_w</p:attrName>
                                            </p:attrNameLst>
                                          </p:cBhvr>
                                          <p:tavLst>
                                            <p:tav tm="0">
                                              <p:val>
                                                <p:fltVal val="0"/>
                                              </p:val>
                                            </p:tav>
                                            <p:tav tm="100000">
                                              <p:val>
                                                <p:strVal val="#ppt_w"/>
                                              </p:val>
                                            </p:tav>
                                          </p:tavLst>
                                        </p:anim>
                                        <p:anim calcmode="lin" valueType="num">
                                          <p:cBhvr>
                                            <p:cTn id="96" dur="500" fill="hold"/>
                                            <p:tgtEl>
                                              <p:spTgt spid="89"/>
                                            </p:tgtEl>
                                            <p:attrNameLst>
                                              <p:attrName>ppt_h</p:attrName>
                                            </p:attrNameLst>
                                          </p:cBhvr>
                                          <p:tavLst>
                                            <p:tav tm="0">
                                              <p:val>
                                                <p:strVal val="#ppt_h"/>
                                              </p:val>
                                            </p:tav>
                                            <p:tav tm="100000">
                                              <p:val>
                                                <p:strVal val="#ppt_h"/>
                                              </p:val>
                                            </p:tav>
                                          </p:tavLst>
                                        </p:anim>
                                      </p:childTnLst>
                                    </p:cTn>
                                  </p:par>
                                </p:childTnLst>
                              </p:cTn>
                            </p:par>
                            <p:par>
                              <p:cTn id="97" fill="hold">
                                <p:stCondLst>
                                  <p:cond delay="2000"/>
                                </p:stCondLst>
                                <p:childTnLst>
                                  <p:par>
                                    <p:cTn id="98" presetID="2" presetClass="entr" presetSubtype="2" fill="hold" grpId="0"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additive="base">
                                            <p:cTn id="100" dur="500" fill="hold"/>
                                            <p:tgtEl>
                                              <p:spTgt spid="96"/>
                                            </p:tgtEl>
                                            <p:attrNameLst>
                                              <p:attrName>ppt_x</p:attrName>
                                            </p:attrNameLst>
                                          </p:cBhvr>
                                          <p:tavLst>
                                            <p:tav tm="0">
                                              <p:val>
                                                <p:strVal val="1+#ppt_w/2"/>
                                              </p:val>
                                            </p:tav>
                                            <p:tav tm="100000">
                                              <p:val>
                                                <p:strVal val="#ppt_x"/>
                                              </p:val>
                                            </p:tav>
                                          </p:tavLst>
                                        </p:anim>
                                        <p:anim calcmode="lin" valueType="num">
                                          <p:cBhvr additive="base">
                                            <p:cTn id="101"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14:presetBounceEnd="48000">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14:bounceEnd="48000">
                                          <p:cBhvr additive="base">
                                            <p:cTn id="106" dur="1000" fill="hold"/>
                                            <p:tgtEl>
                                              <p:spTgt spid="68"/>
                                            </p:tgtEl>
                                            <p:attrNameLst>
                                              <p:attrName>ppt_x</p:attrName>
                                            </p:attrNameLst>
                                          </p:cBhvr>
                                          <p:tavLst>
                                            <p:tav tm="0">
                                              <p:val>
                                                <p:strVal val="1+#ppt_w/2"/>
                                              </p:val>
                                            </p:tav>
                                            <p:tav tm="100000">
                                              <p:val>
                                                <p:strVal val="#ppt_x"/>
                                              </p:val>
                                            </p:tav>
                                          </p:tavLst>
                                        </p:anim>
                                        <p:anim calcmode="lin" valueType="num" p14:bounceEnd="48000">
                                          <p:cBhvr additive="base">
                                            <p:cTn id="107" dur="1000" fill="hold"/>
                                            <p:tgtEl>
                                              <p:spTgt spid="68"/>
                                            </p:tgtEl>
                                            <p:attrNameLst>
                                              <p:attrName>ppt_y</p:attrName>
                                            </p:attrNameLst>
                                          </p:cBhvr>
                                          <p:tavLst>
                                            <p:tav tm="0">
                                              <p:val>
                                                <p:strVal val="#ppt_y"/>
                                              </p:val>
                                            </p:tav>
                                            <p:tav tm="100000">
                                              <p:val>
                                                <p:strVal val="#ppt_y"/>
                                              </p:val>
                                            </p:tav>
                                          </p:tavLst>
                                        </p:anim>
                                      </p:childTnLst>
                                    </p:cTn>
                                  </p:par>
                                </p:childTnLst>
                              </p:cTn>
                            </p:par>
                            <p:par>
                              <p:cTn id="108" fill="hold">
                                <p:stCondLst>
                                  <p:cond delay="1000"/>
                                </p:stCondLst>
                                <p:childTnLst>
                                  <p:par>
                                    <p:cTn id="109" presetID="23" presetClass="entr" presetSubtype="32"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p:cTn id="111" dur="500" fill="hold"/>
                                            <p:tgtEl>
                                              <p:spTgt spid="71"/>
                                            </p:tgtEl>
                                            <p:attrNameLst>
                                              <p:attrName>ppt_w</p:attrName>
                                            </p:attrNameLst>
                                          </p:cBhvr>
                                          <p:tavLst>
                                            <p:tav tm="0">
                                              <p:val>
                                                <p:strVal val="4*#ppt_w"/>
                                              </p:val>
                                            </p:tav>
                                            <p:tav tm="100000">
                                              <p:val>
                                                <p:strVal val="#ppt_w"/>
                                              </p:val>
                                            </p:tav>
                                          </p:tavLst>
                                        </p:anim>
                                        <p:anim calcmode="lin" valueType="num">
                                          <p:cBhvr>
                                            <p:cTn id="112" dur="500" fill="hold"/>
                                            <p:tgtEl>
                                              <p:spTgt spid="71"/>
                                            </p:tgtEl>
                                            <p:attrNameLst>
                                              <p:attrName>ppt_h</p:attrName>
                                            </p:attrNameLst>
                                          </p:cBhvr>
                                          <p:tavLst>
                                            <p:tav tm="0">
                                              <p:val>
                                                <p:strVal val="4*#ppt_h"/>
                                              </p:val>
                                            </p:tav>
                                            <p:tav tm="100000">
                                              <p:val>
                                                <p:strVal val="#ppt_h"/>
                                              </p:val>
                                            </p:tav>
                                          </p:tavLst>
                                        </p:anim>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par>
                                    <p:cTn id="116" presetID="17" presetClass="entr" presetSubtype="2" fill="hold"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p:cTn id="118" dur="500" fill="hold"/>
                                            <p:tgtEl>
                                              <p:spTgt spid="73"/>
                                            </p:tgtEl>
                                            <p:attrNameLst>
                                              <p:attrName>ppt_x</p:attrName>
                                            </p:attrNameLst>
                                          </p:cBhvr>
                                          <p:tavLst>
                                            <p:tav tm="0">
                                              <p:val>
                                                <p:strVal val="#ppt_x+#ppt_w/2"/>
                                              </p:val>
                                            </p:tav>
                                            <p:tav tm="100000">
                                              <p:val>
                                                <p:strVal val="#ppt_x"/>
                                              </p:val>
                                            </p:tav>
                                          </p:tavLst>
                                        </p:anim>
                                        <p:anim calcmode="lin" valueType="num">
                                          <p:cBhvr>
                                            <p:cTn id="119" dur="500" fill="hold"/>
                                            <p:tgtEl>
                                              <p:spTgt spid="73"/>
                                            </p:tgtEl>
                                            <p:attrNameLst>
                                              <p:attrName>ppt_y</p:attrName>
                                            </p:attrNameLst>
                                          </p:cBhvr>
                                          <p:tavLst>
                                            <p:tav tm="0">
                                              <p:val>
                                                <p:strVal val="#ppt_y"/>
                                              </p:val>
                                            </p:tav>
                                            <p:tav tm="100000">
                                              <p:val>
                                                <p:strVal val="#ppt_y"/>
                                              </p:val>
                                            </p:tav>
                                          </p:tavLst>
                                        </p:anim>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strVal val="#ppt_h"/>
                                              </p:val>
                                            </p:tav>
                                            <p:tav tm="100000">
                                              <p:val>
                                                <p:strVal val="#ppt_h"/>
                                              </p:val>
                                            </p:tav>
                                          </p:tavLst>
                                        </p:anim>
                                      </p:childTnLst>
                                    </p:cTn>
                                  </p:par>
                                </p:childTnLst>
                              </p:cTn>
                            </p:par>
                            <p:par>
                              <p:cTn id="122" fill="hold">
                                <p:stCondLst>
                                  <p:cond delay="1500"/>
                                </p:stCondLst>
                                <p:childTnLst>
                                  <p:par>
                                    <p:cTn id="123" presetID="17" presetClass="entr" presetSubtype="2" fill="hold" grpId="0" nodeType="afterEffect">
                                      <p:stCondLst>
                                        <p:cond delay="0"/>
                                      </p:stCondLst>
                                      <p:childTnLst>
                                        <p:set>
                                          <p:cBhvr>
                                            <p:cTn id="124" dur="1" fill="hold">
                                              <p:stCondLst>
                                                <p:cond delay="0"/>
                                              </p:stCondLst>
                                            </p:cTn>
                                            <p:tgtEl>
                                              <p:spTgt spid="72"/>
                                            </p:tgtEl>
                                            <p:attrNameLst>
                                              <p:attrName>style.visibility</p:attrName>
                                            </p:attrNameLst>
                                          </p:cBhvr>
                                          <p:to>
                                            <p:strVal val="visible"/>
                                          </p:to>
                                        </p:set>
                                        <p:anim calcmode="lin" valueType="num">
                                          <p:cBhvr>
                                            <p:cTn id="125" dur="500" fill="hold"/>
                                            <p:tgtEl>
                                              <p:spTgt spid="72"/>
                                            </p:tgtEl>
                                            <p:attrNameLst>
                                              <p:attrName>ppt_x</p:attrName>
                                            </p:attrNameLst>
                                          </p:cBhvr>
                                          <p:tavLst>
                                            <p:tav tm="0">
                                              <p:val>
                                                <p:strVal val="#ppt_x+#ppt_w/2"/>
                                              </p:val>
                                            </p:tav>
                                            <p:tav tm="100000">
                                              <p:val>
                                                <p:strVal val="#ppt_x"/>
                                              </p:val>
                                            </p:tav>
                                          </p:tavLst>
                                        </p:anim>
                                        <p:anim calcmode="lin" valueType="num">
                                          <p:cBhvr>
                                            <p:cTn id="126" dur="500" fill="hold"/>
                                            <p:tgtEl>
                                              <p:spTgt spid="72"/>
                                            </p:tgtEl>
                                            <p:attrNameLst>
                                              <p:attrName>ppt_y</p:attrName>
                                            </p:attrNameLst>
                                          </p:cBhvr>
                                          <p:tavLst>
                                            <p:tav tm="0">
                                              <p:val>
                                                <p:strVal val="#ppt_y"/>
                                              </p:val>
                                            </p:tav>
                                            <p:tav tm="100000">
                                              <p:val>
                                                <p:strVal val="#ppt_y"/>
                                              </p:val>
                                            </p:tav>
                                          </p:tavLst>
                                        </p:anim>
                                        <p:anim calcmode="lin" valueType="num">
                                          <p:cBhvr>
                                            <p:cTn id="127" dur="500" fill="hold"/>
                                            <p:tgtEl>
                                              <p:spTgt spid="72"/>
                                            </p:tgtEl>
                                            <p:attrNameLst>
                                              <p:attrName>ppt_w</p:attrName>
                                            </p:attrNameLst>
                                          </p:cBhvr>
                                          <p:tavLst>
                                            <p:tav tm="0">
                                              <p:val>
                                                <p:fltVal val="0"/>
                                              </p:val>
                                            </p:tav>
                                            <p:tav tm="100000">
                                              <p:val>
                                                <p:strVal val="#ppt_w"/>
                                              </p:val>
                                            </p:tav>
                                          </p:tavLst>
                                        </p:anim>
                                        <p:anim calcmode="lin" valueType="num">
                                          <p:cBhvr>
                                            <p:cTn id="128" dur="500" fill="hold"/>
                                            <p:tgtEl>
                                              <p:spTgt spid="72"/>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additive="base">
                                            <p:cTn id="133" dur="500" fill="hold"/>
                                            <p:tgtEl>
                                              <p:spTgt spid="76"/>
                                            </p:tgtEl>
                                            <p:attrNameLst>
                                              <p:attrName>ppt_x</p:attrName>
                                            </p:attrNameLst>
                                          </p:cBhvr>
                                          <p:tavLst>
                                            <p:tav tm="0">
                                              <p:val>
                                                <p:strVal val="0-#ppt_w/2"/>
                                              </p:val>
                                            </p:tav>
                                            <p:tav tm="100000">
                                              <p:val>
                                                <p:strVal val="#ppt_x"/>
                                              </p:val>
                                            </p:tav>
                                          </p:tavLst>
                                        </p:anim>
                                        <p:anim calcmode="lin" valueType="num">
                                          <p:cBhvr additive="base">
                                            <p:cTn id="134"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14:presetBounceEnd="48000">
                                      <p:stCondLst>
                                        <p:cond delay="0"/>
                                      </p:stCondLst>
                                      <p:childTnLst>
                                        <p:set>
                                          <p:cBhvr>
                                            <p:cTn id="138" dur="1" fill="hold">
                                              <p:stCondLst>
                                                <p:cond delay="0"/>
                                              </p:stCondLst>
                                            </p:cTn>
                                            <p:tgtEl>
                                              <p:spTgt spid="126"/>
                                            </p:tgtEl>
                                            <p:attrNameLst>
                                              <p:attrName>style.visibility</p:attrName>
                                            </p:attrNameLst>
                                          </p:cBhvr>
                                          <p:to>
                                            <p:strVal val="visible"/>
                                          </p:to>
                                        </p:set>
                                        <p:anim calcmode="lin" valueType="num" p14:bounceEnd="48000">
                                          <p:cBhvr additive="base">
                                            <p:cTn id="139" dur="1000" fill="hold"/>
                                            <p:tgtEl>
                                              <p:spTgt spid="126"/>
                                            </p:tgtEl>
                                            <p:attrNameLst>
                                              <p:attrName>ppt_x</p:attrName>
                                            </p:attrNameLst>
                                          </p:cBhvr>
                                          <p:tavLst>
                                            <p:tav tm="0">
                                              <p:val>
                                                <p:strVal val="1+#ppt_w/2"/>
                                              </p:val>
                                            </p:tav>
                                            <p:tav tm="100000">
                                              <p:val>
                                                <p:strVal val="#ppt_x"/>
                                              </p:val>
                                            </p:tav>
                                          </p:tavLst>
                                        </p:anim>
                                        <p:anim calcmode="lin" valueType="num" p14:bounceEnd="48000">
                                          <p:cBhvr additive="base">
                                            <p:cTn id="140" dur="1000" fill="hold"/>
                                            <p:tgtEl>
                                              <p:spTgt spid="126"/>
                                            </p:tgtEl>
                                            <p:attrNameLst>
                                              <p:attrName>ppt_y</p:attrName>
                                            </p:attrNameLst>
                                          </p:cBhvr>
                                          <p:tavLst>
                                            <p:tav tm="0">
                                              <p:val>
                                                <p:strVal val="#ppt_y"/>
                                              </p:val>
                                            </p:tav>
                                            <p:tav tm="100000">
                                              <p:val>
                                                <p:strVal val="#ppt_y"/>
                                              </p:val>
                                            </p:tav>
                                          </p:tavLst>
                                        </p:anim>
                                      </p:childTnLst>
                                    </p:cTn>
                                  </p:par>
                                </p:childTnLst>
                              </p:cTn>
                            </p:par>
                            <p:par>
                              <p:cTn id="141" fill="hold">
                                <p:stCondLst>
                                  <p:cond delay="1000"/>
                                </p:stCondLst>
                                <p:childTnLst>
                                  <p:par>
                                    <p:cTn id="142" presetID="23" presetClass="entr" presetSubtype="32" fill="hold" grpId="0" nodeType="afterEffect">
                                      <p:stCondLst>
                                        <p:cond delay="0"/>
                                      </p:stCondLst>
                                      <p:childTnLst>
                                        <p:set>
                                          <p:cBhvr>
                                            <p:cTn id="143" dur="1" fill="hold">
                                              <p:stCondLst>
                                                <p:cond delay="0"/>
                                              </p:stCondLst>
                                            </p:cTn>
                                            <p:tgtEl>
                                              <p:spTgt spid="127"/>
                                            </p:tgtEl>
                                            <p:attrNameLst>
                                              <p:attrName>style.visibility</p:attrName>
                                            </p:attrNameLst>
                                          </p:cBhvr>
                                          <p:to>
                                            <p:strVal val="visible"/>
                                          </p:to>
                                        </p:set>
                                        <p:anim calcmode="lin" valueType="num">
                                          <p:cBhvr>
                                            <p:cTn id="144" dur="500" fill="hold"/>
                                            <p:tgtEl>
                                              <p:spTgt spid="127"/>
                                            </p:tgtEl>
                                            <p:attrNameLst>
                                              <p:attrName>ppt_w</p:attrName>
                                            </p:attrNameLst>
                                          </p:cBhvr>
                                          <p:tavLst>
                                            <p:tav tm="0">
                                              <p:val>
                                                <p:strVal val="4*#ppt_w"/>
                                              </p:val>
                                            </p:tav>
                                            <p:tav tm="100000">
                                              <p:val>
                                                <p:strVal val="#ppt_w"/>
                                              </p:val>
                                            </p:tav>
                                          </p:tavLst>
                                        </p:anim>
                                        <p:anim calcmode="lin" valueType="num">
                                          <p:cBhvr>
                                            <p:cTn id="145" dur="500" fill="hold"/>
                                            <p:tgtEl>
                                              <p:spTgt spid="127"/>
                                            </p:tgtEl>
                                            <p:attrNameLst>
                                              <p:attrName>ppt_h</p:attrName>
                                            </p:attrNameLst>
                                          </p:cBhvr>
                                          <p:tavLst>
                                            <p:tav tm="0">
                                              <p:val>
                                                <p:strVal val="4*#ppt_h"/>
                                              </p:val>
                                            </p:tav>
                                            <p:tav tm="100000">
                                              <p:val>
                                                <p:strVal val="#ppt_h"/>
                                              </p:val>
                                            </p:tav>
                                          </p:tavLst>
                                        </p:anim>
                                      </p:childTnLst>
                                    </p:cTn>
                                  </p:par>
                                  <p:par>
                                    <p:cTn id="146" presetID="17" presetClass="entr" presetSubtype="2" fill="hold" nodeType="withEffect">
                                      <p:stCondLst>
                                        <p:cond delay="0"/>
                                      </p:stCondLst>
                                      <p:childTnLst>
                                        <p:set>
                                          <p:cBhvr>
                                            <p:cTn id="147" dur="1" fill="hold">
                                              <p:stCondLst>
                                                <p:cond delay="0"/>
                                              </p:stCondLst>
                                            </p:cTn>
                                            <p:tgtEl>
                                              <p:spTgt spid="129"/>
                                            </p:tgtEl>
                                            <p:attrNameLst>
                                              <p:attrName>style.visibility</p:attrName>
                                            </p:attrNameLst>
                                          </p:cBhvr>
                                          <p:to>
                                            <p:strVal val="visible"/>
                                          </p:to>
                                        </p:set>
                                        <p:anim calcmode="lin" valueType="num">
                                          <p:cBhvr>
                                            <p:cTn id="148" dur="500" fill="hold"/>
                                            <p:tgtEl>
                                              <p:spTgt spid="129"/>
                                            </p:tgtEl>
                                            <p:attrNameLst>
                                              <p:attrName>ppt_x</p:attrName>
                                            </p:attrNameLst>
                                          </p:cBhvr>
                                          <p:tavLst>
                                            <p:tav tm="0">
                                              <p:val>
                                                <p:strVal val="#ppt_x+#ppt_w/2"/>
                                              </p:val>
                                            </p:tav>
                                            <p:tav tm="100000">
                                              <p:val>
                                                <p:strVal val="#ppt_x"/>
                                              </p:val>
                                            </p:tav>
                                          </p:tavLst>
                                        </p:anim>
                                        <p:anim calcmode="lin" valueType="num">
                                          <p:cBhvr>
                                            <p:cTn id="149" dur="500" fill="hold"/>
                                            <p:tgtEl>
                                              <p:spTgt spid="129"/>
                                            </p:tgtEl>
                                            <p:attrNameLst>
                                              <p:attrName>ppt_y</p:attrName>
                                            </p:attrNameLst>
                                          </p:cBhvr>
                                          <p:tavLst>
                                            <p:tav tm="0">
                                              <p:val>
                                                <p:strVal val="#ppt_y"/>
                                              </p:val>
                                            </p:tav>
                                            <p:tav tm="100000">
                                              <p:val>
                                                <p:strVal val="#ppt_y"/>
                                              </p:val>
                                            </p:tav>
                                          </p:tavLst>
                                        </p:anim>
                                        <p:anim calcmode="lin" valueType="num">
                                          <p:cBhvr>
                                            <p:cTn id="150" dur="500" fill="hold"/>
                                            <p:tgtEl>
                                              <p:spTgt spid="129"/>
                                            </p:tgtEl>
                                            <p:attrNameLst>
                                              <p:attrName>ppt_w</p:attrName>
                                            </p:attrNameLst>
                                          </p:cBhvr>
                                          <p:tavLst>
                                            <p:tav tm="0">
                                              <p:val>
                                                <p:fltVal val="0"/>
                                              </p:val>
                                            </p:tav>
                                            <p:tav tm="100000">
                                              <p:val>
                                                <p:strVal val="#ppt_w"/>
                                              </p:val>
                                            </p:tav>
                                          </p:tavLst>
                                        </p:anim>
                                        <p:anim calcmode="lin" valueType="num">
                                          <p:cBhvr>
                                            <p:cTn id="151" dur="500" fill="hold"/>
                                            <p:tgtEl>
                                              <p:spTgt spid="129"/>
                                            </p:tgtEl>
                                            <p:attrNameLst>
                                              <p:attrName>ppt_h</p:attrName>
                                            </p:attrNameLst>
                                          </p:cBhvr>
                                          <p:tavLst>
                                            <p:tav tm="0">
                                              <p:val>
                                                <p:strVal val="#ppt_h"/>
                                              </p:val>
                                            </p:tav>
                                            <p:tav tm="100000">
                                              <p:val>
                                                <p:strVal val="#ppt_h"/>
                                              </p:val>
                                            </p:tav>
                                          </p:tavLst>
                                        </p:anim>
                                      </p:childTnLst>
                                    </p:cTn>
                                  </p:par>
                                </p:childTnLst>
                              </p:cTn>
                            </p:par>
                            <p:par>
                              <p:cTn id="152" fill="hold">
                                <p:stCondLst>
                                  <p:cond delay="1500"/>
                                </p:stCondLst>
                                <p:childTnLst>
                                  <p:par>
                                    <p:cTn id="153" presetID="17" presetClass="entr" presetSubtype="2" fill="hold" grpId="0" nodeType="afterEffect">
                                      <p:stCondLst>
                                        <p:cond delay="0"/>
                                      </p:stCondLst>
                                      <p:childTnLst>
                                        <p:set>
                                          <p:cBhvr>
                                            <p:cTn id="154" dur="1" fill="hold">
                                              <p:stCondLst>
                                                <p:cond delay="0"/>
                                              </p:stCondLst>
                                            </p:cTn>
                                            <p:tgtEl>
                                              <p:spTgt spid="128"/>
                                            </p:tgtEl>
                                            <p:attrNameLst>
                                              <p:attrName>style.visibility</p:attrName>
                                            </p:attrNameLst>
                                          </p:cBhvr>
                                          <p:to>
                                            <p:strVal val="visible"/>
                                          </p:to>
                                        </p:set>
                                        <p:anim calcmode="lin" valueType="num">
                                          <p:cBhvr>
                                            <p:cTn id="155" dur="500" fill="hold"/>
                                            <p:tgtEl>
                                              <p:spTgt spid="128"/>
                                            </p:tgtEl>
                                            <p:attrNameLst>
                                              <p:attrName>ppt_x</p:attrName>
                                            </p:attrNameLst>
                                          </p:cBhvr>
                                          <p:tavLst>
                                            <p:tav tm="0">
                                              <p:val>
                                                <p:strVal val="#ppt_x+#ppt_w/2"/>
                                              </p:val>
                                            </p:tav>
                                            <p:tav tm="100000">
                                              <p:val>
                                                <p:strVal val="#ppt_x"/>
                                              </p:val>
                                            </p:tav>
                                          </p:tavLst>
                                        </p:anim>
                                        <p:anim calcmode="lin" valueType="num">
                                          <p:cBhvr>
                                            <p:cTn id="156" dur="500" fill="hold"/>
                                            <p:tgtEl>
                                              <p:spTgt spid="128"/>
                                            </p:tgtEl>
                                            <p:attrNameLst>
                                              <p:attrName>ppt_y</p:attrName>
                                            </p:attrNameLst>
                                          </p:cBhvr>
                                          <p:tavLst>
                                            <p:tav tm="0">
                                              <p:val>
                                                <p:strVal val="#ppt_y"/>
                                              </p:val>
                                            </p:tav>
                                            <p:tav tm="100000">
                                              <p:val>
                                                <p:strVal val="#ppt_y"/>
                                              </p:val>
                                            </p:tav>
                                          </p:tavLst>
                                        </p:anim>
                                        <p:anim calcmode="lin" valueType="num">
                                          <p:cBhvr>
                                            <p:cTn id="157" dur="500" fill="hold"/>
                                            <p:tgtEl>
                                              <p:spTgt spid="128"/>
                                            </p:tgtEl>
                                            <p:attrNameLst>
                                              <p:attrName>ppt_w</p:attrName>
                                            </p:attrNameLst>
                                          </p:cBhvr>
                                          <p:tavLst>
                                            <p:tav tm="0">
                                              <p:val>
                                                <p:fltVal val="0"/>
                                              </p:val>
                                            </p:tav>
                                            <p:tav tm="100000">
                                              <p:val>
                                                <p:strVal val="#ppt_w"/>
                                              </p:val>
                                            </p:tav>
                                          </p:tavLst>
                                        </p:anim>
                                        <p:anim calcmode="lin" valueType="num">
                                          <p:cBhvr>
                                            <p:cTn id="158" dur="500" fill="hold"/>
                                            <p:tgtEl>
                                              <p:spTgt spid="128"/>
                                            </p:tgtEl>
                                            <p:attrNameLst>
                                              <p:attrName>ppt_h</p:attrName>
                                            </p:attrNameLst>
                                          </p:cBhvr>
                                          <p:tavLst>
                                            <p:tav tm="0">
                                              <p:val>
                                                <p:strVal val="#ppt_h"/>
                                              </p:val>
                                            </p:tav>
                                            <p:tav tm="100000">
                                              <p:val>
                                                <p:strVal val="#ppt_h"/>
                                              </p:val>
                                            </p:tav>
                                          </p:tavLst>
                                        </p:anim>
                                      </p:childTnLst>
                                    </p:cTn>
                                  </p:par>
                                </p:childTnLst>
                              </p:cTn>
                            </p:par>
                            <p:par>
                              <p:cTn id="159" fill="hold">
                                <p:stCondLst>
                                  <p:cond delay="2000"/>
                                </p:stCondLst>
                                <p:childTnLst>
                                  <p:par>
                                    <p:cTn id="160" presetID="2" presetClass="entr" presetSubtype="2" fill="hold" grpId="0" nodeType="afterEffect">
                                      <p:stCondLst>
                                        <p:cond delay="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500" fill="hold"/>
                                            <p:tgtEl>
                                              <p:spTgt spid="130"/>
                                            </p:tgtEl>
                                            <p:attrNameLst>
                                              <p:attrName>ppt_x</p:attrName>
                                            </p:attrNameLst>
                                          </p:cBhvr>
                                          <p:tavLst>
                                            <p:tav tm="0">
                                              <p:val>
                                                <p:strVal val="1+#ppt_w/2"/>
                                              </p:val>
                                            </p:tav>
                                            <p:tav tm="100000">
                                              <p:val>
                                                <p:strVal val="#ppt_x"/>
                                              </p:val>
                                            </p:tav>
                                          </p:tavLst>
                                        </p:anim>
                                        <p:anim calcmode="lin" valueType="num">
                                          <p:cBhvr additive="base">
                                            <p:cTn id="163" dur="500" fill="hold"/>
                                            <p:tgtEl>
                                              <p:spTgt spid="130"/>
                                            </p:tgtEl>
                                            <p:attrNameLst>
                                              <p:attrName>ppt_y</p:attrName>
                                            </p:attrNameLst>
                                          </p:cBhvr>
                                          <p:tavLst>
                                            <p:tav tm="0">
                                              <p:val>
                                                <p:strVal val="#ppt_y"/>
                                              </p:val>
                                            </p:tav>
                                            <p:tav tm="100000">
                                              <p:val>
                                                <p:strVal val="#ppt_y"/>
                                              </p:val>
                                            </p:tav>
                                          </p:tavLst>
                                        </p:anim>
                                      </p:childTnLst>
                                    </p:cTn>
                                  </p:par>
                                </p:childTnLst>
                              </p:cTn>
                            </p:par>
                            <p:par>
                              <p:cTn id="164" fill="hold">
                                <p:stCondLst>
                                  <p:cond delay="2500"/>
                                </p:stCondLst>
                                <p:childTnLst>
                                  <p:par>
                                    <p:cTn id="165" presetID="10" presetClass="entr" presetSubtype="0" fill="hold" grpId="0" nodeType="afterEffect">
                                      <p:stCondLst>
                                        <p:cond delay="0"/>
                                      </p:stCondLst>
                                      <p:childTnLst>
                                        <p:set>
                                          <p:cBhvr>
                                            <p:cTn id="166" dur="1" fill="hold">
                                              <p:stCondLst>
                                                <p:cond delay="0"/>
                                              </p:stCondLst>
                                            </p:cTn>
                                            <p:tgtEl>
                                              <p:spTgt spid="109"/>
                                            </p:tgtEl>
                                            <p:attrNameLst>
                                              <p:attrName>style.visibility</p:attrName>
                                            </p:attrNameLst>
                                          </p:cBhvr>
                                          <p:to>
                                            <p:strVal val="visible"/>
                                          </p:to>
                                        </p:set>
                                        <p:animEffect transition="in" filter="fade">
                                          <p:cBhvr>
                                            <p:cTn id="167" dur="500"/>
                                            <p:tgtEl>
                                              <p:spTgt spid="109"/>
                                            </p:tgtEl>
                                          </p:cBhvr>
                                        </p:animEffect>
                                      </p:childTnLst>
                                    </p:cTn>
                                  </p:par>
                                </p:childTnLst>
                              </p:cTn>
                            </p:par>
                            <p:par>
                              <p:cTn id="168" fill="hold">
                                <p:stCondLst>
                                  <p:cond delay="3000"/>
                                </p:stCondLst>
                                <p:childTnLst>
                                  <p:par>
                                    <p:cTn id="169" presetID="10" presetClass="entr" presetSubtype="0" fill="hold" grpId="0"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500"/>
                                            <p:tgtEl>
                                              <p:spTgt spid="118"/>
                                            </p:tgtEl>
                                          </p:cBhvr>
                                        </p:animEffect>
                                      </p:childTnLst>
                                    </p:cTn>
                                  </p:par>
                                </p:childTnLst>
                              </p:cTn>
                            </p:par>
                            <p:par>
                              <p:cTn id="172" fill="hold">
                                <p:stCondLst>
                                  <p:cond delay="3500"/>
                                </p:stCondLst>
                                <p:childTnLst>
                                  <p:par>
                                    <p:cTn id="173" presetID="10" presetClass="entr" presetSubtype="0" fill="hold" grpId="0" nodeType="afterEffect">
                                      <p:stCondLst>
                                        <p:cond delay="0"/>
                                      </p:stCondLst>
                                      <p:childTnLst>
                                        <p:set>
                                          <p:cBhvr>
                                            <p:cTn id="174" dur="1" fill="hold">
                                              <p:stCondLst>
                                                <p:cond delay="0"/>
                                              </p:stCondLst>
                                            </p:cTn>
                                            <p:tgtEl>
                                              <p:spTgt spid="124"/>
                                            </p:tgtEl>
                                            <p:attrNameLst>
                                              <p:attrName>style.visibility</p:attrName>
                                            </p:attrNameLst>
                                          </p:cBhvr>
                                          <p:to>
                                            <p:strVal val="visible"/>
                                          </p:to>
                                        </p:set>
                                        <p:animEffect transition="in" filter="fade">
                                          <p:cBhvr>
                                            <p:cTn id="175" dur="500"/>
                                            <p:tgtEl>
                                              <p:spTgt spid="124"/>
                                            </p:tgtEl>
                                          </p:cBhvr>
                                        </p:animEffect>
                                      </p:childTnLst>
                                    </p:cTn>
                                  </p:par>
                                </p:childTnLst>
                              </p:cTn>
                            </p:par>
                            <p:par>
                              <p:cTn id="176" fill="hold">
                                <p:stCondLst>
                                  <p:cond delay="4000"/>
                                </p:stCondLst>
                                <p:childTnLst>
                                  <p:par>
                                    <p:cTn id="177" presetID="10" presetClass="entr" presetSubtype="0" fill="hold" grpId="0" nodeType="afterEffect">
                                      <p:stCondLst>
                                        <p:cond delay="0"/>
                                      </p:stCondLst>
                                      <p:childTnLst>
                                        <p:set>
                                          <p:cBhvr>
                                            <p:cTn id="178" dur="1" fill="hold">
                                              <p:stCondLst>
                                                <p:cond delay="0"/>
                                              </p:stCondLst>
                                            </p:cTn>
                                            <p:tgtEl>
                                              <p:spTgt spid="82"/>
                                            </p:tgtEl>
                                            <p:attrNameLst>
                                              <p:attrName>style.visibility</p:attrName>
                                            </p:attrNameLst>
                                          </p:cBhvr>
                                          <p:to>
                                            <p:strVal val="visible"/>
                                          </p:to>
                                        </p:set>
                                        <p:animEffect transition="in" filter="fade">
                                          <p:cBhvr>
                                            <p:cTn id="179" dur="500"/>
                                            <p:tgtEl>
                                              <p:spTgt spid="82"/>
                                            </p:tgtEl>
                                          </p:cBhvr>
                                        </p:animEffect>
                                      </p:childTnLst>
                                    </p:cTn>
                                  </p:par>
                                </p:childTnLst>
                              </p:cTn>
                            </p:par>
                            <p:par>
                              <p:cTn id="180" fill="hold">
                                <p:stCondLst>
                                  <p:cond delay="4500"/>
                                </p:stCondLst>
                                <p:childTnLst>
                                  <p:par>
                                    <p:cTn id="181" presetID="10" presetClass="entr" presetSubtype="0" fill="hold" grpId="0" nodeType="afterEffect">
                                      <p:stCondLst>
                                        <p:cond delay="0"/>
                                      </p:stCondLst>
                                      <p:childTnLst>
                                        <p:set>
                                          <p:cBhvr>
                                            <p:cTn id="182" dur="1" fill="hold">
                                              <p:stCondLst>
                                                <p:cond delay="0"/>
                                              </p:stCondLst>
                                            </p:cTn>
                                            <p:tgtEl>
                                              <p:spTgt spid="87"/>
                                            </p:tgtEl>
                                            <p:attrNameLst>
                                              <p:attrName>style.visibility</p:attrName>
                                            </p:attrNameLst>
                                          </p:cBhvr>
                                          <p:to>
                                            <p:strVal val="visible"/>
                                          </p:to>
                                        </p:set>
                                        <p:animEffect transition="in" filter="fade">
                                          <p:cBhvr>
                                            <p:cTn id="18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63" grpId="0" animBg="1"/>
          <p:bldP spid="64" grpId="0" animBg="1"/>
          <p:bldP spid="65" grpId="0" animBg="1"/>
          <p:bldP spid="66" grpId="0" animBg="1"/>
          <p:bldP spid="67" grpId="0" animBg="1"/>
          <p:bldP spid="68" grpId="0" animBg="1"/>
          <p:bldP spid="69" grpId="0"/>
          <p:bldP spid="70" grpId="0"/>
          <p:bldP spid="71" grpId="0"/>
          <p:bldP spid="72" grpId="0" animBg="1"/>
          <p:bldP spid="76" grpId="0"/>
          <p:bldP spid="77" grpId="0" animBg="1"/>
          <p:bldP spid="83" grpId="0"/>
          <p:bldP spid="89" grpId="0" animBg="1"/>
          <p:bldP spid="96" grpId="0"/>
          <p:bldP spid="109" grpId="0" animBg="1"/>
          <p:bldP spid="118" grpId="0" animBg="1"/>
          <p:bldP spid="124" grpId="0" animBg="1"/>
          <p:bldP spid="82" grpId="0" animBg="1"/>
          <p:bldP spid="87" grpId="0" animBg="1"/>
          <p:bldP spid="112" grpId="0"/>
          <p:bldP spid="113" grpId="0" animBg="1"/>
          <p:bldP spid="121" grpId="0"/>
          <p:bldP spid="126" grpId="0" animBg="1"/>
          <p:bldP spid="127" grpId="0"/>
          <p:bldP spid="128" grpId="0" animBg="1"/>
          <p:bldP spid="13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additive="base">
                                            <p:cTn id="13" dur="1000" fill="hold"/>
                                            <p:tgtEl>
                                              <p:spTgt spid="111"/>
                                            </p:tgtEl>
                                            <p:attrNameLst>
                                              <p:attrName>ppt_x</p:attrName>
                                            </p:attrNameLst>
                                          </p:cBhvr>
                                          <p:tavLst>
                                            <p:tav tm="0">
                                              <p:val>
                                                <p:strVal val="0-#ppt_w/2"/>
                                              </p:val>
                                            </p:tav>
                                            <p:tav tm="100000">
                                              <p:val>
                                                <p:strVal val="#ppt_x"/>
                                              </p:val>
                                            </p:tav>
                                          </p:tavLst>
                                        </p:anim>
                                        <p:anim calcmode="lin" valueType="num">
                                          <p:cBhvr additive="base">
                                            <p:cTn id="14" dur="1000" fill="hold"/>
                                            <p:tgtEl>
                                              <p:spTgt spid="1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childTnLst>
                                    </p:cTn>
                                  </p:par>
                                  <p:par>
                                    <p:cTn id="20" presetID="17" presetClass="entr" presetSubtype="8"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p:cTn id="22" dur="500" fill="hold"/>
                                            <p:tgtEl>
                                              <p:spTgt spid="114"/>
                                            </p:tgtEl>
                                            <p:attrNameLst>
                                              <p:attrName>ppt_x</p:attrName>
                                            </p:attrNameLst>
                                          </p:cBhvr>
                                          <p:tavLst>
                                            <p:tav tm="0">
                                              <p:val>
                                                <p:strVal val="#ppt_x-#ppt_w/2"/>
                                              </p:val>
                                            </p:tav>
                                            <p:tav tm="100000">
                                              <p:val>
                                                <p:strVal val="#ppt_x"/>
                                              </p:val>
                                            </p:tav>
                                          </p:tavLst>
                                        </p:anim>
                                        <p:anim calcmode="lin" valueType="num">
                                          <p:cBhvr>
                                            <p:cTn id="23" dur="500" fill="hold"/>
                                            <p:tgtEl>
                                              <p:spTgt spid="114"/>
                                            </p:tgtEl>
                                            <p:attrNameLst>
                                              <p:attrName>ppt_y</p:attrName>
                                            </p:attrNameLst>
                                          </p:cBhvr>
                                          <p:tavLst>
                                            <p:tav tm="0">
                                              <p:val>
                                                <p:strVal val="#ppt_y"/>
                                              </p:val>
                                            </p:tav>
                                            <p:tav tm="100000">
                                              <p:val>
                                                <p:strVal val="#ppt_y"/>
                                              </p:val>
                                            </p:tav>
                                          </p:tavLst>
                                        </p:anim>
                                        <p:anim calcmode="lin" valueType="num">
                                          <p:cBhvr>
                                            <p:cTn id="24" dur="500" fill="hold"/>
                                            <p:tgtEl>
                                              <p:spTgt spid="114"/>
                                            </p:tgtEl>
                                            <p:attrNameLst>
                                              <p:attrName>ppt_w</p:attrName>
                                            </p:attrNameLst>
                                          </p:cBhvr>
                                          <p:tavLst>
                                            <p:tav tm="0">
                                              <p:val>
                                                <p:fltVal val="0"/>
                                              </p:val>
                                            </p:tav>
                                            <p:tav tm="100000">
                                              <p:val>
                                                <p:strVal val="#ppt_w"/>
                                              </p:val>
                                            </p:tav>
                                          </p:tavLst>
                                        </p:anim>
                                        <p:anim calcmode="lin" valueType="num">
                                          <p:cBhvr>
                                            <p:cTn id="25" dur="500" fill="hold"/>
                                            <p:tgtEl>
                                              <p:spTgt spid="114"/>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17" presetClass="entr" presetSubtype="8"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 calcmode="lin" valueType="num">
                                          <p:cBhvr>
                                            <p:cTn id="29" dur="500" fill="hold"/>
                                            <p:tgtEl>
                                              <p:spTgt spid="113"/>
                                            </p:tgtEl>
                                            <p:attrNameLst>
                                              <p:attrName>ppt_x</p:attrName>
                                            </p:attrNameLst>
                                          </p:cBhvr>
                                          <p:tavLst>
                                            <p:tav tm="0">
                                              <p:val>
                                                <p:strVal val="#ppt_x-#ppt_w/2"/>
                                              </p:val>
                                            </p:tav>
                                            <p:tav tm="100000">
                                              <p:val>
                                                <p:strVal val="#ppt_x"/>
                                              </p:val>
                                            </p:tav>
                                          </p:tavLst>
                                        </p:anim>
                                        <p:anim calcmode="lin" valueType="num">
                                          <p:cBhvr>
                                            <p:cTn id="30" dur="500" fill="hold"/>
                                            <p:tgtEl>
                                              <p:spTgt spid="113"/>
                                            </p:tgtEl>
                                            <p:attrNameLst>
                                              <p:attrName>ppt_y</p:attrName>
                                            </p:attrNameLst>
                                          </p:cBhvr>
                                          <p:tavLst>
                                            <p:tav tm="0">
                                              <p:val>
                                                <p:strVal val="#ppt_y"/>
                                              </p:val>
                                            </p:tav>
                                            <p:tav tm="100000">
                                              <p:val>
                                                <p:strVal val="#ppt_y"/>
                                              </p:val>
                                            </p:tav>
                                          </p:tavLst>
                                        </p:anim>
                                        <p:anim calcmode="lin" valueType="num">
                                          <p:cBhvr>
                                            <p:cTn id="31" dur="500" fill="hold"/>
                                            <p:tgtEl>
                                              <p:spTgt spid="113"/>
                                            </p:tgtEl>
                                            <p:attrNameLst>
                                              <p:attrName>ppt_w</p:attrName>
                                            </p:attrNameLst>
                                          </p:cBhvr>
                                          <p:tavLst>
                                            <p:tav tm="0">
                                              <p:val>
                                                <p:fltVal val="0"/>
                                              </p:val>
                                            </p:tav>
                                            <p:tav tm="100000">
                                              <p:val>
                                                <p:strVal val="#ppt_w"/>
                                              </p:val>
                                            </p:tav>
                                          </p:tavLst>
                                        </p:anim>
                                        <p:anim calcmode="lin" valueType="num">
                                          <p:cBhvr>
                                            <p:cTn id="32" dur="500" fill="hold"/>
                                            <p:tgtEl>
                                              <p:spTgt spid="113"/>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1+#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1000" fill="hold"/>
                                            <p:tgtEl>
                                              <p:spTgt spid="66"/>
                                            </p:tgtEl>
                                            <p:attrNameLst>
                                              <p:attrName>ppt_x</p:attrName>
                                            </p:attrNameLst>
                                          </p:cBhvr>
                                          <p:tavLst>
                                            <p:tav tm="0">
                                              <p:val>
                                                <p:strVal val="0-#ppt_w/2"/>
                                              </p:val>
                                            </p:tav>
                                            <p:tav tm="100000">
                                              <p:val>
                                                <p:strVal val="#ppt_x"/>
                                              </p:val>
                                            </p:tav>
                                          </p:tavLst>
                                        </p:anim>
                                        <p:anim calcmode="lin" valueType="num">
                                          <p:cBhvr additive="base">
                                            <p:cTn id="43" dur="1000" fill="hold"/>
                                            <p:tgtEl>
                                              <p:spTgt spid="66"/>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3" presetClass="entr" presetSubtype="16"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7" presetClass="entr" presetSubtype="8"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p:cTn id="54" dur="500" fill="hold"/>
                                            <p:tgtEl>
                                              <p:spTgt spid="78"/>
                                            </p:tgtEl>
                                            <p:attrNameLst>
                                              <p:attrName>ppt_x</p:attrName>
                                            </p:attrNameLst>
                                          </p:cBhvr>
                                          <p:tavLst>
                                            <p:tav tm="0">
                                              <p:val>
                                                <p:strVal val="#ppt_x-#ppt_w/2"/>
                                              </p:val>
                                            </p:tav>
                                            <p:tav tm="100000">
                                              <p:val>
                                                <p:strVal val="#ppt_x"/>
                                              </p:val>
                                            </p:tav>
                                          </p:tavLst>
                                        </p:anim>
                                        <p:anim calcmode="lin" valueType="num">
                                          <p:cBhvr>
                                            <p:cTn id="55" dur="500" fill="hold"/>
                                            <p:tgtEl>
                                              <p:spTgt spid="78"/>
                                            </p:tgtEl>
                                            <p:attrNameLst>
                                              <p:attrName>ppt_y</p:attrName>
                                            </p:attrNameLst>
                                          </p:cBhvr>
                                          <p:tavLst>
                                            <p:tav tm="0">
                                              <p:val>
                                                <p:strVal val="#ppt_y"/>
                                              </p:val>
                                            </p:tav>
                                            <p:tav tm="100000">
                                              <p:val>
                                                <p:strVal val="#ppt_y"/>
                                              </p:val>
                                            </p:tav>
                                          </p:tavLst>
                                        </p:anim>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17" presetClass="entr" presetSubtype="8"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ppt_x</p:attrName>
                                            </p:attrNameLst>
                                          </p:cBhvr>
                                          <p:tavLst>
                                            <p:tav tm="0">
                                              <p:val>
                                                <p:strVal val="#ppt_x-#ppt_w/2"/>
                                              </p:val>
                                            </p:tav>
                                            <p:tav tm="100000">
                                              <p:val>
                                                <p:strVal val="#ppt_x"/>
                                              </p:val>
                                            </p:tav>
                                          </p:tavLst>
                                        </p:anim>
                                        <p:anim calcmode="lin" valueType="num">
                                          <p:cBhvr>
                                            <p:cTn id="62" dur="500" fill="hold"/>
                                            <p:tgtEl>
                                              <p:spTgt spid="77"/>
                                            </p:tgtEl>
                                            <p:attrNameLst>
                                              <p:attrName>ppt_y</p:attrName>
                                            </p:attrNameLst>
                                          </p:cBhvr>
                                          <p:tavLst>
                                            <p:tav tm="0">
                                              <p:val>
                                                <p:strVal val="#ppt_y"/>
                                              </p:val>
                                            </p:tav>
                                            <p:tav tm="100000">
                                              <p:val>
                                                <p:strVal val="#ppt_y"/>
                                              </p:val>
                                            </p:tav>
                                          </p:tavLst>
                                        </p:anim>
                                        <p:anim calcmode="lin" valueType="num">
                                          <p:cBhvr>
                                            <p:cTn id="63" dur="500" fill="hold"/>
                                            <p:tgtEl>
                                              <p:spTgt spid="77"/>
                                            </p:tgtEl>
                                            <p:attrNameLst>
                                              <p:attrName>ppt_w</p:attrName>
                                            </p:attrNameLst>
                                          </p:cBhvr>
                                          <p:tavLst>
                                            <p:tav tm="0">
                                              <p:val>
                                                <p:fltVal val="0"/>
                                              </p:val>
                                            </p:tav>
                                            <p:tav tm="100000">
                                              <p:val>
                                                <p:strVal val="#ppt_w"/>
                                              </p:val>
                                            </p:tav>
                                          </p:tavLst>
                                        </p:anim>
                                        <p:anim calcmode="lin" valueType="num">
                                          <p:cBhvr>
                                            <p:cTn id="64" dur="500" fill="hold"/>
                                            <p:tgtEl>
                                              <p:spTgt spid="77"/>
                                            </p:tgtEl>
                                            <p:attrNameLst>
                                              <p:attrName>ppt_h</p:attrName>
                                            </p:attrNameLst>
                                          </p:cBhvr>
                                          <p:tavLst>
                                            <p:tav tm="0">
                                              <p:val>
                                                <p:strVal val="#ppt_h"/>
                                              </p:val>
                                            </p:tav>
                                            <p:tav tm="100000">
                                              <p:val>
                                                <p:strVal val="#ppt_h"/>
                                              </p:val>
                                            </p:tav>
                                          </p:tavLst>
                                        </p:anim>
                                      </p:childTnLst>
                                    </p:cTn>
                                  </p:par>
                                </p:childTnLst>
                              </p:cTn>
                            </p:par>
                            <p:par>
                              <p:cTn id="65" fill="hold">
                                <p:stCondLst>
                                  <p:cond delay="2000"/>
                                </p:stCondLst>
                                <p:childTnLst>
                                  <p:par>
                                    <p:cTn id="66" presetID="2" presetClass="entr" presetSubtype="2" fill="hold" grpId="0"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1+#ppt_w/2"/>
                                              </p:val>
                                            </p:tav>
                                            <p:tav tm="100000">
                                              <p:val>
                                                <p:strVal val="#ppt_x"/>
                                              </p:val>
                                            </p:tav>
                                          </p:tavLst>
                                        </p:anim>
                                        <p:anim calcmode="lin" valueType="num">
                                          <p:cBhvr additive="base">
                                            <p:cTn id="69"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1000" fill="hold"/>
                                            <p:tgtEl>
                                              <p:spTgt spid="67"/>
                                            </p:tgtEl>
                                            <p:attrNameLst>
                                              <p:attrName>ppt_x</p:attrName>
                                            </p:attrNameLst>
                                          </p:cBhvr>
                                          <p:tavLst>
                                            <p:tav tm="0">
                                              <p:val>
                                                <p:strVal val="0-#ppt_w/2"/>
                                              </p:val>
                                            </p:tav>
                                            <p:tav tm="100000">
                                              <p:val>
                                                <p:strVal val="#ppt_x"/>
                                              </p:val>
                                            </p:tav>
                                          </p:tavLst>
                                        </p:anim>
                                        <p:anim calcmode="lin" valueType="num">
                                          <p:cBhvr additive="base">
                                            <p:cTn id="75" dur="1000" fill="hold"/>
                                            <p:tgtEl>
                                              <p:spTgt spid="67"/>
                                            </p:tgtEl>
                                            <p:attrNameLst>
                                              <p:attrName>ppt_y</p:attrName>
                                            </p:attrNameLst>
                                          </p:cBhvr>
                                          <p:tavLst>
                                            <p:tav tm="0">
                                              <p:val>
                                                <p:strVal val="#ppt_y"/>
                                              </p:val>
                                            </p:tav>
                                            <p:tav tm="100000">
                                              <p:val>
                                                <p:strVal val="#ppt_y"/>
                                              </p:val>
                                            </p:tav>
                                          </p:tavLst>
                                        </p:anim>
                                      </p:childTnLst>
                                    </p:cTn>
                                  </p:par>
                                </p:childTnLst>
                              </p:cTn>
                            </p:par>
                            <p:par>
                              <p:cTn id="76" fill="hold">
                                <p:stCondLst>
                                  <p:cond delay="1000"/>
                                </p:stCondLst>
                                <p:childTnLst>
                                  <p:par>
                                    <p:cTn id="77" presetID="23" presetClass="entr" presetSubtype="16"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childTnLst>
                                    </p:cTn>
                                  </p:par>
                                  <p:par>
                                    <p:cTn id="81" presetID="10"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par>
                                    <p:cTn id="84" presetID="17"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p:cTn id="86" dur="500" fill="hold"/>
                                            <p:tgtEl>
                                              <p:spTgt spid="93"/>
                                            </p:tgtEl>
                                            <p:attrNameLst>
                                              <p:attrName>ppt_x</p:attrName>
                                            </p:attrNameLst>
                                          </p:cBhvr>
                                          <p:tavLst>
                                            <p:tav tm="0">
                                              <p:val>
                                                <p:strVal val="#ppt_x-#ppt_w/2"/>
                                              </p:val>
                                            </p:tav>
                                            <p:tav tm="100000">
                                              <p:val>
                                                <p:strVal val="#ppt_x"/>
                                              </p:val>
                                            </p:tav>
                                          </p:tavLst>
                                        </p:anim>
                                        <p:anim calcmode="lin" valueType="num">
                                          <p:cBhvr>
                                            <p:cTn id="87" dur="500" fill="hold"/>
                                            <p:tgtEl>
                                              <p:spTgt spid="93"/>
                                            </p:tgtEl>
                                            <p:attrNameLst>
                                              <p:attrName>ppt_y</p:attrName>
                                            </p:attrNameLst>
                                          </p:cBhvr>
                                          <p:tavLst>
                                            <p:tav tm="0">
                                              <p:val>
                                                <p:strVal val="#ppt_y"/>
                                              </p:val>
                                            </p:tav>
                                            <p:tav tm="100000">
                                              <p:val>
                                                <p:strVal val="#ppt_y"/>
                                              </p:val>
                                            </p:tav>
                                          </p:tavLst>
                                        </p:anim>
                                        <p:anim calcmode="lin" valueType="num">
                                          <p:cBhvr>
                                            <p:cTn id="88" dur="500" fill="hold"/>
                                            <p:tgtEl>
                                              <p:spTgt spid="93"/>
                                            </p:tgtEl>
                                            <p:attrNameLst>
                                              <p:attrName>ppt_w</p:attrName>
                                            </p:attrNameLst>
                                          </p:cBhvr>
                                          <p:tavLst>
                                            <p:tav tm="0">
                                              <p:val>
                                                <p:fltVal val="0"/>
                                              </p:val>
                                            </p:tav>
                                            <p:tav tm="100000">
                                              <p:val>
                                                <p:strVal val="#ppt_w"/>
                                              </p:val>
                                            </p:tav>
                                          </p:tavLst>
                                        </p:anim>
                                        <p:anim calcmode="lin" valueType="num">
                                          <p:cBhvr>
                                            <p:cTn id="89" dur="500" fill="hold"/>
                                            <p:tgtEl>
                                              <p:spTgt spid="93"/>
                                            </p:tgtEl>
                                            <p:attrNameLst>
                                              <p:attrName>ppt_h</p:attrName>
                                            </p:attrNameLst>
                                          </p:cBhvr>
                                          <p:tavLst>
                                            <p:tav tm="0">
                                              <p:val>
                                                <p:strVal val="#ppt_h"/>
                                              </p:val>
                                            </p:tav>
                                            <p:tav tm="100000">
                                              <p:val>
                                                <p:strVal val="#ppt_h"/>
                                              </p:val>
                                            </p:tav>
                                          </p:tavLst>
                                        </p:anim>
                                      </p:childTnLst>
                                    </p:cTn>
                                  </p:par>
                                </p:childTnLst>
                              </p:cTn>
                            </p:par>
                            <p:par>
                              <p:cTn id="90" fill="hold">
                                <p:stCondLst>
                                  <p:cond delay="1500"/>
                                </p:stCondLst>
                                <p:childTnLst>
                                  <p:par>
                                    <p:cTn id="91" presetID="17" presetClass="entr" presetSubtype="8" fill="hold" grpId="0" nodeType="afterEffect">
                                      <p:stCondLst>
                                        <p:cond delay="0"/>
                                      </p:stCondLst>
                                      <p:childTnLst>
                                        <p:set>
                                          <p:cBhvr>
                                            <p:cTn id="92" dur="1" fill="hold">
                                              <p:stCondLst>
                                                <p:cond delay="0"/>
                                              </p:stCondLst>
                                            </p:cTn>
                                            <p:tgtEl>
                                              <p:spTgt spid="89"/>
                                            </p:tgtEl>
                                            <p:attrNameLst>
                                              <p:attrName>style.visibility</p:attrName>
                                            </p:attrNameLst>
                                          </p:cBhvr>
                                          <p:to>
                                            <p:strVal val="visible"/>
                                          </p:to>
                                        </p:set>
                                        <p:anim calcmode="lin" valueType="num">
                                          <p:cBhvr>
                                            <p:cTn id="93" dur="500" fill="hold"/>
                                            <p:tgtEl>
                                              <p:spTgt spid="89"/>
                                            </p:tgtEl>
                                            <p:attrNameLst>
                                              <p:attrName>ppt_x</p:attrName>
                                            </p:attrNameLst>
                                          </p:cBhvr>
                                          <p:tavLst>
                                            <p:tav tm="0">
                                              <p:val>
                                                <p:strVal val="#ppt_x-#ppt_w/2"/>
                                              </p:val>
                                            </p:tav>
                                            <p:tav tm="100000">
                                              <p:val>
                                                <p:strVal val="#ppt_x"/>
                                              </p:val>
                                            </p:tav>
                                          </p:tavLst>
                                        </p:anim>
                                        <p:anim calcmode="lin" valueType="num">
                                          <p:cBhvr>
                                            <p:cTn id="94" dur="500" fill="hold"/>
                                            <p:tgtEl>
                                              <p:spTgt spid="89"/>
                                            </p:tgtEl>
                                            <p:attrNameLst>
                                              <p:attrName>ppt_y</p:attrName>
                                            </p:attrNameLst>
                                          </p:cBhvr>
                                          <p:tavLst>
                                            <p:tav tm="0">
                                              <p:val>
                                                <p:strVal val="#ppt_y"/>
                                              </p:val>
                                            </p:tav>
                                            <p:tav tm="100000">
                                              <p:val>
                                                <p:strVal val="#ppt_y"/>
                                              </p:val>
                                            </p:tav>
                                          </p:tavLst>
                                        </p:anim>
                                        <p:anim calcmode="lin" valueType="num">
                                          <p:cBhvr>
                                            <p:cTn id="95" dur="500" fill="hold"/>
                                            <p:tgtEl>
                                              <p:spTgt spid="89"/>
                                            </p:tgtEl>
                                            <p:attrNameLst>
                                              <p:attrName>ppt_w</p:attrName>
                                            </p:attrNameLst>
                                          </p:cBhvr>
                                          <p:tavLst>
                                            <p:tav tm="0">
                                              <p:val>
                                                <p:fltVal val="0"/>
                                              </p:val>
                                            </p:tav>
                                            <p:tav tm="100000">
                                              <p:val>
                                                <p:strVal val="#ppt_w"/>
                                              </p:val>
                                            </p:tav>
                                          </p:tavLst>
                                        </p:anim>
                                        <p:anim calcmode="lin" valueType="num">
                                          <p:cBhvr>
                                            <p:cTn id="96" dur="500" fill="hold"/>
                                            <p:tgtEl>
                                              <p:spTgt spid="89"/>
                                            </p:tgtEl>
                                            <p:attrNameLst>
                                              <p:attrName>ppt_h</p:attrName>
                                            </p:attrNameLst>
                                          </p:cBhvr>
                                          <p:tavLst>
                                            <p:tav tm="0">
                                              <p:val>
                                                <p:strVal val="#ppt_h"/>
                                              </p:val>
                                            </p:tav>
                                            <p:tav tm="100000">
                                              <p:val>
                                                <p:strVal val="#ppt_h"/>
                                              </p:val>
                                            </p:tav>
                                          </p:tavLst>
                                        </p:anim>
                                      </p:childTnLst>
                                    </p:cTn>
                                  </p:par>
                                </p:childTnLst>
                              </p:cTn>
                            </p:par>
                            <p:par>
                              <p:cTn id="97" fill="hold">
                                <p:stCondLst>
                                  <p:cond delay="2000"/>
                                </p:stCondLst>
                                <p:childTnLst>
                                  <p:par>
                                    <p:cTn id="98" presetID="2" presetClass="entr" presetSubtype="2" fill="hold" grpId="0"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additive="base">
                                            <p:cTn id="100" dur="500" fill="hold"/>
                                            <p:tgtEl>
                                              <p:spTgt spid="96"/>
                                            </p:tgtEl>
                                            <p:attrNameLst>
                                              <p:attrName>ppt_x</p:attrName>
                                            </p:attrNameLst>
                                          </p:cBhvr>
                                          <p:tavLst>
                                            <p:tav tm="0">
                                              <p:val>
                                                <p:strVal val="1+#ppt_w/2"/>
                                              </p:val>
                                            </p:tav>
                                            <p:tav tm="100000">
                                              <p:val>
                                                <p:strVal val="#ppt_x"/>
                                              </p:val>
                                            </p:tav>
                                          </p:tavLst>
                                        </p:anim>
                                        <p:anim calcmode="lin" valueType="num">
                                          <p:cBhvr additive="base">
                                            <p:cTn id="101"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cBhvr additive="base">
                                            <p:cTn id="106" dur="1000" fill="hold"/>
                                            <p:tgtEl>
                                              <p:spTgt spid="68"/>
                                            </p:tgtEl>
                                            <p:attrNameLst>
                                              <p:attrName>ppt_x</p:attrName>
                                            </p:attrNameLst>
                                          </p:cBhvr>
                                          <p:tavLst>
                                            <p:tav tm="0">
                                              <p:val>
                                                <p:strVal val="1+#ppt_w/2"/>
                                              </p:val>
                                            </p:tav>
                                            <p:tav tm="100000">
                                              <p:val>
                                                <p:strVal val="#ppt_x"/>
                                              </p:val>
                                            </p:tav>
                                          </p:tavLst>
                                        </p:anim>
                                        <p:anim calcmode="lin" valueType="num">
                                          <p:cBhvr additive="base">
                                            <p:cTn id="107" dur="1000" fill="hold"/>
                                            <p:tgtEl>
                                              <p:spTgt spid="68"/>
                                            </p:tgtEl>
                                            <p:attrNameLst>
                                              <p:attrName>ppt_y</p:attrName>
                                            </p:attrNameLst>
                                          </p:cBhvr>
                                          <p:tavLst>
                                            <p:tav tm="0">
                                              <p:val>
                                                <p:strVal val="#ppt_y"/>
                                              </p:val>
                                            </p:tav>
                                            <p:tav tm="100000">
                                              <p:val>
                                                <p:strVal val="#ppt_y"/>
                                              </p:val>
                                            </p:tav>
                                          </p:tavLst>
                                        </p:anim>
                                      </p:childTnLst>
                                    </p:cTn>
                                  </p:par>
                                </p:childTnLst>
                              </p:cTn>
                            </p:par>
                            <p:par>
                              <p:cTn id="108" fill="hold">
                                <p:stCondLst>
                                  <p:cond delay="1000"/>
                                </p:stCondLst>
                                <p:childTnLst>
                                  <p:par>
                                    <p:cTn id="109" presetID="23" presetClass="entr" presetSubtype="32"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p:cTn id="111" dur="500" fill="hold"/>
                                            <p:tgtEl>
                                              <p:spTgt spid="71"/>
                                            </p:tgtEl>
                                            <p:attrNameLst>
                                              <p:attrName>ppt_w</p:attrName>
                                            </p:attrNameLst>
                                          </p:cBhvr>
                                          <p:tavLst>
                                            <p:tav tm="0">
                                              <p:val>
                                                <p:strVal val="4*#ppt_w"/>
                                              </p:val>
                                            </p:tav>
                                            <p:tav tm="100000">
                                              <p:val>
                                                <p:strVal val="#ppt_w"/>
                                              </p:val>
                                            </p:tav>
                                          </p:tavLst>
                                        </p:anim>
                                        <p:anim calcmode="lin" valueType="num">
                                          <p:cBhvr>
                                            <p:cTn id="112" dur="500" fill="hold"/>
                                            <p:tgtEl>
                                              <p:spTgt spid="71"/>
                                            </p:tgtEl>
                                            <p:attrNameLst>
                                              <p:attrName>ppt_h</p:attrName>
                                            </p:attrNameLst>
                                          </p:cBhvr>
                                          <p:tavLst>
                                            <p:tav tm="0">
                                              <p:val>
                                                <p:strVal val="4*#ppt_h"/>
                                              </p:val>
                                            </p:tav>
                                            <p:tav tm="100000">
                                              <p:val>
                                                <p:strVal val="#ppt_h"/>
                                              </p:val>
                                            </p:tav>
                                          </p:tavLst>
                                        </p:anim>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par>
                                    <p:cTn id="116" presetID="17" presetClass="entr" presetSubtype="2" fill="hold"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p:cTn id="118" dur="500" fill="hold"/>
                                            <p:tgtEl>
                                              <p:spTgt spid="73"/>
                                            </p:tgtEl>
                                            <p:attrNameLst>
                                              <p:attrName>ppt_x</p:attrName>
                                            </p:attrNameLst>
                                          </p:cBhvr>
                                          <p:tavLst>
                                            <p:tav tm="0">
                                              <p:val>
                                                <p:strVal val="#ppt_x+#ppt_w/2"/>
                                              </p:val>
                                            </p:tav>
                                            <p:tav tm="100000">
                                              <p:val>
                                                <p:strVal val="#ppt_x"/>
                                              </p:val>
                                            </p:tav>
                                          </p:tavLst>
                                        </p:anim>
                                        <p:anim calcmode="lin" valueType="num">
                                          <p:cBhvr>
                                            <p:cTn id="119" dur="500" fill="hold"/>
                                            <p:tgtEl>
                                              <p:spTgt spid="73"/>
                                            </p:tgtEl>
                                            <p:attrNameLst>
                                              <p:attrName>ppt_y</p:attrName>
                                            </p:attrNameLst>
                                          </p:cBhvr>
                                          <p:tavLst>
                                            <p:tav tm="0">
                                              <p:val>
                                                <p:strVal val="#ppt_y"/>
                                              </p:val>
                                            </p:tav>
                                            <p:tav tm="100000">
                                              <p:val>
                                                <p:strVal val="#ppt_y"/>
                                              </p:val>
                                            </p:tav>
                                          </p:tavLst>
                                        </p:anim>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strVal val="#ppt_h"/>
                                              </p:val>
                                            </p:tav>
                                            <p:tav tm="100000">
                                              <p:val>
                                                <p:strVal val="#ppt_h"/>
                                              </p:val>
                                            </p:tav>
                                          </p:tavLst>
                                        </p:anim>
                                      </p:childTnLst>
                                    </p:cTn>
                                  </p:par>
                                </p:childTnLst>
                              </p:cTn>
                            </p:par>
                            <p:par>
                              <p:cTn id="122" fill="hold">
                                <p:stCondLst>
                                  <p:cond delay="1500"/>
                                </p:stCondLst>
                                <p:childTnLst>
                                  <p:par>
                                    <p:cTn id="123" presetID="17" presetClass="entr" presetSubtype="2" fill="hold" grpId="0" nodeType="afterEffect">
                                      <p:stCondLst>
                                        <p:cond delay="0"/>
                                      </p:stCondLst>
                                      <p:childTnLst>
                                        <p:set>
                                          <p:cBhvr>
                                            <p:cTn id="124" dur="1" fill="hold">
                                              <p:stCondLst>
                                                <p:cond delay="0"/>
                                              </p:stCondLst>
                                            </p:cTn>
                                            <p:tgtEl>
                                              <p:spTgt spid="72"/>
                                            </p:tgtEl>
                                            <p:attrNameLst>
                                              <p:attrName>style.visibility</p:attrName>
                                            </p:attrNameLst>
                                          </p:cBhvr>
                                          <p:to>
                                            <p:strVal val="visible"/>
                                          </p:to>
                                        </p:set>
                                        <p:anim calcmode="lin" valueType="num">
                                          <p:cBhvr>
                                            <p:cTn id="125" dur="500" fill="hold"/>
                                            <p:tgtEl>
                                              <p:spTgt spid="72"/>
                                            </p:tgtEl>
                                            <p:attrNameLst>
                                              <p:attrName>ppt_x</p:attrName>
                                            </p:attrNameLst>
                                          </p:cBhvr>
                                          <p:tavLst>
                                            <p:tav tm="0">
                                              <p:val>
                                                <p:strVal val="#ppt_x+#ppt_w/2"/>
                                              </p:val>
                                            </p:tav>
                                            <p:tav tm="100000">
                                              <p:val>
                                                <p:strVal val="#ppt_x"/>
                                              </p:val>
                                            </p:tav>
                                          </p:tavLst>
                                        </p:anim>
                                        <p:anim calcmode="lin" valueType="num">
                                          <p:cBhvr>
                                            <p:cTn id="126" dur="500" fill="hold"/>
                                            <p:tgtEl>
                                              <p:spTgt spid="72"/>
                                            </p:tgtEl>
                                            <p:attrNameLst>
                                              <p:attrName>ppt_y</p:attrName>
                                            </p:attrNameLst>
                                          </p:cBhvr>
                                          <p:tavLst>
                                            <p:tav tm="0">
                                              <p:val>
                                                <p:strVal val="#ppt_y"/>
                                              </p:val>
                                            </p:tav>
                                            <p:tav tm="100000">
                                              <p:val>
                                                <p:strVal val="#ppt_y"/>
                                              </p:val>
                                            </p:tav>
                                          </p:tavLst>
                                        </p:anim>
                                        <p:anim calcmode="lin" valueType="num">
                                          <p:cBhvr>
                                            <p:cTn id="127" dur="500" fill="hold"/>
                                            <p:tgtEl>
                                              <p:spTgt spid="72"/>
                                            </p:tgtEl>
                                            <p:attrNameLst>
                                              <p:attrName>ppt_w</p:attrName>
                                            </p:attrNameLst>
                                          </p:cBhvr>
                                          <p:tavLst>
                                            <p:tav tm="0">
                                              <p:val>
                                                <p:fltVal val="0"/>
                                              </p:val>
                                            </p:tav>
                                            <p:tav tm="100000">
                                              <p:val>
                                                <p:strVal val="#ppt_w"/>
                                              </p:val>
                                            </p:tav>
                                          </p:tavLst>
                                        </p:anim>
                                        <p:anim calcmode="lin" valueType="num">
                                          <p:cBhvr>
                                            <p:cTn id="128" dur="500" fill="hold"/>
                                            <p:tgtEl>
                                              <p:spTgt spid="72"/>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additive="base">
                                            <p:cTn id="133" dur="500" fill="hold"/>
                                            <p:tgtEl>
                                              <p:spTgt spid="76"/>
                                            </p:tgtEl>
                                            <p:attrNameLst>
                                              <p:attrName>ppt_x</p:attrName>
                                            </p:attrNameLst>
                                          </p:cBhvr>
                                          <p:tavLst>
                                            <p:tav tm="0">
                                              <p:val>
                                                <p:strVal val="0-#ppt_w/2"/>
                                              </p:val>
                                            </p:tav>
                                            <p:tav tm="100000">
                                              <p:val>
                                                <p:strVal val="#ppt_x"/>
                                              </p:val>
                                            </p:tav>
                                          </p:tavLst>
                                        </p:anim>
                                        <p:anim calcmode="lin" valueType="num">
                                          <p:cBhvr additive="base">
                                            <p:cTn id="134"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126"/>
                                            </p:tgtEl>
                                            <p:attrNameLst>
                                              <p:attrName>style.visibility</p:attrName>
                                            </p:attrNameLst>
                                          </p:cBhvr>
                                          <p:to>
                                            <p:strVal val="visible"/>
                                          </p:to>
                                        </p:set>
                                        <p:anim calcmode="lin" valueType="num">
                                          <p:cBhvr additive="base">
                                            <p:cTn id="139" dur="1000" fill="hold"/>
                                            <p:tgtEl>
                                              <p:spTgt spid="126"/>
                                            </p:tgtEl>
                                            <p:attrNameLst>
                                              <p:attrName>ppt_x</p:attrName>
                                            </p:attrNameLst>
                                          </p:cBhvr>
                                          <p:tavLst>
                                            <p:tav tm="0">
                                              <p:val>
                                                <p:strVal val="1+#ppt_w/2"/>
                                              </p:val>
                                            </p:tav>
                                            <p:tav tm="100000">
                                              <p:val>
                                                <p:strVal val="#ppt_x"/>
                                              </p:val>
                                            </p:tav>
                                          </p:tavLst>
                                        </p:anim>
                                        <p:anim calcmode="lin" valueType="num">
                                          <p:cBhvr additive="base">
                                            <p:cTn id="140" dur="1000" fill="hold"/>
                                            <p:tgtEl>
                                              <p:spTgt spid="126"/>
                                            </p:tgtEl>
                                            <p:attrNameLst>
                                              <p:attrName>ppt_y</p:attrName>
                                            </p:attrNameLst>
                                          </p:cBhvr>
                                          <p:tavLst>
                                            <p:tav tm="0">
                                              <p:val>
                                                <p:strVal val="#ppt_y"/>
                                              </p:val>
                                            </p:tav>
                                            <p:tav tm="100000">
                                              <p:val>
                                                <p:strVal val="#ppt_y"/>
                                              </p:val>
                                            </p:tav>
                                          </p:tavLst>
                                        </p:anim>
                                      </p:childTnLst>
                                    </p:cTn>
                                  </p:par>
                                </p:childTnLst>
                              </p:cTn>
                            </p:par>
                            <p:par>
                              <p:cTn id="141" fill="hold">
                                <p:stCondLst>
                                  <p:cond delay="1000"/>
                                </p:stCondLst>
                                <p:childTnLst>
                                  <p:par>
                                    <p:cTn id="142" presetID="23" presetClass="entr" presetSubtype="32" fill="hold" grpId="0" nodeType="afterEffect">
                                      <p:stCondLst>
                                        <p:cond delay="0"/>
                                      </p:stCondLst>
                                      <p:childTnLst>
                                        <p:set>
                                          <p:cBhvr>
                                            <p:cTn id="143" dur="1" fill="hold">
                                              <p:stCondLst>
                                                <p:cond delay="0"/>
                                              </p:stCondLst>
                                            </p:cTn>
                                            <p:tgtEl>
                                              <p:spTgt spid="127"/>
                                            </p:tgtEl>
                                            <p:attrNameLst>
                                              <p:attrName>style.visibility</p:attrName>
                                            </p:attrNameLst>
                                          </p:cBhvr>
                                          <p:to>
                                            <p:strVal val="visible"/>
                                          </p:to>
                                        </p:set>
                                        <p:anim calcmode="lin" valueType="num">
                                          <p:cBhvr>
                                            <p:cTn id="144" dur="500" fill="hold"/>
                                            <p:tgtEl>
                                              <p:spTgt spid="127"/>
                                            </p:tgtEl>
                                            <p:attrNameLst>
                                              <p:attrName>ppt_w</p:attrName>
                                            </p:attrNameLst>
                                          </p:cBhvr>
                                          <p:tavLst>
                                            <p:tav tm="0">
                                              <p:val>
                                                <p:strVal val="4*#ppt_w"/>
                                              </p:val>
                                            </p:tav>
                                            <p:tav tm="100000">
                                              <p:val>
                                                <p:strVal val="#ppt_w"/>
                                              </p:val>
                                            </p:tav>
                                          </p:tavLst>
                                        </p:anim>
                                        <p:anim calcmode="lin" valueType="num">
                                          <p:cBhvr>
                                            <p:cTn id="145" dur="500" fill="hold"/>
                                            <p:tgtEl>
                                              <p:spTgt spid="127"/>
                                            </p:tgtEl>
                                            <p:attrNameLst>
                                              <p:attrName>ppt_h</p:attrName>
                                            </p:attrNameLst>
                                          </p:cBhvr>
                                          <p:tavLst>
                                            <p:tav tm="0">
                                              <p:val>
                                                <p:strVal val="4*#ppt_h"/>
                                              </p:val>
                                            </p:tav>
                                            <p:tav tm="100000">
                                              <p:val>
                                                <p:strVal val="#ppt_h"/>
                                              </p:val>
                                            </p:tav>
                                          </p:tavLst>
                                        </p:anim>
                                      </p:childTnLst>
                                    </p:cTn>
                                  </p:par>
                                  <p:par>
                                    <p:cTn id="146" presetID="17" presetClass="entr" presetSubtype="2" fill="hold" nodeType="withEffect">
                                      <p:stCondLst>
                                        <p:cond delay="0"/>
                                      </p:stCondLst>
                                      <p:childTnLst>
                                        <p:set>
                                          <p:cBhvr>
                                            <p:cTn id="147" dur="1" fill="hold">
                                              <p:stCondLst>
                                                <p:cond delay="0"/>
                                              </p:stCondLst>
                                            </p:cTn>
                                            <p:tgtEl>
                                              <p:spTgt spid="129"/>
                                            </p:tgtEl>
                                            <p:attrNameLst>
                                              <p:attrName>style.visibility</p:attrName>
                                            </p:attrNameLst>
                                          </p:cBhvr>
                                          <p:to>
                                            <p:strVal val="visible"/>
                                          </p:to>
                                        </p:set>
                                        <p:anim calcmode="lin" valueType="num">
                                          <p:cBhvr>
                                            <p:cTn id="148" dur="500" fill="hold"/>
                                            <p:tgtEl>
                                              <p:spTgt spid="129"/>
                                            </p:tgtEl>
                                            <p:attrNameLst>
                                              <p:attrName>ppt_x</p:attrName>
                                            </p:attrNameLst>
                                          </p:cBhvr>
                                          <p:tavLst>
                                            <p:tav tm="0">
                                              <p:val>
                                                <p:strVal val="#ppt_x+#ppt_w/2"/>
                                              </p:val>
                                            </p:tav>
                                            <p:tav tm="100000">
                                              <p:val>
                                                <p:strVal val="#ppt_x"/>
                                              </p:val>
                                            </p:tav>
                                          </p:tavLst>
                                        </p:anim>
                                        <p:anim calcmode="lin" valueType="num">
                                          <p:cBhvr>
                                            <p:cTn id="149" dur="500" fill="hold"/>
                                            <p:tgtEl>
                                              <p:spTgt spid="129"/>
                                            </p:tgtEl>
                                            <p:attrNameLst>
                                              <p:attrName>ppt_y</p:attrName>
                                            </p:attrNameLst>
                                          </p:cBhvr>
                                          <p:tavLst>
                                            <p:tav tm="0">
                                              <p:val>
                                                <p:strVal val="#ppt_y"/>
                                              </p:val>
                                            </p:tav>
                                            <p:tav tm="100000">
                                              <p:val>
                                                <p:strVal val="#ppt_y"/>
                                              </p:val>
                                            </p:tav>
                                          </p:tavLst>
                                        </p:anim>
                                        <p:anim calcmode="lin" valueType="num">
                                          <p:cBhvr>
                                            <p:cTn id="150" dur="500" fill="hold"/>
                                            <p:tgtEl>
                                              <p:spTgt spid="129"/>
                                            </p:tgtEl>
                                            <p:attrNameLst>
                                              <p:attrName>ppt_w</p:attrName>
                                            </p:attrNameLst>
                                          </p:cBhvr>
                                          <p:tavLst>
                                            <p:tav tm="0">
                                              <p:val>
                                                <p:fltVal val="0"/>
                                              </p:val>
                                            </p:tav>
                                            <p:tav tm="100000">
                                              <p:val>
                                                <p:strVal val="#ppt_w"/>
                                              </p:val>
                                            </p:tav>
                                          </p:tavLst>
                                        </p:anim>
                                        <p:anim calcmode="lin" valueType="num">
                                          <p:cBhvr>
                                            <p:cTn id="151" dur="500" fill="hold"/>
                                            <p:tgtEl>
                                              <p:spTgt spid="129"/>
                                            </p:tgtEl>
                                            <p:attrNameLst>
                                              <p:attrName>ppt_h</p:attrName>
                                            </p:attrNameLst>
                                          </p:cBhvr>
                                          <p:tavLst>
                                            <p:tav tm="0">
                                              <p:val>
                                                <p:strVal val="#ppt_h"/>
                                              </p:val>
                                            </p:tav>
                                            <p:tav tm="100000">
                                              <p:val>
                                                <p:strVal val="#ppt_h"/>
                                              </p:val>
                                            </p:tav>
                                          </p:tavLst>
                                        </p:anim>
                                      </p:childTnLst>
                                    </p:cTn>
                                  </p:par>
                                </p:childTnLst>
                              </p:cTn>
                            </p:par>
                            <p:par>
                              <p:cTn id="152" fill="hold">
                                <p:stCondLst>
                                  <p:cond delay="1500"/>
                                </p:stCondLst>
                                <p:childTnLst>
                                  <p:par>
                                    <p:cTn id="153" presetID="17" presetClass="entr" presetSubtype="2" fill="hold" grpId="0" nodeType="afterEffect">
                                      <p:stCondLst>
                                        <p:cond delay="0"/>
                                      </p:stCondLst>
                                      <p:childTnLst>
                                        <p:set>
                                          <p:cBhvr>
                                            <p:cTn id="154" dur="1" fill="hold">
                                              <p:stCondLst>
                                                <p:cond delay="0"/>
                                              </p:stCondLst>
                                            </p:cTn>
                                            <p:tgtEl>
                                              <p:spTgt spid="128"/>
                                            </p:tgtEl>
                                            <p:attrNameLst>
                                              <p:attrName>style.visibility</p:attrName>
                                            </p:attrNameLst>
                                          </p:cBhvr>
                                          <p:to>
                                            <p:strVal val="visible"/>
                                          </p:to>
                                        </p:set>
                                        <p:anim calcmode="lin" valueType="num">
                                          <p:cBhvr>
                                            <p:cTn id="155" dur="500" fill="hold"/>
                                            <p:tgtEl>
                                              <p:spTgt spid="128"/>
                                            </p:tgtEl>
                                            <p:attrNameLst>
                                              <p:attrName>ppt_x</p:attrName>
                                            </p:attrNameLst>
                                          </p:cBhvr>
                                          <p:tavLst>
                                            <p:tav tm="0">
                                              <p:val>
                                                <p:strVal val="#ppt_x+#ppt_w/2"/>
                                              </p:val>
                                            </p:tav>
                                            <p:tav tm="100000">
                                              <p:val>
                                                <p:strVal val="#ppt_x"/>
                                              </p:val>
                                            </p:tav>
                                          </p:tavLst>
                                        </p:anim>
                                        <p:anim calcmode="lin" valueType="num">
                                          <p:cBhvr>
                                            <p:cTn id="156" dur="500" fill="hold"/>
                                            <p:tgtEl>
                                              <p:spTgt spid="128"/>
                                            </p:tgtEl>
                                            <p:attrNameLst>
                                              <p:attrName>ppt_y</p:attrName>
                                            </p:attrNameLst>
                                          </p:cBhvr>
                                          <p:tavLst>
                                            <p:tav tm="0">
                                              <p:val>
                                                <p:strVal val="#ppt_y"/>
                                              </p:val>
                                            </p:tav>
                                            <p:tav tm="100000">
                                              <p:val>
                                                <p:strVal val="#ppt_y"/>
                                              </p:val>
                                            </p:tav>
                                          </p:tavLst>
                                        </p:anim>
                                        <p:anim calcmode="lin" valueType="num">
                                          <p:cBhvr>
                                            <p:cTn id="157" dur="500" fill="hold"/>
                                            <p:tgtEl>
                                              <p:spTgt spid="128"/>
                                            </p:tgtEl>
                                            <p:attrNameLst>
                                              <p:attrName>ppt_w</p:attrName>
                                            </p:attrNameLst>
                                          </p:cBhvr>
                                          <p:tavLst>
                                            <p:tav tm="0">
                                              <p:val>
                                                <p:fltVal val="0"/>
                                              </p:val>
                                            </p:tav>
                                            <p:tav tm="100000">
                                              <p:val>
                                                <p:strVal val="#ppt_w"/>
                                              </p:val>
                                            </p:tav>
                                          </p:tavLst>
                                        </p:anim>
                                        <p:anim calcmode="lin" valueType="num">
                                          <p:cBhvr>
                                            <p:cTn id="158" dur="500" fill="hold"/>
                                            <p:tgtEl>
                                              <p:spTgt spid="128"/>
                                            </p:tgtEl>
                                            <p:attrNameLst>
                                              <p:attrName>ppt_h</p:attrName>
                                            </p:attrNameLst>
                                          </p:cBhvr>
                                          <p:tavLst>
                                            <p:tav tm="0">
                                              <p:val>
                                                <p:strVal val="#ppt_h"/>
                                              </p:val>
                                            </p:tav>
                                            <p:tav tm="100000">
                                              <p:val>
                                                <p:strVal val="#ppt_h"/>
                                              </p:val>
                                            </p:tav>
                                          </p:tavLst>
                                        </p:anim>
                                      </p:childTnLst>
                                    </p:cTn>
                                  </p:par>
                                </p:childTnLst>
                              </p:cTn>
                            </p:par>
                            <p:par>
                              <p:cTn id="159" fill="hold">
                                <p:stCondLst>
                                  <p:cond delay="2000"/>
                                </p:stCondLst>
                                <p:childTnLst>
                                  <p:par>
                                    <p:cTn id="160" presetID="2" presetClass="entr" presetSubtype="2" fill="hold" grpId="0" nodeType="afterEffect">
                                      <p:stCondLst>
                                        <p:cond delay="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500" fill="hold"/>
                                            <p:tgtEl>
                                              <p:spTgt spid="130"/>
                                            </p:tgtEl>
                                            <p:attrNameLst>
                                              <p:attrName>ppt_x</p:attrName>
                                            </p:attrNameLst>
                                          </p:cBhvr>
                                          <p:tavLst>
                                            <p:tav tm="0">
                                              <p:val>
                                                <p:strVal val="1+#ppt_w/2"/>
                                              </p:val>
                                            </p:tav>
                                            <p:tav tm="100000">
                                              <p:val>
                                                <p:strVal val="#ppt_x"/>
                                              </p:val>
                                            </p:tav>
                                          </p:tavLst>
                                        </p:anim>
                                        <p:anim calcmode="lin" valueType="num">
                                          <p:cBhvr additive="base">
                                            <p:cTn id="163" dur="500" fill="hold"/>
                                            <p:tgtEl>
                                              <p:spTgt spid="130"/>
                                            </p:tgtEl>
                                            <p:attrNameLst>
                                              <p:attrName>ppt_y</p:attrName>
                                            </p:attrNameLst>
                                          </p:cBhvr>
                                          <p:tavLst>
                                            <p:tav tm="0">
                                              <p:val>
                                                <p:strVal val="#ppt_y"/>
                                              </p:val>
                                            </p:tav>
                                            <p:tav tm="100000">
                                              <p:val>
                                                <p:strVal val="#ppt_y"/>
                                              </p:val>
                                            </p:tav>
                                          </p:tavLst>
                                        </p:anim>
                                      </p:childTnLst>
                                    </p:cTn>
                                  </p:par>
                                </p:childTnLst>
                              </p:cTn>
                            </p:par>
                            <p:par>
                              <p:cTn id="164" fill="hold">
                                <p:stCondLst>
                                  <p:cond delay="2500"/>
                                </p:stCondLst>
                                <p:childTnLst>
                                  <p:par>
                                    <p:cTn id="165" presetID="10" presetClass="entr" presetSubtype="0" fill="hold" grpId="0" nodeType="afterEffect">
                                      <p:stCondLst>
                                        <p:cond delay="0"/>
                                      </p:stCondLst>
                                      <p:childTnLst>
                                        <p:set>
                                          <p:cBhvr>
                                            <p:cTn id="166" dur="1" fill="hold">
                                              <p:stCondLst>
                                                <p:cond delay="0"/>
                                              </p:stCondLst>
                                            </p:cTn>
                                            <p:tgtEl>
                                              <p:spTgt spid="109"/>
                                            </p:tgtEl>
                                            <p:attrNameLst>
                                              <p:attrName>style.visibility</p:attrName>
                                            </p:attrNameLst>
                                          </p:cBhvr>
                                          <p:to>
                                            <p:strVal val="visible"/>
                                          </p:to>
                                        </p:set>
                                        <p:animEffect transition="in" filter="fade">
                                          <p:cBhvr>
                                            <p:cTn id="167" dur="500"/>
                                            <p:tgtEl>
                                              <p:spTgt spid="109"/>
                                            </p:tgtEl>
                                          </p:cBhvr>
                                        </p:animEffect>
                                      </p:childTnLst>
                                    </p:cTn>
                                  </p:par>
                                </p:childTnLst>
                              </p:cTn>
                            </p:par>
                            <p:par>
                              <p:cTn id="168" fill="hold">
                                <p:stCondLst>
                                  <p:cond delay="3000"/>
                                </p:stCondLst>
                                <p:childTnLst>
                                  <p:par>
                                    <p:cTn id="169" presetID="10" presetClass="entr" presetSubtype="0" fill="hold" grpId="0"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500"/>
                                            <p:tgtEl>
                                              <p:spTgt spid="118"/>
                                            </p:tgtEl>
                                          </p:cBhvr>
                                        </p:animEffect>
                                      </p:childTnLst>
                                    </p:cTn>
                                  </p:par>
                                </p:childTnLst>
                              </p:cTn>
                            </p:par>
                            <p:par>
                              <p:cTn id="172" fill="hold">
                                <p:stCondLst>
                                  <p:cond delay="3500"/>
                                </p:stCondLst>
                                <p:childTnLst>
                                  <p:par>
                                    <p:cTn id="173" presetID="10" presetClass="entr" presetSubtype="0" fill="hold" grpId="0" nodeType="afterEffect">
                                      <p:stCondLst>
                                        <p:cond delay="0"/>
                                      </p:stCondLst>
                                      <p:childTnLst>
                                        <p:set>
                                          <p:cBhvr>
                                            <p:cTn id="174" dur="1" fill="hold">
                                              <p:stCondLst>
                                                <p:cond delay="0"/>
                                              </p:stCondLst>
                                            </p:cTn>
                                            <p:tgtEl>
                                              <p:spTgt spid="124"/>
                                            </p:tgtEl>
                                            <p:attrNameLst>
                                              <p:attrName>style.visibility</p:attrName>
                                            </p:attrNameLst>
                                          </p:cBhvr>
                                          <p:to>
                                            <p:strVal val="visible"/>
                                          </p:to>
                                        </p:set>
                                        <p:animEffect transition="in" filter="fade">
                                          <p:cBhvr>
                                            <p:cTn id="175" dur="500"/>
                                            <p:tgtEl>
                                              <p:spTgt spid="124"/>
                                            </p:tgtEl>
                                          </p:cBhvr>
                                        </p:animEffect>
                                      </p:childTnLst>
                                    </p:cTn>
                                  </p:par>
                                </p:childTnLst>
                              </p:cTn>
                            </p:par>
                            <p:par>
                              <p:cTn id="176" fill="hold">
                                <p:stCondLst>
                                  <p:cond delay="4000"/>
                                </p:stCondLst>
                                <p:childTnLst>
                                  <p:par>
                                    <p:cTn id="177" presetID="10" presetClass="entr" presetSubtype="0" fill="hold" grpId="0" nodeType="afterEffect">
                                      <p:stCondLst>
                                        <p:cond delay="0"/>
                                      </p:stCondLst>
                                      <p:childTnLst>
                                        <p:set>
                                          <p:cBhvr>
                                            <p:cTn id="178" dur="1" fill="hold">
                                              <p:stCondLst>
                                                <p:cond delay="0"/>
                                              </p:stCondLst>
                                            </p:cTn>
                                            <p:tgtEl>
                                              <p:spTgt spid="82"/>
                                            </p:tgtEl>
                                            <p:attrNameLst>
                                              <p:attrName>style.visibility</p:attrName>
                                            </p:attrNameLst>
                                          </p:cBhvr>
                                          <p:to>
                                            <p:strVal val="visible"/>
                                          </p:to>
                                        </p:set>
                                        <p:animEffect transition="in" filter="fade">
                                          <p:cBhvr>
                                            <p:cTn id="179" dur="500"/>
                                            <p:tgtEl>
                                              <p:spTgt spid="82"/>
                                            </p:tgtEl>
                                          </p:cBhvr>
                                        </p:animEffect>
                                      </p:childTnLst>
                                    </p:cTn>
                                  </p:par>
                                </p:childTnLst>
                              </p:cTn>
                            </p:par>
                            <p:par>
                              <p:cTn id="180" fill="hold">
                                <p:stCondLst>
                                  <p:cond delay="4500"/>
                                </p:stCondLst>
                                <p:childTnLst>
                                  <p:par>
                                    <p:cTn id="181" presetID="10" presetClass="entr" presetSubtype="0" fill="hold" grpId="0" nodeType="afterEffect">
                                      <p:stCondLst>
                                        <p:cond delay="0"/>
                                      </p:stCondLst>
                                      <p:childTnLst>
                                        <p:set>
                                          <p:cBhvr>
                                            <p:cTn id="182" dur="1" fill="hold">
                                              <p:stCondLst>
                                                <p:cond delay="0"/>
                                              </p:stCondLst>
                                            </p:cTn>
                                            <p:tgtEl>
                                              <p:spTgt spid="87"/>
                                            </p:tgtEl>
                                            <p:attrNameLst>
                                              <p:attrName>style.visibility</p:attrName>
                                            </p:attrNameLst>
                                          </p:cBhvr>
                                          <p:to>
                                            <p:strVal val="visible"/>
                                          </p:to>
                                        </p:set>
                                        <p:animEffect transition="in" filter="fade">
                                          <p:cBhvr>
                                            <p:cTn id="18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63" grpId="0" animBg="1"/>
          <p:bldP spid="64" grpId="0" animBg="1"/>
          <p:bldP spid="65" grpId="0" animBg="1"/>
          <p:bldP spid="66" grpId="0" animBg="1"/>
          <p:bldP spid="67" grpId="0" animBg="1"/>
          <p:bldP spid="68" grpId="0" animBg="1"/>
          <p:bldP spid="69" grpId="0"/>
          <p:bldP spid="70" grpId="0"/>
          <p:bldP spid="71" grpId="0"/>
          <p:bldP spid="72" grpId="0" animBg="1"/>
          <p:bldP spid="76" grpId="0"/>
          <p:bldP spid="77" grpId="0" animBg="1"/>
          <p:bldP spid="83" grpId="0"/>
          <p:bldP spid="89" grpId="0" animBg="1"/>
          <p:bldP spid="96" grpId="0"/>
          <p:bldP spid="109" grpId="0" animBg="1"/>
          <p:bldP spid="118" grpId="0" animBg="1"/>
          <p:bldP spid="124" grpId="0" animBg="1"/>
          <p:bldP spid="82" grpId="0" animBg="1"/>
          <p:bldP spid="87" grpId="0" animBg="1"/>
          <p:bldP spid="112" grpId="0"/>
          <p:bldP spid="113" grpId="0" animBg="1"/>
          <p:bldP spid="121" grpId="0"/>
          <p:bldP spid="126" grpId="0" animBg="1"/>
          <p:bldP spid="127" grpId="0"/>
          <p:bldP spid="128" grpId="0" animBg="1"/>
          <p:bldP spid="13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3">
            <a:extLst>
              <a:ext uri="{FF2B5EF4-FFF2-40B4-BE49-F238E27FC236}">
                <a16:creationId xmlns:a16="http://schemas.microsoft.com/office/drawing/2014/main" id="{BDEE9BAD-46FA-4D71-A8B5-A60E74D990F9}"/>
              </a:ext>
            </a:extLst>
          </p:cNvPr>
          <p:cNvSpPr/>
          <p:nvPr/>
        </p:nvSpPr>
        <p:spPr>
          <a:xfrm rot="20522689">
            <a:off x="747114" y="4298788"/>
            <a:ext cx="2016710" cy="219043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4">
            <a:extLst>
              <a:ext uri="{FF2B5EF4-FFF2-40B4-BE49-F238E27FC236}">
                <a16:creationId xmlns:a16="http://schemas.microsoft.com/office/drawing/2014/main" id="{15F7031A-3DB2-434B-9284-756DB1BE6D31}"/>
              </a:ext>
            </a:extLst>
          </p:cNvPr>
          <p:cNvSpPr/>
          <p:nvPr/>
        </p:nvSpPr>
        <p:spPr>
          <a:xfrm rot="20522689">
            <a:off x="1045754" y="4601644"/>
            <a:ext cx="1445468" cy="1617554"/>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التمور</a:t>
            </a:r>
            <a:endParaRPr lang="en-US" sz="2400" dirty="0"/>
          </a:p>
        </p:txBody>
      </p:sp>
      <p:sp>
        <p:nvSpPr>
          <p:cNvPr id="62" name="Rectangle 25">
            <a:extLst>
              <a:ext uri="{FF2B5EF4-FFF2-40B4-BE49-F238E27FC236}">
                <a16:creationId xmlns:a16="http://schemas.microsoft.com/office/drawing/2014/main" id="{327DEBD2-0576-4DCA-B188-F3B9E99919F1}"/>
              </a:ext>
            </a:extLst>
          </p:cNvPr>
          <p:cNvSpPr/>
          <p:nvPr/>
        </p:nvSpPr>
        <p:spPr>
          <a:xfrm rot="20522689">
            <a:off x="1028087" y="4603644"/>
            <a:ext cx="1458452" cy="161755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26">
            <a:extLst>
              <a:ext uri="{FF2B5EF4-FFF2-40B4-BE49-F238E27FC236}">
                <a16:creationId xmlns:a16="http://schemas.microsoft.com/office/drawing/2014/main" id="{BC203DC7-BAF6-448C-8B3A-7DE1F94BF4E4}"/>
              </a:ext>
            </a:extLst>
          </p:cNvPr>
          <p:cNvSpPr/>
          <p:nvPr/>
        </p:nvSpPr>
        <p:spPr>
          <a:xfrm rot="17822549">
            <a:off x="1378957" y="3963604"/>
            <a:ext cx="422767" cy="75883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الزراعة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توسعت دول مجلس التعاون في القطاع الزراعي لأهميته في تحقيق الأمن الغذائي</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الزراعة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0" y="3211563"/>
            <a:ext cx="5617646" cy="1477328"/>
          </a:xfrm>
          <a:prstGeom prst="rect">
            <a:avLst/>
          </a:prstGeom>
          <a:noFill/>
        </p:spPr>
        <p:txBody>
          <a:bodyPr wrap="square" rtlCol="0">
            <a:spAutoFit/>
          </a:bodyPr>
          <a:lstStyle/>
          <a:p>
            <a:pPr algn="r"/>
            <a:r>
              <a:rPr lang="ar-SY" dirty="0">
                <a:latin typeface="Century Gothic" panose="020B0502020202020204" pitchFamily="34" charset="0"/>
              </a:rPr>
              <a:t>ومن المحاصيل الزراعية المهمة والأساسية التي تنتجها دول مجلس التعاون: التمور، والحبوب، والخضار والفاكهة، لكنها لا تكفي للطلب المتزايد، لذا نجد دول مجلس التعاون تستورد جـزءاً من احتياجاتها من المحاصيل الزراعية، وقد حققت المملكة العربية السعودية الاكتفاء الذاتي من إنتاج التمور</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3">
            <a:extLst>
              <a:ext uri="{FF2B5EF4-FFF2-40B4-BE49-F238E27FC236}">
                <a16:creationId xmlns:a16="http://schemas.microsoft.com/office/drawing/2014/main" id="{A364A90F-1C18-4FD0-9113-0FCDDB958923}"/>
              </a:ext>
            </a:extLst>
          </p:cNvPr>
          <p:cNvSpPr/>
          <p:nvPr/>
        </p:nvSpPr>
        <p:spPr>
          <a:xfrm rot="20522689">
            <a:off x="6735206" y="4179525"/>
            <a:ext cx="2016710" cy="219043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EDE4265A-569C-41D2-BBBA-70A1F02BC2E3}"/>
              </a:ext>
            </a:extLst>
          </p:cNvPr>
          <p:cNvSpPr/>
          <p:nvPr/>
        </p:nvSpPr>
        <p:spPr>
          <a:xfrm rot="20522689">
            <a:off x="6975790" y="4511409"/>
            <a:ext cx="1445468" cy="1617554"/>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الخضار</a:t>
            </a:r>
          </a:p>
        </p:txBody>
      </p:sp>
      <p:sp>
        <p:nvSpPr>
          <p:cNvPr id="41" name="Rectangle 25">
            <a:extLst>
              <a:ext uri="{FF2B5EF4-FFF2-40B4-BE49-F238E27FC236}">
                <a16:creationId xmlns:a16="http://schemas.microsoft.com/office/drawing/2014/main" id="{34ADEECB-7C57-4604-BF7D-3CCC47653BE2}"/>
              </a:ext>
            </a:extLst>
          </p:cNvPr>
          <p:cNvSpPr/>
          <p:nvPr/>
        </p:nvSpPr>
        <p:spPr>
          <a:xfrm rot="20522689">
            <a:off x="6982719" y="4512931"/>
            <a:ext cx="1446981" cy="1617554"/>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26">
            <a:extLst>
              <a:ext uri="{FF2B5EF4-FFF2-40B4-BE49-F238E27FC236}">
                <a16:creationId xmlns:a16="http://schemas.microsoft.com/office/drawing/2014/main" id="{69BDCDD7-936F-488E-BEC2-3015B9DBCF5E}"/>
              </a:ext>
            </a:extLst>
          </p:cNvPr>
          <p:cNvSpPr/>
          <p:nvPr/>
        </p:nvSpPr>
        <p:spPr>
          <a:xfrm rot="17822549">
            <a:off x="7308993" y="3873369"/>
            <a:ext cx="422767" cy="75883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8322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8" grpId="0"/>
          <p:bldP spid="19" grpId="0"/>
          <p:bldP spid="20" grpId="0"/>
          <p:bldP spid="21"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8" grpId="0"/>
          <p:bldP spid="19" grpId="0"/>
          <p:bldP spid="20" grpId="0"/>
          <p:bldP spid="21" grpId="0"/>
          <p:bldP spid="4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30C0E35-321E-47D7-A8F5-EAE025C01266}"/>
              </a:ext>
            </a:extLst>
          </p:cNvPr>
          <p:cNvSpPr txBox="1"/>
          <p:nvPr/>
        </p:nvSpPr>
        <p:spPr>
          <a:xfrm>
            <a:off x="5599931" y="3120390"/>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grpSp>
        <p:nvGrpSpPr>
          <p:cNvPr id="7" name="Group 6">
            <a:extLst>
              <a:ext uri="{FF2B5EF4-FFF2-40B4-BE49-F238E27FC236}">
                <a16:creationId xmlns:a16="http://schemas.microsoft.com/office/drawing/2014/main" id="{A405132C-51FB-4DF3-8F04-C8514B2EF86A}"/>
              </a:ext>
            </a:extLst>
          </p:cNvPr>
          <p:cNvGrpSpPr/>
          <p:nvPr/>
        </p:nvGrpSpPr>
        <p:grpSpPr>
          <a:xfrm>
            <a:off x="1828800" y="1611664"/>
            <a:ext cx="3926543" cy="1258948"/>
            <a:chOff x="1828800" y="1847640"/>
            <a:chExt cx="3926543" cy="1258948"/>
          </a:xfrm>
        </p:grpSpPr>
        <p:sp>
          <p:nvSpPr>
            <p:cNvPr id="85" name="Freeform: Shape 84">
              <a:extLst>
                <a:ext uri="{FF2B5EF4-FFF2-40B4-BE49-F238E27FC236}">
                  <a16:creationId xmlns:a16="http://schemas.microsoft.com/office/drawing/2014/main" id="{E777823C-29C9-4F8E-BCE8-DC80D71168C2}"/>
                </a:ext>
              </a:extLst>
            </p:cNvPr>
            <p:cNvSpPr/>
            <p:nvPr/>
          </p:nvSpPr>
          <p:spPr>
            <a:xfrm>
              <a:off x="3905477" y="194592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Freeform: Shape 88">
              <a:extLst>
                <a:ext uri="{FF2B5EF4-FFF2-40B4-BE49-F238E27FC236}">
                  <a16:creationId xmlns:a16="http://schemas.microsoft.com/office/drawing/2014/main" id="{E9E74963-5D3B-4FE7-B224-4B09CB6BB259}"/>
                </a:ext>
              </a:extLst>
            </p:cNvPr>
            <p:cNvSpPr/>
            <p:nvPr/>
          </p:nvSpPr>
          <p:spPr>
            <a:xfrm>
              <a:off x="1828800" y="1847640"/>
              <a:ext cx="3632030" cy="1258947"/>
            </a:xfrm>
            <a:custGeom>
              <a:avLst/>
              <a:gdLst>
                <a:gd name="connsiteX0" fmla="*/ 629474 w 3632030"/>
                <a:gd name="connsiteY0" fmla="*/ 0 h 1258947"/>
                <a:gd name="connsiteX1" fmla="*/ 3297069 w 3632030"/>
                <a:gd name="connsiteY1" fmla="*/ 0 h 1258947"/>
                <a:gd name="connsiteX2" fmla="*/ 3542089 w 3632030"/>
                <a:gd name="connsiteY2" fmla="*/ 49467 h 1258947"/>
                <a:gd name="connsiteX3" fmla="*/ 3632030 w 3632030"/>
                <a:gd name="connsiteY3" fmla="*/ 98286 h 1258947"/>
                <a:gd name="connsiteX4" fmla="*/ 3506989 w 3632030"/>
                <a:gd name="connsiteY4" fmla="*/ 130437 h 1258947"/>
                <a:gd name="connsiteX5" fmla="*/ 2147347 w 3632030"/>
                <a:gd name="connsiteY5" fmla="*/ 1142622 h 1258947"/>
                <a:gd name="connsiteX6" fmla="*/ 2076677 w 3632030"/>
                <a:gd name="connsiteY6" fmla="*/ 1258947 h 1258947"/>
                <a:gd name="connsiteX7" fmla="*/ 629474 w 3632030"/>
                <a:gd name="connsiteY7" fmla="*/ 1258947 h 1258947"/>
                <a:gd name="connsiteX8" fmla="*/ 12789 w 3632030"/>
                <a:gd name="connsiteY8" fmla="*/ 756334 h 1258947"/>
                <a:gd name="connsiteX9" fmla="*/ 0 w 3632030"/>
                <a:gd name="connsiteY9" fmla="*/ 629473 h 1258947"/>
                <a:gd name="connsiteX10" fmla="*/ 12789 w 3632030"/>
                <a:gd name="connsiteY10" fmla="*/ 502613 h 1258947"/>
                <a:gd name="connsiteX11" fmla="*/ 629474 w 3632030"/>
                <a:gd name="connsiteY11" fmla="*/ 0 h 125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2030" h="1258947">
                  <a:moveTo>
                    <a:pt x="629474" y="0"/>
                  </a:moveTo>
                  <a:lnTo>
                    <a:pt x="3297069" y="0"/>
                  </a:lnTo>
                  <a:cubicBezTo>
                    <a:pt x="3383981" y="0"/>
                    <a:pt x="3466779" y="17614"/>
                    <a:pt x="3542089" y="49467"/>
                  </a:cubicBezTo>
                  <a:lnTo>
                    <a:pt x="3632030" y="98286"/>
                  </a:lnTo>
                  <a:lnTo>
                    <a:pt x="3506989" y="130437"/>
                  </a:lnTo>
                  <a:cubicBezTo>
                    <a:pt x="2946637" y="304725"/>
                    <a:pt x="2468936" y="666606"/>
                    <a:pt x="2147347" y="1142622"/>
                  </a:cubicBezTo>
                  <a:lnTo>
                    <a:pt x="2076677" y="1258947"/>
                  </a:lnTo>
                  <a:lnTo>
                    <a:pt x="629474" y="1258947"/>
                  </a:lnTo>
                  <a:cubicBezTo>
                    <a:pt x="325281" y="1258947"/>
                    <a:pt x="71485" y="1043175"/>
                    <a:pt x="12789" y="756334"/>
                  </a:cubicBezTo>
                  <a:lnTo>
                    <a:pt x="0" y="629473"/>
                  </a:lnTo>
                  <a:lnTo>
                    <a:pt x="12789" y="502613"/>
                  </a:lnTo>
                  <a:cubicBezTo>
                    <a:pt x="71485" y="215772"/>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TextBox 104">
              <a:extLst>
                <a:ext uri="{FF2B5EF4-FFF2-40B4-BE49-F238E27FC236}">
                  <a16:creationId xmlns:a16="http://schemas.microsoft.com/office/drawing/2014/main" id="{F923851F-8909-4870-A6B8-5A7817440BF2}"/>
                </a:ext>
              </a:extLst>
            </p:cNvPr>
            <p:cNvSpPr txBox="1"/>
            <p:nvPr/>
          </p:nvSpPr>
          <p:spPr>
            <a:xfrm>
              <a:off x="4825701" y="2238506"/>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6</a:t>
              </a:r>
            </a:p>
          </p:txBody>
        </p:sp>
        <p:sp>
          <p:nvSpPr>
            <p:cNvPr id="107" name="TextBox 106">
              <a:extLst>
                <a:ext uri="{FF2B5EF4-FFF2-40B4-BE49-F238E27FC236}">
                  <a16:creationId xmlns:a16="http://schemas.microsoft.com/office/drawing/2014/main" id="{DF84AEEC-384D-433F-BF8D-5DFBE95D7A50}"/>
                </a:ext>
              </a:extLst>
            </p:cNvPr>
            <p:cNvSpPr txBox="1"/>
            <p:nvPr/>
          </p:nvSpPr>
          <p:spPr>
            <a:xfrm>
              <a:off x="2241762" y="2261060"/>
              <a:ext cx="2176530" cy="369332"/>
            </a:xfrm>
            <a:prstGeom prst="rect">
              <a:avLst/>
            </a:prstGeom>
            <a:noFill/>
          </p:spPr>
          <p:txBody>
            <a:bodyPr wrap="square" rtlCol="0">
              <a:spAutoFit/>
            </a:bodyPr>
            <a:lstStyle/>
            <a:p>
              <a:pPr algn="ctr"/>
              <a:r>
                <a:rPr lang="ar-SY" dirty="0">
                  <a:latin typeface="Gill Sans MT" panose="020B0502020104020203" pitchFamily="34" charset="0"/>
                </a:rPr>
                <a:t>تقديم القروض للمزارعين</a:t>
              </a:r>
              <a:endParaRPr lang="en-US" dirty="0">
                <a:latin typeface="Gill Sans MT" panose="020B0502020104020203" pitchFamily="34" charset="0"/>
              </a:endParaRPr>
            </a:p>
          </p:txBody>
        </p:sp>
      </p:grpSp>
      <p:grpSp>
        <p:nvGrpSpPr>
          <p:cNvPr id="2" name="Group 1">
            <a:extLst>
              <a:ext uri="{FF2B5EF4-FFF2-40B4-BE49-F238E27FC236}">
                <a16:creationId xmlns:a16="http://schemas.microsoft.com/office/drawing/2014/main" id="{79142114-D140-48E7-A6D3-43B80A7F2498}"/>
              </a:ext>
            </a:extLst>
          </p:cNvPr>
          <p:cNvGrpSpPr/>
          <p:nvPr/>
        </p:nvGrpSpPr>
        <p:grpSpPr>
          <a:xfrm>
            <a:off x="6436661" y="1611663"/>
            <a:ext cx="3926543" cy="1258948"/>
            <a:chOff x="6436661" y="18476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19459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18476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22733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09" name="TextBox 108">
              <a:extLst>
                <a:ext uri="{FF2B5EF4-FFF2-40B4-BE49-F238E27FC236}">
                  <a16:creationId xmlns:a16="http://schemas.microsoft.com/office/drawing/2014/main" id="{E34516E1-0942-4080-92A7-49C62FBB2177}"/>
                </a:ext>
              </a:extLst>
            </p:cNvPr>
            <p:cNvSpPr txBox="1"/>
            <p:nvPr/>
          </p:nvSpPr>
          <p:spPr>
            <a:xfrm>
              <a:off x="7773708" y="2082622"/>
              <a:ext cx="2176530" cy="923330"/>
            </a:xfrm>
            <a:prstGeom prst="rect">
              <a:avLst/>
            </a:prstGeom>
            <a:noFill/>
          </p:spPr>
          <p:txBody>
            <a:bodyPr wrap="square" rtlCol="0">
              <a:spAutoFit/>
            </a:bodyPr>
            <a:lstStyle/>
            <a:p>
              <a:pPr algn="ctr"/>
              <a:r>
                <a:rPr lang="ar-SY" dirty="0">
                  <a:latin typeface="Gill Sans MT" panose="020B0502020104020203" pitchFamily="34" charset="0"/>
                </a:rPr>
                <a:t>استصلاح الأراضي البُور، وتوزيعها على المواطنين مجانا</a:t>
              </a:r>
            </a:p>
          </p:txBody>
        </p:sp>
      </p:grpSp>
      <p:grpSp>
        <p:nvGrpSpPr>
          <p:cNvPr id="6" name="Group 5">
            <a:extLst>
              <a:ext uri="{FF2B5EF4-FFF2-40B4-BE49-F238E27FC236}">
                <a16:creationId xmlns:a16="http://schemas.microsoft.com/office/drawing/2014/main" id="{6A526DE6-AE71-4FE7-9A8E-2BA3AF625CB1}"/>
              </a:ext>
            </a:extLst>
          </p:cNvPr>
          <p:cNvGrpSpPr/>
          <p:nvPr/>
        </p:nvGrpSpPr>
        <p:grpSpPr>
          <a:xfrm>
            <a:off x="755350" y="3521637"/>
            <a:ext cx="3923921" cy="1279634"/>
            <a:chOff x="755350" y="3757613"/>
            <a:chExt cx="3923921" cy="1279634"/>
          </a:xfrm>
        </p:grpSpPr>
        <p:sp>
          <p:nvSpPr>
            <p:cNvPr id="81" name="Freeform: Shape 80">
              <a:extLst>
                <a:ext uri="{FF2B5EF4-FFF2-40B4-BE49-F238E27FC236}">
                  <a16:creationId xmlns:a16="http://schemas.microsoft.com/office/drawing/2014/main" id="{FF45B349-1A49-4AC5-89A1-03CE69629353}"/>
                </a:ext>
              </a:extLst>
            </p:cNvPr>
            <p:cNvSpPr/>
            <p:nvPr/>
          </p:nvSpPr>
          <p:spPr>
            <a:xfrm>
              <a:off x="3539546" y="375761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Freeform: Shape 82">
              <a:extLst>
                <a:ext uri="{FF2B5EF4-FFF2-40B4-BE49-F238E27FC236}">
                  <a16:creationId xmlns:a16="http://schemas.microsoft.com/office/drawing/2014/main" id="{50A3763B-7DE7-4AAD-8B3B-4E3473A64A83}"/>
                </a:ext>
              </a:extLst>
            </p:cNvPr>
            <p:cNvSpPr/>
            <p:nvPr/>
          </p:nvSpPr>
          <p:spPr>
            <a:xfrm>
              <a:off x="755350" y="3757613"/>
              <a:ext cx="2873872" cy="1279634"/>
            </a:xfrm>
            <a:custGeom>
              <a:avLst/>
              <a:gdLst>
                <a:gd name="connsiteX0" fmla="*/ 639817 w 2873872"/>
                <a:gd name="connsiteY0" fmla="*/ 0 h 1279634"/>
                <a:gd name="connsiteX1" fmla="*/ 2873872 w 2873872"/>
                <a:gd name="connsiteY1" fmla="*/ 0 h 1279634"/>
                <a:gd name="connsiteX2" fmla="*/ 2836133 w 2873872"/>
                <a:gd name="connsiteY2" fmla="*/ 146773 h 1279634"/>
                <a:gd name="connsiteX3" fmla="*/ 2784195 w 2873872"/>
                <a:gd name="connsiteY3" fmla="*/ 661988 h 1279634"/>
                <a:gd name="connsiteX4" fmla="*/ 2836133 w 2873872"/>
                <a:gd name="connsiteY4" fmla="*/ 1177203 h 1279634"/>
                <a:gd name="connsiteX5" fmla="*/ 2862471 w 2873872"/>
                <a:gd name="connsiteY5" fmla="*/ 1279634 h 1279634"/>
                <a:gd name="connsiteX6" fmla="*/ 639817 w 2873872"/>
                <a:gd name="connsiteY6" fmla="*/ 1279634 h 1279634"/>
                <a:gd name="connsiteX7" fmla="*/ 0 w 2873872"/>
                <a:gd name="connsiteY7" fmla="*/ 639817 h 1279634"/>
                <a:gd name="connsiteX8" fmla="*/ 639817 w 2873872"/>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72" h="1279634">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TextBox 103">
              <a:extLst>
                <a:ext uri="{FF2B5EF4-FFF2-40B4-BE49-F238E27FC236}">
                  <a16:creationId xmlns:a16="http://schemas.microsoft.com/office/drawing/2014/main" id="{FD9AAF13-1262-49D2-9C0C-27DB30952F3A}"/>
                </a:ext>
              </a:extLst>
            </p:cNvPr>
            <p:cNvSpPr txBox="1"/>
            <p:nvPr/>
          </p:nvSpPr>
          <p:spPr>
            <a:xfrm>
              <a:off x="3752079" y="404288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5</a:t>
              </a:r>
            </a:p>
          </p:txBody>
        </p:sp>
        <p:sp>
          <p:nvSpPr>
            <p:cNvPr id="111" name="TextBox 110">
              <a:extLst>
                <a:ext uri="{FF2B5EF4-FFF2-40B4-BE49-F238E27FC236}">
                  <a16:creationId xmlns:a16="http://schemas.microsoft.com/office/drawing/2014/main" id="{30B1002B-2B14-400C-B93D-96F307CF4BEE}"/>
                </a:ext>
              </a:extLst>
            </p:cNvPr>
            <p:cNvSpPr txBox="1"/>
            <p:nvPr/>
          </p:nvSpPr>
          <p:spPr>
            <a:xfrm>
              <a:off x="894370" y="3935167"/>
              <a:ext cx="2506156" cy="923330"/>
            </a:xfrm>
            <a:prstGeom prst="rect">
              <a:avLst/>
            </a:prstGeom>
            <a:noFill/>
          </p:spPr>
          <p:txBody>
            <a:bodyPr wrap="square" rtlCol="0">
              <a:spAutoFit/>
            </a:bodyPr>
            <a:lstStyle/>
            <a:p>
              <a:pPr algn="r"/>
              <a:r>
                <a:rPr lang="ar-SY" dirty="0">
                  <a:latin typeface="Gill Sans MT" panose="020B0502020104020203" pitchFamily="34" charset="0"/>
                </a:rPr>
                <a:t>تقديم المساعدات الزراعية والإرشاد الزراعي مجانا</a:t>
              </a:r>
            </a:p>
            <a:p>
              <a:pPr algn="r"/>
              <a:r>
                <a:rPr lang="ar-SY" dirty="0">
                  <a:latin typeface="Gill Sans MT" panose="020B0502020104020203" pitchFamily="34" charset="0"/>
                </a:rPr>
                <a:t>للمزارعين</a:t>
              </a:r>
              <a:endParaRPr lang="en-US" dirty="0">
                <a:latin typeface="Gill Sans MT" panose="020B0502020104020203" pitchFamily="34" charset="0"/>
              </a:endParaRPr>
            </a:p>
          </p:txBody>
        </p:sp>
      </p:grpSp>
      <p:grpSp>
        <p:nvGrpSpPr>
          <p:cNvPr id="3" name="Group 2">
            <a:extLst>
              <a:ext uri="{FF2B5EF4-FFF2-40B4-BE49-F238E27FC236}">
                <a16:creationId xmlns:a16="http://schemas.microsoft.com/office/drawing/2014/main" id="{AC51A1B4-5018-45AA-B33A-9B94A06D11FF}"/>
              </a:ext>
            </a:extLst>
          </p:cNvPr>
          <p:cNvGrpSpPr/>
          <p:nvPr/>
        </p:nvGrpSpPr>
        <p:grpSpPr>
          <a:xfrm>
            <a:off x="7505419" y="3521637"/>
            <a:ext cx="3923921" cy="1279634"/>
            <a:chOff x="7505419" y="37576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37576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37576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41010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3" name="TextBox 112">
              <a:extLst>
                <a:ext uri="{FF2B5EF4-FFF2-40B4-BE49-F238E27FC236}">
                  <a16:creationId xmlns:a16="http://schemas.microsoft.com/office/drawing/2014/main" id="{E8615204-0A8E-4A4E-B528-CDC91D1A2860}"/>
                </a:ext>
              </a:extLst>
            </p:cNvPr>
            <p:cNvSpPr txBox="1"/>
            <p:nvPr/>
          </p:nvSpPr>
          <p:spPr>
            <a:xfrm>
              <a:off x="8924241" y="3972817"/>
              <a:ext cx="2176530" cy="923330"/>
            </a:xfrm>
            <a:prstGeom prst="rect">
              <a:avLst/>
            </a:prstGeom>
            <a:noFill/>
          </p:spPr>
          <p:txBody>
            <a:bodyPr wrap="square" rtlCol="0">
              <a:spAutoFit/>
            </a:bodyPr>
            <a:lstStyle/>
            <a:p>
              <a:pPr algn="ctr"/>
              <a:r>
                <a:rPr lang="ar-SY" dirty="0">
                  <a:latin typeface="Gill Sans MT" panose="020B0502020104020203" pitchFamily="34" charset="0"/>
                </a:rPr>
                <a:t>إجراء الدراسات حول الموارد المائية من أجل الاستفادة منها.</a:t>
              </a:r>
            </a:p>
          </p:txBody>
        </p:sp>
      </p:grpSp>
      <p:grpSp>
        <p:nvGrpSpPr>
          <p:cNvPr id="5" name="Group 4">
            <a:extLst>
              <a:ext uri="{FF2B5EF4-FFF2-40B4-BE49-F238E27FC236}">
                <a16:creationId xmlns:a16="http://schemas.microsoft.com/office/drawing/2014/main" id="{AD6CFCFA-055B-4B09-83E5-DD36FB0634D8}"/>
              </a:ext>
            </a:extLst>
          </p:cNvPr>
          <p:cNvGrpSpPr/>
          <p:nvPr/>
        </p:nvGrpSpPr>
        <p:grpSpPr>
          <a:xfrm>
            <a:off x="1525788" y="5481132"/>
            <a:ext cx="4229556" cy="1363451"/>
            <a:chOff x="1525788" y="5717108"/>
            <a:chExt cx="4229556" cy="1363451"/>
          </a:xfrm>
        </p:grpSpPr>
        <p:sp>
          <p:nvSpPr>
            <p:cNvPr id="87" name="Freeform: Shape 86">
              <a:extLst>
                <a:ext uri="{FF2B5EF4-FFF2-40B4-BE49-F238E27FC236}">
                  <a16:creationId xmlns:a16="http://schemas.microsoft.com/office/drawing/2014/main" id="{54F51E42-3A81-4507-AD3F-A43733282DAE}"/>
                </a:ext>
              </a:extLst>
            </p:cNvPr>
            <p:cNvSpPr/>
            <p:nvPr/>
          </p:nvSpPr>
          <p:spPr>
            <a:xfrm>
              <a:off x="3896059" y="571710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Freeform: Shape 90">
              <a:extLst>
                <a:ext uri="{FF2B5EF4-FFF2-40B4-BE49-F238E27FC236}">
                  <a16:creationId xmlns:a16="http://schemas.microsoft.com/office/drawing/2014/main" id="{294487A8-2906-4DBB-891C-5C9C10ABFA2C}"/>
                </a:ext>
              </a:extLst>
            </p:cNvPr>
            <p:cNvSpPr/>
            <p:nvPr/>
          </p:nvSpPr>
          <p:spPr>
            <a:xfrm>
              <a:off x="1828800" y="5717108"/>
              <a:ext cx="3612646"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TextBox 102">
              <a:extLst>
                <a:ext uri="{FF2B5EF4-FFF2-40B4-BE49-F238E27FC236}">
                  <a16:creationId xmlns:a16="http://schemas.microsoft.com/office/drawing/2014/main" id="{875342F4-2170-4739-AEA6-F6D5AC8BF448}"/>
                </a:ext>
              </a:extLst>
            </p:cNvPr>
            <p:cNvSpPr txBox="1"/>
            <p:nvPr/>
          </p:nvSpPr>
          <p:spPr>
            <a:xfrm>
              <a:off x="4679270" y="58730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15" name="TextBox 114">
              <a:extLst>
                <a:ext uri="{FF2B5EF4-FFF2-40B4-BE49-F238E27FC236}">
                  <a16:creationId xmlns:a16="http://schemas.microsoft.com/office/drawing/2014/main" id="{5DC6572F-2FA4-470C-B1B6-A14967D5921A}"/>
                </a:ext>
              </a:extLst>
            </p:cNvPr>
            <p:cNvSpPr txBox="1"/>
            <p:nvPr/>
          </p:nvSpPr>
          <p:spPr>
            <a:xfrm>
              <a:off x="1525788" y="5880230"/>
              <a:ext cx="3007333" cy="1200329"/>
            </a:xfrm>
            <a:prstGeom prst="rect">
              <a:avLst/>
            </a:prstGeom>
            <a:noFill/>
          </p:spPr>
          <p:txBody>
            <a:bodyPr wrap="square" rtlCol="0">
              <a:spAutoFit/>
            </a:bodyPr>
            <a:lstStyle/>
            <a:p>
              <a:pPr algn="r"/>
              <a:r>
                <a:rPr lang="ar-SY" dirty="0">
                  <a:latin typeface="Gill Sans MT" panose="020B0502020104020203" pitchFamily="34" charset="0"/>
                </a:rPr>
                <a:t>إنشاء المزارع التجريبية، ومراكز البحوث لتحديد المحاصيل الزراعية التي تناسب األوضاع الطبيعية في</a:t>
              </a:r>
            </a:p>
            <a:p>
              <a:pPr algn="r"/>
              <a:r>
                <a:rPr lang="ar-SY" dirty="0">
                  <a:latin typeface="Gill Sans MT" panose="020B0502020104020203" pitchFamily="34" charset="0"/>
                </a:rPr>
                <a:t>المنطقة.</a:t>
              </a:r>
              <a:endParaRPr lang="en-US" dirty="0">
                <a:latin typeface="Gill Sans MT" panose="020B0502020104020203" pitchFamily="34" charset="0"/>
              </a:endParaRPr>
            </a:p>
          </p:txBody>
        </p:sp>
      </p:grpSp>
      <p:grpSp>
        <p:nvGrpSpPr>
          <p:cNvPr id="4" name="Group 3">
            <a:extLst>
              <a:ext uri="{FF2B5EF4-FFF2-40B4-BE49-F238E27FC236}">
                <a16:creationId xmlns:a16="http://schemas.microsoft.com/office/drawing/2014/main" id="{098C7C16-6701-4E08-B2B8-9BABA339D9BC}"/>
              </a:ext>
            </a:extLst>
          </p:cNvPr>
          <p:cNvGrpSpPr/>
          <p:nvPr/>
        </p:nvGrpSpPr>
        <p:grpSpPr>
          <a:xfrm>
            <a:off x="6436661" y="5481132"/>
            <a:ext cx="3926542" cy="1258948"/>
            <a:chOff x="6436661" y="57171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57171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57171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58730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7" name="TextBox 116">
              <a:extLst>
                <a:ext uri="{FF2B5EF4-FFF2-40B4-BE49-F238E27FC236}">
                  <a16:creationId xmlns:a16="http://schemas.microsoft.com/office/drawing/2014/main" id="{C9E7FFDC-3EEB-49D9-8AD3-FD400E0F7EBA}"/>
                </a:ext>
              </a:extLst>
            </p:cNvPr>
            <p:cNvSpPr txBox="1"/>
            <p:nvPr/>
          </p:nvSpPr>
          <p:spPr>
            <a:xfrm>
              <a:off x="7819558" y="6157230"/>
              <a:ext cx="2176530" cy="646331"/>
            </a:xfrm>
            <a:prstGeom prst="rect">
              <a:avLst/>
            </a:prstGeom>
            <a:noFill/>
          </p:spPr>
          <p:txBody>
            <a:bodyPr wrap="square" rtlCol="0">
              <a:spAutoFit/>
            </a:bodyPr>
            <a:lstStyle/>
            <a:p>
              <a:pPr algn="ctr"/>
              <a:r>
                <a:rPr lang="ar-SY" dirty="0">
                  <a:latin typeface="Gill Sans MT" panose="020B0502020104020203" pitchFamily="34" charset="0"/>
                </a:rPr>
                <a:t>إنشاء السدود للاستفادة من المياه</a:t>
              </a: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5115137" y="3806913"/>
            <a:ext cx="2176530" cy="584775"/>
          </a:xfrm>
          <a:prstGeom prst="rect">
            <a:avLst/>
          </a:prstGeom>
          <a:noFill/>
        </p:spPr>
        <p:txBody>
          <a:bodyPr wrap="square" rtlCol="0">
            <a:spAutoFit/>
          </a:bodyPr>
          <a:lstStyle/>
          <a:p>
            <a:pPr algn="ctr"/>
            <a:r>
              <a:rPr lang="ar-SY" sz="3200" b="1" dirty="0">
                <a:effectLst>
                  <a:outerShdw blurRad="50800" dist="38100" dir="2700000" algn="tl" rotWithShape="0">
                    <a:prstClr val="black">
                      <a:alpha val="40000"/>
                    </a:prstClr>
                  </a:outerShdw>
                </a:effectLst>
                <a:latin typeface="Gill Sans MT" panose="020B0502020104020203" pitchFamily="34" charset="0"/>
              </a:rPr>
              <a:t>الزراعة</a:t>
            </a:r>
            <a:endParaRPr lang="en-US" sz="3200" b="1" dirty="0">
              <a:effectLst>
                <a:outerShdw blurRad="50800" dist="38100" dir="2700000" algn="tl" rotWithShape="0">
                  <a:prstClr val="black">
                    <a:alpha val="40000"/>
                  </a:prstClr>
                </a:outerShdw>
              </a:effectLst>
              <a:latin typeface="Gill Sans MT" panose="020B0502020104020203" pitchFamily="34" charset="0"/>
            </a:endParaRPr>
          </a:p>
        </p:txBody>
      </p:sp>
      <p:sp>
        <p:nvSpPr>
          <p:cNvPr id="47" name="Rectangle 4">
            <a:extLst>
              <a:ext uri="{FF2B5EF4-FFF2-40B4-BE49-F238E27FC236}">
                <a16:creationId xmlns:a16="http://schemas.microsoft.com/office/drawing/2014/main" id="{7C0DD1B2-C3DA-4BE1-87F9-6C18CC5019A8}"/>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مجموعة 43">
            <a:extLst>
              <a:ext uri="{FF2B5EF4-FFF2-40B4-BE49-F238E27FC236}">
                <a16:creationId xmlns:a16="http://schemas.microsoft.com/office/drawing/2014/main" id="{B6556B72-FED8-456D-B2B6-BE7145487BFB}"/>
              </a:ext>
            </a:extLst>
          </p:cNvPr>
          <p:cNvGrpSpPr/>
          <p:nvPr/>
        </p:nvGrpSpPr>
        <p:grpSpPr>
          <a:xfrm>
            <a:off x="338813" y="22303"/>
            <a:ext cx="8277132" cy="1128959"/>
            <a:chOff x="338813" y="22303"/>
            <a:chExt cx="8277132" cy="1128959"/>
          </a:xfrm>
        </p:grpSpPr>
        <p:grpSp>
          <p:nvGrpSpPr>
            <p:cNvPr id="49" name="مجموعة 44">
              <a:extLst>
                <a:ext uri="{FF2B5EF4-FFF2-40B4-BE49-F238E27FC236}">
                  <a16:creationId xmlns:a16="http://schemas.microsoft.com/office/drawing/2014/main" id="{317B5900-E957-468B-8694-8B9E21D67EF7}"/>
                </a:ext>
              </a:extLst>
            </p:cNvPr>
            <p:cNvGrpSpPr/>
            <p:nvPr/>
          </p:nvGrpSpPr>
          <p:grpSpPr>
            <a:xfrm>
              <a:off x="338813" y="22303"/>
              <a:ext cx="1704537" cy="1128957"/>
              <a:chOff x="338813" y="22303"/>
              <a:chExt cx="1704537" cy="1128957"/>
            </a:xfrm>
          </p:grpSpPr>
          <p:sp>
            <p:nvSpPr>
              <p:cNvPr id="60" name="Rectangle: Top Corners Rounded 29">
                <a:extLst>
                  <a:ext uri="{FF2B5EF4-FFF2-40B4-BE49-F238E27FC236}">
                    <a16:creationId xmlns:a16="http://schemas.microsoft.com/office/drawing/2014/main" id="{2403EFDE-B221-4173-B032-9333A457223D}"/>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37">
                <a:extLst>
                  <a:ext uri="{FF2B5EF4-FFF2-40B4-BE49-F238E27FC236}">
                    <a16:creationId xmlns:a16="http://schemas.microsoft.com/office/drawing/2014/main" id="{981275F1-313C-4D61-A3D1-EA42799BF12C}"/>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50" name="مجموعة 45">
              <a:extLst>
                <a:ext uri="{FF2B5EF4-FFF2-40B4-BE49-F238E27FC236}">
                  <a16:creationId xmlns:a16="http://schemas.microsoft.com/office/drawing/2014/main" id="{C766D3FB-CF50-4120-A6D1-328541D1633F}"/>
                </a:ext>
              </a:extLst>
            </p:cNvPr>
            <p:cNvGrpSpPr/>
            <p:nvPr/>
          </p:nvGrpSpPr>
          <p:grpSpPr>
            <a:xfrm>
              <a:off x="2350491" y="22303"/>
              <a:ext cx="6265454" cy="1128959"/>
              <a:chOff x="2350491" y="22303"/>
              <a:chExt cx="6265454" cy="1128959"/>
            </a:xfrm>
          </p:grpSpPr>
          <p:sp>
            <p:nvSpPr>
              <p:cNvPr id="55" name="Rectangle: Top Corners Rounded 30">
                <a:extLst>
                  <a:ext uri="{FF2B5EF4-FFF2-40B4-BE49-F238E27FC236}">
                    <a16:creationId xmlns:a16="http://schemas.microsoft.com/office/drawing/2014/main" id="{C2656349-EE72-48C5-9146-BBE137432357}"/>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2" descr="Thought bubble">
                <a:extLst>
                  <a:ext uri="{FF2B5EF4-FFF2-40B4-BE49-F238E27FC236}">
                    <a16:creationId xmlns:a16="http://schemas.microsoft.com/office/drawing/2014/main" id="{901D4EA4-FE65-4B8A-8E9E-646097DADFE1}"/>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7" name="Group 56">
                <a:extLst>
                  <a:ext uri="{FF2B5EF4-FFF2-40B4-BE49-F238E27FC236}">
                    <a16:creationId xmlns:a16="http://schemas.microsoft.com/office/drawing/2014/main" id="{A464D81D-0C2A-423A-BADF-AF7CB0D2293B}"/>
                  </a:ext>
                </a:extLst>
              </p:cNvPr>
              <p:cNvGrpSpPr/>
              <p:nvPr/>
            </p:nvGrpSpPr>
            <p:grpSpPr>
              <a:xfrm>
                <a:off x="3499855" y="165530"/>
                <a:ext cx="5116090" cy="784047"/>
                <a:chOff x="5282206" y="1484950"/>
                <a:chExt cx="5116090" cy="784047"/>
              </a:xfrm>
            </p:grpSpPr>
            <p:sp>
              <p:nvSpPr>
                <p:cNvPr id="58" name="TextBox 57">
                  <a:extLst>
                    <a:ext uri="{FF2B5EF4-FFF2-40B4-BE49-F238E27FC236}">
                      <a16:creationId xmlns:a16="http://schemas.microsoft.com/office/drawing/2014/main" id="{6AEEAE13-2B27-4343-A465-C55C54336C39}"/>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9" name="TextBox 58">
                  <a:extLst>
                    <a:ext uri="{FF2B5EF4-FFF2-40B4-BE49-F238E27FC236}">
                      <a16:creationId xmlns:a16="http://schemas.microsoft.com/office/drawing/2014/main" id="{96D12E8F-E644-4E43-9B62-A9D43DA14157}"/>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51" name="Group 31">
              <a:extLst>
                <a:ext uri="{FF2B5EF4-FFF2-40B4-BE49-F238E27FC236}">
                  <a16:creationId xmlns:a16="http://schemas.microsoft.com/office/drawing/2014/main" id="{1D0A2D81-C725-4FCC-8ADC-E91CF37E680C}"/>
                </a:ext>
              </a:extLst>
            </p:cNvPr>
            <p:cNvGrpSpPr/>
            <p:nvPr/>
          </p:nvGrpSpPr>
          <p:grpSpPr>
            <a:xfrm flipH="1">
              <a:off x="1665860" y="455392"/>
              <a:ext cx="1074076" cy="327224"/>
              <a:chOff x="3454205" y="1667025"/>
              <a:chExt cx="1074076" cy="239151"/>
            </a:xfrm>
          </p:grpSpPr>
          <p:sp>
            <p:nvSpPr>
              <p:cNvPr id="52" name="Oval 32">
                <a:extLst>
                  <a:ext uri="{FF2B5EF4-FFF2-40B4-BE49-F238E27FC236}">
                    <a16:creationId xmlns:a16="http://schemas.microsoft.com/office/drawing/2014/main" id="{9C1830C6-EA79-4ED1-B275-30D5666FBF2F}"/>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33">
                <a:extLst>
                  <a:ext uri="{FF2B5EF4-FFF2-40B4-BE49-F238E27FC236}">
                    <a16:creationId xmlns:a16="http://schemas.microsoft.com/office/drawing/2014/main" id="{A85AF95F-FC47-4C56-A3A5-F384F62C9BF8}"/>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Terminator 34">
                <a:extLst>
                  <a:ext uri="{FF2B5EF4-FFF2-40B4-BE49-F238E27FC236}">
                    <a16:creationId xmlns:a16="http://schemas.microsoft.com/office/drawing/2014/main" id="{4450B547-FEED-428C-B6FD-D33BDA23583E}"/>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Rectangle 5">
            <a:extLst>
              <a:ext uri="{FF2B5EF4-FFF2-40B4-BE49-F238E27FC236}">
                <a16:creationId xmlns:a16="http://schemas.microsoft.com/office/drawing/2014/main" id="{79761759-4422-4E03-A6F2-B22BB66EC475}"/>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01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4290480" y="2949242"/>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الزراعة في الماضي كانت محدودة و تقتصر على بعض الأنواع و ذلك يعود إلى ضعف الأدوات الزراعية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76373" y="4141348"/>
            <a:ext cx="6974907" cy="1015663"/>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أما في الوقت الحاضر فقد أولت دول الخليج اهتمام كبير بالزراعة ووفرت أحدث الألات و الأراضي الكبيرة و أصبحت تصدر العديد من المنتجات الزراعية إلى الخارج</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400110"/>
            </a:xfrm>
            <a:prstGeom prst="rect">
              <a:avLst/>
            </a:prstGeom>
            <a:noFill/>
          </p:spPr>
          <p:txBody>
            <a:bodyPr wrap="square" rtlCol="0">
              <a:spAutoFit/>
            </a:bodyPr>
            <a:lstStyle/>
            <a:p>
              <a:pPr algn="r"/>
              <a:r>
                <a:rPr lang="ar-SY" sz="2000" dirty="0">
                  <a:latin typeface="Century Gothic" panose="020B0502020202020204" pitchFamily="34" charset="0"/>
                </a:rPr>
                <a:t>برأيك ما الفرق بين الزراعة في الماضي، والزراعة في الحاضر في دول مجلس التعاون؟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22697"/>
                <a:chOff x="5162561" y="1484950"/>
                <a:chExt cx="5116090" cy="82269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45423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08333E-6 3.7037E-6 L -0.47344 3.703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الثروة الحيوانية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200329"/>
          </a:xfrm>
          <a:prstGeom prst="rect">
            <a:avLst/>
          </a:prstGeom>
          <a:noFill/>
        </p:spPr>
        <p:txBody>
          <a:bodyPr wrap="square" rtlCol="0">
            <a:spAutoFit/>
          </a:bodyPr>
          <a:lstStyle/>
          <a:p>
            <a:pPr algn="r"/>
            <a:r>
              <a:rPr lang="ar-SY" dirty="0">
                <a:latin typeface="Century Gothic" panose="020B0502020202020204" pitchFamily="34" charset="0"/>
              </a:rPr>
              <a:t>اعتنى سكان دول مجلس التعاون منذ القَدم بتربية الماشية. ولما أنعم الله على دول مجلس التعاون بالنفط، وتحسن مستوى المعيشة، زاد عدد سكانها وعدد الوافدين إليها، فزاد طلب اللحوم والألبان ومشتقاتها، ومن أجل تحسين الإنتاج الحيواني وزيادته</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الثروة الحيوانية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0" y="3211563"/>
            <a:ext cx="5617646" cy="923330"/>
          </a:xfrm>
          <a:prstGeom prst="rect">
            <a:avLst/>
          </a:prstGeom>
          <a:noFill/>
        </p:spPr>
        <p:txBody>
          <a:bodyPr wrap="square" rtlCol="0">
            <a:spAutoFit/>
          </a:bodyPr>
          <a:lstStyle/>
          <a:p>
            <a:pPr algn="r"/>
            <a:r>
              <a:rPr lang="ar-SY" dirty="0">
                <a:latin typeface="Century Gothic" panose="020B0502020202020204" pitchFamily="34" charset="0"/>
              </a:rPr>
              <a:t>وقد ساعد هذا على زيادة الثروة الحيوانية، ولكنه لم يكف حاجة السوق المتزايدة، لارتفاع معدلات استهلاك اللحوم؛ وهو ما اضطر دول مجلس التعاون إلى استيراد ما يسد الاحتياج من اللحوم والماشية من دول أخرى</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97652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صيد الأسماك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1477328"/>
          </a:xfrm>
          <a:prstGeom prst="rect">
            <a:avLst/>
          </a:prstGeom>
          <a:noFill/>
        </p:spPr>
        <p:txBody>
          <a:bodyPr wrap="square" rtlCol="0">
            <a:spAutoFit/>
          </a:bodyPr>
          <a:lstStyle/>
          <a:p>
            <a:pPr algn="r"/>
            <a:r>
              <a:rPr lang="ar-SY" dirty="0">
                <a:latin typeface="Century Gothic" panose="020B0502020202020204" pitchFamily="34" charset="0"/>
              </a:rPr>
              <a:t>وقد كان صيدها من أهم مصادر الدخل لسكان المناطق الساحلية، إذ يشتغل به معظمَّ السكان في تلك المناطق، وبعد ظهور النفط وتحسن الحالة الاقتصادية قلت أهمية حرفة  صيد الأسماك لدى السكان فحلت الطرق الحديثة للصيد وأنشئت شركات متخصصة وسّنت أنظمة وقوانين للصيد البحري بجميع أنواعه</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36603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4113774" y="2926278"/>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كان صيد السمك من أهم مصادر الدخل لسكان المناطق الساحلية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قديما</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592751" y="4368589"/>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أنشئت شركات متخصصة لصيد الأسماك و أنشئت الموانئ و انتعش الاقتصاد</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حديثا</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4</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400110"/>
            </a:xfrm>
            <a:prstGeom prst="rect">
              <a:avLst/>
            </a:prstGeom>
            <a:noFill/>
          </p:spPr>
          <p:txBody>
            <a:bodyPr wrap="square" rtlCol="0">
              <a:spAutoFit/>
            </a:bodyPr>
            <a:lstStyle/>
            <a:p>
              <a:pPr algn="r"/>
              <a:r>
                <a:rPr lang="ar-SY" sz="2000" dirty="0">
                  <a:latin typeface="Century Gothic" panose="020B0502020202020204" pitchFamily="34" charset="0"/>
                </a:rPr>
                <a:t>ما أثر البحر في الحياة الاقتصادية لسكان دول مجلس التعاون قديما ً وحديثا؟</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22697"/>
                <a:chOff x="5162561" y="1484950"/>
                <a:chExt cx="5116090" cy="82269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1522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08333E-6 3.7037E-6 L -0.47344 3.703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3">
            <a:extLst>
              <a:ext uri="{FF2B5EF4-FFF2-40B4-BE49-F238E27FC236}">
                <a16:creationId xmlns:a16="http://schemas.microsoft.com/office/drawing/2014/main" id="{BDEE9BAD-46FA-4D71-A8B5-A60E74D990F9}"/>
              </a:ext>
            </a:extLst>
          </p:cNvPr>
          <p:cNvSpPr/>
          <p:nvPr/>
        </p:nvSpPr>
        <p:spPr>
          <a:xfrm rot="20522689">
            <a:off x="747114" y="4298788"/>
            <a:ext cx="2016710" cy="219043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4">
            <a:extLst>
              <a:ext uri="{FF2B5EF4-FFF2-40B4-BE49-F238E27FC236}">
                <a16:creationId xmlns:a16="http://schemas.microsoft.com/office/drawing/2014/main" id="{15F7031A-3DB2-434B-9284-756DB1BE6D31}"/>
              </a:ext>
            </a:extLst>
          </p:cNvPr>
          <p:cNvSpPr/>
          <p:nvPr/>
        </p:nvSpPr>
        <p:spPr>
          <a:xfrm rot="20522689">
            <a:off x="1045754" y="4601644"/>
            <a:ext cx="1445468" cy="1617554"/>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مصنع تكرير النفط</a:t>
            </a:r>
          </a:p>
        </p:txBody>
      </p:sp>
      <p:sp>
        <p:nvSpPr>
          <p:cNvPr id="62" name="Rectangle 25">
            <a:extLst>
              <a:ext uri="{FF2B5EF4-FFF2-40B4-BE49-F238E27FC236}">
                <a16:creationId xmlns:a16="http://schemas.microsoft.com/office/drawing/2014/main" id="{327DEBD2-0576-4DCA-B188-F3B9E99919F1}"/>
              </a:ext>
            </a:extLst>
          </p:cNvPr>
          <p:cNvSpPr/>
          <p:nvPr/>
        </p:nvSpPr>
        <p:spPr>
          <a:xfrm rot="20522689">
            <a:off x="1039891" y="4601746"/>
            <a:ext cx="1458452" cy="161755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26">
            <a:extLst>
              <a:ext uri="{FF2B5EF4-FFF2-40B4-BE49-F238E27FC236}">
                <a16:creationId xmlns:a16="http://schemas.microsoft.com/office/drawing/2014/main" id="{BC203DC7-BAF6-448C-8B3A-7DE1F94BF4E4}"/>
              </a:ext>
            </a:extLst>
          </p:cNvPr>
          <p:cNvSpPr/>
          <p:nvPr/>
        </p:nvSpPr>
        <p:spPr>
          <a:xfrm rot="17822549">
            <a:off x="1378957" y="3963604"/>
            <a:ext cx="422767" cy="75883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النفط والثروة المعدنية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لدول مجلس التعاون أهمية كبرى بين دول العالم من حيث الإنتاج والاحتياط في مجال النفط، والغاز الطبيعي</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النفط والثروة المعدنية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0" y="3211563"/>
            <a:ext cx="5617646" cy="1200329"/>
          </a:xfrm>
          <a:prstGeom prst="rect">
            <a:avLst/>
          </a:prstGeom>
          <a:noFill/>
        </p:spPr>
        <p:txBody>
          <a:bodyPr wrap="square" rtlCol="0">
            <a:spAutoFit/>
          </a:bodyPr>
          <a:lstStyle/>
          <a:p>
            <a:pPr algn="r"/>
            <a:r>
              <a:rPr lang="ar-SY" dirty="0">
                <a:latin typeface="Century Gothic" panose="020B0502020202020204" pitchFamily="34" charset="0"/>
              </a:rPr>
              <a:t> وقد كان لظهور النفط أثر كبير في تغير حياة سكان دول مجلس التعاون، كما أن فيها بعض المعادن ذات الأهمية صناعيا  مثل: البوكسايت، </a:t>
            </a:r>
          </a:p>
          <a:p>
            <a:pPr algn="r"/>
            <a:r>
              <a:rPr lang="ar-SY" dirty="0">
                <a:latin typeface="Century Gothic" panose="020B0502020202020204" pitchFamily="34" charset="0"/>
              </a:rPr>
              <a:t>والـفـوسـفـات، والــذهــب. واسـتـثـمـارا لهذه الثروات رسمت دول مجلس التعاون خططا تنموية شملت جميع نواحي الحياة.</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2175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8" grpId="0"/>
          <p:bldP spid="19" grpId="0"/>
          <p:bldP spid="20" grpId="0"/>
          <p:bldP spid="2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23">
            <a:extLst>
              <a:ext uri="{FF2B5EF4-FFF2-40B4-BE49-F238E27FC236}">
                <a16:creationId xmlns:a16="http://schemas.microsoft.com/office/drawing/2014/main" id="{BDEE9BAD-46FA-4D71-A8B5-A60E74D990F9}"/>
              </a:ext>
            </a:extLst>
          </p:cNvPr>
          <p:cNvSpPr/>
          <p:nvPr/>
        </p:nvSpPr>
        <p:spPr>
          <a:xfrm rot="20522689">
            <a:off x="747114" y="4298788"/>
            <a:ext cx="2016710" cy="219043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4">
            <a:extLst>
              <a:ext uri="{FF2B5EF4-FFF2-40B4-BE49-F238E27FC236}">
                <a16:creationId xmlns:a16="http://schemas.microsoft.com/office/drawing/2014/main" id="{15F7031A-3DB2-434B-9284-756DB1BE6D31}"/>
              </a:ext>
            </a:extLst>
          </p:cNvPr>
          <p:cNvSpPr/>
          <p:nvPr/>
        </p:nvSpPr>
        <p:spPr>
          <a:xfrm rot="20522689">
            <a:off x="1045754" y="4601644"/>
            <a:ext cx="1445468" cy="1617554"/>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400" dirty="0"/>
              <a:t>مصنع تكرير النفط</a:t>
            </a:r>
          </a:p>
        </p:txBody>
      </p:sp>
      <p:sp>
        <p:nvSpPr>
          <p:cNvPr id="62" name="Rectangle 25">
            <a:extLst>
              <a:ext uri="{FF2B5EF4-FFF2-40B4-BE49-F238E27FC236}">
                <a16:creationId xmlns:a16="http://schemas.microsoft.com/office/drawing/2014/main" id="{327DEBD2-0576-4DCA-B188-F3B9E99919F1}"/>
              </a:ext>
            </a:extLst>
          </p:cNvPr>
          <p:cNvSpPr/>
          <p:nvPr/>
        </p:nvSpPr>
        <p:spPr>
          <a:xfrm rot="20522689">
            <a:off x="1039891" y="4601746"/>
            <a:ext cx="1458452" cy="161755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26">
            <a:extLst>
              <a:ext uri="{FF2B5EF4-FFF2-40B4-BE49-F238E27FC236}">
                <a16:creationId xmlns:a16="http://schemas.microsoft.com/office/drawing/2014/main" id="{BC203DC7-BAF6-448C-8B3A-7DE1F94BF4E4}"/>
              </a:ext>
            </a:extLst>
          </p:cNvPr>
          <p:cNvSpPr/>
          <p:nvPr/>
        </p:nvSpPr>
        <p:spPr>
          <a:xfrm rot="17822549">
            <a:off x="1378957" y="3963604"/>
            <a:ext cx="422767" cy="75883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الصناعة:</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923330"/>
          </a:xfrm>
          <a:prstGeom prst="rect">
            <a:avLst/>
          </a:prstGeom>
          <a:noFill/>
        </p:spPr>
        <p:txBody>
          <a:bodyPr wrap="square" rtlCol="0">
            <a:spAutoFit/>
          </a:bodyPr>
          <a:lstStyle/>
          <a:p>
            <a:pPr algn="r"/>
            <a:r>
              <a:rPr lang="ar-SY" dirty="0">
                <a:latin typeface="Century Gothic" panose="020B0502020202020204" pitchFamily="34" charset="0"/>
              </a:rPr>
              <a:t>كانـــت الصناعـــة فـــي دول مجلس التعـــاون في الماضـــي حرفا يدوية مرتبطـــة بحاجات  الســـكان، مثل: صناعة المـــواد المنزلية، وأدوات الزراعة، والأحذيـــة، وصناعة الفخار</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الصناعة:</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0" y="3211563"/>
            <a:ext cx="5617646" cy="646331"/>
          </a:xfrm>
          <a:prstGeom prst="rect">
            <a:avLst/>
          </a:prstGeom>
          <a:noFill/>
        </p:spPr>
        <p:txBody>
          <a:bodyPr wrap="square" rtlCol="0">
            <a:spAutoFit/>
          </a:bodyPr>
          <a:lstStyle/>
          <a:p>
            <a:pPr algn="r"/>
            <a:r>
              <a:rPr lang="ar-SY" dirty="0">
                <a:latin typeface="Century Gothic" panose="020B0502020202020204" pitchFamily="34" charset="0"/>
              </a:rPr>
              <a:t>أما فـــي الوقـــت الحاضـــر فتُعد الصناعـــة من أهم عناصـــر الاقتصاد في دول مجلـــس التعاون وأقواهـــــا</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69963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8" grpId="0"/>
          <p:bldP spid="19" grpId="0"/>
          <p:bldP spid="20" grpId="0"/>
          <p:bldP spid="2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473946" y="1498412"/>
            <a:ext cx="2133602" cy="646331"/>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التحديات والمستقبل</a:t>
            </a:r>
          </a:p>
          <a:p>
            <a:pPr algn="r"/>
            <a:r>
              <a:rPr lang="ar-SY" b="1" dirty="0">
                <a:solidFill>
                  <a:srgbClr val="FF9900"/>
                </a:solidFill>
                <a:latin typeface="Century Gothic" panose="020B0502020202020204" pitchFamily="34" charset="0"/>
              </a:rPr>
              <a:t>لمجلس التعاون :</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923330"/>
          </a:xfrm>
          <a:prstGeom prst="rect">
            <a:avLst/>
          </a:prstGeom>
          <a:noFill/>
        </p:spPr>
        <p:txBody>
          <a:bodyPr wrap="square" rtlCol="0">
            <a:spAutoFit/>
          </a:bodyPr>
          <a:lstStyle/>
          <a:p>
            <a:pPr algn="r"/>
            <a:r>
              <a:rPr lang="ar-SY" dirty="0">
                <a:latin typeface="Century Gothic" panose="020B0502020202020204" pitchFamily="34" charset="0"/>
              </a:rPr>
              <a:t>أجريت بعض الإحصاءات السّكانية لدول مجلس التعاون لدول الخليج العربية في سنوات متفاوتة، وقد بينت هذه الإحصاءات التزايد السكاني فيها، وهو ما يتضح في الجدول الآتي:</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938DDBC-8114-47D8-A904-29A986D35746}"/>
              </a:ext>
            </a:extLst>
          </p:cNvPr>
          <p:cNvPicPr>
            <a:picLocks noChangeAspect="1"/>
          </p:cNvPicPr>
          <p:nvPr/>
        </p:nvPicPr>
        <p:blipFill>
          <a:blip r:embed="rId6"/>
          <a:stretch>
            <a:fillRect/>
          </a:stretch>
        </p:blipFill>
        <p:spPr>
          <a:xfrm>
            <a:off x="2523369" y="3261894"/>
            <a:ext cx="7466096" cy="3179715"/>
          </a:xfrm>
          <a:prstGeom prst="rect">
            <a:avLst/>
          </a:prstGeom>
        </p:spPr>
      </p:pic>
    </p:spTree>
    <p:extLst>
      <p:ext uri="{BB962C8B-B14F-4D97-AF65-F5344CB8AC3E}">
        <p14:creationId xmlns:p14="http://schemas.microsoft.com/office/powerpoint/2010/main" val="31376359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30C0E35-321E-47D7-A8F5-EAE025C01266}"/>
              </a:ext>
            </a:extLst>
          </p:cNvPr>
          <p:cNvSpPr txBox="1"/>
          <p:nvPr/>
        </p:nvSpPr>
        <p:spPr>
          <a:xfrm>
            <a:off x="5599931" y="3005846"/>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sp>
        <p:nvSpPr>
          <p:cNvPr id="85" name="Freeform: Shape 84">
            <a:extLst>
              <a:ext uri="{FF2B5EF4-FFF2-40B4-BE49-F238E27FC236}">
                <a16:creationId xmlns:a16="http://schemas.microsoft.com/office/drawing/2014/main" id="{E777823C-29C9-4F8E-BCE8-DC80D71168C2}"/>
              </a:ext>
            </a:extLst>
          </p:cNvPr>
          <p:cNvSpPr/>
          <p:nvPr/>
        </p:nvSpPr>
        <p:spPr>
          <a:xfrm>
            <a:off x="3905477" y="159540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a:extLst>
              <a:ext uri="{FF2B5EF4-FFF2-40B4-BE49-F238E27FC236}">
                <a16:creationId xmlns:a16="http://schemas.microsoft.com/office/drawing/2014/main" id="{2BBB5263-8C8D-4CA5-97D5-CB8749D9078B}"/>
              </a:ext>
            </a:extLst>
          </p:cNvPr>
          <p:cNvGrpSpPr/>
          <p:nvPr/>
        </p:nvGrpSpPr>
        <p:grpSpPr>
          <a:xfrm>
            <a:off x="6436661" y="1497119"/>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08" name="TextBox 107">
              <a:extLst>
                <a:ext uri="{FF2B5EF4-FFF2-40B4-BE49-F238E27FC236}">
                  <a16:creationId xmlns:a16="http://schemas.microsoft.com/office/drawing/2014/main" id="{4360B2FC-D56D-4B00-AA4E-9AE179371707}"/>
                </a:ext>
              </a:extLst>
            </p:cNvPr>
            <p:cNvSpPr txBox="1"/>
            <p:nvPr/>
          </p:nvSpPr>
          <p:spPr>
            <a:xfrm>
              <a:off x="7755438" y="1088016"/>
              <a:ext cx="2176530"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تكرير النفط</a:t>
              </a:r>
            </a:p>
          </p:txBody>
        </p:sp>
      </p:grpSp>
      <p:sp>
        <p:nvSpPr>
          <p:cNvPr id="81" name="Freeform: Shape 80">
            <a:extLst>
              <a:ext uri="{FF2B5EF4-FFF2-40B4-BE49-F238E27FC236}">
                <a16:creationId xmlns:a16="http://schemas.microsoft.com/office/drawing/2014/main" id="{FF45B349-1A49-4AC5-89A1-03CE69629353}"/>
              </a:ext>
            </a:extLst>
          </p:cNvPr>
          <p:cNvSpPr/>
          <p:nvPr/>
        </p:nvSpPr>
        <p:spPr>
          <a:xfrm>
            <a:off x="3539546" y="340709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860F05C4-AA23-4D42-BFB7-9044D6E006BD}"/>
              </a:ext>
            </a:extLst>
          </p:cNvPr>
          <p:cNvGrpSpPr/>
          <p:nvPr/>
        </p:nvGrpSpPr>
        <p:grpSpPr>
          <a:xfrm>
            <a:off x="7505419" y="3407093"/>
            <a:ext cx="3923921" cy="1279634"/>
            <a:chOff x="7505419" y="27670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6A2C5AE3-0F1F-48DC-B3CC-BDDF252B2E64}"/>
                </a:ext>
              </a:extLst>
            </p:cNvPr>
            <p:cNvSpPr txBox="1"/>
            <p:nvPr/>
          </p:nvSpPr>
          <p:spPr>
            <a:xfrm>
              <a:off x="8763034" y="3237553"/>
              <a:ext cx="2176530"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البتروكيماويات</a:t>
              </a:r>
              <a:endParaRPr lang="en-US" b="0" spc="0" dirty="0">
                <a:effectLst/>
              </a:endParaRPr>
            </a:p>
          </p:txBody>
        </p:sp>
      </p:grpSp>
      <p:sp>
        <p:nvSpPr>
          <p:cNvPr id="87" name="Freeform: Shape 86">
            <a:extLst>
              <a:ext uri="{FF2B5EF4-FFF2-40B4-BE49-F238E27FC236}">
                <a16:creationId xmlns:a16="http://schemas.microsoft.com/office/drawing/2014/main" id="{54F51E42-3A81-4507-AD3F-A43733282DAE}"/>
              </a:ext>
            </a:extLst>
          </p:cNvPr>
          <p:cNvSpPr/>
          <p:nvPr/>
        </p:nvSpPr>
        <p:spPr>
          <a:xfrm>
            <a:off x="3896059" y="536658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76D07AF5-860C-4D41-AC46-F053F4052634}"/>
              </a:ext>
            </a:extLst>
          </p:cNvPr>
          <p:cNvGrpSpPr/>
          <p:nvPr/>
        </p:nvGrpSpPr>
        <p:grpSpPr>
          <a:xfrm>
            <a:off x="6436661" y="5366588"/>
            <a:ext cx="3926542" cy="1258948"/>
            <a:chOff x="6436661" y="47265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7886120" y="5027339"/>
              <a:ext cx="2194745"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الإسمنت</a:t>
              </a:r>
              <a:endParaRPr lang="en-US" b="0" spc="0" dirty="0">
                <a:effectLst/>
              </a:endParaRP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5104659" y="3324865"/>
            <a:ext cx="2176530" cy="1200329"/>
          </a:xfrm>
          <a:prstGeom prst="rect">
            <a:avLst/>
          </a:prstGeom>
          <a:noFill/>
        </p:spPr>
        <p:txBody>
          <a:bodyPr wrap="square" rtlCol="0">
            <a:spAutoFit/>
          </a:bodyPr>
          <a:lstStyle/>
          <a:p>
            <a:pPr algn="ctr"/>
            <a:r>
              <a:rPr lang="ar-SY" sz="2400" b="1" dirty="0">
                <a:effectLst>
                  <a:outerShdw blurRad="50800" dist="38100" dir="2700000" algn="tl" rotWithShape="0">
                    <a:prstClr val="black">
                      <a:alpha val="40000"/>
                    </a:prstClr>
                  </a:outerShdw>
                </a:effectLst>
                <a:latin typeface="Gill Sans MT" panose="020B0502020104020203" pitchFamily="34" charset="0"/>
              </a:rPr>
              <a:t>بعض الصناعات القائمة في دول مجلس التعاون</a:t>
            </a:r>
          </a:p>
        </p:txBody>
      </p:sp>
      <p:sp>
        <p:nvSpPr>
          <p:cNvPr id="46" name="Rectangle 4">
            <a:extLst>
              <a:ext uri="{FF2B5EF4-FFF2-40B4-BE49-F238E27FC236}">
                <a16:creationId xmlns:a16="http://schemas.microsoft.com/office/drawing/2014/main" id="{47854090-BB51-40A7-A4A4-5EBAC8C5C9C2}"/>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مجموعة 83">
            <a:extLst>
              <a:ext uri="{FF2B5EF4-FFF2-40B4-BE49-F238E27FC236}">
                <a16:creationId xmlns:a16="http://schemas.microsoft.com/office/drawing/2014/main" id="{337EF26B-3072-4F17-9395-0E85667E9B36}"/>
              </a:ext>
            </a:extLst>
          </p:cNvPr>
          <p:cNvGrpSpPr/>
          <p:nvPr/>
        </p:nvGrpSpPr>
        <p:grpSpPr>
          <a:xfrm>
            <a:off x="338813" y="22303"/>
            <a:ext cx="8201466" cy="1128959"/>
            <a:chOff x="338813" y="22303"/>
            <a:chExt cx="8201466" cy="1128959"/>
          </a:xfrm>
        </p:grpSpPr>
        <p:grpSp>
          <p:nvGrpSpPr>
            <p:cNvPr id="48" name="مجموعة 84">
              <a:extLst>
                <a:ext uri="{FF2B5EF4-FFF2-40B4-BE49-F238E27FC236}">
                  <a16:creationId xmlns:a16="http://schemas.microsoft.com/office/drawing/2014/main" id="{BB0D535D-71D2-4A4C-BB41-1F8C7A9A20F0}"/>
                </a:ext>
              </a:extLst>
            </p:cNvPr>
            <p:cNvGrpSpPr/>
            <p:nvPr/>
          </p:nvGrpSpPr>
          <p:grpSpPr>
            <a:xfrm>
              <a:off x="338813" y="22303"/>
              <a:ext cx="1704537" cy="1128957"/>
              <a:chOff x="338813" y="22303"/>
              <a:chExt cx="1704537" cy="1128957"/>
            </a:xfrm>
          </p:grpSpPr>
          <p:sp>
            <p:nvSpPr>
              <p:cNvPr id="59" name="Rectangle: Top Corners Rounded 29">
                <a:extLst>
                  <a:ext uri="{FF2B5EF4-FFF2-40B4-BE49-F238E27FC236}">
                    <a16:creationId xmlns:a16="http://schemas.microsoft.com/office/drawing/2014/main" id="{3FDF2E19-E500-4856-912F-583B571ED495}"/>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37">
                <a:extLst>
                  <a:ext uri="{FF2B5EF4-FFF2-40B4-BE49-F238E27FC236}">
                    <a16:creationId xmlns:a16="http://schemas.microsoft.com/office/drawing/2014/main" id="{C667E1F5-C247-40CD-BB35-73979276BFC6}"/>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9" name="مجموعة 85">
              <a:extLst>
                <a:ext uri="{FF2B5EF4-FFF2-40B4-BE49-F238E27FC236}">
                  <a16:creationId xmlns:a16="http://schemas.microsoft.com/office/drawing/2014/main" id="{3F22C228-E00E-488D-8579-42F6A3D2738C}"/>
                </a:ext>
              </a:extLst>
            </p:cNvPr>
            <p:cNvGrpSpPr/>
            <p:nvPr/>
          </p:nvGrpSpPr>
          <p:grpSpPr>
            <a:xfrm>
              <a:off x="2350491" y="22303"/>
              <a:ext cx="6189788" cy="1128959"/>
              <a:chOff x="2350491" y="22303"/>
              <a:chExt cx="6189788" cy="1128959"/>
            </a:xfrm>
          </p:grpSpPr>
          <p:sp>
            <p:nvSpPr>
              <p:cNvPr id="54" name="Rectangle: Top Corners Rounded 30">
                <a:extLst>
                  <a:ext uri="{FF2B5EF4-FFF2-40B4-BE49-F238E27FC236}">
                    <a16:creationId xmlns:a16="http://schemas.microsoft.com/office/drawing/2014/main" id="{9B2DA431-EE23-4244-B6E3-4010BEC2586D}"/>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2" descr="Thought bubble">
                <a:extLst>
                  <a:ext uri="{FF2B5EF4-FFF2-40B4-BE49-F238E27FC236}">
                    <a16:creationId xmlns:a16="http://schemas.microsoft.com/office/drawing/2014/main" id="{AA034B13-3DEA-4AEC-8C13-4AADA222C5E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6" name="Group 52">
                <a:extLst>
                  <a:ext uri="{FF2B5EF4-FFF2-40B4-BE49-F238E27FC236}">
                    <a16:creationId xmlns:a16="http://schemas.microsoft.com/office/drawing/2014/main" id="{0B921765-D95A-4D73-A676-61A78B81D9EC}"/>
                  </a:ext>
                </a:extLst>
              </p:cNvPr>
              <p:cNvGrpSpPr/>
              <p:nvPr/>
            </p:nvGrpSpPr>
            <p:grpSpPr>
              <a:xfrm>
                <a:off x="3380210" y="165530"/>
                <a:ext cx="5116090" cy="822697"/>
                <a:chOff x="5162561" y="1484950"/>
                <a:chExt cx="5116090" cy="822697"/>
              </a:xfrm>
            </p:grpSpPr>
            <p:sp>
              <p:nvSpPr>
                <p:cNvPr id="57" name="TextBox 53">
                  <a:extLst>
                    <a:ext uri="{FF2B5EF4-FFF2-40B4-BE49-F238E27FC236}">
                      <a16:creationId xmlns:a16="http://schemas.microsoft.com/office/drawing/2014/main" id="{A32F1AAE-1C12-41EE-BDB8-B2B3D00ECAC5}"/>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58" name="TextBox 54">
                  <a:extLst>
                    <a:ext uri="{FF2B5EF4-FFF2-40B4-BE49-F238E27FC236}">
                      <a16:creationId xmlns:a16="http://schemas.microsoft.com/office/drawing/2014/main" id="{EB2C5606-4AEE-4AC7-AEFF-19EAB37F764A}"/>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50" name="Group 31">
              <a:extLst>
                <a:ext uri="{FF2B5EF4-FFF2-40B4-BE49-F238E27FC236}">
                  <a16:creationId xmlns:a16="http://schemas.microsoft.com/office/drawing/2014/main" id="{A1D1C42A-70EA-4D5E-AD41-7FA515C11429}"/>
                </a:ext>
              </a:extLst>
            </p:cNvPr>
            <p:cNvGrpSpPr/>
            <p:nvPr/>
          </p:nvGrpSpPr>
          <p:grpSpPr>
            <a:xfrm flipH="1">
              <a:off x="1665860" y="455392"/>
              <a:ext cx="1074076" cy="327224"/>
              <a:chOff x="3454205" y="1667025"/>
              <a:chExt cx="1074076" cy="239151"/>
            </a:xfrm>
          </p:grpSpPr>
          <p:sp>
            <p:nvSpPr>
              <p:cNvPr id="51" name="Oval 32">
                <a:extLst>
                  <a:ext uri="{FF2B5EF4-FFF2-40B4-BE49-F238E27FC236}">
                    <a16:creationId xmlns:a16="http://schemas.microsoft.com/office/drawing/2014/main" id="{AD9EDE3F-70C0-432A-9E38-3A4E6B563E8A}"/>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3">
                <a:extLst>
                  <a:ext uri="{FF2B5EF4-FFF2-40B4-BE49-F238E27FC236}">
                    <a16:creationId xmlns:a16="http://schemas.microsoft.com/office/drawing/2014/main" id="{04C6D806-DE66-48FC-AF38-0985CF7CBE16}"/>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Terminator 34">
                <a:extLst>
                  <a:ext uri="{FF2B5EF4-FFF2-40B4-BE49-F238E27FC236}">
                    <a16:creationId xmlns:a16="http://schemas.microsoft.com/office/drawing/2014/main" id="{A05BD51F-FF41-4501-BE54-6DD83A4EF38F}"/>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Rectangle 5">
            <a:extLst>
              <a:ext uri="{FF2B5EF4-FFF2-40B4-BE49-F238E27FC236}">
                <a16:creationId xmlns:a16="http://schemas.microsoft.com/office/drawing/2014/main" id="{F6C2B47E-167D-4303-81C0-90CDEA679E28}"/>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23">
            <a:extLst>
              <a:ext uri="{FF2B5EF4-FFF2-40B4-BE49-F238E27FC236}">
                <a16:creationId xmlns:a16="http://schemas.microsoft.com/office/drawing/2014/main" id="{774C3729-1970-4BF7-B88A-D8735E948D8A}"/>
              </a:ext>
            </a:extLst>
          </p:cNvPr>
          <p:cNvSpPr/>
          <p:nvPr/>
        </p:nvSpPr>
        <p:spPr>
          <a:xfrm rot="20522689">
            <a:off x="944398" y="1562185"/>
            <a:ext cx="1667972" cy="181165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4">
            <a:extLst>
              <a:ext uri="{FF2B5EF4-FFF2-40B4-BE49-F238E27FC236}">
                <a16:creationId xmlns:a16="http://schemas.microsoft.com/office/drawing/2014/main" id="{F7F0B2F6-C3E6-4C5D-ACE4-8FAAA7102D28}"/>
              </a:ext>
            </a:extLst>
          </p:cNvPr>
          <p:cNvSpPr/>
          <p:nvPr/>
        </p:nvSpPr>
        <p:spPr>
          <a:xfrm rot="20522689">
            <a:off x="1218933" y="1877231"/>
            <a:ext cx="1195512" cy="1337840"/>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2400" dirty="0"/>
          </a:p>
        </p:txBody>
      </p:sp>
      <p:sp>
        <p:nvSpPr>
          <p:cNvPr id="43" name="Rectangle 25">
            <a:extLst>
              <a:ext uri="{FF2B5EF4-FFF2-40B4-BE49-F238E27FC236}">
                <a16:creationId xmlns:a16="http://schemas.microsoft.com/office/drawing/2014/main" id="{59DE1507-E193-4EA9-9E81-52A820881FCE}"/>
              </a:ext>
            </a:extLst>
          </p:cNvPr>
          <p:cNvSpPr/>
          <p:nvPr/>
        </p:nvSpPr>
        <p:spPr>
          <a:xfrm rot="20522689">
            <a:off x="1217186" y="1860147"/>
            <a:ext cx="1193034" cy="134989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26">
            <a:extLst>
              <a:ext uri="{FF2B5EF4-FFF2-40B4-BE49-F238E27FC236}">
                <a16:creationId xmlns:a16="http://schemas.microsoft.com/office/drawing/2014/main" id="{20692606-7DD7-464D-8977-D7B3ADEB2F39}"/>
              </a:ext>
            </a:extLst>
          </p:cNvPr>
          <p:cNvSpPr/>
          <p:nvPr/>
        </p:nvSpPr>
        <p:spPr>
          <a:xfrm rot="17822549">
            <a:off x="1462991" y="1333789"/>
            <a:ext cx="349660" cy="62761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3">
            <a:extLst>
              <a:ext uri="{FF2B5EF4-FFF2-40B4-BE49-F238E27FC236}">
                <a16:creationId xmlns:a16="http://schemas.microsoft.com/office/drawing/2014/main" id="{66DB77ED-43EB-41EE-B608-2CA018B40FF2}"/>
              </a:ext>
            </a:extLst>
          </p:cNvPr>
          <p:cNvSpPr/>
          <p:nvPr/>
        </p:nvSpPr>
        <p:spPr>
          <a:xfrm rot="20522689">
            <a:off x="1846551" y="3713817"/>
            <a:ext cx="1667972" cy="181165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4">
            <a:extLst>
              <a:ext uri="{FF2B5EF4-FFF2-40B4-BE49-F238E27FC236}">
                <a16:creationId xmlns:a16="http://schemas.microsoft.com/office/drawing/2014/main" id="{70A40813-3BA4-4DDF-9617-2B39450AD695}"/>
              </a:ext>
            </a:extLst>
          </p:cNvPr>
          <p:cNvSpPr/>
          <p:nvPr/>
        </p:nvSpPr>
        <p:spPr>
          <a:xfrm rot="20522689">
            <a:off x="2121086" y="4028863"/>
            <a:ext cx="1195512" cy="1337840"/>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2400" dirty="0"/>
          </a:p>
        </p:txBody>
      </p:sp>
      <p:sp>
        <p:nvSpPr>
          <p:cNvPr id="67" name="Rectangle 25">
            <a:extLst>
              <a:ext uri="{FF2B5EF4-FFF2-40B4-BE49-F238E27FC236}">
                <a16:creationId xmlns:a16="http://schemas.microsoft.com/office/drawing/2014/main" id="{0330D6A0-2485-46EB-AB59-C98427C540DC}"/>
              </a:ext>
            </a:extLst>
          </p:cNvPr>
          <p:cNvSpPr/>
          <p:nvPr/>
        </p:nvSpPr>
        <p:spPr>
          <a:xfrm rot="20522689">
            <a:off x="2119339" y="4011779"/>
            <a:ext cx="1193034" cy="134989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26">
            <a:extLst>
              <a:ext uri="{FF2B5EF4-FFF2-40B4-BE49-F238E27FC236}">
                <a16:creationId xmlns:a16="http://schemas.microsoft.com/office/drawing/2014/main" id="{2BBA9281-700A-4CF1-8011-6C3650EF9803}"/>
              </a:ext>
            </a:extLst>
          </p:cNvPr>
          <p:cNvSpPr/>
          <p:nvPr/>
        </p:nvSpPr>
        <p:spPr>
          <a:xfrm rot="17822549">
            <a:off x="2365144" y="3485421"/>
            <a:ext cx="349660" cy="62761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3">
            <a:extLst>
              <a:ext uri="{FF2B5EF4-FFF2-40B4-BE49-F238E27FC236}">
                <a16:creationId xmlns:a16="http://schemas.microsoft.com/office/drawing/2014/main" id="{25DBE86F-AC3D-46EF-921E-9151F4F10371}"/>
              </a:ext>
            </a:extLst>
          </p:cNvPr>
          <p:cNvSpPr/>
          <p:nvPr/>
        </p:nvSpPr>
        <p:spPr>
          <a:xfrm rot="20522689">
            <a:off x="293175" y="4859291"/>
            <a:ext cx="1667972" cy="1811658"/>
          </a:xfrm>
          <a:prstGeom prst="rect">
            <a:avLst/>
          </a:prstGeom>
          <a:gradFill flip="none" rotWithShape="1">
            <a:gsLst>
              <a:gs pos="61000">
                <a:schemeClr val="accent1">
                  <a:lumMod val="5000"/>
                  <a:lumOff val="95000"/>
                </a:schemeClr>
              </a:gs>
              <a:gs pos="100000">
                <a:schemeClr val="bg1">
                  <a:lumMod val="85000"/>
                </a:schemeClr>
              </a:gs>
            </a:gsLst>
            <a:path path="circle">
              <a:fillToRect l="50000" t="50000" r="50000" b="50000"/>
            </a:path>
            <a:tileRect/>
          </a:gradFill>
          <a:ln>
            <a:noFill/>
          </a:ln>
          <a:effectLst>
            <a:outerShdw blurRad="762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4">
            <a:extLst>
              <a:ext uri="{FF2B5EF4-FFF2-40B4-BE49-F238E27FC236}">
                <a16:creationId xmlns:a16="http://schemas.microsoft.com/office/drawing/2014/main" id="{9C04AB58-B1A7-4C53-8203-8982179DEE06}"/>
              </a:ext>
            </a:extLst>
          </p:cNvPr>
          <p:cNvSpPr/>
          <p:nvPr/>
        </p:nvSpPr>
        <p:spPr>
          <a:xfrm rot="20522689">
            <a:off x="567710" y="5174337"/>
            <a:ext cx="1195512" cy="1337840"/>
          </a:xfrm>
          <a:prstGeom prst="rect">
            <a:avLst/>
          </a:prstGeom>
          <a:solidFill>
            <a:schemeClr val="tx2">
              <a:lumMod val="7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2400" dirty="0"/>
          </a:p>
        </p:txBody>
      </p:sp>
      <p:sp>
        <p:nvSpPr>
          <p:cNvPr id="71" name="Rectangle 25">
            <a:extLst>
              <a:ext uri="{FF2B5EF4-FFF2-40B4-BE49-F238E27FC236}">
                <a16:creationId xmlns:a16="http://schemas.microsoft.com/office/drawing/2014/main" id="{5CD88B27-B6D3-4DC4-BF26-CAC033FD20F7}"/>
              </a:ext>
            </a:extLst>
          </p:cNvPr>
          <p:cNvSpPr/>
          <p:nvPr/>
        </p:nvSpPr>
        <p:spPr>
          <a:xfrm rot="20522689">
            <a:off x="565963" y="5157253"/>
            <a:ext cx="1193034" cy="134989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26">
            <a:extLst>
              <a:ext uri="{FF2B5EF4-FFF2-40B4-BE49-F238E27FC236}">
                <a16:creationId xmlns:a16="http://schemas.microsoft.com/office/drawing/2014/main" id="{0AFD0083-72F2-4121-B8E0-9F5164F7DB96}"/>
              </a:ext>
            </a:extLst>
          </p:cNvPr>
          <p:cNvSpPr/>
          <p:nvPr/>
        </p:nvSpPr>
        <p:spPr>
          <a:xfrm rot="17822549">
            <a:off x="811768" y="4630895"/>
            <a:ext cx="349660" cy="627611"/>
          </a:xfrm>
          <a:custGeom>
            <a:avLst/>
            <a:gdLst>
              <a:gd name="connsiteX0" fmla="*/ 14068 w 900332"/>
              <a:gd name="connsiteY0" fmla="*/ 239151 h 3024554"/>
              <a:gd name="connsiteX1" fmla="*/ 0 w 900332"/>
              <a:gd name="connsiteY1" fmla="*/ 3024554 h 3024554"/>
              <a:gd name="connsiteX2" fmla="*/ 168812 w 900332"/>
              <a:gd name="connsiteY2" fmla="*/ 2771336 h 3024554"/>
              <a:gd name="connsiteX3" fmla="*/ 309489 w 900332"/>
              <a:gd name="connsiteY3" fmla="*/ 2940148 h 3024554"/>
              <a:gd name="connsiteX4" fmla="*/ 351692 w 900332"/>
              <a:gd name="connsiteY4" fmla="*/ 2771336 h 3024554"/>
              <a:gd name="connsiteX5" fmla="*/ 351692 w 900332"/>
              <a:gd name="connsiteY5" fmla="*/ 2771336 h 3024554"/>
              <a:gd name="connsiteX6" fmla="*/ 562708 w 900332"/>
              <a:gd name="connsiteY6" fmla="*/ 2897945 h 3024554"/>
              <a:gd name="connsiteX7" fmla="*/ 590843 w 900332"/>
              <a:gd name="connsiteY7" fmla="*/ 2729133 h 3024554"/>
              <a:gd name="connsiteX8" fmla="*/ 703384 w 900332"/>
              <a:gd name="connsiteY8" fmla="*/ 2897945 h 3024554"/>
              <a:gd name="connsiteX9" fmla="*/ 872197 w 900332"/>
              <a:gd name="connsiteY9" fmla="*/ 2771336 h 3024554"/>
              <a:gd name="connsiteX10" fmla="*/ 900332 w 900332"/>
              <a:gd name="connsiteY10" fmla="*/ 2996419 h 3024554"/>
              <a:gd name="connsiteX11" fmla="*/ 872197 w 900332"/>
              <a:gd name="connsiteY11" fmla="*/ 70339 h 3024554"/>
              <a:gd name="connsiteX12" fmla="*/ 773723 w 900332"/>
              <a:gd name="connsiteY12" fmla="*/ 196948 h 3024554"/>
              <a:gd name="connsiteX13" fmla="*/ 562708 w 900332"/>
              <a:gd name="connsiteY13" fmla="*/ 70339 h 3024554"/>
              <a:gd name="connsiteX14" fmla="*/ 548640 w 900332"/>
              <a:gd name="connsiteY14" fmla="*/ 239151 h 3024554"/>
              <a:gd name="connsiteX15" fmla="*/ 520504 w 900332"/>
              <a:gd name="connsiteY15" fmla="*/ 323557 h 3024554"/>
              <a:gd name="connsiteX16" fmla="*/ 450166 w 900332"/>
              <a:gd name="connsiteY16" fmla="*/ 196948 h 3024554"/>
              <a:gd name="connsiteX17" fmla="*/ 407963 w 900332"/>
              <a:gd name="connsiteY17" fmla="*/ 168813 h 3024554"/>
              <a:gd name="connsiteX18" fmla="*/ 281354 w 900332"/>
              <a:gd name="connsiteY18" fmla="*/ 323557 h 3024554"/>
              <a:gd name="connsiteX19" fmla="*/ 253218 w 900332"/>
              <a:gd name="connsiteY19" fmla="*/ 98474 h 3024554"/>
              <a:gd name="connsiteX20" fmla="*/ 196948 w 900332"/>
              <a:gd name="connsiteY20" fmla="*/ 351693 h 3024554"/>
              <a:gd name="connsiteX21" fmla="*/ 42203 w 900332"/>
              <a:gd name="connsiteY21" fmla="*/ 0 h 3024554"/>
              <a:gd name="connsiteX22" fmla="*/ 14068 w 900332"/>
              <a:gd name="connsiteY22" fmla="*/ 239151 h 302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0332" h="3024554">
                <a:moveTo>
                  <a:pt x="14068" y="239151"/>
                </a:moveTo>
                <a:cubicBezTo>
                  <a:pt x="9379" y="1167619"/>
                  <a:pt x="4689" y="2096086"/>
                  <a:pt x="0" y="3024554"/>
                </a:cubicBezTo>
                <a:lnTo>
                  <a:pt x="168812" y="2771336"/>
                </a:lnTo>
                <a:lnTo>
                  <a:pt x="309489" y="2940148"/>
                </a:lnTo>
                <a:lnTo>
                  <a:pt x="351692" y="2771336"/>
                </a:lnTo>
                <a:lnTo>
                  <a:pt x="351692" y="2771336"/>
                </a:lnTo>
                <a:lnTo>
                  <a:pt x="562708" y="2897945"/>
                </a:lnTo>
                <a:lnTo>
                  <a:pt x="590843" y="2729133"/>
                </a:lnTo>
                <a:lnTo>
                  <a:pt x="703384" y="2897945"/>
                </a:lnTo>
                <a:lnTo>
                  <a:pt x="872197" y="2771336"/>
                </a:lnTo>
                <a:lnTo>
                  <a:pt x="900332" y="2996419"/>
                </a:lnTo>
                <a:lnTo>
                  <a:pt x="872197" y="70339"/>
                </a:lnTo>
                <a:lnTo>
                  <a:pt x="773723" y="196948"/>
                </a:lnTo>
                <a:lnTo>
                  <a:pt x="562708" y="70339"/>
                </a:lnTo>
                <a:lnTo>
                  <a:pt x="548640" y="239151"/>
                </a:lnTo>
                <a:lnTo>
                  <a:pt x="520504" y="323557"/>
                </a:lnTo>
                <a:lnTo>
                  <a:pt x="450166" y="196948"/>
                </a:lnTo>
                <a:lnTo>
                  <a:pt x="407963" y="168813"/>
                </a:lnTo>
                <a:lnTo>
                  <a:pt x="281354" y="323557"/>
                </a:lnTo>
                <a:lnTo>
                  <a:pt x="253218" y="98474"/>
                </a:lnTo>
                <a:lnTo>
                  <a:pt x="196948" y="351693"/>
                </a:lnTo>
                <a:lnTo>
                  <a:pt x="42203" y="0"/>
                </a:lnTo>
                <a:lnTo>
                  <a:pt x="14068" y="239151"/>
                </a:lnTo>
                <a:close/>
              </a:path>
            </a:pathLst>
          </a:cu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02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7"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1D858072-31E4-4D29-B83B-73069B991AD2}"/>
              </a:ext>
            </a:extLst>
          </p:cNvPr>
          <p:cNvSpPr txBox="1"/>
          <p:nvPr/>
        </p:nvSpPr>
        <p:spPr>
          <a:xfrm>
            <a:off x="3484876" y="6377787"/>
            <a:ext cx="2104572" cy="369332"/>
          </a:xfrm>
          <a:prstGeom prst="rect">
            <a:avLst/>
          </a:prstGeom>
          <a:noFill/>
        </p:spPr>
        <p:txBody>
          <a:bodyPr wrap="square" rtlCol="0">
            <a:spAutoFit/>
          </a:bodyPr>
          <a:lstStyle/>
          <a:p>
            <a:pPr algn="ctr"/>
            <a:r>
              <a:rPr lang="ar-SY" dirty="0"/>
              <a:t>الأسواق</a:t>
            </a:r>
            <a:endParaRPr lang="en-US" dirty="0"/>
          </a:p>
        </p:txBody>
      </p:sp>
      <p:sp>
        <p:nvSpPr>
          <p:cNvPr id="4" name="Freeform: Shape 3">
            <a:extLst>
              <a:ext uri="{FF2B5EF4-FFF2-40B4-BE49-F238E27FC236}">
                <a16:creationId xmlns:a16="http://schemas.microsoft.com/office/drawing/2014/main" id="{F99F124B-0685-41CC-8157-44F5F98077E3}"/>
              </a:ext>
            </a:extLst>
          </p:cNvPr>
          <p:cNvSpPr/>
          <p:nvPr/>
        </p:nvSpPr>
        <p:spPr>
          <a:xfrm>
            <a:off x="3687808" y="1779602"/>
            <a:ext cx="4693919" cy="4693919"/>
          </a:xfrm>
          <a:custGeom>
            <a:avLst/>
            <a:gdLst>
              <a:gd name="connsiteX0" fmla="*/ 1690293 w 3882683"/>
              <a:gd name="connsiteY0" fmla="*/ 0 h 3882683"/>
              <a:gd name="connsiteX1" fmla="*/ 2192390 w 3882683"/>
              <a:gd name="connsiteY1" fmla="*/ 0 h 3882683"/>
              <a:gd name="connsiteX2" fmla="*/ 2350990 w 3882683"/>
              <a:gd name="connsiteY2" fmla="*/ 158600 h 3882683"/>
              <a:gd name="connsiteX3" fmla="*/ 2350990 w 3882683"/>
              <a:gd name="connsiteY3" fmla="*/ 523031 h 3882683"/>
              <a:gd name="connsiteX4" fmla="*/ 2380589 w 3882683"/>
              <a:gd name="connsiteY4" fmla="*/ 530642 h 3882683"/>
              <a:gd name="connsiteX5" fmla="*/ 2645420 w 3882683"/>
              <a:gd name="connsiteY5" fmla="*/ 642513 h 3882683"/>
              <a:gd name="connsiteX6" fmla="*/ 2655012 w 3882683"/>
              <a:gd name="connsiteY6" fmla="*/ 648341 h 3882683"/>
              <a:gd name="connsiteX7" fmla="*/ 2912265 w 3882683"/>
              <a:gd name="connsiteY7" fmla="*/ 391088 h 3882683"/>
              <a:gd name="connsiteX8" fmla="*/ 3136559 w 3882683"/>
              <a:gd name="connsiteY8" fmla="*/ 391088 h 3882683"/>
              <a:gd name="connsiteX9" fmla="*/ 3491596 w 3882683"/>
              <a:gd name="connsiteY9" fmla="*/ 746124 h 3882683"/>
              <a:gd name="connsiteX10" fmla="*/ 3491596 w 3882683"/>
              <a:gd name="connsiteY10" fmla="*/ 970418 h 3882683"/>
              <a:gd name="connsiteX11" fmla="*/ 3234343 w 3882683"/>
              <a:gd name="connsiteY11" fmla="*/ 1227671 h 3882683"/>
              <a:gd name="connsiteX12" fmla="*/ 3240171 w 3882683"/>
              <a:gd name="connsiteY12" fmla="*/ 1237265 h 3882683"/>
              <a:gd name="connsiteX13" fmla="*/ 3352042 w 3882683"/>
              <a:gd name="connsiteY13" fmla="*/ 1502096 h 3882683"/>
              <a:gd name="connsiteX14" fmla="*/ 3359653 w 3882683"/>
              <a:gd name="connsiteY14" fmla="*/ 1531693 h 3882683"/>
              <a:gd name="connsiteX15" fmla="*/ 3724083 w 3882683"/>
              <a:gd name="connsiteY15" fmla="*/ 1531693 h 3882683"/>
              <a:gd name="connsiteX16" fmla="*/ 3882683 w 3882683"/>
              <a:gd name="connsiteY16" fmla="*/ 1690293 h 3882683"/>
              <a:gd name="connsiteX17" fmla="*/ 3882683 w 3882683"/>
              <a:gd name="connsiteY17" fmla="*/ 2192390 h 3882683"/>
              <a:gd name="connsiteX18" fmla="*/ 3724083 w 3882683"/>
              <a:gd name="connsiteY18" fmla="*/ 2350990 h 3882683"/>
              <a:gd name="connsiteX19" fmla="*/ 3359653 w 3882683"/>
              <a:gd name="connsiteY19" fmla="*/ 2350990 h 3882683"/>
              <a:gd name="connsiteX20" fmla="*/ 3352042 w 3882683"/>
              <a:gd name="connsiteY20" fmla="*/ 2380589 h 3882683"/>
              <a:gd name="connsiteX21" fmla="*/ 3240171 w 3882683"/>
              <a:gd name="connsiteY21" fmla="*/ 2645419 h 3882683"/>
              <a:gd name="connsiteX22" fmla="*/ 3234343 w 3882683"/>
              <a:gd name="connsiteY22" fmla="*/ 2655013 h 3882683"/>
              <a:gd name="connsiteX23" fmla="*/ 3491596 w 3882683"/>
              <a:gd name="connsiteY23" fmla="*/ 2912265 h 3882683"/>
              <a:gd name="connsiteX24" fmla="*/ 3491596 w 3882683"/>
              <a:gd name="connsiteY24" fmla="*/ 3136559 h 3882683"/>
              <a:gd name="connsiteX25" fmla="*/ 3136559 w 3882683"/>
              <a:gd name="connsiteY25" fmla="*/ 3491596 h 3882683"/>
              <a:gd name="connsiteX26" fmla="*/ 2912265 w 3882683"/>
              <a:gd name="connsiteY26" fmla="*/ 3491596 h 3882683"/>
              <a:gd name="connsiteX27" fmla="*/ 2655013 w 3882683"/>
              <a:gd name="connsiteY27" fmla="*/ 3234343 h 3882683"/>
              <a:gd name="connsiteX28" fmla="*/ 2645420 w 3882683"/>
              <a:gd name="connsiteY28" fmla="*/ 3240171 h 3882683"/>
              <a:gd name="connsiteX29" fmla="*/ 2380589 w 3882683"/>
              <a:gd name="connsiteY29" fmla="*/ 3352042 h 3882683"/>
              <a:gd name="connsiteX30" fmla="*/ 2350990 w 3882683"/>
              <a:gd name="connsiteY30" fmla="*/ 3359653 h 3882683"/>
              <a:gd name="connsiteX31" fmla="*/ 2350990 w 3882683"/>
              <a:gd name="connsiteY31" fmla="*/ 3724083 h 3882683"/>
              <a:gd name="connsiteX32" fmla="*/ 2192390 w 3882683"/>
              <a:gd name="connsiteY32" fmla="*/ 3882683 h 3882683"/>
              <a:gd name="connsiteX33" fmla="*/ 1690293 w 3882683"/>
              <a:gd name="connsiteY33" fmla="*/ 3882683 h 3882683"/>
              <a:gd name="connsiteX34" fmla="*/ 1531694 w 3882683"/>
              <a:gd name="connsiteY34" fmla="*/ 3724083 h 3882683"/>
              <a:gd name="connsiteX35" fmla="*/ 1531694 w 3882683"/>
              <a:gd name="connsiteY35" fmla="*/ 3359653 h 3882683"/>
              <a:gd name="connsiteX36" fmla="*/ 1502096 w 3882683"/>
              <a:gd name="connsiteY36" fmla="*/ 3352042 h 3882683"/>
              <a:gd name="connsiteX37" fmla="*/ 1237265 w 3882683"/>
              <a:gd name="connsiteY37" fmla="*/ 3240171 h 3882683"/>
              <a:gd name="connsiteX38" fmla="*/ 1227671 w 3882683"/>
              <a:gd name="connsiteY38" fmla="*/ 3234343 h 3882683"/>
              <a:gd name="connsiteX39" fmla="*/ 970418 w 3882683"/>
              <a:gd name="connsiteY39" fmla="*/ 3491596 h 3882683"/>
              <a:gd name="connsiteX40" fmla="*/ 746124 w 3882683"/>
              <a:gd name="connsiteY40" fmla="*/ 3491596 h 3882683"/>
              <a:gd name="connsiteX41" fmla="*/ 391087 w 3882683"/>
              <a:gd name="connsiteY41" fmla="*/ 3136559 h 3882683"/>
              <a:gd name="connsiteX42" fmla="*/ 391087 w 3882683"/>
              <a:gd name="connsiteY42" fmla="*/ 2912265 h 3882683"/>
              <a:gd name="connsiteX43" fmla="*/ 648341 w 3882683"/>
              <a:gd name="connsiteY43" fmla="*/ 2655012 h 3882683"/>
              <a:gd name="connsiteX44" fmla="*/ 642513 w 3882683"/>
              <a:gd name="connsiteY44" fmla="*/ 2645419 h 3882683"/>
              <a:gd name="connsiteX45" fmla="*/ 530642 w 3882683"/>
              <a:gd name="connsiteY45" fmla="*/ 2380589 h 3882683"/>
              <a:gd name="connsiteX46" fmla="*/ 523031 w 3882683"/>
              <a:gd name="connsiteY46" fmla="*/ 2350990 h 3882683"/>
              <a:gd name="connsiteX47" fmla="*/ 158600 w 3882683"/>
              <a:gd name="connsiteY47" fmla="*/ 2350990 h 3882683"/>
              <a:gd name="connsiteX48" fmla="*/ 0 w 3882683"/>
              <a:gd name="connsiteY48" fmla="*/ 2192390 h 3882683"/>
              <a:gd name="connsiteX49" fmla="*/ 0 w 3882683"/>
              <a:gd name="connsiteY49" fmla="*/ 1690293 h 3882683"/>
              <a:gd name="connsiteX50" fmla="*/ 158600 w 3882683"/>
              <a:gd name="connsiteY50" fmla="*/ 1531693 h 3882683"/>
              <a:gd name="connsiteX51" fmla="*/ 523032 w 3882683"/>
              <a:gd name="connsiteY51" fmla="*/ 1531693 h 3882683"/>
              <a:gd name="connsiteX52" fmla="*/ 530642 w 3882683"/>
              <a:gd name="connsiteY52" fmla="*/ 1502096 h 3882683"/>
              <a:gd name="connsiteX53" fmla="*/ 642513 w 3882683"/>
              <a:gd name="connsiteY53" fmla="*/ 1237265 h 3882683"/>
              <a:gd name="connsiteX54" fmla="*/ 648341 w 3882683"/>
              <a:gd name="connsiteY54" fmla="*/ 1227672 h 3882683"/>
              <a:gd name="connsiteX55" fmla="*/ 391087 w 3882683"/>
              <a:gd name="connsiteY55" fmla="*/ 970418 h 3882683"/>
              <a:gd name="connsiteX56" fmla="*/ 391087 w 3882683"/>
              <a:gd name="connsiteY56" fmla="*/ 746124 h 3882683"/>
              <a:gd name="connsiteX57" fmla="*/ 746124 w 3882683"/>
              <a:gd name="connsiteY57" fmla="*/ 391088 h 3882683"/>
              <a:gd name="connsiteX58" fmla="*/ 970418 w 3882683"/>
              <a:gd name="connsiteY58" fmla="*/ 391088 h 3882683"/>
              <a:gd name="connsiteX59" fmla="*/ 1227672 w 3882683"/>
              <a:gd name="connsiteY59" fmla="*/ 648341 h 3882683"/>
              <a:gd name="connsiteX60" fmla="*/ 1237265 w 3882683"/>
              <a:gd name="connsiteY60" fmla="*/ 642513 h 3882683"/>
              <a:gd name="connsiteX61" fmla="*/ 1502096 w 3882683"/>
              <a:gd name="connsiteY61" fmla="*/ 530642 h 3882683"/>
              <a:gd name="connsiteX62" fmla="*/ 1531694 w 3882683"/>
              <a:gd name="connsiteY62" fmla="*/ 523032 h 3882683"/>
              <a:gd name="connsiteX63" fmla="*/ 1531694 w 3882683"/>
              <a:gd name="connsiteY63" fmla="*/ 158600 h 3882683"/>
              <a:gd name="connsiteX64" fmla="*/ 1690293 w 3882683"/>
              <a:gd name="connsiteY64" fmla="*/ 0 h 388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882683" h="3882683">
                <a:moveTo>
                  <a:pt x="1690293" y="0"/>
                </a:moveTo>
                <a:lnTo>
                  <a:pt x="2192390" y="0"/>
                </a:lnTo>
                <a:cubicBezTo>
                  <a:pt x="2279982" y="0"/>
                  <a:pt x="2350990" y="71008"/>
                  <a:pt x="2350990" y="158600"/>
                </a:cubicBezTo>
                <a:lnTo>
                  <a:pt x="2350990" y="523031"/>
                </a:lnTo>
                <a:lnTo>
                  <a:pt x="2380589" y="530642"/>
                </a:lnTo>
                <a:cubicBezTo>
                  <a:pt x="2473094" y="559414"/>
                  <a:pt x="2561701" y="597034"/>
                  <a:pt x="2645420" y="642513"/>
                </a:cubicBezTo>
                <a:lnTo>
                  <a:pt x="2655012" y="648341"/>
                </a:lnTo>
                <a:lnTo>
                  <a:pt x="2912265" y="391088"/>
                </a:lnTo>
                <a:cubicBezTo>
                  <a:pt x="2974202" y="329151"/>
                  <a:pt x="3074622" y="329151"/>
                  <a:pt x="3136559" y="391088"/>
                </a:cubicBezTo>
                <a:lnTo>
                  <a:pt x="3491596" y="746124"/>
                </a:lnTo>
                <a:cubicBezTo>
                  <a:pt x="3553532" y="808061"/>
                  <a:pt x="3553532" y="908481"/>
                  <a:pt x="3491596" y="970418"/>
                </a:cubicBezTo>
                <a:lnTo>
                  <a:pt x="3234343" y="1227671"/>
                </a:lnTo>
                <a:lnTo>
                  <a:pt x="3240171" y="1237265"/>
                </a:lnTo>
                <a:cubicBezTo>
                  <a:pt x="3285650" y="1320983"/>
                  <a:pt x="3323270" y="1409590"/>
                  <a:pt x="3352042" y="1502096"/>
                </a:cubicBezTo>
                <a:lnTo>
                  <a:pt x="3359653" y="1531693"/>
                </a:lnTo>
                <a:lnTo>
                  <a:pt x="3724083" y="1531693"/>
                </a:lnTo>
                <a:cubicBezTo>
                  <a:pt x="3811675" y="1531693"/>
                  <a:pt x="3882683" y="1602701"/>
                  <a:pt x="3882683" y="1690293"/>
                </a:cubicBezTo>
                <a:lnTo>
                  <a:pt x="3882683" y="2192390"/>
                </a:lnTo>
                <a:cubicBezTo>
                  <a:pt x="3882683" y="2279982"/>
                  <a:pt x="3811675" y="2350990"/>
                  <a:pt x="3724083" y="2350990"/>
                </a:cubicBezTo>
                <a:lnTo>
                  <a:pt x="3359653" y="2350990"/>
                </a:lnTo>
                <a:lnTo>
                  <a:pt x="3352042" y="2380589"/>
                </a:lnTo>
                <a:cubicBezTo>
                  <a:pt x="3323270" y="2473094"/>
                  <a:pt x="3285650" y="2561701"/>
                  <a:pt x="3240171" y="2645419"/>
                </a:cubicBezTo>
                <a:lnTo>
                  <a:pt x="3234343" y="2655013"/>
                </a:lnTo>
                <a:lnTo>
                  <a:pt x="3491596" y="2912265"/>
                </a:lnTo>
                <a:cubicBezTo>
                  <a:pt x="3553532" y="2974202"/>
                  <a:pt x="3553532" y="3074622"/>
                  <a:pt x="3491596" y="3136559"/>
                </a:cubicBezTo>
                <a:lnTo>
                  <a:pt x="3136559" y="3491596"/>
                </a:lnTo>
                <a:cubicBezTo>
                  <a:pt x="3074622" y="3553532"/>
                  <a:pt x="2974202" y="3553532"/>
                  <a:pt x="2912265" y="3491596"/>
                </a:cubicBezTo>
                <a:lnTo>
                  <a:pt x="2655013" y="3234343"/>
                </a:lnTo>
                <a:lnTo>
                  <a:pt x="2645420" y="3240171"/>
                </a:lnTo>
                <a:cubicBezTo>
                  <a:pt x="2561701" y="3285650"/>
                  <a:pt x="2473094" y="3323270"/>
                  <a:pt x="2380589" y="3352042"/>
                </a:cubicBezTo>
                <a:lnTo>
                  <a:pt x="2350990" y="3359653"/>
                </a:lnTo>
                <a:lnTo>
                  <a:pt x="2350990" y="3724083"/>
                </a:lnTo>
                <a:cubicBezTo>
                  <a:pt x="2350990" y="3811675"/>
                  <a:pt x="2279982" y="3882683"/>
                  <a:pt x="2192390" y="3882683"/>
                </a:cubicBezTo>
                <a:lnTo>
                  <a:pt x="1690293" y="3882683"/>
                </a:lnTo>
                <a:cubicBezTo>
                  <a:pt x="1602701" y="3882683"/>
                  <a:pt x="1531694" y="3811675"/>
                  <a:pt x="1531694" y="3724083"/>
                </a:cubicBezTo>
                <a:lnTo>
                  <a:pt x="1531694" y="3359653"/>
                </a:lnTo>
                <a:lnTo>
                  <a:pt x="1502096" y="3352042"/>
                </a:lnTo>
                <a:cubicBezTo>
                  <a:pt x="1409590" y="3323270"/>
                  <a:pt x="1320984" y="3285650"/>
                  <a:pt x="1237265" y="3240171"/>
                </a:cubicBezTo>
                <a:lnTo>
                  <a:pt x="1227671" y="3234343"/>
                </a:lnTo>
                <a:lnTo>
                  <a:pt x="970418" y="3491596"/>
                </a:lnTo>
                <a:cubicBezTo>
                  <a:pt x="908481" y="3553532"/>
                  <a:pt x="808061" y="3553532"/>
                  <a:pt x="746124" y="3491596"/>
                </a:cubicBezTo>
                <a:lnTo>
                  <a:pt x="391087" y="3136559"/>
                </a:lnTo>
                <a:cubicBezTo>
                  <a:pt x="329151" y="3074622"/>
                  <a:pt x="329151" y="2974202"/>
                  <a:pt x="391087" y="2912265"/>
                </a:cubicBezTo>
                <a:lnTo>
                  <a:pt x="648341" y="2655012"/>
                </a:lnTo>
                <a:lnTo>
                  <a:pt x="642513" y="2645419"/>
                </a:lnTo>
                <a:cubicBezTo>
                  <a:pt x="597035" y="2561701"/>
                  <a:pt x="559414" y="2473094"/>
                  <a:pt x="530642" y="2380589"/>
                </a:cubicBezTo>
                <a:lnTo>
                  <a:pt x="523031" y="2350990"/>
                </a:lnTo>
                <a:lnTo>
                  <a:pt x="158600" y="2350990"/>
                </a:lnTo>
                <a:cubicBezTo>
                  <a:pt x="71008" y="2350990"/>
                  <a:pt x="0" y="2279982"/>
                  <a:pt x="0" y="2192390"/>
                </a:cubicBezTo>
                <a:lnTo>
                  <a:pt x="0" y="1690293"/>
                </a:lnTo>
                <a:cubicBezTo>
                  <a:pt x="0" y="1602701"/>
                  <a:pt x="71008" y="1531693"/>
                  <a:pt x="158600" y="1531693"/>
                </a:cubicBezTo>
                <a:lnTo>
                  <a:pt x="523032" y="1531693"/>
                </a:lnTo>
                <a:lnTo>
                  <a:pt x="530642" y="1502096"/>
                </a:lnTo>
                <a:cubicBezTo>
                  <a:pt x="559414" y="1409590"/>
                  <a:pt x="597035" y="1320983"/>
                  <a:pt x="642513" y="1237265"/>
                </a:cubicBezTo>
                <a:lnTo>
                  <a:pt x="648341" y="1227672"/>
                </a:lnTo>
                <a:lnTo>
                  <a:pt x="391087" y="970418"/>
                </a:lnTo>
                <a:cubicBezTo>
                  <a:pt x="329151" y="908481"/>
                  <a:pt x="329151" y="808061"/>
                  <a:pt x="391087" y="746124"/>
                </a:cubicBezTo>
                <a:lnTo>
                  <a:pt x="746124" y="391088"/>
                </a:lnTo>
                <a:cubicBezTo>
                  <a:pt x="808061" y="329151"/>
                  <a:pt x="908481" y="329151"/>
                  <a:pt x="970418" y="391088"/>
                </a:cubicBezTo>
                <a:lnTo>
                  <a:pt x="1227672" y="648341"/>
                </a:lnTo>
                <a:lnTo>
                  <a:pt x="1237265" y="642513"/>
                </a:lnTo>
                <a:cubicBezTo>
                  <a:pt x="1320984" y="597034"/>
                  <a:pt x="1409590" y="559414"/>
                  <a:pt x="1502096" y="530642"/>
                </a:cubicBezTo>
                <a:lnTo>
                  <a:pt x="1531694" y="523032"/>
                </a:lnTo>
                <a:lnTo>
                  <a:pt x="1531694" y="158600"/>
                </a:lnTo>
                <a:cubicBezTo>
                  <a:pt x="1531694" y="71008"/>
                  <a:pt x="1602701" y="0"/>
                  <a:pt x="1690293" y="0"/>
                </a:cubicBezTo>
                <a:close/>
              </a:path>
            </a:pathLst>
          </a:custGeom>
          <a:gradFill flip="none" rotWithShape="1">
            <a:gsLst>
              <a:gs pos="0">
                <a:srgbClr val="CC99FF"/>
              </a:gs>
              <a:gs pos="100000">
                <a:srgbClr val="FF9999"/>
              </a:gs>
            </a:gsLst>
            <a:lin ang="2700000" scaled="1"/>
            <a:tileRect/>
          </a:gradFill>
          <a:ln>
            <a:solidFill>
              <a:schemeClr val="bg1"/>
            </a:solidFill>
          </a:ln>
          <a:effectLst>
            <a:innerShdw blurRad="2032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52EBDE6-200A-404F-B4A6-FC2C8E5A55AA}"/>
              </a:ext>
            </a:extLst>
          </p:cNvPr>
          <p:cNvGrpSpPr/>
          <p:nvPr/>
        </p:nvGrpSpPr>
        <p:grpSpPr>
          <a:xfrm>
            <a:off x="5442222" y="1516168"/>
            <a:ext cx="1185090" cy="1249773"/>
            <a:chOff x="5503454" y="818606"/>
            <a:chExt cx="1185090" cy="1249773"/>
          </a:xfrm>
        </p:grpSpPr>
        <p:sp>
          <p:nvSpPr>
            <p:cNvPr id="16" name="Oval 15">
              <a:extLst>
                <a:ext uri="{FF2B5EF4-FFF2-40B4-BE49-F238E27FC236}">
                  <a16:creationId xmlns:a16="http://schemas.microsoft.com/office/drawing/2014/main" id="{4BE8F232-433D-4B03-A265-32CD58DA542B}"/>
                </a:ext>
              </a:extLst>
            </p:cNvPr>
            <p:cNvSpPr/>
            <p:nvPr/>
          </p:nvSpPr>
          <p:spPr>
            <a:xfrm>
              <a:off x="5503454" y="883289"/>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187AD9-EF0C-49DF-9D72-82EE32B27BED}"/>
                </a:ext>
              </a:extLst>
            </p:cNvPr>
            <p:cNvSpPr/>
            <p:nvPr/>
          </p:nvSpPr>
          <p:spPr>
            <a:xfrm>
              <a:off x="5709194" y="818606"/>
              <a:ext cx="783771" cy="783771"/>
            </a:xfrm>
            <a:prstGeom prst="ellipse">
              <a:avLst/>
            </a:prstGeom>
            <a:gradFill>
              <a:gsLst>
                <a:gs pos="44000">
                  <a:schemeClr val="bg1"/>
                </a:gs>
                <a:gs pos="100000">
                  <a:schemeClr val="bg1">
                    <a:lumMod val="95000"/>
                  </a:schemeClr>
                </a:gs>
              </a:gsLst>
              <a:lin ang="2700000" scaled="1"/>
            </a:gradFill>
            <a:ln w="2222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ullseye">
              <a:extLst>
                <a:ext uri="{FF2B5EF4-FFF2-40B4-BE49-F238E27FC236}">
                  <a16:creationId xmlns:a16="http://schemas.microsoft.com/office/drawing/2014/main" id="{86DEAFA1-8F8C-4EF1-AE95-6A30461A88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0176" y="989150"/>
              <a:ext cx="365760" cy="365760"/>
            </a:xfrm>
            <a:prstGeom prst="rect">
              <a:avLst/>
            </a:prstGeom>
          </p:spPr>
        </p:pic>
      </p:grpSp>
      <p:grpSp>
        <p:nvGrpSpPr>
          <p:cNvPr id="25" name="Group 24">
            <a:extLst>
              <a:ext uri="{FF2B5EF4-FFF2-40B4-BE49-F238E27FC236}">
                <a16:creationId xmlns:a16="http://schemas.microsoft.com/office/drawing/2014/main" id="{52F560A2-33D3-46D0-AD52-7A764AFE6A39}"/>
              </a:ext>
            </a:extLst>
          </p:cNvPr>
          <p:cNvGrpSpPr/>
          <p:nvPr/>
        </p:nvGrpSpPr>
        <p:grpSpPr>
          <a:xfrm>
            <a:off x="7616054" y="3711476"/>
            <a:ext cx="1185090" cy="1185090"/>
            <a:chOff x="7677286" y="3013914"/>
            <a:chExt cx="1185090" cy="1185090"/>
          </a:xfrm>
        </p:grpSpPr>
        <p:sp>
          <p:nvSpPr>
            <p:cNvPr id="18" name="Oval 17">
              <a:extLst>
                <a:ext uri="{FF2B5EF4-FFF2-40B4-BE49-F238E27FC236}">
                  <a16:creationId xmlns:a16="http://schemas.microsoft.com/office/drawing/2014/main" id="{A761810D-986A-4C93-A23A-10CBD284A368}"/>
                </a:ext>
              </a:extLst>
            </p:cNvPr>
            <p:cNvSpPr/>
            <p:nvPr/>
          </p:nvSpPr>
          <p:spPr>
            <a:xfrm>
              <a:off x="7677286" y="3013914"/>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E473F4-BF17-4A45-B8F4-16747FE5AA75}"/>
                </a:ext>
              </a:extLst>
            </p:cNvPr>
            <p:cNvSpPr/>
            <p:nvPr/>
          </p:nvSpPr>
          <p:spPr>
            <a:xfrm>
              <a:off x="8036559" y="3037115"/>
              <a:ext cx="783771" cy="783771"/>
            </a:xfrm>
            <a:prstGeom prst="ellipse">
              <a:avLst/>
            </a:prstGeom>
            <a:gradFill>
              <a:gsLst>
                <a:gs pos="44000">
                  <a:schemeClr val="bg1"/>
                </a:gs>
                <a:gs pos="100000">
                  <a:schemeClr val="bg1">
                    <a:lumMod val="95000"/>
                  </a:schemeClr>
                </a:gs>
              </a:gsLst>
              <a:lin ang="2700000" scaled="1"/>
            </a:gradFill>
            <a:ln w="22225">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Bar graph with upward trend">
              <a:extLst>
                <a:ext uri="{FF2B5EF4-FFF2-40B4-BE49-F238E27FC236}">
                  <a16:creationId xmlns:a16="http://schemas.microsoft.com/office/drawing/2014/main" id="{344EEEB6-7B0F-43B6-A4F9-FBA24B3D40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0079" y="3246119"/>
              <a:ext cx="365760" cy="365760"/>
            </a:xfrm>
            <a:prstGeom prst="rect">
              <a:avLst/>
            </a:prstGeom>
          </p:spPr>
        </p:pic>
      </p:grpSp>
      <p:grpSp>
        <p:nvGrpSpPr>
          <p:cNvPr id="23" name="Group 22">
            <a:extLst>
              <a:ext uri="{FF2B5EF4-FFF2-40B4-BE49-F238E27FC236}">
                <a16:creationId xmlns:a16="http://schemas.microsoft.com/office/drawing/2014/main" id="{209C639A-8A53-4283-AB6F-60C2E16356EE}"/>
              </a:ext>
            </a:extLst>
          </p:cNvPr>
          <p:cNvGrpSpPr/>
          <p:nvPr/>
        </p:nvGrpSpPr>
        <p:grpSpPr>
          <a:xfrm>
            <a:off x="6891474" y="2036506"/>
            <a:ext cx="1204323" cy="1197753"/>
            <a:chOff x="6952706" y="1338944"/>
            <a:chExt cx="1204323" cy="1197753"/>
          </a:xfrm>
        </p:grpSpPr>
        <p:sp>
          <p:nvSpPr>
            <p:cNvPr id="17" name="Oval 16">
              <a:extLst>
                <a:ext uri="{FF2B5EF4-FFF2-40B4-BE49-F238E27FC236}">
                  <a16:creationId xmlns:a16="http://schemas.microsoft.com/office/drawing/2014/main" id="{ADCF97D1-DA0F-43BD-8F5E-26B2CE4BDD85}"/>
                </a:ext>
              </a:extLst>
            </p:cNvPr>
            <p:cNvSpPr/>
            <p:nvPr/>
          </p:nvSpPr>
          <p:spPr>
            <a:xfrm>
              <a:off x="6952706" y="1351607"/>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C6FB9CD-78CC-49B1-9DF1-697D6B2F5F34}"/>
                </a:ext>
              </a:extLst>
            </p:cNvPr>
            <p:cNvSpPr/>
            <p:nvPr/>
          </p:nvSpPr>
          <p:spPr>
            <a:xfrm>
              <a:off x="7373258" y="1338944"/>
              <a:ext cx="783771" cy="783771"/>
            </a:xfrm>
            <a:prstGeom prst="ellipse">
              <a:avLst/>
            </a:prstGeom>
            <a:gradFill>
              <a:gsLst>
                <a:gs pos="44000">
                  <a:schemeClr val="bg1"/>
                </a:gs>
                <a:gs pos="100000">
                  <a:schemeClr val="bg1">
                    <a:lumMod val="95000"/>
                  </a:schemeClr>
                </a:gs>
              </a:gsLst>
              <a:lin ang="2700000" scaled="1"/>
            </a:grad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Sign Language">
              <a:extLst>
                <a:ext uri="{FF2B5EF4-FFF2-40B4-BE49-F238E27FC236}">
                  <a16:creationId xmlns:a16="http://schemas.microsoft.com/office/drawing/2014/main" id="{7828A715-4DAA-4631-A53A-B61906AB5C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82263" y="1547949"/>
              <a:ext cx="365760" cy="365760"/>
            </a:xfrm>
            <a:prstGeom prst="rect">
              <a:avLst/>
            </a:prstGeom>
          </p:spPr>
        </p:pic>
      </p:grpSp>
      <p:grpSp>
        <p:nvGrpSpPr>
          <p:cNvPr id="27" name="Group 26">
            <a:extLst>
              <a:ext uri="{FF2B5EF4-FFF2-40B4-BE49-F238E27FC236}">
                <a16:creationId xmlns:a16="http://schemas.microsoft.com/office/drawing/2014/main" id="{15CBF563-E563-4360-9DAF-6EAD048736BE}"/>
              </a:ext>
            </a:extLst>
          </p:cNvPr>
          <p:cNvGrpSpPr/>
          <p:nvPr/>
        </p:nvGrpSpPr>
        <p:grpSpPr>
          <a:xfrm>
            <a:off x="7254510" y="5432847"/>
            <a:ext cx="1185090" cy="1185090"/>
            <a:chOff x="7315742" y="4735285"/>
            <a:chExt cx="1185090" cy="1185090"/>
          </a:xfrm>
        </p:grpSpPr>
        <p:sp>
          <p:nvSpPr>
            <p:cNvPr id="19" name="Oval 18">
              <a:extLst>
                <a:ext uri="{FF2B5EF4-FFF2-40B4-BE49-F238E27FC236}">
                  <a16:creationId xmlns:a16="http://schemas.microsoft.com/office/drawing/2014/main" id="{4E42496F-CA13-4E18-B812-13B56E93B72A}"/>
                </a:ext>
              </a:extLst>
            </p:cNvPr>
            <p:cNvSpPr/>
            <p:nvPr/>
          </p:nvSpPr>
          <p:spPr>
            <a:xfrm>
              <a:off x="7315742" y="4735285"/>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4B58B09-6A92-4631-ADDA-40A9C20291EE}"/>
                </a:ext>
              </a:extLst>
            </p:cNvPr>
            <p:cNvSpPr/>
            <p:nvPr/>
          </p:nvSpPr>
          <p:spPr>
            <a:xfrm>
              <a:off x="7373258" y="4735285"/>
              <a:ext cx="783771" cy="783771"/>
            </a:xfrm>
            <a:prstGeom prst="ellipse">
              <a:avLst/>
            </a:prstGeom>
            <a:gradFill>
              <a:gsLst>
                <a:gs pos="44000">
                  <a:schemeClr val="bg1"/>
                </a:gs>
                <a:gs pos="100000">
                  <a:schemeClr val="bg1">
                    <a:lumMod val="95000"/>
                  </a:schemeClr>
                </a:gs>
              </a:gsLst>
              <a:lin ang="2700000" scaled="1"/>
            </a:gradFill>
            <a:ln w="222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Bank">
              <a:extLst>
                <a:ext uri="{FF2B5EF4-FFF2-40B4-BE49-F238E27FC236}">
                  <a16:creationId xmlns:a16="http://schemas.microsoft.com/office/drawing/2014/main" id="{4AD58DA2-4EA0-4848-AD6B-2DBEE733B3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2263" y="4940052"/>
              <a:ext cx="365760" cy="365760"/>
            </a:xfrm>
            <a:prstGeom prst="rect">
              <a:avLst/>
            </a:prstGeom>
          </p:spPr>
        </p:pic>
      </p:grpSp>
      <p:grpSp>
        <p:nvGrpSpPr>
          <p:cNvPr id="31" name="Group 30">
            <a:extLst>
              <a:ext uri="{FF2B5EF4-FFF2-40B4-BE49-F238E27FC236}">
                <a16:creationId xmlns:a16="http://schemas.microsoft.com/office/drawing/2014/main" id="{A2D2C594-D20D-4C74-8118-5E7ECD68D780}"/>
              </a:ext>
            </a:extLst>
          </p:cNvPr>
          <p:cNvGrpSpPr/>
          <p:nvPr/>
        </p:nvGrpSpPr>
        <p:grpSpPr>
          <a:xfrm>
            <a:off x="3646264" y="5295870"/>
            <a:ext cx="1185090" cy="1185090"/>
            <a:chOff x="3707496" y="4598308"/>
            <a:chExt cx="1185090" cy="1185090"/>
          </a:xfrm>
        </p:grpSpPr>
        <p:sp>
          <p:nvSpPr>
            <p:cNvPr id="21" name="Oval 20">
              <a:extLst>
                <a:ext uri="{FF2B5EF4-FFF2-40B4-BE49-F238E27FC236}">
                  <a16:creationId xmlns:a16="http://schemas.microsoft.com/office/drawing/2014/main" id="{F17C9869-29E0-4CD7-A6C5-7B6AF0A76507}"/>
                </a:ext>
              </a:extLst>
            </p:cNvPr>
            <p:cNvSpPr/>
            <p:nvPr/>
          </p:nvSpPr>
          <p:spPr>
            <a:xfrm>
              <a:off x="3707496" y="4598308"/>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E192143-78C8-49CD-9A38-DE77C916F183}"/>
                </a:ext>
              </a:extLst>
            </p:cNvPr>
            <p:cNvSpPr/>
            <p:nvPr/>
          </p:nvSpPr>
          <p:spPr>
            <a:xfrm>
              <a:off x="4108815" y="4606834"/>
              <a:ext cx="783771" cy="783771"/>
            </a:xfrm>
            <a:prstGeom prst="ellipse">
              <a:avLst/>
            </a:prstGeom>
            <a:gradFill>
              <a:gsLst>
                <a:gs pos="44000">
                  <a:schemeClr val="bg1"/>
                </a:gs>
                <a:gs pos="100000">
                  <a:schemeClr val="bg1">
                    <a:lumMod val="95000"/>
                  </a:schemeClr>
                </a:gs>
              </a:gsLst>
              <a:lin ang="2700000" scaled="1"/>
            </a:gradFill>
            <a:ln w="2222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Open folder">
              <a:extLst>
                <a:ext uri="{FF2B5EF4-FFF2-40B4-BE49-F238E27FC236}">
                  <a16:creationId xmlns:a16="http://schemas.microsoft.com/office/drawing/2014/main" id="{C4CBDED0-E2D5-44E1-B156-94E9E71988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30341" y="4815839"/>
              <a:ext cx="365760" cy="365760"/>
            </a:xfrm>
            <a:prstGeom prst="rect">
              <a:avLst/>
            </a:prstGeom>
          </p:spPr>
        </p:pic>
      </p:grpSp>
      <p:grpSp>
        <p:nvGrpSpPr>
          <p:cNvPr id="35" name="Group 34">
            <a:extLst>
              <a:ext uri="{FF2B5EF4-FFF2-40B4-BE49-F238E27FC236}">
                <a16:creationId xmlns:a16="http://schemas.microsoft.com/office/drawing/2014/main" id="{E57D02B7-9002-49E5-A1BD-7CFA9B2ED292}"/>
              </a:ext>
            </a:extLst>
          </p:cNvPr>
          <p:cNvGrpSpPr/>
          <p:nvPr/>
        </p:nvGrpSpPr>
        <p:grpSpPr>
          <a:xfrm>
            <a:off x="3795488" y="2052507"/>
            <a:ext cx="1185090" cy="1193529"/>
            <a:chOff x="3925299" y="1467395"/>
            <a:chExt cx="1185090" cy="1193529"/>
          </a:xfrm>
        </p:grpSpPr>
        <p:sp>
          <p:nvSpPr>
            <p:cNvPr id="7" name="Oval 6">
              <a:extLst>
                <a:ext uri="{FF2B5EF4-FFF2-40B4-BE49-F238E27FC236}">
                  <a16:creationId xmlns:a16="http://schemas.microsoft.com/office/drawing/2014/main" id="{BF751732-3E1A-40B7-AE88-55553CF98E88}"/>
                </a:ext>
              </a:extLst>
            </p:cNvPr>
            <p:cNvSpPr/>
            <p:nvPr/>
          </p:nvSpPr>
          <p:spPr>
            <a:xfrm>
              <a:off x="3925299" y="1475834"/>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6EAE447-2B5E-47D7-AE2C-953BCBFFDE79}"/>
                </a:ext>
              </a:extLst>
            </p:cNvPr>
            <p:cNvSpPr/>
            <p:nvPr/>
          </p:nvSpPr>
          <p:spPr>
            <a:xfrm>
              <a:off x="4125959" y="1467395"/>
              <a:ext cx="783771" cy="783771"/>
            </a:xfrm>
            <a:prstGeom prst="ellipse">
              <a:avLst/>
            </a:prstGeom>
            <a:gradFill>
              <a:gsLst>
                <a:gs pos="44000">
                  <a:schemeClr val="bg1"/>
                </a:gs>
                <a:gs pos="100000">
                  <a:schemeClr val="bg1">
                    <a:lumMod val="95000"/>
                  </a:schemeClr>
                </a:gs>
              </a:gsLst>
              <a:lin ang="2700000" scaled="1"/>
            </a:gradFill>
            <a:ln w="22225">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Business Growth">
              <a:extLst>
                <a:ext uri="{FF2B5EF4-FFF2-40B4-BE49-F238E27FC236}">
                  <a16:creationId xmlns:a16="http://schemas.microsoft.com/office/drawing/2014/main" id="{1A35272B-B64B-4F2B-865B-1CA52B3DEDE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35743" y="1676400"/>
              <a:ext cx="365760" cy="365760"/>
            </a:xfrm>
            <a:prstGeom prst="rect">
              <a:avLst/>
            </a:prstGeom>
          </p:spPr>
        </p:pic>
      </p:grpSp>
      <p:grpSp>
        <p:nvGrpSpPr>
          <p:cNvPr id="33" name="Group 32">
            <a:extLst>
              <a:ext uri="{FF2B5EF4-FFF2-40B4-BE49-F238E27FC236}">
                <a16:creationId xmlns:a16="http://schemas.microsoft.com/office/drawing/2014/main" id="{CB378006-160D-4264-BD15-6E216EBDC139}"/>
              </a:ext>
            </a:extLst>
          </p:cNvPr>
          <p:cNvGrpSpPr/>
          <p:nvPr/>
        </p:nvGrpSpPr>
        <p:grpSpPr>
          <a:xfrm>
            <a:off x="3271522" y="3734677"/>
            <a:ext cx="1185090" cy="1204504"/>
            <a:chOff x="3332754" y="3037115"/>
            <a:chExt cx="1185090" cy="1204504"/>
          </a:xfrm>
        </p:grpSpPr>
        <p:sp>
          <p:nvSpPr>
            <p:cNvPr id="22" name="Oval 21">
              <a:extLst>
                <a:ext uri="{FF2B5EF4-FFF2-40B4-BE49-F238E27FC236}">
                  <a16:creationId xmlns:a16="http://schemas.microsoft.com/office/drawing/2014/main" id="{EAAFF0EA-04D3-4F67-82D5-6F2C6542F98C}"/>
                </a:ext>
              </a:extLst>
            </p:cNvPr>
            <p:cNvSpPr/>
            <p:nvPr/>
          </p:nvSpPr>
          <p:spPr>
            <a:xfrm>
              <a:off x="3332754" y="3056529"/>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9A71B8E-48AC-4F44-849F-D6A183F4C691}"/>
                </a:ext>
              </a:extLst>
            </p:cNvPr>
            <p:cNvSpPr/>
            <p:nvPr/>
          </p:nvSpPr>
          <p:spPr>
            <a:xfrm>
              <a:off x="3505747" y="3037115"/>
              <a:ext cx="783771" cy="783771"/>
            </a:xfrm>
            <a:prstGeom prst="ellipse">
              <a:avLst/>
            </a:prstGeom>
            <a:gradFill>
              <a:gsLst>
                <a:gs pos="44000">
                  <a:schemeClr val="bg1"/>
                </a:gs>
                <a:gs pos="100000">
                  <a:schemeClr val="bg1">
                    <a:lumMod val="95000"/>
                  </a:schemeClr>
                </a:gs>
              </a:gsLst>
              <a:lin ang="2700000" scaled="1"/>
            </a:gradFill>
            <a:ln w="22225">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Handshake">
              <a:extLst>
                <a:ext uri="{FF2B5EF4-FFF2-40B4-BE49-F238E27FC236}">
                  <a16:creationId xmlns:a16="http://schemas.microsoft.com/office/drawing/2014/main" id="{6F314ED9-9E44-4074-AAB7-A6C477EBC64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42419" y="3268210"/>
              <a:ext cx="365760" cy="365760"/>
            </a:xfrm>
            <a:prstGeom prst="rect">
              <a:avLst/>
            </a:prstGeom>
          </p:spPr>
        </p:pic>
      </p:grpSp>
      <p:grpSp>
        <p:nvGrpSpPr>
          <p:cNvPr id="29" name="Group 28">
            <a:extLst>
              <a:ext uri="{FF2B5EF4-FFF2-40B4-BE49-F238E27FC236}">
                <a16:creationId xmlns:a16="http://schemas.microsoft.com/office/drawing/2014/main" id="{9BEFC0B8-1659-41CC-88EC-C41C1F752909}"/>
              </a:ext>
            </a:extLst>
          </p:cNvPr>
          <p:cNvGrpSpPr/>
          <p:nvPr/>
        </p:nvGrpSpPr>
        <p:grpSpPr>
          <a:xfrm>
            <a:off x="5427707" y="6081182"/>
            <a:ext cx="1185090" cy="1233805"/>
            <a:chOff x="5488939" y="5383620"/>
            <a:chExt cx="1185090" cy="1233805"/>
          </a:xfrm>
        </p:grpSpPr>
        <p:sp>
          <p:nvSpPr>
            <p:cNvPr id="20" name="Oval 19">
              <a:extLst>
                <a:ext uri="{FF2B5EF4-FFF2-40B4-BE49-F238E27FC236}">
                  <a16:creationId xmlns:a16="http://schemas.microsoft.com/office/drawing/2014/main" id="{27617C6F-478C-41F6-9247-66CFD57DC462}"/>
                </a:ext>
              </a:extLst>
            </p:cNvPr>
            <p:cNvSpPr/>
            <p:nvPr/>
          </p:nvSpPr>
          <p:spPr>
            <a:xfrm>
              <a:off x="5488939" y="5432335"/>
              <a:ext cx="1185090" cy="1185090"/>
            </a:xfrm>
            <a:prstGeom prst="ellipse">
              <a:avLst/>
            </a:prstGeom>
            <a:solidFill>
              <a:schemeClr val="tx1">
                <a:alpha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3810BB-B40C-4CD1-B9A4-59BCA7793624}"/>
                </a:ext>
              </a:extLst>
            </p:cNvPr>
            <p:cNvSpPr/>
            <p:nvPr/>
          </p:nvSpPr>
          <p:spPr>
            <a:xfrm>
              <a:off x="5689601" y="5383620"/>
              <a:ext cx="783771" cy="783771"/>
            </a:xfrm>
            <a:prstGeom prst="ellipse">
              <a:avLst/>
            </a:prstGeom>
            <a:gradFill>
              <a:gsLst>
                <a:gs pos="44000">
                  <a:schemeClr val="bg1"/>
                </a:gs>
                <a:gs pos="100000">
                  <a:schemeClr val="bg1">
                    <a:lumMod val="95000"/>
                  </a:schemeClr>
                </a:gs>
              </a:gsLst>
              <a:lin ang="2700000" scaled="1"/>
            </a:gradFill>
            <a:ln w="22225">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Podium">
              <a:extLst>
                <a:ext uri="{FF2B5EF4-FFF2-40B4-BE49-F238E27FC236}">
                  <a16:creationId xmlns:a16="http://schemas.microsoft.com/office/drawing/2014/main" id="{098345C0-E5FC-41C5-8C76-4D93A752409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98604" y="5554085"/>
              <a:ext cx="365760" cy="365760"/>
            </a:xfrm>
            <a:prstGeom prst="rect">
              <a:avLst/>
            </a:prstGeom>
          </p:spPr>
        </p:pic>
      </p:grpSp>
      <p:grpSp>
        <p:nvGrpSpPr>
          <p:cNvPr id="2" name="Group 1">
            <a:extLst>
              <a:ext uri="{FF2B5EF4-FFF2-40B4-BE49-F238E27FC236}">
                <a16:creationId xmlns:a16="http://schemas.microsoft.com/office/drawing/2014/main" id="{B10B1322-5108-402D-A2B5-694F2E9F7C67}"/>
              </a:ext>
            </a:extLst>
          </p:cNvPr>
          <p:cNvGrpSpPr/>
          <p:nvPr/>
        </p:nvGrpSpPr>
        <p:grpSpPr>
          <a:xfrm>
            <a:off x="4728483" y="2820277"/>
            <a:ext cx="2612571" cy="2612571"/>
            <a:chOff x="4789715" y="2122715"/>
            <a:chExt cx="2612571" cy="2612571"/>
          </a:xfrm>
        </p:grpSpPr>
        <p:sp>
          <p:nvSpPr>
            <p:cNvPr id="3" name="Oval 2">
              <a:extLst>
                <a:ext uri="{FF2B5EF4-FFF2-40B4-BE49-F238E27FC236}">
                  <a16:creationId xmlns:a16="http://schemas.microsoft.com/office/drawing/2014/main" id="{33F0B07A-6E51-46EA-B200-A066EC9EA800}"/>
                </a:ext>
              </a:extLst>
            </p:cNvPr>
            <p:cNvSpPr/>
            <p:nvPr/>
          </p:nvSpPr>
          <p:spPr>
            <a:xfrm>
              <a:off x="4789715" y="2122715"/>
              <a:ext cx="2612571" cy="2612571"/>
            </a:xfrm>
            <a:prstGeom prst="ellipse">
              <a:avLst/>
            </a:prstGeom>
            <a:gradFill>
              <a:gsLst>
                <a:gs pos="0">
                  <a:schemeClr val="bg1"/>
                </a:gs>
                <a:gs pos="100000">
                  <a:schemeClr val="bg1">
                    <a:lumMod val="85000"/>
                  </a:schemeClr>
                </a:gs>
              </a:gsLst>
              <a:lin ang="2700000" scaled="1"/>
            </a:gradFill>
            <a:ln>
              <a:noFill/>
            </a:ln>
            <a:effectLst>
              <a:outerShdw blurRad="165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9797013-5966-43FF-9854-BD98052B0398}"/>
                </a:ext>
              </a:extLst>
            </p:cNvPr>
            <p:cNvSpPr/>
            <p:nvPr/>
          </p:nvSpPr>
          <p:spPr>
            <a:xfrm>
              <a:off x="4977494" y="2310494"/>
              <a:ext cx="2237013" cy="223701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F331A15-3A3B-4E22-974E-F067C5957513}"/>
                </a:ext>
              </a:extLst>
            </p:cNvPr>
            <p:cNvSpPr txBox="1"/>
            <p:nvPr/>
          </p:nvSpPr>
          <p:spPr>
            <a:xfrm>
              <a:off x="4833849" y="3105833"/>
              <a:ext cx="2558414" cy="646331"/>
            </a:xfrm>
            <a:prstGeom prst="rect">
              <a:avLst/>
            </a:prstGeom>
            <a:noFill/>
          </p:spPr>
          <p:txBody>
            <a:bodyPr wrap="square" rtlCol="0">
              <a:spAutoFit/>
            </a:bodyPr>
            <a:lstStyle/>
            <a:p>
              <a:pPr algn="ctr"/>
              <a:r>
                <a:rPr lang="ar-SY" dirty="0">
                  <a:solidFill>
                    <a:schemeClr val="bg1"/>
                  </a:solidFill>
                  <a:effectLst>
                    <a:outerShdw blurRad="38100" dist="38100" dir="2700000" algn="tl">
                      <a:srgbClr val="000000">
                        <a:alpha val="43137"/>
                      </a:srgbClr>
                    </a:outerShdw>
                  </a:effectLst>
                  <a:latin typeface="Oswald" panose="02000503000000000000" pitchFamily="2" charset="0"/>
                </a:rPr>
                <a:t> العوامل التي ســـاعدت على تطوير الصناعـــة</a:t>
              </a:r>
              <a:endParaRPr lang="en-US" dirty="0">
                <a:solidFill>
                  <a:schemeClr val="bg1"/>
                </a:solidFill>
                <a:effectLst>
                  <a:outerShdw blurRad="38100" dist="38100" dir="2700000" algn="tl">
                    <a:srgbClr val="000000">
                      <a:alpha val="43137"/>
                    </a:srgbClr>
                  </a:outerShdw>
                </a:effectLst>
                <a:latin typeface="Oswald" panose="02000503000000000000" pitchFamily="2" charset="0"/>
              </a:endParaRPr>
            </a:p>
          </p:txBody>
        </p:sp>
      </p:grpSp>
      <p:sp>
        <p:nvSpPr>
          <p:cNvPr id="41" name="TextBox 40">
            <a:extLst>
              <a:ext uri="{FF2B5EF4-FFF2-40B4-BE49-F238E27FC236}">
                <a16:creationId xmlns:a16="http://schemas.microsoft.com/office/drawing/2014/main" id="{AF5C7CBD-17BF-44B2-9ED2-1F851B39369E}"/>
              </a:ext>
            </a:extLst>
          </p:cNvPr>
          <p:cNvSpPr txBox="1"/>
          <p:nvPr/>
        </p:nvSpPr>
        <p:spPr>
          <a:xfrm>
            <a:off x="6321106" y="1189148"/>
            <a:ext cx="2104572" cy="646331"/>
          </a:xfrm>
          <a:prstGeom prst="rect">
            <a:avLst/>
          </a:prstGeom>
          <a:noFill/>
        </p:spPr>
        <p:txBody>
          <a:bodyPr wrap="square" rtlCol="0">
            <a:spAutoFit/>
          </a:bodyPr>
          <a:lstStyle/>
          <a:p>
            <a:pPr algn="ctr"/>
            <a:r>
              <a:rPr lang="ar-SY" dirty="0"/>
              <a:t>توافر البنية الأساسية واكتمالها.</a:t>
            </a:r>
            <a:endParaRPr lang="en-US" dirty="0"/>
          </a:p>
        </p:txBody>
      </p:sp>
      <p:sp>
        <p:nvSpPr>
          <p:cNvPr id="42" name="TextBox 41">
            <a:extLst>
              <a:ext uri="{FF2B5EF4-FFF2-40B4-BE49-F238E27FC236}">
                <a16:creationId xmlns:a16="http://schemas.microsoft.com/office/drawing/2014/main" id="{8B41DE4B-C427-4439-ABAF-15AE42097DCB}"/>
              </a:ext>
            </a:extLst>
          </p:cNvPr>
          <p:cNvSpPr txBox="1"/>
          <p:nvPr/>
        </p:nvSpPr>
        <p:spPr>
          <a:xfrm>
            <a:off x="8119472" y="1984491"/>
            <a:ext cx="2104572" cy="369332"/>
          </a:xfrm>
          <a:prstGeom prst="rect">
            <a:avLst/>
          </a:prstGeom>
          <a:noFill/>
        </p:spPr>
        <p:txBody>
          <a:bodyPr wrap="square" rtlCol="0">
            <a:spAutoFit/>
          </a:bodyPr>
          <a:lstStyle/>
          <a:p>
            <a:pPr algn="ctr"/>
            <a:r>
              <a:rPr lang="ar-SY" dirty="0"/>
              <a:t>التشجيع الحكومي</a:t>
            </a:r>
            <a:endParaRPr lang="en-US" dirty="0"/>
          </a:p>
        </p:txBody>
      </p:sp>
      <p:sp>
        <p:nvSpPr>
          <p:cNvPr id="43" name="TextBox 42">
            <a:extLst>
              <a:ext uri="{FF2B5EF4-FFF2-40B4-BE49-F238E27FC236}">
                <a16:creationId xmlns:a16="http://schemas.microsoft.com/office/drawing/2014/main" id="{BEAA9378-FE9C-4659-B9D0-6716D9ED2680}"/>
              </a:ext>
            </a:extLst>
          </p:cNvPr>
          <p:cNvSpPr txBox="1"/>
          <p:nvPr/>
        </p:nvSpPr>
        <p:spPr>
          <a:xfrm>
            <a:off x="8798013" y="3759717"/>
            <a:ext cx="2104572" cy="369332"/>
          </a:xfrm>
          <a:prstGeom prst="rect">
            <a:avLst/>
          </a:prstGeom>
          <a:noFill/>
        </p:spPr>
        <p:txBody>
          <a:bodyPr wrap="square" rtlCol="0">
            <a:spAutoFit/>
          </a:bodyPr>
          <a:lstStyle/>
          <a:p>
            <a:pPr algn="ctr"/>
            <a:r>
              <a:rPr lang="ar-SY" dirty="0"/>
              <a:t>وجود رأس المال</a:t>
            </a:r>
            <a:endParaRPr lang="en-US" dirty="0"/>
          </a:p>
        </p:txBody>
      </p:sp>
      <p:sp>
        <p:nvSpPr>
          <p:cNvPr id="44" name="TextBox 43">
            <a:extLst>
              <a:ext uri="{FF2B5EF4-FFF2-40B4-BE49-F238E27FC236}">
                <a16:creationId xmlns:a16="http://schemas.microsoft.com/office/drawing/2014/main" id="{38F39F96-33AF-42EE-A710-9896CFD4E762}"/>
              </a:ext>
            </a:extLst>
          </p:cNvPr>
          <p:cNvSpPr txBox="1"/>
          <p:nvPr/>
        </p:nvSpPr>
        <p:spPr>
          <a:xfrm>
            <a:off x="8198847" y="5572933"/>
            <a:ext cx="2104572" cy="923330"/>
          </a:xfrm>
          <a:prstGeom prst="rect">
            <a:avLst/>
          </a:prstGeom>
          <a:noFill/>
        </p:spPr>
        <p:txBody>
          <a:bodyPr wrap="square" rtlCol="0">
            <a:spAutoFit/>
          </a:bodyPr>
          <a:lstStyle/>
          <a:p>
            <a:pPr algn="ctr"/>
            <a:r>
              <a:rPr lang="ar-SY" dirty="0"/>
              <a:t>توافر مصادر الطاقة (النفط، والغاز، والمواد الخام)</a:t>
            </a:r>
            <a:endParaRPr lang="en-US" dirty="0"/>
          </a:p>
        </p:txBody>
      </p:sp>
      <p:sp>
        <p:nvSpPr>
          <p:cNvPr id="46" name="TextBox 45">
            <a:extLst>
              <a:ext uri="{FF2B5EF4-FFF2-40B4-BE49-F238E27FC236}">
                <a16:creationId xmlns:a16="http://schemas.microsoft.com/office/drawing/2014/main" id="{B5B16976-6BA0-4220-87CA-C85D87A90376}"/>
              </a:ext>
            </a:extLst>
          </p:cNvPr>
          <p:cNvSpPr txBox="1"/>
          <p:nvPr/>
        </p:nvSpPr>
        <p:spPr>
          <a:xfrm>
            <a:off x="1943693" y="5238419"/>
            <a:ext cx="2104572" cy="646331"/>
          </a:xfrm>
          <a:prstGeom prst="rect">
            <a:avLst/>
          </a:prstGeom>
          <a:noFill/>
        </p:spPr>
        <p:txBody>
          <a:bodyPr wrap="square" rtlCol="0">
            <a:spAutoFit/>
          </a:bodyPr>
          <a:lstStyle/>
          <a:p>
            <a:pPr algn="ctr"/>
            <a:r>
              <a:rPr lang="ar-SY" dirty="0"/>
              <a:t>توافر الأيدي العاملة المدربة. </a:t>
            </a:r>
            <a:endParaRPr lang="en-US" dirty="0"/>
          </a:p>
        </p:txBody>
      </p:sp>
      <p:sp>
        <p:nvSpPr>
          <p:cNvPr id="47" name="TextBox 46">
            <a:extLst>
              <a:ext uri="{FF2B5EF4-FFF2-40B4-BE49-F238E27FC236}">
                <a16:creationId xmlns:a16="http://schemas.microsoft.com/office/drawing/2014/main" id="{12CB3B17-DF7B-4236-94D2-FEF4C39D3B99}"/>
              </a:ext>
            </a:extLst>
          </p:cNvPr>
          <p:cNvSpPr txBox="1"/>
          <p:nvPr/>
        </p:nvSpPr>
        <p:spPr>
          <a:xfrm>
            <a:off x="1261882" y="3803395"/>
            <a:ext cx="2104572" cy="369332"/>
          </a:xfrm>
          <a:prstGeom prst="rect">
            <a:avLst/>
          </a:prstGeom>
          <a:noFill/>
        </p:spPr>
        <p:txBody>
          <a:bodyPr wrap="square" rtlCol="0">
            <a:spAutoFit/>
          </a:bodyPr>
          <a:lstStyle/>
          <a:p>
            <a:pPr algn="ctr"/>
            <a:r>
              <a:rPr lang="ar-SY" dirty="0"/>
              <a:t>توافر النقل والمواصلات.</a:t>
            </a:r>
            <a:endParaRPr lang="en-US" dirty="0"/>
          </a:p>
        </p:txBody>
      </p:sp>
      <p:sp>
        <p:nvSpPr>
          <p:cNvPr id="48" name="TextBox 47">
            <a:extLst>
              <a:ext uri="{FF2B5EF4-FFF2-40B4-BE49-F238E27FC236}">
                <a16:creationId xmlns:a16="http://schemas.microsoft.com/office/drawing/2014/main" id="{0D424FB1-2A9D-4E1F-8CD8-5955C22565ED}"/>
              </a:ext>
            </a:extLst>
          </p:cNvPr>
          <p:cNvSpPr txBox="1"/>
          <p:nvPr/>
        </p:nvSpPr>
        <p:spPr>
          <a:xfrm>
            <a:off x="1881753" y="2050836"/>
            <a:ext cx="2104572" cy="369332"/>
          </a:xfrm>
          <a:prstGeom prst="rect">
            <a:avLst/>
          </a:prstGeom>
          <a:noFill/>
        </p:spPr>
        <p:txBody>
          <a:bodyPr wrap="square" rtlCol="0">
            <a:spAutoFit/>
          </a:bodyPr>
          <a:lstStyle/>
          <a:p>
            <a:pPr algn="ctr"/>
            <a:r>
              <a:rPr lang="ar-SY" dirty="0"/>
              <a:t>استعمال التقنية الحديثة.</a:t>
            </a:r>
            <a:endParaRPr lang="en-US" dirty="0"/>
          </a:p>
        </p:txBody>
      </p:sp>
      <p:sp>
        <p:nvSpPr>
          <p:cNvPr id="49" name="Rectangle 4">
            <a:extLst>
              <a:ext uri="{FF2B5EF4-FFF2-40B4-BE49-F238E27FC236}">
                <a16:creationId xmlns:a16="http://schemas.microsoft.com/office/drawing/2014/main" id="{2BCBAA54-D256-4933-BF67-87599088634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مجموعة 83">
            <a:extLst>
              <a:ext uri="{FF2B5EF4-FFF2-40B4-BE49-F238E27FC236}">
                <a16:creationId xmlns:a16="http://schemas.microsoft.com/office/drawing/2014/main" id="{7364B227-8310-4EE7-9105-BF2DA2A93663}"/>
              </a:ext>
            </a:extLst>
          </p:cNvPr>
          <p:cNvGrpSpPr/>
          <p:nvPr/>
        </p:nvGrpSpPr>
        <p:grpSpPr>
          <a:xfrm>
            <a:off x="338813" y="22303"/>
            <a:ext cx="8201466" cy="1128959"/>
            <a:chOff x="338813" y="22303"/>
            <a:chExt cx="8201466" cy="1128959"/>
          </a:xfrm>
        </p:grpSpPr>
        <p:grpSp>
          <p:nvGrpSpPr>
            <p:cNvPr id="51" name="مجموعة 84">
              <a:extLst>
                <a:ext uri="{FF2B5EF4-FFF2-40B4-BE49-F238E27FC236}">
                  <a16:creationId xmlns:a16="http://schemas.microsoft.com/office/drawing/2014/main" id="{DFC44A17-2905-4D49-86C2-7B9F9E4FADBE}"/>
                </a:ext>
              </a:extLst>
            </p:cNvPr>
            <p:cNvGrpSpPr/>
            <p:nvPr/>
          </p:nvGrpSpPr>
          <p:grpSpPr>
            <a:xfrm>
              <a:off x="338813" y="22303"/>
              <a:ext cx="1704537" cy="1128957"/>
              <a:chOff x="338813" y="22303"/>
              <a:chExt cx="1704537" cy="1128957"/>
            </a:xfrm>
          </p:grpSpPr>
          <p:sp>
            <p:nvSpPr>
              <p:cNvPr id="62" name="Rectangle: Top Corners Rounded 29">
                <a:extLst>
                  <a:ext uri="{FF2B5EF4-FFF2-40B4-BE49-F238E27FC236}">
                    <a16:creationId xmlns:a16="http://schemas.microsoft.com/office/drawing/2014/main" id="{6ADA7417-74FD-4A73-8843-396801D4D463}"/>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37">
                <a:extLst>
                  <a:ext uri="{FF2B5EF4-FFF2-40B4-BE49-F238E27FC236}">
                    <a16:creationId xmlns:a16="http://schemas.microsoft.com/office/drawing/2014/main" id="{B7A793F9-E38D-4616-8522-6764099BAFDB}"/>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52" name="مجموعة 85">
              <a:extLst>
                <a:ext uri="{FF2B5EF4-FFF2-40B4-BE49-F238E27FC236}">
                  <a16:creationId xmlns:a16="http://schemas.microsoft.com/office/drawing/2014/main" id="{3EF1A92B-A31D-4FFF-A9E5-BD26E6E9B0A9}"/>
                </a:ext>
              </a:extLst>
            </p:cNvPr>
            <p:cNvGrpSpPr/>
            <p:nvPr/>
          </p:nvGrpSpPr>
          <p:grpSpPr>
            <a:xfrm>
              <a:off x="2350491" y="22303"/>
              <a:ext cx="6189788" cy="1128959"/>
              <a:chOff x="2350491" y="22303"/>
              <a:chExt cx="6189788" cy="1128959"/>
            </a:xfrm>
          </p:grpSpPr>
          <p:sp>
            <p:nvSpPr>
              <p:cNvPr id="57" name="Rectangle: Top Corners Rounded 30">
                <a:extLst>
                  <a:ext uri="{FF2B5EF4-FFF2-40B4-BE49-F238E27FC236}">
                    <a16:creationId xmlns:a16="http://schemas.microsoft.com/office/drawing/2014/main" id="{B68E77A7-8741-4B61-948D-38CE2350A265}"/>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2" descr="Thought bubble">
                <a:extLst>
                  <a:ext uri="{FF2B5EF4-FFF2-40B4-BE49-F238E27FC236}">
                    <a16:creationId xmlns:a16="http://schemas.microsoft.com/office/drawing/2014/main" id="{82C34EC2-5605-49DB-92FA-E27BCFD7F302}"/>
                  </a:ext>
                </a:extLst>
              </p:cNvPr>
              <p:cNvPicPr>
                <a:picLocks/>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2771001" y="356747"/>
                <a:ext cx="640080" cy="640080"/>
              </a:xfrm>
              <a:prstGeom prst="rect">
                <a:avLst/>
              </a:prstGeom>
            </p:spPr>
          </p:pic>
          <p:grpSp>
            <p:nvGrpSpPr>
              <p:cNvPr id="59" name="Group 52">
                <a:extLst>
                  <a:ext uri="{FF2B5EF4-FFF2-40B4-BE49-F238E27FC236}">
                    <a16:creationId xmlns:a16="http://schemas.microsoft.com/office/drawing/2014/main" id="{73C9C544-0CCF-4074-91D7-0114196F892F}"/>
                  </a:ext>
                </a:extLst>
              </p:cNvPr>
              <p:cNvGrpSpPr/>
              <p:nvPr/>
            </p:nvGrpSpPr>
            <p:grpSpPr>
              <a:xfrm>
                <a:off x="3380210" y="165530"/>
                <a:ext cx="5116090" cy="822697"/>
                <a:chOff x="5162561" y="1484950"/>
                <a:chExt cx="5116090" cy="822697"/>
              </a:xfrm>
            </p:grpSpPr>
            <p:sp>
              <p:nvSpPr>
                <p:cNvPr id="60" name="TextBox 53">
                  <a:extLst>
                    <a:ext uri="{FF2B5EF4-FFF2-40B4-BE49-F238E27FC236}">
                      <a16:creationId xmlns:a16="http://schemas.microsoft.com/office/drawing/2014/main" id="{C46CB4E3-CFEB-4AE6-B501-6764C0D7C4D2}"/>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61" name="TextBox 54">
                  <a:extLst>
                    <a:ext uri="{FF2B5EF4-FFF2-40B4-BE49-F238E27FC236}">
                      <a16:creationId xmlns:a16="http://schemas.microsoft.com/office/drawing/2014/main" id="{4AB7DEB9-7338-46B1-8BD6-E34192AAAA07}"/>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53" name="Group 31">
              <a:extLst>
                <a:ext uri="{FF2B5EF4-FFF2-40B4-BE49-F238E27FC236}">
                  <a16:creationId xmlns:a16="http://schemas.microsoft.com/office/drawing/2014/main" id="{F8E9319E-D2D1-4CCF-A4A0-BAA8705D3225}"/>
                </a:ext>
              </a:extLst>
            </p:cNvPr>
            <p:cNvGrpSpPr/>
            <p:nvPr/>
          </p:nvGrpSpPr>
          <p:grpSpPr>
            <a:xfrm flipH="1">
              <a:off x="1665860" y="455392"/>
              <a:ext cx="1074076" cy="327224"/>
              <a:chOff x="3454205" y="1667025"/>
              <a:chExt cx="1074076" cy="239151"/>
            </a:xfrm>
          </p:grpSpPr>
          <p:sp>
            <p:nvSpPr>
              <p:cNvPr id="54" name="Oval 32">
                <a:extLst>
                  <a:ext uri="{FF2B5EF4-FFF2-40B4-BE49-F238E27FC236}">
                    <a16:creationId xmlns:a16="http://schemas.microsoft.com/office/drawing/2014/main" id="{39EDE407-1996-45CA-A416-85DCDC40A91B}"/>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3">
                <a:extLst>
                  <a:ext uri="{FF2B5EF4-FFF2-40B4-BE49-F238E27FC236}">
                    <a16:creationId xmlns:a16="http://schemas.microsoft.com/office/drawing/2014/main" id="{80D4C960-05C1-4CD1-B9A2-674E2CDD9D38}"/>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Terminator 34">
                <a:extLst>
                  <a:ext uri="{FF2B5EF4-FFF2-40B4-BE49-F238E27FC236}">
                    <a16:creationId xmlns:a16="http://schemas.microsoft.com/office/drawing/2014/main" id="{3585D2CD-6068-435B-AFF2-F24989C25AAE}"/>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Rectangle 5">
            <a:extLst>
              <a:ext uri="{FF2B5EF4-FFF2-40B4-BE49-F238E27FC236}">
                <a16:creationId xmlns:a16="http://schemas.microsoft.com/office/drawing/2014/main" id="{06DB8731-1A32-46AA-82C5-748A9B786352}"/>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28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strVal val="4*#ppt_w"/>
                                          </p:val>
                                        </p:tav>
                                        <p:tav tm="100000">
                                          <p:val>
                                            <p:strVal val="#ppt_w"/>
                                          </p:val>
                                        </p:tav>
                                      </p:tavLst>
                                    </p:anim>
                                    <p:anim calcmode="lin" valueType="num">
                                      <p:cBhvr>
                                        <p:cTn id="19"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17" presetClass="entr" presetSubtype="4"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ppt_h/2"/>
                                          </p:val>
                                        </p:tav>
                                        <p:tav tm="100000">
                                          <p:val>
                                            <p:strVal val="#ppt_y"/>
                                          </p:val>
                                        </p:tav>
                                      </p:tavLst>
                                    </p:anim>
                                    <p:anim calcmode="lin" valueType="num">
                                      <p:cBhvr>
                                        <p:cTn id="31" dur="500" fill="hold"/>
                                        <p:tgtEl>
                                          <p:spTgt spid="41"/>
                                        </p:tgtEl>
                                        <p:attrNameLst>
                                          <p:attrName>ppt_w</p:attrName>
                                        </p:attrNameLst>
                                      </p:cBhvr>
                                      <p:tavLst>
                                        <p:tav tm="0">
                                          <p:val>
                                            <p:strVal val="#ppt_w"/>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ppt_x</p:attrName>
                                        </p:attrNameLst>
                                      </p:cBhvr>
                                      <p:tavLst>
                                        <p:tav tm="0">
                                          <p:val>
                                            <p:strVal val="#ppt_x-#ppt_w/2"/>
                                          </p:val>
                                        </p:tav>
                                        <p:tav tm="100000">
                                          <p:val>
                                            <p:strVal val="#ppt_x"/>
                                          </p:val>
                                        </p:tav>
                                      </p:tavLst>
                                    </p:anim>
                                    <p:anim calcmode="lin" valueType="num">
                                      <p:cBhvr>
                                        <p:cTn id="43" dur="500" fill="hold"/>
                                        <p:tgtEl>
                                          <p:spTgt spid="42"/>
                                        </p:tgtEl>
                                        <p:attrNameLst>
                                          <p:attrName>ppt_y</p:attrName>
                                        </p:attrNameLst>
                                      </p:cBhvr>
                                      <p:tavLst>
                                        <p:tav tm="0">
                                          <p:val>
                                            <p:strVal val="#ppt_y"/>
                                          </p:val>
                                        </p:tav>
                                        <p:tav tm="100000">
                                          <p:val>
                                            <p:strVal val="#ppt_y"/>
                                          </p:val>
                                        </p:tav>
                                      </p:tavLst>
                                    </p:anim>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17"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ppt_x-#ppt_w/2"/>
                                          </p:val>
                                        </p:tav>
                                        <p:tav tm="100000">
                                          <p:val>
                                            <p:strVal val="#ppt_x"/>
                                          </p:val>
                                        </p:tav>
                                      </p:tavLst>
                                    </p:anim>
                                    <p:anim calcmode="lin" valueType="num">
                                      <p:cBhvr>
                                        <p:cTn id="56" dur="500" fill="hold"/>
                                        <p:tgtEl>
                                          <p:spTgt spid="43"/>
                                        </p:tgtEl>
                                        <p:attrNameLst>
                                          <p:attrName>ppt_y</p:attrName>
                                        </p:attrNameLst>
                                      </p:cBhvr>
                                      <p:tavLst>
                                        <p:tav tm="0">
                                          <p:val>
                                            <p:strVal val="#ppt_y"/>
                                          </p:val>
                                        </p:tav>
                                        <p:tav tm="100000">
                                          <p:val>
                                            <p:strVal val="#ppt_y"/>
                                          </p:val>
                                        </p:tav>
                                      </p:tavLst>
                                    </p:anim>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17" presetClass="entr" presetSubtype="8"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ppt_x</p:attrName>
                                        </p:attrNameLst>
                                      </p:cBhvr>
                                      <p:tavLst>
                                        <p:tav tm="0">
                                          <p:val>
                                            <p:strVal val="#ppt_x-#ppt_w/2"/>
                                          </p:val>
                                        </p:tav>
                                        <p:tav tm="100000">
                                          <p:val>
                                            <p:strVal val="#ppt_x"/>
                                          </p:val>
                                        </p:tav>
                                      </p:tavLst>
                                    </p:anim>
                                    <p:anim calcmode="lin" valueType="num">
                                      <p:cBhvr>
                                        <p:cTn id="69" dur="500" fill="hold"/>
                                        <p:tgtEl>
                                          <p:spTgt spid="44"/>
                                        </p:tgtEl>
                                        <p:attrNameLst>
                                          <p:attrName>ppt_y</p:attrName>
                                        </p:attrNameLst>
                                      </p:cBhvr>
                                      <p:tavLst>
                                        <p:tav tm="0">
                                          <p:val>
                                            <p:strVal val="#ppt_y"/>
                                          </p:val>
                                        </p:tav>
                                        <p:tav tm="100000">
                                          <p:val>
                                            <p:strVal val="#ppt_y"/>
                                          </p:val>
                                        </p:tav>
                                      </p:tavLst>
                                    </p:anim>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childTnLst>
                                </p:cTn>
                              </p:par>
                            </p:childTnLst>
                          </p:cTn>
                        </p:par>
                        <p:par>
                          <p:cTn id="78" fill="hold">
                            <p:stCondLst>
                              <p:cond delay="500"/>
                            </p:stCondLst>
                            <p:childTnLst>
                              <p:par>
                                <p:cTn id="79" presetID="17" presetClass="entr" presetSubtype="1"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p:cTn id="81" dur="500" fill="hold"/>
                                        <p:tgtEl>
                                          <p:spTgt spid="45"/>
                                        </p:tgtEl>
                                        <p:attrNameLst>
                                          <p:attrName>ppt_x</p:attrName>
                                        </p:attrNameLst>
                                      </p:cBhvr>
                                      <p:tavLst>
                                        <p:tav tm="0">
                                          <p:val>
                                            <p:strVal val="#ppt_x"/>
                                          </p:val>
                                        </p:tav>
                                        <p:tav tm="100000">
                                          <p:val>
                                            <p:strVal val="#ppt_x"/>
                                          </p:val>
                                        </p:tav>
                                      </p:tavLst>
                                    </p:anim>
                                    <p:anim calcmode="lin" valueType="num">
                                      <p:cBhvr>
                                        <p:cTn id="82" dur="500" fill="hold"/>
                                        <p:tgtEl>
                                          <p:spTgt spid="45"/>
                                        </p:tgtEl>
                                        <p:attrNameLst>
                                          <p:attrName>ppt_y</p:attrName>
                                        </p:attrNameLst>
                                      </p:cBhvr>
                                      <p:tavLst>
                                        <p:tav tm="0">
                                          <p:val>
                                            <p:strVal val="#ppt_y-#ppt_h/2"/>
                                          </p:val>
                                        </p:tav>
                                        <p:tav tm="100000">
                                          <p:val>
                                            <p:strVal val="#ppt_y"/>
                                          </p:val>
                                        </p:tav>
                                      </p:tavLst>
                                    </p:anim>
                                    <p:anim calcmode="lin" valueType="num">
                                      <p:cBhvr>
                                        <p:cTn id="83" dur="500" fill="hold"/>
                                        <p:tgtEl>
                                          <p:spTgt spid="45"/>
                                        </p:tgtEl>
                                        <p:attrNameLst>
                                          <p:attrName>ppt_w</p:attrName>
                                        </p:attrNameLst>
                                      </p:cBhvr>
                                      <p:tavLst>
                                        <p:tav tm="0">
                                          <p:val>
                                            <p:strVal val="#ppt_w"/>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500" fill="hold"/>
                                        <p:tgtEl>
                                          <p:spTgt spid="31"/>
                                        </p:tgtEl>
                                        <p:attrNameLst>
                                          <p:attrName>ppt_w</p:attrName>
                                        </p:attrNameLst>
                                      </p:cBhvr>
                                      <p:tavLst>
                                        <p:tav tm="0">
                                          <p:val>
                                            <p:fltVal val="0"/>
                                          </p:val>
                                        </p:tav>
                                        <p:tav tm="100000">
                                          <p:val>
                                            <p:strVal val="#ppt_w"/>
                                          </p:val>
                                        </p:tav>
                                      </p:tavLst>
                                    </p:anim>
                                    <p:anim calcmode="lin" valueType="num">
                                      <p:cBhvr>
                                        <p:cTn id="90" dur="500" fill="hold"/>
                                        <p:tgtEl>
                                          <p:spTgt spid="31"/>
                                        </p:tgtEl>
                                        <p:attrNameLst>
                                          <p:attrName>ppt_h</p:attrName>
                                        </p:attrNameLst>
                                      </p:cBhvr>
                                      <p:tavLst>
                                        <p:tav tm="0">
                                          <p:val>
                                            <p:fltVal val="0"/>
                                          </p:val>
                                        </p:tav>
                                        <p:tav tm="100000">
                                          <p:val>
                                            <p:strVal val="#ppt_h"/>
                                          </p:val>
                                        </p:tav>
                                      </p:tavLst>
                                    </p:anim>
                                  </p:childTnLst>
                                </p:cTn>
                              </p:par>
                            </p:childTnLst>
                          </p:cTn>
                        </p:par>
                        <p:par>
                          <p:cTn id="91" fill="hold">
                            <p:stCondLst>
                              <p:cond delay="500"/>
                            </p:stCondLst>
                            <p:childTnLst>
                              <p:par>
                                <p:cTn id="92" presetID="17" presetClass="entr" presetSubtype="2"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p:cTn id="94" dur="500" fill="hold"/>
                                        <p:tgtEl>
                                          <p:spTgt spid="46"/>
                                        </p:tgtEl>
                                        <p:attrNameLst>
                                          <p:attrName>ppt_x</p:attrName>
                                        </p:attrNameLst>
                                      </p:cBhvr>
                                      <p:tavLst>
                                        <p:tav tm="0">
                                          <p:val>
                                            <p:strVal val="#ppt_x+#ppt_w/2"/>
                                          </p:val>
                                        </p:tav>
                                        <p:tav tm="100000">
                                          <p:val>
                                            <p:strVal val="#ppt_x"/>
                                          </p:val>
                                        </p:tav>
                                      </p:tavLst>
                                    </p:anim>
                                    <p:anim calcmode="lin" valueType="num">
                                      <p:cBhvr>
                                        <p:cTn id="95" dur="500" fill="hold"/>
                                        <p:tgtEl>
                                          <p:spTgt spid="46"/>
                                        </p:tgtEl>
                                        <p:attrNameLst>
                                          <p:attrName>ppt_y</p:attrName>
                                        </p:attrNameLst>
                                      </p:cBhvr>
                                      <p:tavLst>
                                        <p:tav tm="0">
                                          <p:val>
                                            <p:strVal val="#ppt_y"/>
                                          </p:val>
                                        </p:tav>
                                        <p:tav tm="100000">
                                          <p:val>
                                            <p:strVal val="#ppt_y"/>
                                          </p:val>
                                        </p:tav>
                                      </p:tavLst>
                                    </p:anim>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500" fill="hold"/>
                                        <p:tgtEl>
                                          <p:spTgt spid="33"/>
                                        </p:tgtEl>
                                        <p:attrNameLst>
                                          <p:attrName>ppt_w</p:attrName>
                                        </p:attrNameLst>
                                      </p:cBhvr>
                                      <p:tavLst>
                                        <p:tav tm="0">
                                          <p:val>
                                            <p:fltVal val="0"/>
                                          </p:val>
                                        </p:tav>
                                        <p:tav tm="100000">
                                          <p:val>
                                            <p:strVal val="#ppt_w"/>
                                          </p:val>
                                        </p:tav>
                                      </p:tavLst>
                                    </p:anim>
                                    <p:anim calcmode="lin" valueType="num">
                                      <p:cBhvr>
                                        <p:cTn id="103" dur="500" fill="hold"/>
                                        <p:tgtEl>
                                          <p:spTgt spid="33"/>
                                        </p:tgtEl>
                                        <p:attrNameLst>
                                          <p:attrName>ppt_h</p:attrName>
                                        </p:attrNameLst>
                                      </p:cBhvr>
                                      <p:tavLst>
                                        <p:tav tm="0">
                                          <p:val>
                                            <p:fltVal val="0"/>
                                          </p:val>
                                        </p:tav>
                                        <p:tav tm="100000">
                                          <p:val>
                                            <p:strVal val="#ppt_h"/>
                                          </p:val>
                                        </p:tav>
                                      </p:tavLst>
                                    </p:anim>
                                  </p:childTnLst>
                                </p:cTn>
                              </p:par>
                            </p:childTnLst>
                          </p:cTn>
                        </p:par>
                        <p:par>
                          <p:cTn id="104" fill="hold">
                            <p:stCondLst>
                              <p:cond delay="500"/>
                            </p:stCondLst>
                            <p:childTnLst>
                              <p:par>
                                <p:cTn id="105" presetID="17" presetClass="entr" presetSubtype="2"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ppt_x</p:attrName>
                                        </p:attrNameLst>
                                      </p:cBhvr>
                                      <p:tavLst>
                                        <p:tav tm="0">
                                          <p:val>
                                            <p:strVal val="#ppt_x+#ppt_w/2"/>
                                          </p:val>
                                        </p:tav>
                                        <p:tav tm="100000">
                                          <p:val>
                                            <p:strVal val="#ppt_x"/>
                                          </p:val>
                                        </p:tav>
                                      </p:tavLst>
                                    </p:anim>
                                    <p:anim calcmode="lin" valueType="num">
                                      <p:cBhvr>
                                        <p:cTn id="108" dur="500" fill="hold"/>
                                        <p:tgtEl>
                                          <p:spTgt spid="47"/>
                                        </p:tgtEl>
                                        <p:attrNameLst>
                                          <p:attrName>ppt_y</p:attrName>
                                        </p:attrNameLst>
                                      </p:cBhvr>
                                      <p:tavLst>
                                        <p:tav tm="0">
                                          <p:val>
                                            <p:strVal val="#ppt_y"/>
                                          </p:val>
                                        </p:tav>
                                        <p:tav tm="100000">
                                          <p:val>
                                            <p:strVal val="#ppt_y"/>
                                          </p:val>
                                        </p:tav>
                                      </p:tavLst>
                                    </p:anim>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childTnLst>
                                </p:cTn>
                              </p:par>
                            </p:childTnLst>
                          </p:cTn>
                        </p:par>
                        <p:par>
                          <p:cTn id="117" fill="hold">
                            <p:stCondLst>
                              <p:cond delay="500"/>
                            </p:stCondLst>
                            <p:childTnLst>
                              <p:par>
                                <p:cTn id="118" presetID="17" presetClass="entr" presetSubtype="2"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 calcmode="lin" valueType="num">
                                      <p:cBhvr>
                                        <p:cTn id="120" dur="500" fill="hold"/>
                                        <p:tgtEl>
                                          <p:spTgt spid="48"/>
                                        </p:tgtEl>
                                        <p:attrNameLst>
                                          <p:attrName>ppt_x</p:attrName>
                                        </p:attrNameLst>
                                      </p:cBhvr>
                                      <p:tavLst>
                                        <p:tav tm="0">
                                          <p:val>
                                            <p:strVal val="#ppt_x+#ppt_w/2"/>
                                          </p:val>
                                        </p:tav>
                                        <p:tav tm="100000">
                                          <p:val>
                                            <p:strVal val="#ppt_x"/>
                                          </p:val>
                                        </p:tav>
                                      </p:tavLst>
                                    </p:anim>
                                    <p:anim calcmode="lin" valueType="num">
                                      <p:cBhvr>
                                        <p:cTn id="121" dur="500" fill="hold"/>
                                        <p:tgtEl>
                                          <p:spTgt spid="48"/>
                                        </p:tgtEl>
                                        <p:attrNameLst>
                                          <p:attrName>ppt_y</p:attrName>
                                        </p:attrNameLst>
                                      </p:cBhvr>
                                      <p:tavLst>
                                        <p:tav tm="0">
                                          <p:val>
                                            <p:strVal val="#ppt_y"/>
                                          </p:val>
                                        </p:tav>
                                        <p:tav tm="100000">
                                          <p:val>
                                            <p:strVal val="#ppt_y"/>
                                          </p:val>
                                        </p:tav>
                                      </p:tavLst>
                                    </p:anim>
                                    <p:anim calcmode="lin" valueType="num">
                                      <p:cBhvr>
                                        <p:cTn id="122" dur="500" fill="hold"/>
                                        <p:tgtEl>
                                          <p:spTgt spid="48"/>
                                        </p:tgtEl>
                                        <p:attrNameLst>
                                          <p:attrName>ppt_w</p:attrName>
                                        </p:attrNameLst>
                                      </p:cBhvr>
                                      <p:tavLst>
                                        <p:tav tm="0">
                                          <p:val>
                                            <p:fltVal val="0"/>
                                          </p:val>
                                        </p:tav>
                                        <p:tav tm="100000">
                                          <p:val>
                                            <p:strVal val="#ppt_w"/>
                                          </p:val>
                                        </p:tav>
                                      </p:tavLst>
                                    </p:anim>
                                    <p:anim calcmode="lin" valueType="num">
                                      <p:cBhvr>
                                        <p:cTn id="123"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 grpId="0" animBg="1"/>
      <p:bldP spid="41" grpId="0"/>
      <p:bldP spid="42" grpId="0"/>
      <p:bldP spid="43" grpId="0"/>
      <p:bldP spid="44"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30C0E35-321E-47D7-A8F5-EAE025C01266}"/>
              </a:ext>
            </a:extLst>
          </p:cNvPr>
          <p:cNvSpPr txBox="1"/>
          <p:nvPr/>
        </p:nvSpPr>
        <p:spPr>
          <a:xfrm>
            <a:off x="5599931" y="3005846"/>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sp>
        <p:nvSpPr>
          <p:cNvPr id="85" name="Freeform: Shape 84">
            <a:extLst>
              <a:ext uri="{FF2B5EF4-FFF2-40B4-BE49-F238E27FC236}">
                <a16:creationId xmlns:a16="http://schemas.microsoft.com/office/drawing/2014/main" id="{E777823C-29C9-4F8E-BCE8-DC80D71168C2}"/>
              </a:ext>
            </a:extLst>
          </p:cNvPr>
          <p:cNvSpPr/>
          <p:nvPr/>
        </p:nvSpPr>
        <p:spPr>
          <a:xfrm>
            <a:off x="3905477" y="159540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a:extLst>
              <a:ext uri="{FF2B5EF4-FFF2-40B4-BE49-F238E27FC236}">
                <a16:creationId xmlns:a16="http://schemas.microsoft.com/office/drawing/2014/main" id="{2BBB5263-8C8D-4CA5-97D5-CB8749D9078B}"/>
              </a:ext>
            </a:extLst>
          </p:cNvPr>
          <p:cNvGrpSpPr/>
          <p:nvPr/>
        </p:nvGrpSpPr>
        <p:grpSpPr>
          <a:xfrm>
            <a:off x="6436661" y="1497119"/>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08" name="TextBox 107">
              <a:extLst>
                <a:ext uri="{FF2B5EF4-FFF2-40B4-BE49-F238E27FC236}">
                  <a16:creationId xmlns:a16="http://schemas.microsoft.com/office/drawing/2014/main" id="{4360B2FC-D56D-4B00-AA4E-9AE179371707}"/>
                </a:ext>
              </a:extLst>
            </p:cNvPr>
            <p:cNvSpPr txBox="1"/>
            <p:nvPr/>
          </p:nvSpPr>
          <p:spPr>
            <a:xfrm>
              <a:off x="7755438" y="1088016"/>
              <a:ext cx="2176530"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زيادة الموارد الاقتصادية</a:t>
              </a:r>
            </a:p>
          </p:txBody>
        </p:sp>
      </p:grpSp>
      <p:sp>
        <p:nvSpPr>
          <p:cNvPr id="81" name="Freeform: Shape 80">
            <a:extLst>
              <a:ext uri="{FF2B5EF4-FFF2-40B4-BE49-F238E27FC236}">
                <a16:creationId xmlns:a16="http://schemas.microsoft.com/office/drawing/2014/main" id="{FF45B349-1A49-4AC5-89A1-03CE69629353}"/>
              </a:ext>
            </a:extLst>
          </p:cNvPr>
          <p:cNvSpPr/>
          <p:nvPr/>
        </p:nvSpPr>
        <p:spPr>
          <a:xfrm>
            <a:off x="3539546" y="340709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860F05C4-AA23-4D42-BFB7-9044D6E006BD}"/>
              </a:ext>
            </a:extLst>
          </p:cNvPr>
          <p:cNvGrpSpPr/>
          <p:nvPr/>
        </p:nvGrpSpPr>
        <p:grpSpPr>
          <a:xfrm>
            <a:off x="7505419" y="3407093"/>
            <a:ext cx="3923921" cy="1279634"/>
            <a:chOff x="7505419" y="27670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6A2C5AE3-0F1F-48DC-B3CC-BDDF252B2E64}"/>
                </a:ext>
              </a:extLst>
            </p:cNvPr>
            <p:cNvSpPr txBox="1"/>
            <p:nvPr/>
          </p:nvSpPr>
          <p:spPr>
            <a:xfrm>
              <a:off x="8763034" y="3237553"/>
              <a:ext cx="2176530" cy="338554"/>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تحسن الخدمات الصحية</a:t>
              </a:r>
              <a:endParaRPr lang="en-US" b="0" spc="0" dirty="0">
                <a:effectLst/>
              </a:endParaRPr>
            </a:p>
          </p:txBody>
        </p:sp>
      </p:grpSp>
      <p:sp>
        <p:nvSpPr>
          <p:cNvPr id="87" name="Freeform: Shape 86">
            <a:extLst>
              <a:ext uri="{FF2B5EF4-FFF2-40B4-BE49-F238E27FC236}">
                <a16:creationId xmlns:a16="http://schemas.microsoft.com/office/drawing/2014/main" id="{54F51E42-3A81-4507-AD3F-A43733282DAE}"/>
              </a:ext>
            </a:extLst>
          </p:cNvPr>
          <p:cNvSpPr/>
          <p:nvPr/>
        </p:nvSpPr>
        <p:spPr>
          <a:xfrm>
            <a:off x="3896059" y="536658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76D07AF5-860C-4D41-AC46-F053F4052634}"/>
              </a:ext>
            </a:extLst>
          </p:cNvPr>
          <p:cNvGrpSpPr/>
          <p:nvPr/>
        </p:nvGrpSpPr>
        <p:grpSpPr>
          <a:xfrm>
            <a:off x="6436661" y="5366588"/>
            <a:ext cx="3926542" cy="1258948"/>
            <a:chOff x="6436661" y="47265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7886120" y="5027339"/>
              <a:ext cx="2194745"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توافر فرص العمل الكبيرة؛ وهو ما أدى إلى وفود المزيد من الأيدي العاملة</a:t>
              </a:r>
              <a:endParaRPr lang="en-US" b="0" spc="0" dirty="0">
                <a:effectLst/>
              </a:endParaRP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5104659" y="3324865"/>
            <a:ext cx="2176530" cy="1200329"/>
          </a:xfrm>
          <a:prstGeom prst="rect">
            <a:avLst/>
          </a:prstGeom>
          <a:noFill/>
        </p:spPr>
        <p:txBody>
          <a:bodyPr wrap="square" rtlCol="0">
            <a:spAutoFit/>
          </a:bodyPr>
          <a:lstStyle/>
          <a:p>
            <a:pPr algn="ctr"/>
            <a:r>
              <a:rPr lang="ar-SY" sz="2400" b="1" dirty="0">
                <a:effectLst>
                  <a:outerShdw blurRad="50800" dist="38100" dir="2700000" algn="tl" rotWithShape="0">
                    <a:prstClr val="black">
                      <a:alpha val="40000"/>
                    </a:prstClr>
                  </a:outerShdw>
                </a:effectLst>
                <a:latin typeface="Gill Sans MT" panose="020B0502020104020203" pitchFamily="34" charset="0"/>
              </a:rPr>
              <a:t>أسباب نمـــو عدد ســـكان دول مجلس التعاون </a:t>
            </a:r>
          </a:p>
        </p:txBody>
      </p:sp>
      <p:sp>
        <p:nvSpPr>
          <p:cNvPr id="46" name="Rectangle 4">
            <a:extLst>
              <a:ext uri="{FF2B5EF4-FFF2-40B4-BE49-F238E27FC236}">
                <a16:creationId xmlns:a16="http://schemas.microsoft.com/office/drawing/2014/main" id="{47854090-BB51-40A7-A4A4-5EBAC8C5C9C2}"/>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مجموعة 83">
            <a:extLst>
              <a:ext uri="{FF2B5EF4-FFF2-40B4-BE49-F238E27FC236}">
                <a16:creationId xmlns:a16="http://schemas.microsoft.com/office/drawing/2014/main" id="{337EF26B-3072-4F17-9395-0E85667E9B36}"/>
              </a:ext>
            </a:extLst>
          </p:cNvPr>
          <p:cNvGrpSpPr/>
          <p:nvPr/>
        </p:nvGrpSpPr>
        <p:grpSpPr>
          <a:xfrm>
            <a:off x="338813" y="22303"/>
            <a:ext cx="8201466" cy="1128959"/>
            <a:chOff x="338813" y="22303"/>
            <a:chExt cx="8201466" cy="1128959"/>
          </a:xfrm>
        </p:grpSpPr>
        <p:grpSp>
          <p:nvGrpSpPr>
            <p:cNvPr id="48" name="مجموعة 84">
              <a:extLst>
                <a:ext uri="{FF2B5EF4-FFF2-40B4-BE49-F238E27FC236}">
                  <a16:creationId xmlns:a16="http://schemas.microsoft.com/office/drawing/2014/main" id="{BB0D535D-71D2-4A4C-BB41-1F8C7A9A20F0}"/>
                </a:ext>
              </a:extLst>
            </p:cNvPr>
            <p:cNvGrpSpPr/>
            <p:nvPr/>
          </p:nvGrpSpPr>
          <p:grpSpPr>
            <a:xfrm>
              <a:off x="338813" y="22303"/>
              <a:ext cx="1704537" cy="1128957"/>
              <a:chOff x="338813" y="22303"/>
              <a:chExt cx="1704537" cy="1128957"/>
            </a:xfrm>
          </p:grpSpPr>
          <p:sp>
            <p:nvSpPr>
              <p:cNvPr id="59" name="Rectangle: Top Corners Rounded 29">
                <a:extLst>
                  <a:ext uri="{FF2B5EF4-FFF2-40B4-BE49-F238E27FC236}">
                    <a16:creationId xmlns:a16="http://schemas.microsoft.com/office/drawing/2014/main" id="{3FDF2E19-E500-4856-912F-583B571ED495}"/>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37">
                <a:extLst>
                  <a:ext uri="{FF2B5EF4-FFF2-40B4-BE49-F238E27FC236}">
                    <a16:creationId xmlns:a16="http://schemas.microsoft.com/office/drawing/2014/main" id="{C667E1F5-C247-40CD-BB35-73979276BFC6}"/>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9" name="مجموعة 85">
              <a:extLst>
                <a:ext uri="{FF2B5EF4-FFF2-40B4-BE49-F238E27FC236}">
                  <a16:creationId xmlns:a16="http://schemas.microsoft.com/office/drawing/2014/main" id="{3F22C228-E00E-488D-8579-42F6A3D2738C}"/>
                </a:ext>
              </a:extLst>
            </p:cNvPr>
            <p:cNvGrpSpPr/>
            <p:nvPr/>
          </p:nvGrpSpPr>
          <p:grpSpPr>
            <a:xfrm>
              <a:off x="2350491" y="22303"/>
              <a:ext cx="6189788" cy="1128959"/>
              <a:chOff x="2350491" y="22303"/>
              <a:chExt cx="6189788" cy="1128959"/>
            </a:xfrm>
          </p:grpSpPr>
          <p:sp>
            <p:nvSpPr>
              <p:cNvPr id="54" name="Rectangle: Top Corners Rounded 30">
                <a:extLst>
                  <a:ext uri="{FF2B5EF4-FFF2-40B4-BE49-F238E27FC236}">
                    <a16:creationId xmlns:a16="http://schemas.microsoft.com/office/drawing/2014/main" id="{9B2DA431-EE23-4244-B6E3-4010BEC2586D}"/>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2" descr="Thought bubble">
                <a:extLst>
                  <a:ext uri="{FF2B5EF4-FFF2-40B4-BE49-F238E27FC236}">
                    <a16:creationId xmlns:a16="http://schemas.microsoft.com/office/drawing/2014/main" id="{AA034B13-3DEA-4AEC-8C13-4AADA222C5E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6" name="Group 52">
                <a:extLst>
                  <a:ext uri="{FF2B5EF4-FFF2-40B4-BE49-F238E27FC236}">
                    <a16:creationId xmlns:a16="http://schemas.microsoft.com/office/drawing/2014/main" id="{0B921765-D95A-4D73-A676-61A78B81D9EC}"/>
                  </a:ext>
                </a:extLst>
              </p:cNvPr>
              <p:cNvGrpSpPr/>
              <p:nvPr/>
            </p:nvGrpSpPr>
            <p:grpSpPr>
              <a:xfrm>
                <a:off x="3380210" y="165530"/>
                <a:ext cx="5116090" cy="822697"/>
                <a:chOff x="5162561" y="1484950"/>
                <a:chExt cx="5116090" cy="822697"/>
              </a:xfrm>
            </p:grpSpPr>
            <p:sp>
              <p:nvSpPr>
                <p:cNvPr id="57" name="TextBox 53">
                  <a:extLst>
                    <a:ext uri="{FF2B5EF4-FFF2-40B4-BE49-F238E27FC236}">
                      <a16:creationId xmlns:a16="http://schemas.microsoft.com/office/drawing/2014/main" id="{A32F1AAE-1C12-41EE-BDB8-B2B3D00ECAC5}"/>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58" name="TextBox 54">
                  <a:extLst>
                    <a:ext uri="{FF2B5EF4-FFF2-40B4-BE49-F238E27FC236}">
                      <a16:creationId xmlns:a16="http://schemas.microsoft.com/office/drawing/2014/main" id="{EB2C5606-4AEE-4AC7-AEFF-19EAB37F764A}"/>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50" name="Group 31">
              <a:extLst>
                <a:ext uri="{FF2B5EF4-FFF2-40B4-BE49-F238E27FC236}">
                  <a16:creationId xmlns:a16="http://schemas.microsoft.com/office/drawing/2014/main" id="{A1D1C42A-70EA-4D5E-AD41-7FA515C11429}"/>
                </a:ext>
              </a:extLst>
            </p:cNvPr>
            <p:cNvGrpSpPr/>
            <p:nvPr/>
          </p:nvGrpSpPr>
          <p:grpSpPr>
            <a:xfrm flipH="1">
              <a:off x="1665860" y="455392"/>
              <a:ext cx="1074076" cy="327224"/>
              <a:chOff x="3454205" y="1667025"/>
              <a:chExt cx="1074076" cy="239151"/>
            </a:xfrm>
          </p:grpSpPr>
          <p:sp>
            <p:nvSpPr>
              <p:cNvPr id="51" name="Oval 32">
                <a:extLst>
                  <a:ext uri="{FF2B5EF4-FFF2-40B4-BE49-F238E27FC236}">
                    <a16:creationId xmlns:a16="http://schemas.microsoft.com/office/drawing/2014/main" id="{AD9EDE3F-70C0-432A-9E38-3A4E6B563E8A}"/>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3">
                <a:extLst>
                  <a:ext uri="{FF2B5EF4-FFF2-40B4-BE49-F238E27FC236}">
                    <a16:creationId xmlns:a16="http://schemas.microsoft.com/office/drawing/2014/main" id="{04C6D806-DE66-48FC-AF38-0985CF7CBE16}"/>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Terminator 34">
                <a:extLst>
                  <a:ext uri="{FF2B5EF4-FFF2-40B4-BE49-F238E27FC236}">
                    <a16:creationId xmlns:a16="http://schemas.microsoft.com/office/drawing/2014/main" id="{A05BD51F-FF41-4501-BE54-6DD83A4EF38F}"/>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Rectangle 5">
            <a:extLst>
              <a:ext uri="{FF2B5EF4-FFF2-40B4-BE49-F238E27FC236}">
                <a16:creationId xmlns:a16="http://schemas.microsoft.com/office/drawing/2014/main" id="{F6C2B47E-167D-4303-81C0-90CDEA679E28}"/>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97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4050274" y="2975454"/>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زيادة الموارد البشرية و يقلل الحاجة إلى استقدام ملايين الأيدي العاملة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1077218"/>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التأثير الإيجابي</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1517064" y="4339353"/>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زيادة معدلات البطالة و خفض مستوى الأجور و استهلاك الموارد</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1077218"/>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التأثير السلبي</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400110"/>
            </a:xfrm>
            <a:prstGeom prst="rect">
              <a:avLst/>
            </a:prstGeom>
            <a:noFill/>
          </p:spPr>
          <p:txBody>
            <a:bodyPr wrap="square" rtlCol="0">
              <a:spAutoFit/>
            </a:bodyPr>
            <a:lstStyle/>
            <a:p>
              <a:pPr algn="r"/>
              <a:r>
                <a:rPr lang="ar-SY" sz="2000" dirty="0">
                  <a:latin typeface="Century Gothic" panose="020B0502020202020204" pitchFamily="34" charset="0"/>
                </a:rPr>
                <a:t>برأيك، ما تأثير الزيادة السّكانية في دول مجلس التعاون؟</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22697"/>
                <a:chOff x="5162561" y="1484950"/>
                <a:chExt cx="5116090" cy="82269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0480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08333E-6 3.7037E-6 L -0.47344 3.703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مجموعة 90"/>
          <p:cNvGrpSpPr/>
          <p:nvPr/>
        </p:nvGrpSpPr>
        <p:grpSpPr>
          <a:xfrm>
            <a:off x="6116901" y="1379603"/>
            <a:ext cx="5787983" cy="1193406"/>
            <a:chOff x="6230247" y="3294128"/>
            <a:chExt cx="5787983" cy="1193406"/>
          </a:xfrm>
        </p:grpSpPr>
        <p:sp>
          <p:nvSpPr>
            <p:cNvPr id="9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Top Corners Rounded 16">
              <a:extLst>
                <a:ext uri="{FF2B5EF4-FFF2-40B4-BE49-F238E27FC236}">
                  <a16:creationId xmlns:a16="http://schemas.microsoft.com/office/drawing/2014/main" id="{863C240A-B417-46DD-B05E-E0B3A922C38A}"/>
                </a:ext>
              </a:extLst>
            </p:cNvPr>
            <p:cNvSpPr/>
            <p:nvPr/>
          </p:nvSpPr>
          <p:spPr>
            <a:xfrm rot="5400000">
              <a:off x="7557439" y="2038423"/>
              <a:ext cx="1193403" cy="370482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36">
              <a:extLst>
                <a:ext uri="{FF2B5EF4-FFF2-40B4-BE49-F238E27FC236}">
                  <a16:creationId xmlns:a16="http://schemas.microsoft.com/office/drawing/2014/main" id="{93E7D62B-1455-4AFF-B195-F9AA155326E3}"/>
                </a:ext>
              </a:extLst>
            </p:cNvPr>
            <p:cNvSpPr txBox="1"/>
            <p:nvPr/>
          </p:nvSpPr>
          <p:spPr>
            <a:xfrm>
              <a:off x="10804718" y="3376557"/>
              <a:ext cx="839724" cy="707886"/>
            </a:xfrm>
            <a:prstGeom prst="rect">
              <a:avLst/>
            </a:prstGeom>
            <a:noFill/>
          </p:spPr>
          <p:txBody>
            <a:bodyPr wrap="square" rtlCol="0">
              <a:spAutoFit/>
            </a:bodyPr>
            <a:lstStyle/>
            <a:p>
              <a:endParaRPr lang="en-US" sz="4000" b="1" dirty="0">
                <a:latin typeface="Century Gothic" panose="020B0502020202020204" pitchFamily="34" charset="0"/>
              </a:endParaRPr>
            </a:p>
          </p:txBody>
        </p:sp>
        <p:pic>
          <p:nvPicPr>
            <p:cNvPr id="9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96" name="TextBox 47">
              <a:extLst>
                <a:ext uri="{FF2B5EF4-FFF2-40B4-BE49-F238E27FC236}">
                  <a16:creationId xmlns:a16="http://schemas.microsoft.com/office/drawing/2014/main" id="{ED665529-B0D7-41B7-B7D6-AC371B427BAB}"/>
                </a:ext>
              </a:extLst>
            </p:cNvPr>
            <p:cNvSpPr txBox="1"/>
            <p:nvPr/>
          </p:nvSpPr>
          <p:spPr>
            <a:xfrm>
              <a:off x="6230247" y="3591627"/>
              <a:ext cx="2819166" cy="707886"/>
            </a:xfrm>
            <a:prstGeom prst="rect">
              <a:avLst/>
            </a:prstGeom>
            <a:noFill/>
          </p:spPr>
          <p:txBody>
            <a:bodyPr wrap="square" rtlCol="0">
              <a:spAutoFit/>
            </a:bodyPr>
            <a:lstStyle/>
            <a:p>
              <a:pPr algn="r"/>
              <a:r>
                <a:rPr lang="ar-SY" sz="2000" dirty="0">
                  <a:latin typeface="Century Gothic" panose="020B0502020202020204" pitchFamily="34" charset="0"/>
                </a:rPr>
                <a:t>الخصائص المشتركة لسكان دول مجلس التعاون</a:t>
              </a:r>
              <a:endParaRPr lang="en-US" sz="2000" dirty="0">
                <a:latin typeface="Century Gothic" panose="020B0502020202020204" pitchFamily="34" charset="0"/>
              </a:endParaRPr>
            </a:p>
          </p:txBody>
        </p:sp>
        <p:grpSp>
          <p:nvGrpSpPr>
            <p:cNvPr id="9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9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4</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727447"/>
                <a:chOff x="5162561" y="1484950"/>
                <a:chExt cx="5116090" cy="7274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43">
            <a:extLst>
              <a:ext uri="{FF2B5EF4-FFF2-40B4-BE49-F238E27FC236}">
                <a16:creationId xmlns:a16="http://schemas.microsoft.com/office/drawing/2014/main" id="{5AA5AFE2-545A-4C7C-A0A7-C1716FEFFC97}"/>
              </a:ext>
            </a:extLst>
          </p:cNvPr>
          <p:cNvGrpSpPr/>
          <p:nvPr/>
        </p:nvGrpSpPr>
        <p:grpSpPr>
          <a:xfrm>
            <a:off x="284264" y="2589338"/>
            <a:ext cx="1349827" cy="2091875"/>
            <a:chOff x="673500" y="1740804"/>
            <a:chExt cx="1349827" cy="2091875"/>
          </a:xfrm>
        </p:grpSpPr>
        <p:sp>
          <p:nvSpPr>
            <p:cNvPr id="27" name="Rectangle: Rounded Corners 7">
              <a:extLst>
                <a:ext uri="{FF2B5EF4-FFF2-40B4-BE49-F238E27FC236}">
                  <a16:creationId xmlns:a16="http://schemas.microsoft.com/office/drawing/2014/main" id="{915589CC-AC0A-4688-9DC1-691613216F59}"/>
                </a:ext>
              </a:extLst>
            </p:cNvPr>
            <p:cNvSpPr/>
            <p:nvPr/>
          </p:nvSpPr>
          <p:spPr>
            <a:xfrm>
              <a:off x="673500" y="1740804"/>
              <a:ext cx="1349827" cy="2091875"/>
            </a:xfrm>
            <a:prstGeom prst="roundRect">
              <a:avLst>
                <a:gd name="adj" fmla="val 50000"/>
              </a:avLst>
            </a:prstGeom>
            <a:gradFill flip="none" rotWithShape="1">
              <a:gsLst>
                <a:gs pos="51000">
                  <a:srgbClr val="CC3300"/>
                </a:gs>
                <a:gs pos="100000">
                  <a:srgbClr val="FF99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8">
              <a:extLst>
                <a:ext uri="{FF2B5EF4-FFF2-40B4-BE49-F238E27FC236}">
                  <a16:creationId xmlns:a16="http://schemas.microsoft.com/office/drawing/2014/main" id="{6CD40279-21B7-4B22-9E92-01D428DBF946}"/>
                </a:ext>
              </a:extLst>
            </p:cNvPr>
            <p:cNvSpPr txBox="1"/>
            <p:nvPr/>
          </p:nvSpPr>
          <p:spPr>
            <a:xfrm>
              <a:off x="776573"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29" name="Freeform: Shape 6">
            <a:extLst>
              <a:ext uri="{FF2B5EF4-FFF2-40B4-BE49-F238E27FC236}">
                <a16:creationId xmlns:a16="http://schemas.microsoft.com/office/drawing/2014/main" id="{5A9001C2-5BA0-46D1-A468-CF95AE8BAD70}"/>
              </a:ext>
            </a:extLst>
          </p:cNvPr>
          <p:cNvSpPr/>
          <p:nvPr/>
        </p:nvSpPr>
        <p:spPr>
          <a:xfrm>
            <a:off x="117350"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9">
            <a:extLst>
              <a:ext uri="{FF2B5EF4-FFF2-40B4-BE49-F238E27FC236}">
                <a16:creationId xmlns:a16="http://schemas.microsoft.com/office/drawing/2014/main" id="{EE5F8F42-327D-4AF1-BEC1-8435B9BD4115}"/>
              </a:ext>
            </a:extLst>
          </p:cNvPr>
          <p:cNvSpPr txBox="1"/>
          <p:nvPr/>
        </p:nvSpPr>
        <p:spPr>
          <a:xfrm>
            <a:off x="712430" y="5159274"/>
            <a:ext cx="478971" cy="1323439"/>
          </a:xfrm>
          <a:prstGeom prst="rect">
            <a:avLst/>
          </a:prstGeom>
          <a:noFill/>
        </p:spPr>
        <p:txBody>
          <a:bodyPr wrap="square" rtlCol="0">
            <a:spAutoFit/>
          </a:bodyPr>
          <a:lstStyle/>
          <a:p>
            <a:pPr algn="ctr"/>
            <a:r>
              <a:rPr lang="en-US" sz="8000" dirty="0">
                <a:gradFill flip="none" rotWithShape="1">
                  <a:gsLst>
                    <a:gs pos="0">
                      <a:srgbClr val="FF9900"/>
                    </a:gs>
                    <a:gs pos="68000">
                      <a:srgbClr val="CC3300"/>
                    </a:gs>
                  </a:gsLst>
                  <a:lin ang="5400000" scaled="1"/>
                  <a:tileRect/>
                </a:gradFill>
                <a:effectLst>
                  <a:innerShdw blurRad="63500" dist="50800" dir="18900000">
                    <a:prstClr val="black">
                      <a:alpha val="50000"/>
                    </a:prstClr>
                  </a:innerShdw>
                </a:effectLst>
                <a:latin typeface="Oswald" panose="02000503000000000000" pitchFamily="2" charset="0"/>
              </a:rPr>
              <a:t>1</a:t>
            </a:r>
          </a:p>
        </p:txBody>
      </p:sp>
      <p:pic>
        <p:nvPicPr>
          <p:cNvPr id="31" name="Graphic 11" descr="Bullseye">
            <a:extLst>
              <a:ext uri="{FF2B5EF4-FFF2-40B4-BE49-F238E27FC236}">
                <a16:creationId xmlns:a16="http://schemas.microsoft.com/office/drawing/2014/main" id="{51037562-57DB-411D-AE37-6525158F88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9690" y="3931919"/>
            <a:ext cx="478971" cy="478971"/>
          </a:xfrm>
          <a:prstGeom prst="rect">
            <a:avLst/>
          </a:prstGeom>
        </p:spPr>
      </p:pic>
      <p:sp>
        <p:nvSpPr>
          <p:cNvPr id="32" name="TextBox 12">
            <a:extLst>
              <a:ext uri="{FF2B5EF4-FFF2-40B4-BE49-F238E27FC236}">
                <a16:creationId xmlns:a16="http://schemas.microsoft.com/office/drawing/2014/main" id="{E0BECEF6-96B6-471A-8D35-AF75977B27CA}"/>
              </a:ext>
            </a:extLst>
          </p:cNvPr>
          <p:cNvSpPr txBox="1"/>
          <p:nvPr/>
        </p:nvSpPr>
        <p:spPr>
          <a:xfrm>
            <a:off x="117350" y="4459804"/>
            <a:ext cx="1683657" cy="830997"/>
          </a:xfrm>
          <a:prstGeom prst="rect">
            <a:avLst/>
          </a:prstGeom>
          <a:noFill/>
        </p:spPr>
        <p:txBody>
          <a:bodyPr wrap="square" rtlCol="0">
            <a:spAutoFit/>
          </a:bodyPr>
          <a:lstStyle/>
          <a:p>
            <a:pPr algn="ctr"/>
            <a:r>
              <a:rPr lang="ar-SY" sz="1600" dirty="0"/>
              <a:t>دينهم واحد وهو الإسالم، وهو من أبرز الخصائص</a:t>
            </a:r>
            <a:endParaRPr lang="en-US" sz="1600" dirty="0"/>
          </a:p>
        </p:txBody>
      </p:sp>
      <p:grpSp>
        <p:nvGrpSpPr>
          <p:cNvPr id="33" name="Group 44">
            <a:extLst>
              <a:ext uri="{FF2B5EF4-FFF2-40B4-BE49-F238E27FC236}">
                <a16:creationId xmlns:a16="http://schemas.microsoft.com/office/drawing/2014/main" id="{78375AD4-012F-453A-9555-72FD0E8186C8}"/>
              </a:ext>
            </a:extLst>
          </p:cNvPr>
          <p:cNvGrpSpPr/>
          <p:nvPr/>
        </p:nvGrpSpPr>
        <p:grpSpPr>
          <a:xfrm>
            <a:off x="2028189" y="2589338"/>
            <a:ext cx="1349827" cy="2091875"/>
            <a:chOff x="3078475" y="1740804"/>
            <a:chExt cx="1349827" cy="2091875"/>
          </a:xfrm>
        </p:grpSpPr>
        <p:sp>
          <p:nvSpPr>
            <p:cNvPr id="34" name="Rectangle: Rounded Corners 15">
              <a:extLst>
                <a:ext uri="{FF2B5EF4-FFF2-40B4-BE49-F238E27FC236}">
                  <a16:creationId xmlns:a16="http://schemas.microsoft.com/office/drawing/2014/main" id="{71650F66-50ED-4A97-A090-C56D0970CCE0}"/>
                </a:ext>
              </a:extLst>
            </p:cNvPr>
            <p:cNvSpPr/>
            <p:nvPr/>
          </p:nvSpPr>
          <p:spPr>
            <a:xfrm>
              <a:off x="3078475" y="1740804"/>
              <a:ext cx="1349827" cy="2091875"/>
            </a:xfrm>
            <a:prstGeom prst="roundRect">
              <a:avLst>
                <a:gd name="adj" fmla="val 50000"/>
              </a:avLst>
            </a:prstGeom>
            <a:gradFill flip="none" rotWithShape="1">
              <a:gsLst>
                <a:gs pos="51000">
                  <a:srgbClr val="FF0066"/>
                </a:gs>
                <a:gs pos="100000">
                  <a:srgbClr val="CC00CC"/>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7">
              <a:extLst>
                <a:ext uri="{FF2B5EF4-FFF2-40B4-BE49-F238E27FC236}">
                  <a16:creationId xmlns:a16="http://schemas.microsoft.com/office/drawing/2014/main" id="{847B8F15-9B0E-4494-A392-779F95C3957E}"/>
                </a:ext>
              </a:extLst>
            </p:cNvPr>
            <p:cNvSpPr txBox="1"/>
            <p:nvPr/>
          </p:nvSpPr>
          <p:spPr>
            <a:xfrm>
              <a:off x="3181548" y="1993198"/>
              <a:ext cx="1143679" cy="523220"/>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a:p>
              <a:pPr algn="ctr"/>
              <a:endParaRPr lang="en-US" sz="1400" dirty="0">
                <a:solidFill>
                  <a:schemeClr val="bg1"/>
                </a:solidFill>
                <a:latin typeface="Oswald" panose="02000503000000000000" pitchFamily="2" charset="0"/>
              </a:endParaRPr>
            </a:p>
          </p:txBody>
        </p:sp>
      </p:grpSp>
      <p:sp>
        <p:nvSpPr>
          <p:cNvPr id="36" name="Freeform: Shape 16">
            <a:extLst>
              <a:ext uri="{FF2B5EF4-FFF2-40B4-BE49-F238E27FC236}">
                <a16:creationId xmlns:a16="http://schemas.microsoft.com/office/drawing/2014/main" id="{6EAABEFB-F56D-4877-834E-B3295D64FE78}"/>
              </a:ext>
            </a:extLst>
          </p:cNvPr>
          <p:cNvSpPr/>
          <p:nvPr/>
        </p:nvSpPr>
        <p:spPr>
          <a:xfrm>
            <a:off x="1861275"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8">
            <a:extLst>
              <a:ext uri="{FF2B5EF4-FFF2-40B4-BE49-F238E27FC236}">
                <a16:creationId xmlns:a16="http://schemas.microsoft.com/office/drawing/2014/main" id="{6834140B-B33D-49CD-855D-873B5DB5BF2F}"/>
              </a:ext>
            </a:extLst>
          </p:cNvPr>
          <p:cNvSpPr txBox="1"/>
          <p:nvPr/>
        </p:nvSpPr>
        <p:spPr>
          <a:xfrm>
            <a:off x="2456355" y="5159274"/>
            <a:ext cx="478971" cy="1323439"/>
          </a:xfrm>
          <a:prstGeom prst="rect">
            <a:avLst/>
          </a:prstGeom>
          <a:noFill/>
        </p:spPr>
        <p:txBody>
          <a:bodyPr wrap="square" rtlCol="0">
            <a:spAutoFit/>
          </a:bodyPr>
          <a:lstStyle/>
          <a:p>
            <a:pPr algn="ctr"/>
            <a:r>
              <a:rPr lang="en-US" sz="8000" dirty="0">
                <a:gradFill flip="none" rotWithShape="1">
                  <a:gsLst>
                    <a:gs pos="0">
                      <a:srgbClr val="CC00CC"/>
                    </a:gs>
                    <a:gs pos="68000">
                      <a:srgbClr val="FF0066"/>
                    </a:gs>
                  </a:gsLst>
                  <a:lin ang="5400000" scaled="1"/>
                  <a:tileRect/>
                </a:gradFill>
                <a:effectLst>
                  <a:innerShdw blurRad="63500" dist="50800" dir="18900000">
                    <a:prstClr val="black">
                      <a:alpha val="50000"/>
                    </a:prstClr>
                  </a:innerShdw>
                </a:effectLst>
                <a:latin typeface="Oswald" panose="02000503000000000000" pitchFamily="2" charset="0"/>
              </a:rPr>
              <a:t>2</a:t>
            </a:r>
          </a:p>
        </p:txBody>
      </p:sp>
      <p:pic>
        <p:nvPicPr>
          <p:cNvPr id="38" name="Graphic 19" descr="Presentation with bar chart">
            <a:extLst>
              <a:ext uri="{FF2B5EF4-FFF2-40B4-BE49-F238E27FC236}">
                <a16:creationId xmlns:a16="http://schemas.microsoft.com/office/drawing/2014/main" id="{56496E00-8FBF-4FC2-848D-B807DAF5384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463615" y="3931919"/>
            <a:ext cx="478971" cy="478971"/>
          </a:xfrm>
          <a:prstGeom prst="rect">
            <a:avLst/>
          </a:prstGeom>
        </p:spPr>
      </p:pic>
      <p:sp>
        <p:nvSpPr>
          <p:cNvPr id="39" name="TextBox 20">
            <a:extLst>
              <a:ext uri="{FF2B5EF4-FFF2-40B4-BE49-F238E27FC236}">
                <a16:creationId xmlns:a16="http://schemas.microsoft.com/office/drawing/2014/main" id="{E2F3681D-BEEB-4604-85D5-BD7F30F28C1E}"/>
              </a:ext>
            </a:extLst>
          </p:cNvPr>
          <p:cNvSpPr txBox="1"/>
          <p:nvPr/>
        </p:nvSpPr>
        <p:spPr>
          <a:xfrm>
            <a:off x="1861275" y="4459804"/>
            <a:ext cx="1683657" cy="1077218"/>
          </a:xfrm>
          <a:prstGeom prst="rect">
            <a:avLst/>
          </a:prstGeom>
          <a:noFill/>
        </p:spPr>
        <p:txBody>
          <a:bodyPr wrap="square" rtlCol="0">
            <a:spAutoFit/>
          </a:bodyPr>
          <a:lstStyle/>
          <a:p>
            <a:pPr algn="ctr"/>
            <a:r>
              <a:rPr lang="ar-SY" sz="1600" dirty="0"/>
              <a:t>أصولهم واحدة؛ إذ ينتمون إلى قبائل عربية ترجع إلى شبه الجزيرة العربية.</a:t>
            </a:r>
            <a:endParaRPr lang="en-US" sz="1600" dirty="0"/>
          </a:p>
        </p:txBody>
      </p:sp>
      <p:grpSp>
        <p:nvGrpSpPr>
          <p:cNvPr id="40" name="Group 45">
            <a:extLst>
              <a:ext uri="{FF2B5EF4-FFF2-40B4-BE49-F238E27FC236}">
                <a16:creationId xmlns:a16="http://schemas.microsoft.com/office/drawing/2014/main" id="{9E2C72BB-A694-4060-AF23-DD36BCCBFB12}"/>
              </a:ext>
            </a:extLst>
          </p:cNvPr>
          <p:cNvGrpSpPr/>
          <p:nvPr/>
        </p:nvGrpSpPr>
        <p:grpSpPr>
          <a:xfrm>
            <a:off x="3772456" y="2589338"/>
            <a:ext cx="1349827" cy="2091875"/>
            <a:chOff x="5483450" y="1740804"/>
            <a:chExt cx="1349827" cy="2091875"/>
          </a:xfrm>
        </p:grpSpPr>
        <p:sp>
          <p:nvSpPr>
            <p:cNvPr id="41" name="Rectangle: Rounded Corners 22">
              <a:extLst>
                <a:ext uri="{FF2B5EF4-FFF2-40B4-BE49-F238E27FC236}">
                  <a16:creationId xmlns:a16="http://schemas.microsoft.com/office/drawing/2014/main" id="{DE01D5C7-1BDA-42C6-986F-10B28FE2FB00}"/>
                </a:ext>
              </a:extLst>
            </p:cNvPr>
            <p:cNvSpPr/>
            <p:nvPr/>
          </p:nvSpPr>
          <p:spPr>
            <a:xfrm>
              <a:off x="5483450" y="1740804"/>
              <a:ext cx="1349827" cy="2091875"/>
            </a:xfrm>
            <a:prstGeom prst="roundRect">
              <a:avLst>
                <a:gd name="adj" fmla="val 50000"/>
              </a:avLst>
            </a:prstGeom>
            <a:gradFill flip="none" rotWithShape="1">
              <a:gsLst>
                <a:gs pos="51000">
                  <a:srgbClr val="0000CC"/>
                </a:gs>
                <a:gs pos="100000">
                  <a:srgbClr val="00CCFF"/>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24">
              <a:extLst>
                <a:ext uri="{FF2B5EF4-FFF2-40B4-BE49-F238E27FC236}">
                  <a16:creationId xmlns:a16="http://schemas.microsoft.com/office/drawing/2014/main" id="{B0FA7330-9359-4E00-B16D-34805995A21F}"/>
                </a:ext>
              </a:extLst>
            </p:cNvPr>
            <p:cNvSpPr txBox="1"/>
            <p:nvPr/>
          </p:nvSpPr>
          <p:spPr>
            <a:xfrm>
              <a:off x="5586523"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59" name="Freeform: Shape 23">
            <a:extLst>
              <a:ext uri="{FF2B5EF4-FFF2-40B4-BE49-F238E27FC236}">
                <a16:creationId xmlns:a16="http://schemas.microsoft.com/office/drawing/2014/main" id="{6317176E-CF13-450B-88B5-01F2710AC969}"/>
              </a:ext>
            </a:extLst>
          </p:cNvPr>
          <p:cNvSpPr/>
          <p:nvPr/>
        </p:nvSpPr>
        <p:spPr>
          <a:xfrm>
            <a:off x="3605542"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25">
            <a:extLst>
              <a:ext uri="{FF2B5EF4-FFF2-40B4-BE49-F238E27FC236}">
                <a16:creationId xmlns:a16="http://schemas.microsoft.com/office/drawing/2014/main" id="{1313A825-5BD2-4B11-A866-E1A440475789}"/>
              </a:ext>
            </a:extLst>
          </p:cNvPr>
          <p:cNvSpPr txBox="1"/>
          <p:nvPr/>
        </p:nvSpPr>
        <p:spPr>
          <a:xfrm>
            <a:off x="4200622" y="5159274"/>
            <a:ext cx="478971" cy="1323439"/>
          </a:xfrm>
          <a:prstGeom prst="rect">
            <a:avLst/>
          </a:prstGeom>
          <a:noFill/>
        </p:spPr>
        <p:txBody>
          <a:bodyPr wrap="square" rtlCol="0">
            <a:spAutoFit/>
          </a:bodyPr>
          <a:lstStyle/>
          <a:p>
            <a:pPr algn="ctr"/>
            <a:r>
              <a:rPr lang="en-US" sz="80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3</a:t>
            </a:r>
          </a:p>
        </p:txBody>
      </p:sp>
      <p:pic>
        <p:nvPicPr>
          <p:cNvPr id="61" name="Graphic 26" descr="Sign Language">
            <a:extLst>
              <a:ext uri="{FF2B5EF4-FFF2-40B4-BE49-F238E27FC236}">
                <a16:creationId xmlns:a16="http://schemas.microsoft.com/office/drawing/2014/main" id="{9E87B766-0197-42B9-80A0-824AA529FFB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207882" y="3931919"/>
            <a:ext cx="478971" cy="478971"/>
          </a:xfrm>
          <a:prstGeom prst="rect">
            <a:avLst/>
          </a:prstGeom>
        </p:spPr>
      </p:pic>
      <p:sp>
        <p:nvSpPr>
          <p:cNvPr id="62" name="TextBox 27">
            <a:extLst>
              <a:ext uri="{FF2B5EF4-FFF2-40B4-BE49-F238E27FC236}">
                <a16:creationId xmlns:a16="http://schemas.microsoft.com/office/drawing/2014/main" id="{AC1078E0-C21B-4F84-A172-EC69285D55B7}"/>
              </a:ext>
            </a:extLst>
          </p:cNvPr>
          <p:cNvSpPr txBox="1"/>
          <p:nvPr/>
        </p:nvSpPr>
        <p:spPr>
          <a:xfrm>
            <a:off x="3605538" y="4675247"/>
            <a:ext cx="1683657" cy="584775"/>
          </a:xfrm>
          <a:prstGeom prst="rect">
            <a:avLst/>
          </a:prstGeom>
          <a:noFill/>
        </p:spPr>
        <p:txBody>
          <a:bodyPr wrap="square" rtlCol="0">
            <a:spAutoFit/>
          </a:bodyPr>
          <a:lstStyle/>
          <a:p>
            <a:pPr algn="ctr"/>
            <a:r>
              <a:rPr lang="ar-SY" sz="1600" dirty="0"/>
              <a:t>لغتهم واحدة وهي اللغة العربية. </a:t>
            </a:r>
            <a:endParaRPr lang="en-US" sz="1600" dirty="0"/>
          </a:p>
        </p:txBody>
      </p:sp>
      <p:grpSp>
        <p:nvGrpSpPr>
          <p:cNvPr id="63" name="Group 46">
            <a:extLst>
              <a:ext uri="{FF2B5EF4-FFF2-40B4-BE49-F238E27FC236}">
                <a16:creationId xmlns:a16="http://schemas.microsoft.com/office/drawing/2014/main" id="{1802364F-1119-496E-B494-47F1B1B03125}"/>
              </a:ext>
            </a:extLst>
          </p:cNvPr>
          <p:cNvGrpSpPr/>
          <p:nvPr/>
        </p:nvGrpSpPr>
        <p:grpSpPr>
          <a:xfrm>
            <a:off x="5513471" y="2589338"/>
            <a:ext cx="1349827" cy="2091875"/>
            <a:chOff x="7888425" y="1740804"/>
            <a:chExt cx="1349827" cy="2091875"/>
          </a:xfrm>
        </p:grpSpPr>
        <p:sp>
          <p:nvSpPr>
            <p:cNvPr id="64" name="Rectangle: Rounded Corners 29">
              <a:extLst>
                <a:ext uri="{FF2B5EF4-FFF2-40B4-BE49-F238E27FC236}">
                  <a16:creationId xmlns:a16="http://schemas.microsoft.com/office/drawing/2014/main" id="{50E84C66-BE65-4C99-8167-78979A6F79C9}"/>
                </a:ext>
              </a:extLst>
            </p:cNvPr>
            <p:cNvSpPr/>
            <p:nvPr/>
          </p:nvSpPr>
          <p:spPr>
            <a:xfrm>
              <a:off x="7888425" y="1740804"/>
              <a:ext cx="1349827" cy="2091875"/>
            </a:xfrm>
            <a:prstGeom prst="roundRect">
              <a:avLst>
                <a:gd name="adj" fmla="val 50000"/>
              </a:avLst>
            </a:prstGeom>
            <a:gradFill flip="none" rotWithShape="1">
              <a:gsLst>
                <a:gs pos="51000">
                  <a:srgbClr val="006666"/>
                </a:gs>
                <a:gs pos="100000">
                  <a:srgbClr val="00CC99"/>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31">
              <a:extLst>
                <a:ext uri="{FF2B5EF4-FFF2-40B4-BE49-F238E27FC236}">
                  <a16:creationId xmlns:a16="http://schemas.microsoft.com/office/drawing/2014/main" id="{59C77BA0-5D99-436B-BFAD-051A142FAA33}"/>
                </a:ext>
              </a:extLst>
            </p:cNvPr>
            <p:cNvSpPr txBox="1"/>
            <p:nvPr/>
          </p:nvSpPr>
          <p:spPr>
            <a:xfrm>
              <a:off x="7991498"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66" name="Freeform: Shape 30">
            <a:extLst>
              <a:ext uri="{FF2B5EF4-FFF2-40B4-BE49-F238E27FC236}">
                <a16:creationId xmlns:a16="http://schemas.microsoft.com/office/drawing/2014/main" id="{1292E6D2-D719-4B64-9A4B-CB7BAC1D8232}"/>
              </a:ext>
            </a:extLst>
          </p:cNvPr>
          <p:cNvSpPr/>
          <p:nvPr/>
        </p:nvSpPr>
        <p:spPr>
          <a:xfrm>
            <a:off x="5346557"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32">
            <a:extLst>
              <a:ext uri="{FF2B5EF4-FFF2-40B4-BE49-F238E27FC236}">
                <a16:creationId xmlns:a16="http://schemas.microsoft.com/office/drawing/2014/main" id="{4AD3243F-4EFA-49FD-8006-37379AC9D6D5}"/>
              </a:ext>
            </a:extLst>
          </p:cNvPr>
          <p:cNvSpPr txBox="1"/>
          <p:nvPr/>
        </p:nvSpPr>
        <p:spPr>
          <a:xfrm>
            <a:off x="5941637" y="5159274"/>
            <a:ext cx="478971" cy="1323439"/>
          </a:xfrm>
          <a:prstGeom prst="rect">
            <a:avLst/>
          </a:prstGeom>
          <a:noFill/>
        </p:spPr>
        <p:txBody>
          <a:bodyPr wrap="square" rtlCol="0">
            <a:spAutoFit/>
          </a:bodyPr>
          <a:lstStyle/>
          <a:p>
            <a:pPr algn="ctr"/>
            <a:r>
              <a:rPr lang="en-US" sz="8000" dirty="0">
                <a:gradFill flip="none" rotWithShape="1">
                  <a:gsLst>
                    <a:gs pos="0">
                      <a:srgbClr val="00CC99"/>
                    </a:gs>
                    <a:gs pos="68000">
                      <a:srgbClr val="006666"/>
                    </a:gs>
                  </a:gsLst>
                  <a:lin ang="5400000" scaled="1"/>
                  <a:tileRect/>
                </a:gradFill>
                <a:effectLst>
                  <a:innerShdw blurRad="63500" dist="50800" dir="18900000">
                    <a:prstClr val="black">
                      <a:alpha val="50000"/>
                    </a:prstClr>
                  </a:innerShdw>
                </a:effectLst>
                <a:latin typeface="Oswald" panose="02000503000000000000" pitchFamily="2" charset="0"/>
              </a:rPr>
              <a:t>4</a:t>
            </a:r>
          </a:p>
        </p:txBody>
      </p:sp>
      <p:grpSp>
        <p:nvGrpSpPr>
          <p:cNvPr id="68" name="Group 47">
            <a:extLst>
              <a:ext uri="{FF2B5EF4-FFF2-40B4-BE49-F238E27FC236}">
                <a16:creationId xmlns:a16="http://schemas.microsoft.com/office/drawing/2014/main" id="{E36F9E53-4F5C-4391-B93B-9B1E961EE2FE}"/>
              </a:ext>
            </a:extLst>
          </p:cNvPr>
          <p:cNvGrpSpPr/>
          <p:nvPr/>
        </p:nvGrpSpPr>
        <p:grpSpPr>
          <a:xfrm>
            <a:off x="7238687" y="2589338"/>
            <a:ext cx="1349827" cy="2091875"/>
            <a:chOff x="10293399" y="1740804"/>
            <a:chExt cx="1349827" cy="2091875"/>
          </a:xfrm>
        </p:grpSpPr>
        <p:sp>
          <p:nvSpPr>
            <p:cNvPr id="69" name="Rectangle: Rounded Corners 36">
              <a:extLst>
                <a:ext uri="{FF2B5EF4-FFF2-40B4-BE49-F238E27FC236}">
                  <a16:creationId xmlns:a16="http://schemas.microsoft.com/office/drawing/2014/main" id="{09F2180D-27B9-447A-AE99-844DDF1F7618}"/>
                </a:ext>
              </a:extLst>
            </p:cNvPr>
            <p:cNvSpPr/>
            <p:nvPr/>
          </p:nvSpPr>
          <p:spPr>
            <a:xfrm>
              <a:off x="10293399" y="1740804"/>
              <a:ext cx="1349827" cy="2091875"/>
            </a:xfrm>
            <a:prstGeom prst="roundRect">
              <a:avLst>
                <a:gd name="adj" fmla="val 50000"/>
              </a:avLst>
            </a:prstGeom>
            <a:gradFill flip="none" rotWithShape="1">
              <a:gsLst>
                <a:gs pos="51000">
                  <a:srgbClr val="FF0000"/>
                </a:gs>
                <a:gs pos="100000">
                  <a:srgbClr val="FF66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38">
              <a:extLst>
                <a:ext uri="{FF2B5EF4-FFF2-40B4-BE49-F238E27FC236}">
                  <a16:creationId xmlns:a16="http://schemas.microsoft.com/office/drawing/2014/main" id="{1847A9E7-992D-41C8-8E2F-025F80EA8A79}"/>
                </a:ext>
              </a:extLst>
            </p:cNvPr>
            <p:cNvSpPr txBox="1"/>
            <p:nvPr/>
          </p:nvSpPr>
          <p:spPr>
            <a:xfrm>
              <a:off x="10396472"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pic>
        <p:nvPicPr>
          <p:cNvPr id="71" name="Graphic 33" descr="Head with gears">
            <a:extLst>
              <a:ext uri="{FF2B5EF4-FFF2-40B4-BE49-F238E27FC236}">
                <a16:creationId xmlns:a16="http://schemas.microsoft.com/office/drawing/2014/main" id="{CC9531B5-BC69-47B7-9A56-0CF3DED9C85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48897" y="3931919"/>
            <a:ext cx="478971" cy="478971"/>
          </a:xfrm>
          <a:prstGeom prst="rect">
            <a:avLst/>
          </a:prstGeom>
        </p:spPr>
      </p:pic>
      <p:sp>
        <p:nvSpPr>
          <p:cNvPr id="72" name="TextBox 34">
            <a:extLst>
              <a:ext uri="{FF2B5EF4-FFF2-40B4-BE49-F238E27FC236}">
                <a16:creationId xmlns:a16="http://schemas.microsoft.com/office/drawing/2014/main" id="{4D53248F-CBB5-4F66-BCB4-CA355B1C2A83}"/>
              </a:ext>
            </a:extLst>
          </p:cNvPr>
          <p:cNvSpPr txBox="1"/>
          <p:nvPr/>
        </p:nvSpPr>
        <p:spPr>
          <a:xfrm>
            <a:off x="5356775" y="4642855"/>
            <a:ext cx="1683657" cy="584775"/>
          </a:xfrm>
          <a:prstGeom prst="rect">
            <a:avLst/>
          </a:prstGeom>
          <a:noFill/>
        </p:spPr>
        <p:txBody>
          <a:bodyPr wrap="square" rtlCol="0">
            <a:spAutoFit/>
          </a:bodyPr>
          <a:lstStyle/>
          <a:p>
            <a:pPr algn="ctr"/>
            <a:r>
              <a:rPr lang="ar-SY" sz="1600" dirty="0"/>
              <a:t>دولهم متجاورة وتشرف على الخليج العربي.</a:t>
            </a:r>
            <a:endParaRPr lang="en-US" sz="1600" dirty="0"/>
          </a:p>
        </p:txBody>
      </p:sp>
      <p:sp>
        <p:nvSpPr>
          <p:cNvPr id="73" name="Freeform: Shape 37">
            <a:extLst>
              <a:ext uri="{FF2B5EF4-FFF2-40B4-BE49-F238E27FC236}">
                <a16:creationId xmlns:a16="http://schemas.microsoft.com/office/drawing/2014/main" id="{7FB35CAB-1254-4560-9DEF-859A52F67730}"/>
              </a:ext>
            </a:extLst>
          </p:cNvPr>
          <p:cNvSpPr/>
          <p:nvPr/>
        </p:nvSpPr>
        <p:spPr>
          <a:xfrm>
            <a:off x="7071773" y="363527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9">
            <a:extLst>
              <a:ext uri="{FF2B5EF4-FFF2-40B4-BE49-F238E27FC236}">
                <a16:creationId xmlns:a16="http://schemas.microsoft.com/office/drawing/2014/main" id="{9DC4DBBF-02AF-412B-B09F-3580DC635BC9}"/>
              </a:ext>
            </a:extLst>
          </p:cNvPr>
          <p:cNvSpPr txBox="1"/>
          <p:nvPr/>
        </p:nvSpPr>
        <p:spPr>
          <a:xfrm>
            <a:off x="7666853" y="5159274"/>
            <a:ext cx="478971" cy="1323439"/>
          </a:xfrm>
          <a:prstGeom prst="rect">
            <a:avLst/>
          </a:prstGeom>
          <a:noFill/>
        </p:spPr>
        <p:txBody>
          <a:bodyPr wrap="square" rtlCol="0">
            <a:spAutoFit/>
          </a:bodyPr>
          <a:lstStyle/>
          <a:p>
            <a:pPr algn="ctr"/>
            <a:r>
              <a:rPr lang="en-US" sz="8000" dirty="0">
                <a:gradFill flip="none" rotWithShape="1">
                  <a:gsLst>
                    <a:gs pos="0">
                      <a:srgbClr val="FF6600"/>
                    </a:gs>
                    <a:gs pos="68000">
                      <a:srgbClr val="FF0000"/>
                    </a:gs>
                  </a:gsLst>
                  <a:lin ang="5400000" scaled="1"/>
                  <a:tileRect/>
                </a:gradFill>
                <a:effectLst>
                  <a:innerShdw blurRad="63500" dist="50800" dir="18900000">
                    <a:prstClr val="black">
                      <a:alpha val="50000"/>
                    </a:prstClr>
                  </a:innerShdw>
                </a:effectLst>
                <a:latin typeface="Oswald" panose="02000503000000000000" pitchFamily="2" charset="0"/>
              </a:rPr>
              <a:t>5</a:t>
            </a:r>
          </a:p>
        </p:txBody>
      </p:sp>
      <p:pic>
        <p:nvPicPr>
          <p:cNvPr id="75" name="Graphic 40" descr="Watch">
            <a:extLst>
              <a:ext uri="{FF2B5EF4-FFF2-40B4-BE49-F238E27FC236}">
                <a16:creationId xmlns:a16="http://schemas.microsoft.com/office/drawing/2014/main" id="{B0D87B60-2C85-4D4A-9637-9DA0E1F51C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674113" y="3931919"/>
            <a:ext cx="478971" cy="478971"/>
          </a:xfrm>
          <a:prstGeom prst="rect">
            <a:avLst/>
          </a:prstGeom>
        </p:spPr>
      </p:pic>
      <p:sp>
        <p:nvSpPr>
          <p:cNvPr id="76" name="TextBox 41">
            <a:extLst>
              <a:ext uri="{FF2B5EF4-FFF2-40B4-BE49-F238E27FC236}">
                <a16:creationId xmlns:a16="http://schemas.microsoft.com/office/drawing/2014/main" id="{E000C3D9-946C-47B8-A04B-D5649E9C9576}"/>
              </a:ext>
            </a:extLst>
          </p:cNvPr>
          <p:cNvSpPr txBox="1"/>
          <p:nvPr/>
        </p:nvSpPr>
        <p:spPr>
          <a:xfrm>
            <a:off x="7071773" y="4459804"/>
            <a:ext cx="1683657" cy="707886"/>
          </a:xfrm>
          <a:prstGeom prst="rect">
            <a:avLst/>
          </a:prstGeom>
          <a:noFill/>
        </p:spPr>
        <p:txBody>
          <a:bodyPr wrap="square" rtlCol="0">
            <a:spAutoFit/>
          </a:bodyPr>
          <a:lstStyle/>
          <a:p>
            <a:pPr algn="ctr"/>
            <a:r>
              <a:rPr lang="ar-SY" sz="2000" dirty="0"/>
              <a:t>يجمع بينهم تاريخ مشترك.</a:t>
            </a:r>
            <a:endParaRPr lang="en-US" sz="2000" dirty="0"/>
          </a:p>
        </p:txBody>
      </p:sp>
      <p:grpSp>
        <p:nvGrpSpPr>
          <p:cNvPr id="77" name="Group 47">
            <a:extLst>
              <a:ext uri="{FF2B5EF4-FFF2-40B4-BE49-F238E27FC236}">
                <a16:creationId xmlns:a16="http://schemas.microsoft.com/office/drawing/2014/main" id="{E36F9E53-4F5C-4391-B93B-9B1E961EE2FE}"/>
              </a:ext>
            </a:extLst>
          </p:cNvPr>
          <p:cNvGrpSpPr/>
          <p:nvPr/>
        </p:nvGrpSpPr>
        <p:grpSpPr>
          <a:xfrm>
            <a:off x="9000581" y="2608388"/>
            <a:ext cx="1349827" cy="2091875"/>
            <a:chOff x="10293399" y="1740804"/>
            <a:chExt cx="1349827" cy="2091875"/>
          </a:xfrm>
        </p:grpSpPr>
        <p:sp>
          <p:nvSpPr>
            <p:cNvPr id="78" name="Rectangle: Rounded Corners 36">
              <a:extLst>
                <a:ext uri="{FF2B5EF4-FFF2-40B4-BE49-F238E27FC236}">
                  <a16:creationId xmlns:a16="http://schemas.microsoft.com/office/drawing/2014/main" id="{09F2180D-27B9-447A-AE99-844DDF1F7618}"/>
                </a:ext>
              </a:extLst>
            </p:cNvPr>
            <p:cNvSpPr/>
            <p:nvPr/>
          </p:nvSpPr>
          <p:spPr>
            <a:xfrm>
              <a:off x="10293399" y="1740804"/>
              <a:ext cx="1349827" cy="2091875"/>
            </a:xfrm>
            <a:prstGeom prst="roundRect">
              <a:avLst>
                <a:gd name="adj" fmla="val 50000"/>
              </a:avLst>
            </a:prstGeom>
            <a:gradFill flip="none" rotWithShape="1">
              <a:gsLst>
                <a:gs pos="51000">
                  <a:srgbClr val="FF0000"/>
                </a:gs>
                <a:gs pos="100000">
                  <a:srgbClr val="FF66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38">
              <a:extLst>
                <a:ext uri="{FF2B5EF4-FFF2-40B4-BE49-F238E27FC236}">
                  <a16:creationId xmlns:a16="http://schemas.microsoft.com/office/drawing/2014/main" id="{1847A9E7-992D-41C8-8E2F-025F80EA8A79}"/>
                </a:ext>
              </a:extLst>
            </p:cNvPr>
            <p:cNvSpPr txBox="1"/>
            <p:nvPr/>
          </p:nvSpPr>
          <p:spPr>
            <a:xfrm>
              <a:off x="10396472"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80" name="Freeform: Shape 37">
            <a:extLst>
              <a:ext uri="{FF2B5EF4-FFF2-40B4-BE49-F238E27FC236}">
                <a16:creationId xmlns:a16="http://schemas.microsoft.com/office/drawing/2014/main" id="{7FB35CAB-1254-4560-9DEF-859A52F67730}"/>
              </a:ext>
            </a:extLst>
          </p:cNvPr>
          <p:cNvSpPr/>
          <p:nvPr/>
        </p:nvSpPr>
        <p:spPr>
          <a:xfrm>
            <a:off x="8833667" y="365432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39">
            <a:extLst>
              <a:ext uri="{FF2B5EF4-FFF2-40B4-BE49-F238E27FC236}">
                <a16:creationId xmlns:a16="http://schemas.microsoft.com/office/drawing/2014/main" id="{9DC4DBBF-02AF-412B-B09F-3580DC635BC9}"/>
              </a:ext>
            </a:extLst>
          </p:cNvPr>
          <p:cNvSpPr txBox="1"/>
          <p:nvPr/>
        </p:nvSpPr>
        <p:spPr>
          <a:xfrm>
            <a:off x="9428747" y="5178324"/>
            <a:ext cx="478971" cy="1323439"/>
          </a:xfrm>
          <a:prstGeom prst="rect">
            <a:avLst/>
          </a:prstGeom>
          <a:noFill/>
        </p:spPr>
        <p:txBody>
          <a:bodyPr wrap="square" rtlCol="0">
            <a:spAutoFit/>
          </a:bodyPr>
          <a:lstStyle/>
          <a:p>
            <a:pPr algn="ctr"/>
            <a:r>
              <a:rPr lang="en-US" sz="8000" dirty="0">
                <a:gradFill flip="none" rotWithShape="1">
                  <a:gsLst>
                    <a:gs pos="0">
                      <a:srgbClr val="FF6600"/>
                    </a:gs>
                    <a:gs pos="68000">
                      <a:srgbClr val="FF0000"/>
                    </a:gs>
                  </a:gsLst>
                  <a:lin ang="5400000" scaled="1"/>
                  <a:tileRect/>
                </a:gradFill>
                <a:effectLst>
                  <a:innerShdw blurRad="63500" dist="50800" dir="18900000">
                    <a:prstClr val="black">
                      <a:alpha val="50000"/>
                    </a:prstClr>
                  </a:innerShdw>
                </a:effectLst>
                <a:latin typeface="Oswald" panose="02000503000000000000" pitchFamily="2" charset="0"/>
              </a:rPr>
              <a:t>6</a:t>
            </a:r>
          </a:p>
        </p:txBody>
      </p:sp>
      <p:pic>
        <p:nvPicPr>
          <p:cNvPr id="82" name="Graphic 40" descr="Watch">
            <a:extLst>
              <a:ext uri="{FF2B5EF4-FFF2-40B4-BE49-F238E27FC236}">
                <a16:creationId xmlns:a16="http://schemas.microsoft.com/office/drawing/2014/main" id="{B0D87B60-2C85-4D4A-9637-9DA0E1F51C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436007" y="3950969"/>
            <a:ext cx="478971" cy="478971"/>
          </a:xfrm>
          <a:prstGeom prst="rect">
            <a:avLst/>
          </a:prstGeom>
        </p:spPr>
      </p:pic>
      <p:sp>
        <p:nvSpPr>
          <p:cNvPr id="83" name="TextBox 41">
            <a:extLst>
              <a:ext uri="{FF2B5EF4-FFF2-40B4-BE49-F238E27FC236}">
                <a16:creationId xmlns:a16="http://schemas.microsoft.com/office/drawing/2014/main" id="{E000C3D9-946C-47B8-A04B-D5649E9C9576}"/>
              </a:ext>
            </a:extLst>
          </p:cNvPr>
          <p:cNvSpPr txBox="1"/>
          <p:nvPr/>
        </p:nvSpPr>
        <p:spPr>
          <a:xfrm>
            <a:off x="8833667" y="4478854"/>
            <a:ext cx="1683657" cy="707886"/>
          </a:xfrm>
          <a:prstGeom prst="rect">
            <a:avLst/>
          </a:prstGeom>
          <a:noFill/>
        </p:spPr>
        <p:txBody>
          <a:bodyPr wrap="square" rtlCol="0">
            <a:spAutoFit/>
          </a:bodyPr>
          <a:lstStyle/>
          <a:p>
            <a:pPr algn="ctr"/>
            <a:r>
              <a:rPr lang="ar-SY" sz="2000" dirty="0"/>
              <a:t>عاداتهم وتقاليدهم متقاربة</a:t>
            </a:r>
            <a:endParaRPr lang="en-US" sz="2000" dirty="0"/>
          </a:p>
        </p:txBody>
      </p:sp>
      <p:grpSp>
        <p:nvGrpSpPr>
          <p:cNvPr id="84" name="Group 47">
            <a:extLst>
              <a:ext uri="{FF2B5EF4-FFF2-40B4-BE49-F238E27FC236}">
                <a16:creationId xmlns:a16="http://schemas.microsoft.com/office/drawing/2014/main" id="{E36F9E53-4F5C-4391-B93B-9B1E961EE2FE}"/>
              </a:ext>
            </a:extLst>
          </p:cNvPr>
          <p:cNvGrpSpPr/>
          <p:nvPr/>
        </p:nvGrpSpPr>
        <p:grpSpPr>
          <a:xfrm>
            <a:off x="10647215" y="2649278"/>
            <a:ext cx="1349827" cy="2091875"/>
            <a:chOff x="10293399" y="1740804"/>
            <a:chExt cx="1349827" cy="2091875"/>
          </a:xfrm>
        </p:grpSpPr>
        <p:sp>
          <p:nvSpPr>
            <p:cNvPr id="85" name="Rectangle: Rounded Corners 36">
              <a:extLst>
                <a:ext uri="{FF2B5EF4-FFF2-40B4-BE49-F238E27FC236}">
                  <a16:creationId xmlns:a16="http://schemas.microsoft.com/office/drawing/2014/main" id="{09F2180D-27B9-447A-AE99-844DDF1F7618}"/>
                </a:ext>
              </a:extLst>
            </p:cNvPr>
            <p:cNvSpPr/>
            <p:nvPr/>
          </p:nvSpPr>
          <p:spPr>
            <a:xfrm>
              <a:off x="10293399" y="1740804"/>
              <a:ext cx="1349827" cy="2091875"/>
            </a:xfrm>
            <a:prstGeom prst="roundRect">
              <a:avLst>
                <a:gd name="adj" fmla="val 50000"/>
              </a:avLst>
            </a:prstGeom>
            <a:gradFill flip="none" rotWithShape="1">
              <a:gsLst>
                <a:gs pos="51000">
                  <a:srgbClr val="FF0000"/>
                </a:gs>
                <a:gs pos="100000">
                  <a:srgbClr val="FF6600"/>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38">
              <a:extLst>
                <a:ext uri="{FF2B5EF4-FFF2-40B4-BE49-F238E27FC236}">
                  <a16:creationId xmlns:a16="http://schemas.microsoft.com/office/drawing/2014/main" id="{1847A9E7-992D-41C8-8E2F-025F80EA8A79}"/>
                </a:ext>
              </a:extLst>
            </p:cNvPr>
            <p:cNvSpPr txBox="1"/>
            <p:nvPr/>
          </p:nvSpPr>
          <p:spPr>
            <a:xfrm>
              <a:off x="10396472" y="1993198"/>
              <a:ext cx="1143679" cy="307777"/>
            </a:xfrm>
            <a:prstGeom prst="rect">
              <a:avLst/>
            </a:prstGeom>
            <a:noFill/>
          </p:spPr>
          <p:txBody>
            <a:bodyPr wrap="square" rtlCol="0">
              <a:spAutoFit/>
            </a:bodyPr>
            <a:lstStyle/>
            <a:p>
              <a:pPr algn="ctr"/>
              <a:endParaRPr lang="en-US" sz="1400" dirty="0">
                <a:solidFill>
                  <a:schemeClr val="bg1"/>
                </a:solidFill>
                <a:latin typeface="Oswald" panose="02000503000000000000" pitchFamily="2" charset="0"/>
              </a:endParaRPr>
            </a:p>
          </p:txBody>
        </p:sp>
      </p:grpSp>
      <p:sp>
        <p:nvSpPr>
          <p:cNvPr id="87" name="Freeform: Shape 37">
            <a:extLst>
              <a:ext uri="{FF2B5EF4-FFF2-40B4-BE49-F238E27FC236}">
                <a16:creationId xmlns:a16="http://schemas.microsoft.com/office/drawing/2014/main" id="{7FB35CAB-1254-4560-9DEF-859A52F67730}"/>
              </a:ext>
            </a:extLst>
          </p:cNvPr>
          <p:cNvSpPr/>
          <p:nvPr/>
        </p:nvSpPr>
        <p:spPr>
          <a:xfrm>
            <a:off x="10480301" y="369521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39">
            <a:extLst>
              <a:ext uri="{FF2B5EF4-FFF2-40B4-BE49-F238E27FC236}">
                <a16:creationId xmlns:a16="http://schemas.microsoft.com/office/drawing/2014/main" id="{9DC4DBBF-02AF-412B-B09F-3580DC635BC9}"/>
              </a:ext>
            </a:extLst>
          </p:cNvPr>
          <p:cNvSpPr txBox="1"/>
          <p:nvPr/>
        </p:nvSpPr>
        <p:spPr>
          <a:xfrm>
            <a:off x="11075381" y="5219214"/>
            <a:ext cx="478971" cy="1323439"/>
          </a:xfrm>
          <a:prstGeom prst="rect">
            <a:avLst/>
          </a:prstGeom>
          <a:noFill/>
        </p:spPr>
        <p:txBody>
          <a:bodyPr wrap="square" rtlCol="0">
            <a:spAutoFit/>
          </a:bodyPr>
          <a:lstStyle/>
          <a:p>
            <a:pPr algn="ctr"/>
            <a:r>
              <a:rPr lang="en-US" sz="8000" dirty="0">
                <a:gradFill flip="none" rotWithShape="1">
                  <a:gsLst>
                    <a:gs pos="0">
                      <a:srgbClr val="FF6600"/>
                    </a:gs>
                    <a:gs pos="68000">
                      <a:srgbClr val="FF0000"/>
                    </a:gs>
                  </a:gsLst>
                  <a:lin ang="5400000" scaled="1"/>
                  <a:tileRect/>
                </a:gradFill>
                <a:effectLst>
                  <a:innerShdw blurRad="63500" dist="50800" dir="18900000">
                    <a:prstClr val="black">
                      <a:alpha val="50000"/>
                    </a:prstClr>
                  </a:innerShdw>
                </a:effectLst>
                <a:latin typeface="Oswald" panose="02000503000000000000" pitchFamily="2" charset="0"/>
              </a:rPr>
              <a:t>7</a:t>
            </a:r>
          </a:p>
        </p:txBody>
      </p:sp>
      <p:pic>
        <p:nvPicPr>
          <p:cNvPr id="89" name="Graphic 40" descr="Watch">
            <a:extLst>
              <a:ext uri="{FF2B5EF4-FFF2-40B4-BE49-F238E27FC236}">
                <a16:creationId xmlns:a16="http://schemas.microsoft.com/office/drawing/2014/main" id="{B0D87B60-2C85-4D4A-9637-9DA0E1F51C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082641" y="3991859"/>
            <a:ext cx="478971" cy="478971"/>
          </a:xfrm>
          <a:prstGeom prst="rect">
            <a:avLst/>
          </a:prstGeom>
        </p:spPr>
      </p:pic>
      <p:sp>
        <p:nvSpPr>
          <p:cNvPr id="90" name="TextBox 41">
            <a:extLst>
              <a:ext uri="{FF2B5EF4-FFF2-40B4-BE49-F238E27FC236}">
                <a16:creationId xmlns:a16="http://schemas.microsoft.com/office/drawing/2014/main" id="{E000C3D9-946C-47B8-A04B-D5649E9C9576}"/>
              </a:ext>
            </a:extLst>
          </p:cNvPr>
          <p:cNvSpPr txBox="1"/>
          <p:nvPr/>
        </p:nvSpPr>
        <p:spPr>
          <a:xfrm>
            <a:off x="10480301" y="4519744"/>
            <a:ext cx="1683657" cy="1077218"/>
          </a:xfrm>
          <a:prstGeom prst="rect">
            <a:avLst/>
          </a:prstGeom>
          <a:noFill/>
        </p:spPr>
        <p:txBody>
          <a:bodyPr wrap="square" rtlCol="0">
            <a:spAutoFit/>
          </a:bodyPr>
          <a:lstStyle/>
          <a:p>
            <a:pPr algn="ctr"/>
            <a:r>
              <a:rPr lang="ar-SY" sz="1600" dirty="0"/>
              <a:t>تشابه الأنشطة الاقتصادية التي يمارسها السكان قديما وحديثا</a:t>
            </a:r>
            <a:r>
              <a:rPr lang="en-US" sz="1600" dirty="0"/>
              <a:t> </a:t>
            </a:r>
          </a:p>
        </p:txBody>
      </p:sp>
    </p:spTree>
    <p:extLst>
      <p:ext uri="{BB962C8B-B14F-4D97-AF65-F5344CB8AC3E}">
        <p14:creationId xmlns:p14="http://schemas.microsoft.com/office/powerpoint/2010/main" val="34880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1+#ppt_w/2"/>
                                          </p:val>
                                        </p:tav>
                                        <p:tav tm="100000">
                                          <p:val>
                                            <p:strVal val="#ppt_x"/>
                                          </p:val>
                                        </p:tav>
                                      </p:tavLst>
                                    </p:anim>
                                    <p:anim calcmode="lin" valueType="num">
                                      <p:cBhvr additive="base">
                                        <p:cTn id="1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300"/>
                                        <p:tgtEl>
                                          <p:spTgt spid="26"/>
                                        </p:tgtEl>
                                      </p:cBhvr>
                                    </p:animEffect>
                                    <p:anim calcmode="lin" valueType="num">
                                      <p:cBhvr>
                                        <p:cTn id="20" dur="300" fill="hold"/>
                                        <p:tgtEl>
                                          <p:spTgt spid="26"/>
                                        </p:tgtEl>
                                        <p:attrNameLst>
                                          <p:attrName>ppt_x</p:attrName>
                                        </p:attrNameLst>
                                      </p:cBhvr>
                                      <p:tavLst>
                                        <p:tav tm="0">
                                          <p:val>
                                            <p:strVal val="#ppt_x"/>
                                          </p:val>
                                        </p:tav>
                                        <p:tav tm="100000">
                                          <p:val>
                                            <p:strVal val="#ppt_x"/>
                                          </p:val>
                                        </p:tav>
                                      </p:tavLst>
                                    </p:anim>
                                    <p:anim calcmode="lin" valueType="num">
                                      <p:cBhvr>
                                        <p:cTn id="21" dur="3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300"/>
                                        <p:tgtEl>
                                          <p:spTgt spid="31"/>
                                        </p:tgtEl>
                                      </p:cBhvr>
                                    </p:animEffect>
                                    <p:anim calcmode="lin" valueType="num">
                                      <p:cBhvr>
                                        <p:cTn id="25" dur="300" fill="hold"/>
                                        <p:tgtEl>
                                          <p:spTgt spid="31"/>
                                        </p:tgtEl>
                                        <p:attrNameLst>
                                          <p:attrName>ppt_x</p:attrName>
                                        </p:attrNameLst>
                                      </p:cBhvr>
                                      <p:tavLst>
                                        <p:tav tm="0">
                                          <p:val>
                                            <p:strVal val="#ppt_x"/>
                                          </p:val>
                                        </p:tav>
                                        <p:tav tm="100000">
                                          <p:val>
                                            <p:strVal val="#ppt_x"/>
                                          </p:val>
                                        </p:tav>
                                      </p:tavLst>
                                    </p:anim>
                                    <p:anim calcmode="lin" valueType="num">
                                      <p:cBhvr>
                                        <p:cTn id="26" dur="300" fill="hold"/>
                                        <p:tgtEl>
                                          <p:spTgt spid="3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300"/>
                                        <p:tgtEl>
                                          <p:spTgt spid="32"/>
                                        </p:tgtEl>
                                      </p:cBhvr>
                                    </p:animEffect>
                                    <p:anim calcmode="lin" valueType="num">
                                      <p:cBhvr>
                                        <p:cTn id="30" dur="300" fill="hold"/>
                                        <p:tgtEl>
                                          <p:spTgt spid="32"/>
                                        </p:tgtEl>
                                        <p:attrNameLst>
                                          <p:attrName>ppt_x</p:attrName>
                                        </p:attrNameLst>
                                      </p:cBhvr>
                                      <p:tavLst>
                                        <p:tav tm="0">
                                          <p:val>
                                            <p:strVal val="#ppt_x"/>
                                          </p:val>
                                        </p:tav>
                                        <p:tav tm="100000">
                                          <p:val>
                                            <p:strVal val="#ppt_x"/>
                                          </p:val>
                                        </p:tav>
                                      </p:tavLst>
                                    </p:anim>
                                    <p:anim calcmode="lin" valueType="num">
                                      <p:cBhvr>
                                        <p:cTn id="31" dur="300" fill="hold"/>
                                        <p:tgtEl>
                                          <p:spTgt spid="32"/>
                                        </p:tgtEl>
                                        <p:attrNameLst>
                                          <p:attrName>ppt_y</p:attrName>
                                        </p:attrNameLst>
                                      </p:cBhvr>
                                      <p:tavLst>
                                        <p:tav tm="0">
                                          <p:val>
                                            <p:strVal val="#ppt_y-.1"/>
                                          </p:val>
                                        </p:tav>
                                        <p:tav tm="100000">
                                          <p:val>
                                            <p:strVal val="#ppt_y"/>
                                          </p:val>
                                        </p:tav>
                                      </p:tavLst>
                                    </p:anim>
                                  </p:childTnLst>
                                </p:cTn>
                              </p:par>
                              <p:par>
                                <p:cTn id="32" presetID="17" presetClass="entr" presetSubtype="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ppt_x</p:attrName>
                                        </p:attrNameLst>
                                      </p:cBhvr>
                                      <p:tavLst>
                                        <p:tav tm="0">
                                          <p:val>
                                            <p:strVal val="#ppt_x"/>
                                          </p:val>
                                        </p:tav>
                                        <p:tav tm="100000">
                                          <p:val>
                                            <p:strVal val="#ppt_x"/>
                                          </p:val>
                                        </p:tav>
                                      </p:tavLst>
                                    </p:anim>
                                    <p:anim calcmode="lin" valueType="num">
                                      <p:cBhvr>
                                        <p:cTn id="35" dur="500" fill="hold"/>
                                        <p:tgtEl>
                                          <p:spTgt spid="30"/>
                                        </p:tgtEl>
                                        <p:attrNameLst>
                                          <p:attrName>ppt_y</p:attrName>
                                        </p:attrNameLst>
                                      </p:cBhvr>
                                      <p:tavLst>
                                        <p:tav tm="0">
                                          <p:val>
                                            <p:strVal val="#ppt_y-#ppt_h/2"/>
                                          </p:val>
                                        </p:tav>
                                        <p:tav tm="100000">
                                          <p:val>
                                            <p:strVal val="#ppt_y"/>
                                          </p:val>
                                        </p:tav>
                                      </p:tavLst>
                                    </p:anim>
                                    <p:anim calcmode="lin" valueType="num">
                                      <p:cBhvr>
                                        <p:cTn id="36" dur="500" fill="hold"/>
                                        <p:tgtEl>
                                          <p:spTgt spid="30"/>
                                        </p:tgtEl>
                                        <p:attrNameLst>
                                          <p:attrName>ppt_w</p:attrName>
                                        </p:attrNameLst>
                                      </p:cBhvr>
                                      <p:tavLst>
                                        <p:tav tm="0">
                                          <p:val>
                                            <p:strVal val="#ppt_w"/>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anim calcmode="lin" valueType="num">
                                      <p:cBhvr>
                                        <p:cTn id="43" dur="300" fill="hold"/>
                                        <p:tgtEl>
                                          <p:spTgt spid="33"/>
                                        </p:tgtEl>
                                        <p:attrNameLst>
                                          <p:attrName>ppt_x</p:attrName>
                                        </p:attrNameLst>
                                      </p:cBhvr>
                                      <p:tavLst>
                                        <p:tav tm="0">
                                          <p:val>
                                            <p:strVal val="#ppt_x"/>
                                          </p:val>
                                        </p:tav>
                                        <p:tav tm="100000">
                                          <p:val>
                                            <p:strVal val="#ppt_x"/>
                                          </p:val>
                                        </p:tav>
                                      </p:tavLst>
                                    </p:anim>
                                    <p:anim calcmode="lin" valueType="num">
                                      <p:cBhvr>
                                        <p:cTn id="44" dur="3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300"/>
                                        <p:tgtEl>
                                          <p:spTgt spid="38"/>
                                        </p:tgtEl>
                                      </p:cBhvr>
                                    </p:animEffect>
                                    <p:anim calcmode="lin" valueType="num">
                                      <p:cBhvr>
                                        <p:cTn id="48" dur="300" fill="hold"/>
                                        <p:tgtEl>
                                          <p:spTgt spid="38"/>
                                        </p:tgtEl>
                                        <p:attrNameLst>
                                          <p:attrName>ppt_x</p:attrName>
                                        </p:attrNameLst>
                                      </p:cBhvr>
                                      <p:tavLst>
                                        <p:tav tm="0">
                                          <p:val>
                                            <p:strVal val="#ppt_x"/>
                                          </p:val>
                                        </p:tav>
                                        <p:tav tm="100000">
                                          <p:val>
                                            <p:strVal val="#ppt_x"/>
                                          </p:val>
                                        </p:tav>
                                      </p:tavLst>
                                    </p:anim>
                                    <p:anim calcmode="lin" valueType="num">
                                      <p:cBhvr>
                                        <p:cTn id="49" dur="300" fill="hold"/>
                                        <p:tgtEl>
                                          <p:spTgt spid="3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300"/>
                                        <p:tgtEl>
                                          <p:spTgt spid="39"/>
                                        </p:tgtEl>
                                      </p:cBhvr>
                                    </p:animEffect>
                                    <p:anim calcmode="lin" valueType="num">
                                      <p:cBhvr>
                                        <p:cTn id="53" dur="300" fill="hold"/>
                                        <p:tgtEl>
                                          <p:spTgt spid="39"/>
                                        </p:tgtEl>
                                        <p:attrNameLst>
                                          <p:attrName>ppt_x</p:attrName>
                                        </p:attrNameLst>
                                      </p:cBhvr>
                                      <p:tavLst>
                                        <p:tav tm="0">
                                          <p:val>
                                            <p:strVal val="#ppt_x"/>
                                          </p:val>
                                        </p:tav>
                                        <p:tav tm="100000">
                                          <p:val>
                                            <p:strVal val="#ppt_x"/>
                                          </p:val>
                                        </p:tav>
                                      </p:tavLst>
                                    </p:anim>
                                    <p:anim calcmode="lin" valueType="num">
                                      <p:cBhvr>
                                        <p:cTn id="54" dur="300" fill="hold"/>
                                        <p:tgtEl>
                                          <p:spTgt spid="39"/>
                                        </p:tgtEl>
                                        <p:attrNameLst>
                                          <p:attrName>ppt_y</p:attrName>
                                        </p:attrNameLst>
                                      </p:cBhvr>
                                      <p:tavLst>
                                        <p:tav tm="0">
                                          <p:val>
                                            <p:strVal val="#ppt_y-.1"/>
                                          </p:val>
                                        </p:tav>
                                        <p:tav tm="100000">
                                          <p:val>
                                            <p:strVal val="#ppt_y"/>
                                          </p:val>
                                        </p:tav>
                                      </p:tavLst>
                                    </p:anim>
                                  </p:childTnLst>
                                </p:cTn>
                              </p:par>
                              <p:par>
                                <p:cTn id="55" presetID="17" presetClass="entr" presetSubtype="1"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ppt_h/2"/>
                                          </p:val>
                                        </p:tav>
                                        <p:tav tm="100000">
                                          <p:val>
                                            <p:strVal val="#ppt_y"/>
                                          </p:val>
                                        </p:tav>
                                      </p:tavLst>
                                    </p:anim>
                                    <p:anim calcmode="lin" valueType="num">
                                      <p:cBhvr>
                                        <p:cTn id="59" dur="500" fill="hold"/>
                                        <p:tgtEl>
                                          <p:spTgt spid="37"/>
                                        </p:tgtEl>
                                        <p:attrNameLst>
                                          <p:attrName>ppt_w</p:attrName>
                                        </p:attrNameLst>
                                      </p:cBhvr>
                                      <p:tavLst>
                                        <p:tav tm="0">
                                          <p:val>
                                            <p:strVal val="#ppt_w"/>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300"/>
                                        <p:tgtEl>
                                          <p:spTgt spid="40"/>
                                        </p:tgtEl>
                                      </p:cBhvr>
                                    </p:animEffect>
                                    <p:anim calcmode="lin" valueType="num">
                                      <p:cBhvr>
                                        <p:cTn id="66" dur="300" fill="hold"/>
                                        <p:tgtEl>
                                          <p:spTgt spid="40"/>
                                        </p:tgtEl>
                                        <p:attrNameLst>
                                          <p:attrName>ppt_x</p:attrName>
                                        </p:attrNameLst>
                                      </p:cBhvr>
                                      <p:tavLst>
                                        <p:tav tm="0">
                                          <p:val>
                                            <p:strVal val="#ppt_x"/>
                                          </p:val>
                                        </p:tav>
                                        <p:tav tm="100000">
                                          <p:val>
                                            <p:strVal val="#ppt_x"/>
                                          </p:val>
                                        </p:tav>
                                      </p:tavLst>
                                    </p:anim>
                                    <p:anim calcmode="lin" valueType="num">
                                      <p:cBhvr>
                                        <p:cTn id="67" dur="300" fill="hold"/>
                                        <p:tgtEl>
                                          <p:spTgt spid="4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300"/>
                                        <p:tgtEl>
                                          <p:spTgt spid="61"/>
                                        </p:tgtEl>
                                      </p:cBhvr>
                                    </p:animEffect>
                                    <p:anim calcmode="lin" valueType="num">
                                      <p:cBhvr>
                                        <p:cTn id="71" dur="300" fill="hold"/>
                                        <p:tgtEl>
                                          <p:spTgt spid="61"/>
                                        </p:tgtEl>
                                        <p:attrNameLst>
                                          <p:attrName>ppt_x</p:attrName>
                                        </p:attrNameLst>
                                      </p:cBhvr>
                                      <p:tavLst>
                                        <p:tav tm="0">
                                          <p:val>
                                            <p:strVal val="#ppt_x"/>
                                          </p:val>
                                        </p:tav>
                                        <p:tav tm="100000">
                                          <p:val>
                                            <p:strVal val="#ppt_x"/>
                                          </p:val>
                                        </p:tav>
                                      </p:tavLst>
                                    </p:anim>
                                    <p:anim calcmode="lin" valueType="num">
                                      <p:cBhvr>
                                        <p:cTn id="72" dur="300" fill="hold"/>
                                        <p:tgtEl>
                                          <p:spTgt spid="6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300"/>
                                        <p:tgtEl>
                                          <p:spTgt spid="62"/>
                                        </p:tgtEl>
                                      </p:cBhvr>
                                    </p:animEffect>
                                    <p:anim calcmode="lin" valueType="num">
                                      <p:cBhvr>
                                        <p:cTn id="76" dur="300" fill="hold"/>
                                        <p:tgtEl>
                                          <p:spTgt spid="62"/>
                                        </p:tgtEl>
                                        <p:attrNameLst>
                                          <p:attrName>ppt_x</p:attrName>
                                        </p:attrNameLst>
                                      </p:cBhvr>
                                      <p:tavLst>
                                        <p:tav tm="0">
                                          <p:val>
                                            <p:strVal val="#ppt_x"/>
                                          </p:val>
                                        </p:tav>
                                        <p:tav tm="100000">
                                          <p:val>
                                            <p:strVal val="#ppt_x"/>
                                          </p:val>
                                        </p:tav>
                                      </p:tavLst>
                                    </p:anim>
                                    <p:anim calcmode="lin" valueType="num">
                                      <p:cBhvr>
                                        <p:cTn id="77" dur="300" fill="hold"/>
                                        <p:tgtEl>
                                          <p:spTgt spid="62"/>
                                        </p:tgtEl>
                                        <p:attrNameLst>
                                          <p:attrName>ppt_y</p:attrName>
                                        </p:attrNameLst>
                                      </p:cBhvr>
                                      <p:tavLst>
                                        <p:tav tm="0">
                                          <p:val>
                                            <p:strVal val="#ppt_y-.1"/>
                                          </p:val>
                                        </p:tav>
                                        <p:tav tm="100000">
                                          <p:val>
                                            <p:strVal val="#ppt_y"/>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 calcmode="lin" valueType="num">
                                      <p:cBhvr>
                                        <p:cTn id="80" dur="500" fill="hold"/>
                                        <p:tgtEl>
                                          <p:spTgt spid="60"/>
                                        </p:tgtEl>
                                        <p:attrNameLst>
                                          <p:attrName>ppt_x</p:attrName>
                                        </p:attrNameLst>
                                      </p:cBhvr>
                                      <p:tavLst>
                                        <p:tav tm="0">
                                          <p:val>
                                            <p:strVal val="#ppt_x"/>
                                          </p:val>
                                        </p:tav>
                                        <p:tav tm="100000">
                                          <p:val>
                                            <p:strVal val="#ppt_x"/>
                                          </p:val>
                                        </p:tav>
                                      </p:tavLst>
                                    </p:anim>
                                    <p:anim calcmode="lin" valueType="num">
                                      <p:cBhvr>
                                        <p:cTn id="81" dur="500" fill="hold"/>
                                        <p:tgtEl>
                                          <p:spTgt spid="60"/>
                                        </p:tgtEl>
                                        <p:attrNameLst>
                                          <p:attrName>ppt_y</p:attrName>
                                        </p:attrNameLst>
                                      </p:cBhvr>
                                      <p:tavLst>
                                        <p:tav tm="0">
                                          <p:val>
                                            <p:strVal val="#ppt_y-#ppt_h/2"/>
                                          </p:val>
                                        </p:tav>
                                        <p:tav tm="100000">
                                          <p:val>
                                            <p:strVal val="#ppt_y"/>
                                          </p:val>
                                        </p:tav>
                                      </p:tavLst>
                                    </p:anim>
                                    <p:anim calcmode="lin" valueType="num">
                                      <p:cBhvr>
                                        <p:cTn id="82" dur="500" fill="hold"/>
                                        <p:tgtEl>
                                          <p:spTgt spid="60"/>
                                        </p:tgtEl>
                                        <p:attrNameLst>
                                          <p:attrName>ppt_w</p:attrName>
                                        </p:attrNameLst>
                                      </p:cBhvr>
                                      <p:tavLst>
                                        <p:tav tm="0">
                                          <p:val>
                                            <p:strVal val="#ppt_w"/>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300"/>
                                        <p:tgtEl>
                                          <p:spTgt spid="63"/>
                                        </p:tgtEl>
                                      </p:cBhvr>
                                    </p:animEffect>
                                    <p:anim calcmode="lin" valueType="num">
                                      <p:cBhvr>
                                        <p:cTn id="89" dur="300" fill="hold"/>
                                        <p:tgtEl>
                                          <p:spTgt spid="63"/>
                                        </p:tgtEl>
                                        <p:attrNameLst>
                                          <p:attrName>ppt_x</p:attrName>
                                        </p:attrNameLst>
                                      </p:cBhvr>
                                      <p:tavLst>
                                        <p:tav tm="0">
                                          <p:val>
                                            <p:strVal val="#ppt_x"/>
                                          </p:val>
                                        </p:tav>
                                        <p:tav tm="100000">
                                          <p:val>
                                            <p:strVal val="#ppt_x"/>
                                          </p:val>
                                        </p:tav>
                                      </p:tavLst>
                                    </p:anim>
                                    <p:anim calcmode="lin" valueType="num">
                                      <p:cBhvr>
                                        <p:cTn id="90" dur="300" fill="hold"/>
                                        <p:tgtEl>
                                          <p:spTgt spid="6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300"/>
                                        <p:tgtEl>
                                          <p:spTgt spid="71"/>
                                        </p:tgtEl>
                                      </p:cBhvr>
                                    </p:animEffect>
                                    <p:anim calcmode="lin" valueType="num">
                                      <p:cBhvr>
                                        <p:cTn id="94" dur="300" fill="hold"/>
                                        <p:tgtEl>
                                          <p:spTgt spid="71"/>
                                        </p:tgtEl>
                                        <p:attrNameLst>
                                          <p:attrName>ppt_x</p:attrName>
                                        </p:attrNameLst>
                                      </p:cBhvr>
                                      <p:tavLst>
                                        <p:tav tm="0">
                                          <p:val>
                                            <p:strVal val="#ppt_x"/>
                                          </p:val>
                                        </p:tav>
                                        <p:tav tm="100000">
                                          <p:val>
                                            <p:strVal val="#ppt_x"/>
                                          </p:val>
                                        </p:tav>
                                      </p:tavLst>
                                    </p:anim>
                                    <p:anim calcmode="lin" valueType="num">
                                      <p:cBhvr>
                                        <p:cTn id="95" dur="300" fill="hold"/>
                                        <p:tgtEl>
                                          <p:spTgt spid="71"/>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300"/>
                                        <p:tgtEl>
                                          <p:spTgt spid="72"/>
                                        </p:tgtEl>
                                      </p:cBhvr>
                                    </p:animEffect>
                                    <p:anim calcmode="lin" valueType="num">
                                      <p:cBhvr>
                                        <p:cTn id="99" dur="300" fill="hold"/>
                                        <p:tgtEl>
                                          <p:spTgt spid="72"/>
                                        </p:tgtEl>
                                        <p:attrNameLst>
                                          <p:attrName>ppt_x</p:attrName>
                                        </p:attrNameLst>
                                      </p:cBhvr>
                                      <p:tavLst>
                                        <p:tav tm="0">
                                          <p:val>
                                            <p:strVal val="#ppt_x"/>
                                          </p:val>
                                        </p:tav>
                                        <p:tav tm="100000">
                                          <p:val>
                                            <p:strVal val="#ppt_x"/>
                                          </p:val>
                                        </p:tav>
                                      </p:tavLst>
                                    </p:anim>
                                    <p:anim calcmode="lin" valueType="num">
                                      <p:cBhvr>
                                        <p:cTn id="100" dur="300" fill="hold"/>
                                        <p:tgtEl>
                                          <p:spTgt spid="72"/>
                                        </p:tgtEl>
                                        <p:attrNameLst>
                                          <p:attrName>ppt_y</p:attrName>
                                        </p:attrNameLst>
                                      </p:cBhvr>
                                      <p:tavLst>
                                        <p:tav tm="0">
                                          <p:val>
                                            <p:strVal val="#ppt_y-.1"/>
                                          </p:val>
                                        </p:tav>
                                        <p:tav tm="100000">
                                          <p:val>
                                            <p:strVal val="#ppt_y"/>
                                          </p:val>
                                        </p:tav>
                                      </p:tavLst>
                                    </p:anim>
                                  </p:childTnLst>
                                </p:cTn>
                              </p:par>
                              <p:par>
                                <p:cTn id="101" presetID="17" presetClass="entr" presetSubtype="1"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 calcmode="lin" valueType="num">
                                      <p:cBhvr>
                                        <p:cTn id="103" dur="500" fill="hold"/>
                                        <p:tgtEl>
                                          <p:spTgt spid="67"/>
                                        </p:tgtEl>
                                        <p:attrNameLst>
                                          <p:attrName>ppt_x</p:attrName>
                                        </p:attrNameLst>
                                      </p:cBhvr>
                                      <p:tavLst>
                                        <p:tav tm="0">
                                          <p:val>
                                            <p:strVal val="#ppt_x"/>
                                          </p:val>
                                        </p:tav>
                                        <p:tav tm="100000">
                                          <p:val>
                                            <p:strVal val="#ppt_x"/>
                                          </p:val>
                                        </p:tav>
                                      </p:tavLst>
                                    </p:anim>
                                    <p:anim calcmode="lin" valueType="num">
                                      <p:cBhvr>
                                        <p:cTn id="104" dur="500" fill="hold"/>
                                        <p:tgtEl>
                                          <p:spTgt spid="67"/>
                                        </p:tgtEl>
                                        <p:attrNameLst>
                                          <p:attrName>ppt_y</p:attrName>
                                        </p:attrNameLst>
                                      </p:cBhvr>
                                      <p:tavLst>
                                        <p:tav tm="0">
                                          <p:val>
                                            <p:strVal val="#ppt_y-#ppt_h/2"/>
                                          </p:val>
                                        </p:tav>
                                        <p:tav tm="100000">
                                          <p:val>
                                            <p:strVal val="#ppt_y"/>
                                          </p:val>
                                        </p:tav>
                                      </p:tavLst>
                                    </p:anim>
                                    <p:anim calcmode="lin" valueType="num">
                                      <p:cBhvr>
                                        <p:cTn id="105" dur="500" fill="hold"/>
                                        <p:tgtEl>
                                          <p:spTgt spid="67"/>
                                        </p:tgtEl>
                                        <p:attrNameLst>
                                          <p:attrName>ppt_w</p:attrName>
                                        </p:attrNameLst>
                                      </p:cBhvr>
                                      <p:tavLst>
                                        <p:tav tm="0">
                                          <p:val>
                                            <p:strVal val="#ppt_w"/>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300"/>
                                        <p:tgtEl>
                                          <p:spTgt spid="68"/>
                                        </p:tgtEl>
                                      </p:cBhvr>
                                    </p:animEffect>
                                    <p:anim calcmode="lin" valueType="num">
                                      <p:cBhvr>
                                        <p:cTn id="112" dur="300" fill="hold"/>
                                        <p:tgtEl>
                                          <p:spTgt spid="68"/>
                                        </p:tgtEl>
                                        <p:attrNameLst>
                                          <p:attrName>ppt_x</p:attrName>
                                        </p:attrNameLst>
                                      </p:cBhvr>
                                      <p:tavLst>
                                        <p:tav tm="0">
                                          <p:val>
                                            <p:strVal val="#ppt_x"/>
                                          </p:val>
                                        </p:tav>
                                        <p:tav tm="100000">
                                          <p:val>
                                            <p:strVal val="#ppt_x"/>
                                          </p:val>
                                        </p:tav>
                                      </p:tavLst>
                                    </p:anim>
                                    <p:anim calcmode="lin" valueType="num">
                                      <p:cBhvr>
                                        <p:cTn id="113" dur="300" fill="hold"/>
                                        <p:tgtEl>
                                          <p:spTgt spid="68"/>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300"/>
                                        <p:tgtEl>
                                          <p:spTgt spid="75"/>
                                        </p:tgtEl>
                                      </p:cBhvr>
                                    </p:animEffect>
                                    <p:anim calcmode="lin" valueType="num">
                                      <p:cBhvr>
                                        <p:cTn id="117" dur="300" fill="hold"/>
                                        <p:tgtEl>
                                          <p:spTgt spid="75"/>
                                        </p:tgtEl>
                                        <p:attrNameLst>
                                          <p:attrName>ppt_x</p:attrName>
                                        </p:attrNameLst>
                                      </p:cBhvr>
                                      <p:tavLst>
                                        <p:tav tm="0">
                                          <p:val>
                                            <p:strVal val="#ppt_x"/>
                                          </p:val>
                                        </p:tav>
                                        <p:tav tm="100000">
                                          <p:val>
                                            <p:strVal val="#ppt_x"/>
                                          </p:val>
                                        </p:tav>
                                      </p:tavLst>
                                    </p:anim>
                                    <p:anim calcmode="lin" valueType="num">
                                      <p:cBhvr>
                                        <p:cTn id="118" dur="300" fill="hold"/>
                                        <p:tgtEl>
                                          <p:spTgt spid="75"/>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300"/>
                                        <p:tgtEl>
                                          <p:spTgt spid="76"/>
                                        </p:tgtEl>
                                      </p:cBhvr>
                                    </p:animEffect>
                                    <p:anim calcmode="lin" valueType="num">
                                      <p:cBhvr>
                                        <p:cTn id="122" dur="300" fill="hold"/>
                                        <p:tgtEl>
                                          <p:spTgt spid="76"/>
                                        </p:tgtEl>
                                        <p:attrNameLst>
                                          <p:attrName>ppt_x</p:attrName>
                                        </p:attrNameLst>
                                      </p:cBhvr>
                                      <p:tavLst>
                                        <p:tav tm="0">
                                          <p:val>
                                            <p:strVal val="#ppt_x"/>
                                          </p:val>
                                        </p:tav>
                                        <p:tav tm="100000">
                                          <p:val>
                                            <p:strVal val="#ppt_x"/>
                                          </p:val>
                                        </p:tav>
                                      </p:tavLst>
                                    </p:anim>
                                    <p:anim calcmode="lin" valueType="num">
                                      <p:cBhvr>
                                        <p:cTn id="123" dur="300" fill="hold"/>
                                        <p:tgtEl>
                                          <p:spTgt spid="76"/>
                                        </p:tgtEl>
                                        <p:attrNameLst>
                                          <p:attrName>ppt_y</p:attrName>
                                        </p:attrNameLst>
                                      </p:cBhvr>
                                      <p:tavLst>
                                        <p:tav tm="0">
                                          <p:val>
                                            <p:strVal val="#ppt_y-.1"/>
                                          </p:val>
                                        </p:tav>
                                        <p:tav tm="100000">
                                          <p:val>
                                            <p:strVal val="#ppt_y"/>
                                          </p:val>
                                        </p:tav>
                                      </p:tavLst>
                                    </p:anim>
                                  </p:childTnLst>
                                </p:cTn>
                              </p:par>
                              <p:par>
                                <p:cTn id="124" presetID="17" presetClass="entr" presetSubtype="1" fill="hold" grpId="0" nodeType="withEffect">
                                  <p:stCondLst>
                                    <p:cond delay="0"/>
                                  </p:stCondLst>
                                  <p:childTnLst>
                                    <p:set>
                                      <p:cBhvr>
                                        <p:cTn id="125" dur="1" fill="hold">
                                          <p:stCondLst>
                                            <p:cond delay="0"/>
                                          </p:stCondLst>
                                        </p:cTn>
                                        <p:tgtEl>
                                          <p:spTgt spid="74"/>
                                        </p:tgtEl>
                                        <p:attrNameLst>
                                          <p:attrName>style.visibility</p:attrName>
                                        </p:attrNameLst>
                                      </p:cBhvr>
                                      <p:to>
                                        <p:strVal val="visible"/>
                                      </p:to>
                                    </p:set>
                                    <p:anim calcmode="lin" valueType="num">
                                      <p:cBhvr>
                                        <p:cTn id="126" dur="500" fill="hold"/>
                                        <p:tgtEl>
                                          <p:spTgt spid="74"/>
                                        </p:tgtEl>
                                        <p:attrNameLst>
                                          <p:attrName>ppt_x</p:attrName>
                                        </p:attrNameLst>
                                      </p:cBhvr>
                                      <p:tavLst>
                                        <p:tav tm="0">
                                          <p:val>
                                            <p:strVal val="#ppt_x"/>
                                          </p:val>
                                        </p:tav>
                                        <p:tav tm="100000">
                                          <p:val>
                                            <p:strVal val="#ppt_x"/>
                                          </p:val>
                                        </p:tav>
                                      </p:tavLst>
                                    </p:anim>
                                    <p:anim calcmode="lin" valueType="num">
                                      <p:cBhvr>
                                        <p:cTn id="127" dur="500" fill="hold"/>
                                        <p:tgtEl>
                                          <p:spTgt spid="74"/>
                                        </p:tgtEl>
                                        <p:attrNameLst>
                                          <p:attrName>ppt_y</p:attrName>
                                        </p:attrNameLst>
                                      </p:cBhvr>
                                      <p:tavLst>
                                        <p:tav tm="0">
                                          <p:val>
                                            <p:strVal val="#ppt_y-#ppt_h/2"/>
                                          </p:val>
                                        </p:tav>
                                        <p:tav tm="100000">
                                          <p:val>
                                            <p:strVal val="#ppt_y"/>
                                          </p:val>
                                        </p:tav>
                                      </p:tavLst>
                                    </p:anim>
                                    <p:anim calcmode="lin" valueType="num">
                                      <p:cBhvr>
                                        <p:cTn id="128" dur="500" fill="hold"/>
                                        <p:tgtEl>
                                          <p:spTgt spid="74"/>
                                        </p:tgtEl>
                                        <p:attrNameLst>
                                          <p:attrName>ppt_w</p:attrName>
                                        </p:attrNameLst>
                                      </p:cBhvr>
                                      <p:tavLst>
                                        <p:tav tm="0">
                                          <p:val>
                                            <p:strVal val="#ppt_w"/>
                                          </p:val>
                                        </p:tav>
                                        <p:tav tm="100000">
                                          <p:val>
                                            <p:strVal val="#ppt_w"/>
                                          </p:val>
                                        </p:tav>
                                      </p:tavLst>
                                    </p:anim>
                                    <p:anim calcmode="lin" valueType="num">
                                      <p:cBhvr>
                                        <p:cTn id="129" dur="500" fill="hold"/>
                                        <p:tgtEl>
                                          <p:spTgt spid="74"/>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fade">
                                      <p:cBhvr>
                                        <p:cTn id="134" dur="300"/>
                                        <p:tgtEl>
                                          <p:spTgt spid="77"/>
                                        </p:tgtEl>
                                      </p:cBhvr>
                                    </p:animEffect>
                                    <p:anim calcmode="lin" valueType="num">
                                      <p:cBhvr>
                                        <p:cTn id="135" dur="300" fill="hold"/>
                                        <p:tgtEl>
                                          <p:spTgt spid="77"/>
                                        </p:tgtEl>
                                        <p:attrNameLst>
                                          <p:attrName>ppt_x</p:attrName>
                                        </p:attrNameLst>
                                      </p:cBhvr>
                                      <p:tavLst>
                                        <p:tav tm="0">
                                          <p:val>
                                            <p:strVal val="#ppt_x"/>
                                          </p:val>
                                        </p:tav>
                                        <p:tav tm="100000">
                                          <p:val>
                                            <p:strVal val="#ppt_x"/>
                                          </p:val>
                                        </p:tav>
                                      </p:tavLst>
                                    </p:anim>
                                    <p:anim calcmode="lin" valueType="num">
                                      <p:cBhvr>
                                        <p:cTn id="136" dur="300" fill="hold"/>
                                        <p:tgtEl>
                                          <p:spTgt spid="77"/>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fade">
                                      <p:cBhvr>
                                        <p:cTn id="139" dur="300"/>
                                        <p:tgtEl>
                                          <p:spTgt spid="82"/>
                                        </p:tgtEl>
                                      </p:cBhvr>
                                    </p:animEffect>
                                    <p:anim calcmode="lin" valueType="num">
                                      <p:cBhvr>
                                        <p:cTn id="140" dur="300" fill="hold"/>
                                        <p:tgtEl>
                                          <p:spTgt spid="82"/>
                                        </p:tgtEl>
                                        <p:attrNameLst>
                                          <p:attrName>ppt_x</p:attrName>
                                        </p:attrNameLst>
                                      </p:cBhvr>
                                      <p:tavLst>
                                        <p:tav tm="0">
                                          <p:val>
                                            <p:strVal val="#ppt_x"/>
                                          </p:val>
                                        </p:tav>
                                        <p:tav tm="100000">
                                          <p:val>
                                            <p:strVal val="#ppt_x"/>
                                          </p:val>
                                        </p:tav>
                                      </p:tavLst>
                                    </p:anim>
                                    <p:anim calcmode="lin" valueType="num">
                                      <p:cBhvr>
                                        <p:cTn id="141" dur="300" fill="hold"/>
                                        <p:tgtEl>
                                          <p:spTgt spid="82"/>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83"/>
                                        </p:tgtEl>
                                        <p:attrNameLst>
                                          <p:attrName>style.visibility</p:attrName>
                                        </p:attrNameLst>
                                      </p:cBhvr>
                                      <p:to>
                                        <p:strVal val="visible"/>
                                      </p:to>
                                    </p:set>
                                    <p:animEffect transition="in" filter="fade">
                                      <p:cBhvr>
                                        <p:cTn id="144" dur="300"/>
                                        <p:tgtEl>
                                          <p:spTgt spid="83"/>
                                        </p:tgtEl>
                                      </p:cBhvr>
                                    </p:animEffect>
                                    <p:anim calcmode="lin" valueType="num">
                                      <p:cBhvr>
                                        <p:cTn id="145" dur="300" fill="hold"/>
                                        <p:tgtEl>
                                          <p:spTgt spid="83"/>
                                        </p:tgtEl>
                                        <p:attrNameLst>
                                          <p:attrName>ppt_x</p:attrName>
                                        </p:attrNameLst>
                                      </p:cBhvr>
                                      <p:tavLst>
                                        <p:tav tm="0">
                                          <p:val>
                                            <p:strVal val="#ppt_x"/>
                                          </p:val>
                                        </p:tav>
                                        <p:tav tm="100000">
                                          <p:val>
                                            <p:strVal val="#ppt_x"/>
                                          </p:val>
                                        </p:tav>
                                      </p:tavLst>
                                    </p:anim>
                                    <p:anim calcmode="lin" valueType="num">
                                      <p:cBhvr>
                                        <p:cTn id="146" dur="300" fill="hold"/>
                                        <p:tgtEl>
                                          <p:spTgt spid="83"/>
                                        </p:tgtEl>
                                        <p:attrNameLst>
                                          <p:attrName>ppt_y</p:attrName>
                                        </p:attrNameLst>
                                      </p:cBhvr>
                                      <p:tavLst>
                                        <p:tav tm="0">
                                          <p:val>
                                            <p:strVal val="#ppt_y-.1"/>
                                          </p:val>
                                        </p:tav>
                                        <p:tav tm="100000">
                                          <p:val>
                                            <p:strVal val="#ppt_y"/>
                                          </p:val>
                                        </p:tav>
                                      </p:tavLst>
                                    </p:anim>
                                  </p:childTnLst>
                                </p:cTn>
                              </p:par>
                              <p:par>
                                <p:cTn id="147" presetID="17" presetClass="entr" presetSubtype="1" fill="hold" grpId="0" nodeType="with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p:cTn id="149" dur="500" fill="hold"/>
                                        <p:tgtEl>
                                          <p:spTgt spid="81"/>
                                        </p:tgtEl>
                                        <p:attrNameLst>
                                          <p:attrName>ppt_x</p:attrName>
                                        </p:attrNameLst>
                                      </p:cBhvr>
                                      <p:tavLst>
                                        <p:tav tm="0">
                                          <p:val>
                                            <p:strVal val="#ppt_x"/>
                                          </p:val>
                                        </p:tav>
                                        <p:tav tm="100000">
                                          <p:val>
                                            <p:strVal val="#ppt_x"/>
                                          </p:val>
                                        </p:tav>
                                      </p:tavLst>
                                    </p:anim>
                                    <p:anim calcmode="lin" valueType="num">
                                      <p:cBhvr>
                                        <p:cTn id="150" dur="500" fill="hold"/>
                                        <p:tgtEl>
                                          <p:spTgt spid="81"/>
                                        </p:tgtEl>
                                        <p:attrNameLst>
                                          <p:attrName>ppt_y</p:attrName>
                                        </p:attrNameLst>
                                      </p:cBhvr>
                                      <p:tavLst>
                                        <p:tav tm="0">
                                          <p:val>
                                            <p:strVal val="#ppt_y-#ppt_h/2"/>
                                          </p:val>
                                        </p:tav>
                                        <p:tav tm="100000">
                                          <p:val>
                                            <p:strVal val="#ppt_y"/>
                                          </p:val>
                                        </p:tav>
                                      </p:tavLst>
                                    </p:anim>
                                    <p:anim calcmode="lin" valueType="num">
                                      <p:cBhvr>
                                        <p:cTn id="151" dur="500" fill="hold"/>
                                        <p:tgtEl>
                                          <p:spTgt spid="81"/>
                                        </p:tgtEl>
                                        <p:attrNameLst>
                                          <p:attrName>ppt_w</p:attrName>
                                        </p:attrNameLst>
                                      </p:cBhvr>
                                      <p:tavLst>
                                        <p:tav tm="0">
                                          <p:val>
                                            <p:strVal val="#ppt_w"/>
                                          </p:val>
                                        </p:tav>
                                        <p:tav tm="100000">
                                          <p:val>
                                            <p:strVal val="#ppt_w"/>
                                          </p:val>
                                        </p:tav>
                                      </p:tavLst>
                                    </p:anim>
                                    <p:anim calcmode="lin" valueType="num">
                                      <p:cBhvr>
                                        <p:cTn id="152"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fade">
                                      <p:cBhvr>
                                        <p:cTn id="157" dur="300"/>
                                        <p:tgtEl>
                                          <p:spTgt spid="84"/>
                                        </p:tgtEl>
                                      </p:cBhvr>
                                    </p:animEffect>
                                    <p:anim calcmode="lin" valueType="num">
                                      <p:cBhvr>
                                        <p:cTn id="158" dur="300" fill="hold"/>
                                        <p:tgtEl>
                                          <p:spTgt spid="84"/>
                                        </p:tgtEl>
                                        <p:attrNameLst>
                                          <p:attrName>ppt_x</p:attrName>
                                        </p:attrNameLst>
                                      </p:cBhvr>
                                      <p:tavLst>
                                        <p:tav tm="0">
                                          <p:val>
                                            <p:strVal val="#ppt_x"/>
                                          </p:val>
                                        </p:tav>
                                        <p:tav tm="100000">
                                          <p:val>
                                            <p:strVal val="#ppt_x"/>
                                          </p:val>
                                        </p:tav>
                                      </p:tavLst>
                                    </p:anim>
                                    <p:anim calcmode="lin" valueType="num">
                                      <p:cBhvr>
                                        <p:cTn id="159" dur="300" fill="hold"/>
                                        <p:tgtEl>
                                          <p:spTgt spid="84"/>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fade">
                                      <p:cBhvr>
                                        <p:cTn id="162" dur="300"/>
                                        <p:tgtEl>
                                          <p:spTgt spid="89"/>
                                        </p:tgtEl>
                                      </p:cBhvr>
                                    </p:animEffect>
                                    <p:anim calcmode="lin" valueType="num">
                                      <p:cBhvr>
                                        <p:cTn id="163" dur="300" fill="hold"/>
                                        <p:tgtEl>
                                          <p:spTgt spid="89"/>
                                        </p:tgtEl>
                                        <p:attrNameLst>
                                          <p:attrName>ppt_x</p:attrName>
                                        </p:attrNameLst>
                                      </p:cBhvr>
                                      <p:tavLst>
                                        <p:tav tm="0">
                                          <p:val>
                                            <p:strVal val="#ppt_x"/>
                                          </p:val>
                                        </p:tav>
                                        <p:tav tm="100000">
                                          <p:val>
                                            <p:strVal val="#ppt_x"/>
                                          </p:val>
                                        </p:tav>
                                      </p:tavLst>
                                    </p:anim>
                                    <p:anim calcmode="lin" valueType="num">
                                      <p:cBhvr>
                                        <p:cTn id="164" dur="300" fill="hold"/>
                                        <p:tgtEl>
                                          <p:spTgt spid="89"/>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300"/>
                                        <p:tgtEl>
                                          <p:spTgt spid="90"/>
                                        </p:tgtEl>
                                      </p:cBhvr>
                                    </p:animEffect>
                                    <p:anim calcmode="lin" valueType="num">
                                      <p:cBhvr>
                                        <p:cTn id="168" dur="300" fill="hold"/>
                                        <p:tgtEl>
                                          <p:spTgt spid="90"/>
                                        </p:tgtEl>
                                        <p:attrNameLst>
                                          <p:attrName>ppt_x</p:attrName>
                                        </p:attrNameLst>
                                      </p:cBhvr>
                                      <p:tavLst>
                                        <p:tav tm="0">
                                          <p:val>
                                            <p:strVal val="#ppt_x"/>
                                          </p:val>
                                        </p:tav>
                                        <p:tav tm="100000">
                                          <p:val>
                                            <p:strVal val="#ppt_x"/>
                                          </p:val>
                                        </p:tav>
                                      </p:tavLst>
                                    </p:anim>
                                    <p:anim calcmode="lin" valueType="num">
                                      <p:cBhvr>
                                        <p:cTn id="169" dur="300" fill="hold"/>
                                        <p:tgtEl>
                                          <p:spTgt spid="90"/>
                                        </p:tgtEl>
                                        <p:attrNameLst>
                                          <p:attrName>ppt_y</p:attrName>
                                        </p:attrNameLst>
                                      </p:cBhvr>
                                      <p:tavLst>
                                        <p:tav tm="0">
                                          <p:val>
                                            <p:strVal val="#ppt_y-.1"/>
                                          </p:val>
                                        </p:tav>
                                        <p:tav tm="100000">
                                          <p:val>
                                            <p:strVal val="#ppt_y"/>
                                          </p:val>
                                        </p:tav>
                                      </p:tavLst>
                                    </p:anim>
                                  </p:childTnLst>
                                </p:cTn>
                              </p:par>
                              <p:par>
                                <p:cTn id="170" presetID="17" presetClass="entr" presetSubtype="1" fill="hold" grpId="0" nodeType="withEffect">
                                  <p:stCondLst>
                                    <p:cond delay="0"/>
                                  </p:stCondLst>
                                  <p:childTnLst>
                                    <p:set>
                                      <p:cBhvr>
                                        <p:cTn id="171" dur="1" fill="hold">
                                          <p:stCondLst>
                                            <p:cond delay="0"/>
                                          </p:stCondLst>
                                        </p:cTn>
                                        <p:tgtEl>
                                          <p:spTgt spid="88"/>
                                        </p:tgtEl>
                                        <p:attrNameLst>
                                          <p:attrName>style.visibility</p:attrName>
                                        </p:attrNameLst>
                                      </p:cBhvr>
                                      <p:to>
                                        <p:strVal val="visible"/>
                                      </p:to>
                                    </p:set>
                                    <p:anim calcmode="lin" valueType="num">
                                      <p:cBhvr>
                                        <p:cTn id="172" dur="500" fill="hold"/>
                                        <p:tgtEl>
                                          <p:spTgt spid="88"/>
                                        </p:tgtEl>
                                        <p:attrNameLst>
                                          <p:attrName>ppt_x</p:attrName>
                                        </p:attrNameLst>
                                      </p:cBhvr>
                                      <p:tavLst>
                                        <p:tav tm="0">
                                          <p:val>
                                            <p:strVal val="#ppt_x"/>
                                          </p:val>
                                        </p:tav>
                                        <p:tav tm="100000">
                                          <p:val>
                                            <p:strVal val="#ppt_x"/>
                                          </p:val>
                                        </p:tav>
                                      </p:tavLst>
                                    </p:anim>
                                    <p:anim calcmode="lin" valueType="num">
                                      <p:cBhvr>
                                        <p:cTn id="173" dur="500" fill="hold"/>
                                        <p:tgtEl>
                                          <p:spTgt spid="88"/>
                                        </p:tgtEl>
                                        <p:attrNameLst>
                                          <p:attrName>ppt_y</p:attrName>
                                        </p:attrNameLst>
                                      </p:cBhvr>
                                      <p:tavLst>
                                        <p:tav tm="0">
                                          <p:val>
                                            <p:strVal val="#ppt_y-#ppt_h/2"/>
                                          </p:val>
                                        </p:tav>
                                        <p:tav tm="100000">
                                          <p:val>
                                            <p:strVal val="#ppt_y"/>
                                          </p:val>
                                        </p:tav>
                                      </p:tavLst>
                                    </p:anim>
                                    <p:anim calcmode="lin" valueType="num">
                                      <p:cBhvr>
                                        <p:cTn id="174" dur="500" fill="hold"/>
                                        <p:tgtEl>
                                          <p:spTgt spid="88"/>
                                        </p:tgtEl>
                                        <p:attrNameLst>
                                          <p:attrName>ppt_w</p:attrName>
                                        </p:attrNameLst>
                                      </p:cBhvr>
                                      <p:tavLst>
                                        <p:tav tm="0">
                                          <p:val>
                                            <p:strVal val="#ppt_w"/>
                                          </p:val>
                                        </p:tav>
                                        <p:tav tm="100000">
                                          <p:val>
                                            <p:strVal val="#ppt_w"/>
                                          </p:val>
                                        </p:tav>
                                      </p:tavLst>
                                    </p:anim>
                                    <p:anim calcmode="lin" valueType="num">
                                      <p:cBhvr>
                                        <p:cTn id="175" dur="500" fill="hold"/>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7" grpId="0"/>
      <p:bldP spid="39" grpId="0"/>
      <p:bldP spid="60" grpId="0"/>
      <p:bldP spid="62" grpId="0"/>
      <p:bldP spid="67" grpId="0"/>
      <p:bldP spid="72" grpId="0"/>
      <p:bldP spid="74" grpId="0"/>
      <p:bldP spid="76" grpId="0"/>
      <p:bldP spid="81" grpId="0"/>
      <p:bldP spid="83" grpId="0"/>
      <p:bldP spid="8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858D5372-4D08-436E-B2B6-49E37C84A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A6A3C190-ABBC-4198-98F0-23C60CB43B41}"/>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8E436D5F-DA5F-47CC-8120-04402CED5BDC}"/>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CFDB4A71-6519-4BDB-AD43-ED4E75B8B22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629AD8A8-740D-44EE-B281-86E39B5B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عادات اللباس و مناسبات الزواج</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1103405" y="1379603"/>
            <a:ext cx="10801479" cy="1193406"/>
            <a:chOff x="1216751" y="3294128"/>
            <a:chExt cx="10801479"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5153200" y="-351302"/>
              <a:ext cx="1193403" cy="84842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1216751" y="3627283"/>
              <a:ext cx="7693069" cy="707886"/>
            </a:xfrm>
            <a:prstGeom prst="rect">
              <a:avLst/>
            </a:prstGeom>
            <a:noFill/>
          </p:spPr>
          <p:txBody>
            <a:bodyPr wrap="square" rtlCol="0">
              <a:spAutoFit/>
            </a:bodyPr>
            <a:lstStyle/>
            <a:p>
              <a:pPr algn="r"/>
              <a:r>
                <a:rPr lang="ar-SY" sz="2000" dirty="0">
                  <a:latin typeface="Century Gothic" panose="020B0502020202020204" pitchFamily="34" charset="0"/>
                </a:rPr>
                <a:t>يسجل الطلبة اثنتين من العادات والتقاليد التي يشترك فيها سكان دول مجلس</a:t>
              </a:r>
            </a:p>
            <a:p>
              <a:pPr algn="r"/>
              <a:r>
                <a:rPr lang="ar-SY" sz="2000" dirty="0">
                  <a:latin typeface="Century Gothic" panose="020B0502020202020204" pitchFamily="34" charset="0"/>
                </a:rPr>
                <a:t>التعاون.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22697"/>
                <a:chOff x="5162561" y="1484950"/>
                <a:chExt cx="5116090" cy="82269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49436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08333E-6 3.7037E-6 L -0.47344 3.703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0C4ED91D-4DAA-4B97-905B-004B0B82D5CF}"/>
              </a:ext>
            </a:extLst>
          </p:cNvPr>
          <p:cNvSpPr txBox="1"/>
          <p:nvPr/>
        </p:nvSpPr>
        <p:spPr>
          <a:xfrm>
            <a:off x="6451603" y="5498856"/>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النشاط الاقتصادي:</a:t>
            </a:r>
          </a:p>
        </p:txBody>
      </p:sp>
      <p:sp>
        <p:nvSpPr>
          <p:cNvPr id="38" name="TextBox 37">
            <a:extLst>
              <a:ext uri="{FF2B5EF4-FFF2-40B4-BE49-F238E27FC236}">
                <a16:creationId xmlns:a16="http://schemas.microsoft.com/office/drawing/2014/main" id="{24B70962-4A4C-4341-904A-67C2C1CDDEE8}"/>
              </a:ext>
            </a:extLst>
          </p:cNvPr>
          <p:cNvSpPr txBox="1"/>
          <p:nvPr/>
        </p:nvSpPr>
        <p:spPr>
          <a:xfrm>
            <a:off x="751516" y="5455734"/>
            <a:ext cx="5617646" cy="923330"/>
          </a:xfrm>
          <a:prstGeom prst="rect">
            <a:avLst/>
          </a:prstGeom>
          <a:noFill/>
        </p:spPr>
        <p:txBody>
          <a:bodyPr wrap="square" rtlCol="0">
            <a:spAutoFit/>
          </a:bodyPr>
          <a:lstStyle/>
          <a:p>
            <a:pPr algn="r"/>
            <a:r>
              <a:rPr lang="ar-SY" dirty="0">
                <a:latin typeface="Century Gothic" panose="020B0502020202020204" pitchFamily="34" charset="0"/>
              </a:rPr>
              <a:t>وقد تطورت وتنوعت الأنشطة الاقتصادية في دول مجلس التعاون بعد اكتشاف النفط؛ فظهرت أنشطة اقتصادية أخرى كاستخراج النفط والمعادن، والصناعة، والتجارة، وازدهرت السياحة</a:t>
            </a:r>
          </a:p>
        </p:txBody>
      </p:sp>
      <p:grpSp>
        <p:nvGrpSpPr>
          <p:cNvPr id="59" name="Group 58">
            <a:extLst>
              <a:ext uri="{FF2B5EF4-FFF2-40B4-BE49-F238E27FC236}">
                <a16:creationId xmlns:a16="http://schemas.microsoft.com/office/drawing/2014/main" id="{5E5BF91C-656E-4131-979F-864A83BEF0D9}"/>
              </a:ext>
            </a:extLst>
          </p:cNvPr>
          <p:cNvGrpSpPr/>
          <p:nvPr/>
        </p:nvGrpSpPr>
        <p:grpSpPr>
          <a:xfrm>
            <a:off x="8422630" y="4801780"/>
            <a:ext cx="1763485" cy="1763485"/>
            <a:chOff x="8417715" y="2850074"/>
            <a:chExt cx="1763485" cy="1763485"/>
          </a:xfrm>
        </p:grpSpPr>
        <p:sp>
          <p:nvSpPr>
            <p:cNvPr id="60" name="Frame 59">
              <a:extLst>
                <a:ext uri="{FF2B5EF4-FFF2-40B4-BE49-F238E27FC236}">
                  <a16:creationId xmlns:a16="http://schemas.microsoft.com/office/drawing/2014/main" id="{6D624BFA-5B08-4356-BBEA-7E7D99B1C7B5}"/>
                </a:ext>
              </a:extLst>
            </p:cNvPr>
            <p:cNvSpPr/>
            <p:nvPr/>
          </p:nvSpPr>
          <p:spPr>
            <a:xfrm>
              <a:off x="8417715" y="2850074"/>
              <a:ext cx="1763485" cy="1763485"/>
            </a:xfrm>
            <a:prstGeom prst="frame">
              <a:avLst>
                <a:gd name="adj1" fmla="val 14797"/>
              </a:avLst>
            </a:prstGeom>
            <a:solidFill>
              <a:srgbClr val="FF0000"/>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Rectangle 60">
              <a:extLst>
                <a:ext uri="{FF2B5EF4-FFF2-40B4-BE49-F238E27FC236}">
                  <a16:creationId xmlns:a16="http://schemas.microsoft.com/office/drawing/2014/main" id="{2FE80689-58E2-4634-97A1-217F010AE655}"/>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Presentation with pie chart">
              <a:extLst>
                <a:ext uri="{FF2B5EF4-FFF2-40B4-BE49-F238E27FC236}">
                  <a16:creationId xmlns:a16="http://schemas.microsoft.com/office/drawing/2014/main" id="{BA420EB1-56FB-4C20-AC7C-538CF8DEC2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cxnSp>
        <p:nvCxnSpPr>
          <p:cNvPr id="63" name="Straight Arrow Connector 62">
            <a:extLst>
              <a:ext uri="{FF2B5EF4-FFF2-40B4-BE49-F238E27FC236}">
                <a16:creationId xmlns:a16="http://schemas.microsoft.com/office/drawing/2014/main" id="{627D7AC8-528A-4D1C-B5B9-D83D8C6C4B3A}"/>
              </a:ext>
            </a:extLst>
          </p:cNvPr>
          <p:cNvCxnSpPr>
            <a:cxnSpLocks/>
          </p:cNvCxnSpPr>
          <p:nvPr/>
        </p:nvCxnSpPr>
        <p:spPr>
          <a:xfrm flipH="1">
            <a:off x="6579572" y="5775994"/>
            <a:ext cx="1965622"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النشاط الاقتصادي:</a:t>
            </a: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كانت دول مجلس التعاون محدودة الموارد بسبب الجفاف الذي أدى إلى تكون البيئة الصحراوية، وخلو أرضهم من الأنهار، وقلة الموارد المائية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446688" y="3547150"/>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النشاط الاقتصادي:</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1" y="3504028"/>
            <a:ext cx="5617646" cy="1754326"/>
          </a:xfrm>
          <a:prstGeom prst="rect">
            <a:avLst/>
          </a:prstGeom>
          <a:noFill/>
        </p:spPr>
        <p:txBody>
          <a:bodyPr wrap="square" rtlCol="0">
            <a:spAutoFit/>
          </a:bodyPr>
          <a:lstStyle/>
          <a:p>
            <a:pPr algn="r"/>
            <a:r>
              <a:rPr lang="ar-SY" dirty="0">
                <a:latin typeface="Century Gothic" panose="020B0502020202020204" pitchFamily="34" charset="0"/>
              </a:rPr>
              <a:t>لذا اعتمد السكان القريبون من البحر على ما</a:t>
            </a:r>
          </a:p>
          <a:p>
            <a:pPr algn="r"/>
            <a:r>
              <a:rPr lang="ar-SY" dirty="0">
                <a:latin typeface="Century Gothic" panose="020B0502020202020204" pitchFamily="34" charset="0"/>
              </a:rPr>
              <a:t> أودع الله فيه من خيرات، مثل: صيد الأسماك</a:t>
            </a:r>
          </a:p>
          <a:p>
            <a:pPr algn="r"/>
            <a:r>
              <a:rPr lang="ar-SY" dirty="0">
                <a:latin typeface="Century Gothic" panose="020B0502020202020204" pitchFamily="34" charset="0"/>
              </a:rPr>
              <a:t>، واستخراج اللؤلؤ، وأما سكان المناطق</a:t>
            </a:r>
          </a:p>
          <a:p>
            <a:pPr algn="r"/>
            <a:r>
              <a:rPr lang="ar-SY" dirty="0">
                <a:latin typeface="Century Gothic" panose="020B0502020202020204" pitchFamily="34" charset="0"/>
              </a:rPr>
              <a:t> الداخلية فاعتمدوا على رعي الإبل، </a:t>
            </a:r>
          </a:p>
          <a:p>
            <a:pPr algn="r"/>
            <a:r>
              <a:rPr lang="ar-SY" dirty="0">
                <a:latin typeface="Century Gothic" panose="020B0502020202020204" pitchFamily="34" charset="0"/>
              </a:rPr>
              <a:t>والأغنام، وزراعة بعض الواحات الغنية</a:t>
            </a:r>
          </a:p>
          <a:p>
            <a:pPr algn="r"/>
            <a:r>
              <a:rPr lang="ar-SY" dirty="0">
                <a:latin typeface="Century Gothic" panose="020B0502020202020204" pitchFamily="34" charset="0"/>
              </a:rPr>
              <a:t>بالمياه.</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77132" cy="1128959"/>
            <a:chOff x="338813" y="22303"/>
            <a:chExt cx="8277132"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65454" cy="1128959"/>
              <a:chOff x="2350491" y="22303"/>
              <a:chExt cx="6265454"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499855" y="165530"/>
                <a:ext cx="5116090" cy="784047"/>
                <a:chOff x="5282206" y="1484950"/>
                <a:chExt cx="5116090" cy="78404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282206" y="186888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F319D118-9C28-49A1-B5E0-BB6B4DAB7BE5}"/>
              </a:ext>
            </a:extLst>
          </p:cNvPr>
          <p:cNvCxnSpPr>
            <a:cxnSpLocks/>
          </p:cNvCxnSpPr>
          <p:nvPr/>
        </p:nvCxnSpPr>
        <p:spPr>
          <a:xfrm flipH="1">
            <a:off x="6574657" y="3824288"/>
            <a:ext cx="1965622"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2339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14:bounceEnd="52000">
                                          <p:cBhvr additive="base">
                                            <p:cTn id="25" dur="500" fill="hold"/>
                                            <p:tgtEl>
                                              <p:spTgt spid="59"/>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59"/>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par>
                                    <p:cTn id="59" presetID="17" presetClass="entr" presetSubtype="2"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ppt_x</p:attrName>
                                            </p:attrNameLst>
                                          </p:cBhvr>
                                          <p:tavLst>
                                            <p:tav tm="0">
                                              <p:val>
                                                <p:strVal val="#ppt_x+#ppt_w/2"/>
                                              </p:val>
                                            </p:tav>
                                            <p:tav tm="100000">
                                              <p:val>
                                                <p:strVal val="#ppt_x"/>
                                              </p:val>
                                            </p:tav>
                                          </p:tavLst>
                                        </p:anim>
                                        <p:anim calcmode="lin" valueType="num">
                                          <p:cBhvr>
                                            <p:cTn id="62" dur="500" fill="hold"/>
                                            <p:tgtEl>
                                              <p:spTgt spid="36"/>
                                            </p:tgtEl>
                                            <p:attrNameLst>
                                              <p:attrName>ppt_y</p:attrName>
                                            </p:attrNameLst>
                                          </p:cBhvr>
                                          <p:tavLst>
                                            <p:tav tm="0">
                                              <p:val>
                                                <p:strVal val="#ppt_y"/>
                                              </p:val>
                                            </p:tav>
                                            <p:tav tm="100000">
                                              <p:val>
                                                <p:strVal val="#ppt_y"/>
                                              </p:val>
                                            </p:tav>
                                          </p:tavLst>
                                        </p:anim>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strVal val="#ppt_h"/>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ppt_x</p:attrName>
                                            </p:attrNameLst>
                                          </p:cBhvr>
                                          <p:tavLst>
                                            <p:tav tm="0">
                                              <p:val>
                                                <p:strVal val="#ppt_x+#ppt_w/2"/>
                                              </p:val>
                                            </p:tav>
                                            <p:tav tm="100000">
                                              <p:val>
                                                <p:strVal val="#ppt_x"/>
                                              </p:val>
                                            </p:tav>
                                          </p:tavLst>
                                        </p:anim>
                                        <p:anim calcmode="lin" valueType="num">
                                          <p:cBhvr>
                                            <p:cTn id="69" dur="500" fill="hold"/>
                                            <p:tgtEl>
                                              <p:spTgt spid="37"/>
                                            </p:tgtEl>
                                            <p:attrNameLst>
                                              <p:attrName>ppt_y</p:attrName>
                                            </p:attrNameLst>
                                          </p:cBhvr>
                                          <p:tavLst>
                                            <p:tav tm="0">
                                              <p:val>
                                                <p:strVal val="#ppt_y"/>
                                              </p:val>
                                            </p:tav>
                                            <p:tav tm="100000">
                                              <p:val>
                                                <p:strVal val="#ppt_y"/>
                                              </p:val>
                                            </p:tav>
                                          </p:tavLst>
                                        </p:anim>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ppt_h/2"/>
                                              </p:val>
                                            </p:tav>
                                            <p:tav tm="100000">
                                              <p:val>
                                                <p:strVal val="#ppt_y"/>
                                              </p:val>
                                            </p:tav>
                                          </p:tavLst>
                                        </p:anim>
                                        <p:anim calcmode="lin" valueType="num">
                                          <p:cBhvr>
                                            <p:cTn id="76" dur="500" fill="hold"/>
                                            <p:tgtEl>
                                              <p:spTgt spid="38"/>
                                            </p:tgtEl>
                                            <p:attrNameLst>
                                              <p:attrName>ppt_w</p:attrName>
                                            </p:attrNameLst>
                                          </p:cBhvr>
                                          <p:tavLst>
                                            <p:tav tm="0">
                                              <p:val>
                                                <p:strVal val="#ppt_w"/>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childTnLst>
                                    </p:cTn>
                                  </p:par>
                                  <p:par>
                                    <p:cTn id="78" presetID="17" presetClass="entr" presetSubtype="2" fill="hold" nodeType="with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p:cTn id="80" dur="500" fill="hold"/>
                                            <p:tgtEl>
                                              <p:spTgt spid="63"/>
                                            </p:tgtEl>
                                            <p:attrNameLst>
                                              <p:attrName>ppt_x</p:attrName>
                                            </p:attrNameLst>
                                          </p:cBhvr>
                                          <p:tavLst>
                                            <p:tav tm="0">
                                              <p:val>
                                                <p:strVal val="#ppt_x+#ppt_w/2"/>
                                              </p:val>
                                            </p:tav>
                                            <p:tav tm="100000">
                                              <p:val>
                                                <p:strVal val="#ppt_x"/>
                                              </p:val>
                                            </p:tav>
                                          </p:tavLst>
                                        </p:anim>
                                        <p:anim calcmode="lin" valueType="num">
                                          <p:cBhvr>
                                            <p:cTn id="81" dur="500" fill="hold"/>
                                            <p:tgtEl>
                                              <p:spTgt spid="63"/>
                                            </p:tgtEl>
                                            <p:attrNameLst>
                                              <p:attrName>ppt_y</p:attrName>
                                            </p:attrNameLst>
                                          </p:cBhvr>
                                          <p:tavLst>
                                            <p:tav tm="0">
                                              <p:val>
                                                <p:strVal val="#ppt_y"/>
                                              </p:val>
                                            </p:tav>
                                            <p:tav tm="100000">
                                              <p:val>
                                                <p:strVal val="#ppt_y"/>
                                              </p:val>
                                            </p:tav>
                                          </p:tavLst>
                                        </p:anim>
                                        <p:anim calcmode="lin" valueType="num">
                                          <p:cBhvr>
                                            <p:cTn id="82" dur="500" fill="hold"/>
                                            <p:tgtEl>
                                              <p:spTgt spid="63"/>
                                            </p:tgtEl>
                                            <p:attrNameLst>
                                              <p:attrName>ppt_w</p:attrName>
                                            </p:attrNameLst>
                                          </p:cBhvr>
                                          <p:tavLst>
                                            <p:tav tm="0">
                                              <p:val>
                                                <p:fltVal val="0"/>
                                              </p:val>
                                            </p:tav>
                                            <p:tav tm="100000">
                                              <p:val>
                                                <p:strVal val="#ppt_w"/>
                                              </p:val>
                                            </p:tav>
                                          </p:tavLst>
                                        </p:anim>
                                        <p:anim calcmode="lin" valueType="num">
                                          <p:cBhvr>
                                            <p:cTn id="83"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par>
                                    <p:cTn id="59" presetID="17" presetClass="entr" presetSubtype="2"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ppt_x</p:attrName>
                                            </p:attrNameLst>
                                          </p:cBhvr>
                                          <p:tavLst>
                                            <p:tav tm="0">
                                              <p:val>
                                                <p:strVal val="#ppt_x+#ppt_w/2"/>
                                              </p:val>
                                            </p:tav>
                                            <p:tav tm="100000">
                                              <p:val>
                                                <p:strVal val="#ppt_x"/>
                                              </p:val>
                                            </p:tav>
                                          </p:tavLst>
                                        </p:anim>
                                        <p:anim calcmode="lin" valueType="num">
                                          <p:cBhvr>
                                            <p:cTn id="62" dur="500" fill="hold"/>
                                            <p:tgtEl>
                                              <p:spTgt spid="36"/>
                                            </p:tgtEl>
                                            <p:attrNameLst>
                                              <p:attrName>ppt_y</p:attrName>
                                            </p:attrNameLst>
                                          </p:cBhvr>
                                          <p:tavLst>
                                            <p:tav tm="0">
                                              <p:val>
                                                <p:strVal val="#ppt_y"/>
                                              </p:val>
                                            </p:tav>
                                            <p:tav tm="100000">
                                              <p:val>
                                                <p:strVal val="#ppt_y"/>
                                              </p:val>
                                            </p:tav>
                                          </p:tavLst>
                                        </p:anim>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strVal val="#ppt_h"/>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ppt_x</p:attrName>
                                            </p:attrNameLst>
                                          </p:cBhvr>
                                          <p:tavLst>
                                            <p:tav tm="0">
                                              <p:val>
                                                <p:strVal val="#ppt_x+#ppt_w/2"/>
                                              </p:val>
                                            </p:tav>
                                            <p:tav tm="100000">
                                              <p:val>
                                                <p:strVal val="#ppt_x"/>
                                              </p:val>
                                            </p:tav>
                                          </p:tavLst>
                                        </p:anim>
                                        <p:anim calcmode="lin" valueType="num">
                                          <p:cBhvr>
                                            <p:cTn id="69" dur="500" fill="hold"/>
                                            <p:tgtEl>
                                              <p:spTgt spid="37"/>
                                            </p:tgtEl>
                                            <p:attrNameLst>
                                              <p:attrName>ppt_y</p:attrName>
                                            </p:attrNameLst>
                                          </p:cBhvr>
                                          <p:tavLst>
                                            <p:tav tm="0">
                                              <p:val>
                                                <p:strVal val="#ppt_y"/>
                                              </p:val>
                                            </p:tav>
                                            <p:tav tm="100000">
                                              <p:val>
                                                <p:strVal val="#ppt_y"/>
                                              </p:val>
                                            </p:tav>
                                          </p:tavLst>
                                        </p:anim>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strVal val="#ppt_h"/>
                                              </p:val>
                                            </p:tav>
                                            <p:tav tm="100000">
                                              <p:val>
                                                <p:strVal val="#ppt_h"/>
                                              </p:val>
                                            </p:tav>
                                          </p:tavLst>
                                        </p:anim>
                                      </p:childTnLst>
                                    </p:cTn>
                                  </p:par>
                                  <p:par>
                                    <p:cTn id="72" presetID="17" presetClass="entr" presetSubtype="1"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ppt_h/2"/>
                                              </p:val>
                                            </p:tav>
                                            <p:tav tm="100000">
                                              <p:val>
                                                <p:strVal val="#ppt_y"/>
                                              </p:val>
                                            </p:tav>
                                          </p:tavLst>
                                        </p:anim>
                                        <p:anim calcmode="lin" valueType="num">
                                          <p:cBhvr>
                                            <p:cTn id="76" dur="500" fill="hold"/>
                                            <p:tgtEl>
                                              <p:spTgt spid="38"/>
                                            </p:tgtEl>
                                            <p:attrNameLst>
                                              <p:attrName>ppt_w</p:attrName>
                                            </p:attrNameLst>
                                          </p:cBhvr>
                                          <p:tavLst>
                                            <p:tav tm="0">
                                              <p:val>
                                                <p:strVal val="#ppt_w"/>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childTnLst>
                                    </p:cTn>
                                  </p:par>
                                  <p:par>
                                    <p:cTn id="78" presetID="17" presetClass="entr" presetSubtype="2" fill="hold" nodeType="with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p:cTn id="80" dur="500" fill="hold"/>
                                            <p:tgtEl>
                                              <p:spTgt spid="63"/>
                                            </p:tgtEl>
                                            <p:attrNameLst>
                                              <p:attrName>ppt_x</p:attrName>
                                            </p:attrNameLst>
                                          </p:cBhvr>
                                          <p:tavLst>
                                            <p:tav tm="0">
                                              <p:val>
                                                <p:strVal val="#ppt_x+#ppt_w/2"/>
                                              </p:val>
                                            </p:tav>
                                            <p:tav tm="100000">
                                              <p:val>
                                                <p:strVal val="#ppt_x"/>
                                              </p:val>
                                            </p:tav>
                                          </p:tavLst>
                                        </p:anim>
                                        <p:anim calcmode="lin" valueType="num">
                                          <p:cBhvr>
                                            <p:cTn id="81" dur="500" fill="hold"/>
                                            <p:tgtEl>
                                              <p:spTgt spid="63"/>
                                            </p:tgtEl>
                                            <p:attrNameLst>
                                              <p:attrName>ppt_y</p:attrName>
                                            </p:attrNameLst>
                                          </p:cBhvr>
                                          <p:tavLst>
                                            <p:tav tm="0">
                                              <p:val>
                                                <p:strVal val="#ppt_y"/>
                                              </p:val>
                                            </p:tav>
                                            <p:tav tm="100000">
                                              <p:val>
                                                <p:strVal val="#ppt_y"/>
                                              </p:val>
                                            </p:tav>
                                          </p:tavLst>
                                        </p:anim>
                                        <p:anim calcmode="lin" valueType="num">
                                          <p:cBhvr>
                                            <p:cTn id="82" dur="500" fill="hold"/>
                                            <p:tgtEl>
                                              <p:spTgt spid="63"/>
                                            </p:tgtEl>
                                            <p:attrNameLst>
                                              <p:attrName>ppt_w</p:attrName>
                                            </p:attrNameLst>
                                          </p:cBhvr>
                                          <p:tavLst>
                                            <p:tav tm="0">
                                              <p:val>
                                                <p:fltVal val="0"/>
                                              </p:val>
                                            </p:tav>
                                            <p:tav tm="100000">
                                              <p:val>
                                                <p:strVal val="#ppt_w"/>
                                              </p:val>
                                            </p:tav>
                                          </p:tavLst>
                                        </p:anim>
                                        <p:anim calcmode="lin" valueType="num">
                                          <p:cBhvr>
                                            <p:cTn id="83"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8" grpId="0"/>
          <p:bldP spid="19" grpId="0"/>
          <p:bldP spid="20" grpId="0"/>
          <p:bldP spid="2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730C0E35-321E-47D7-A8F5-EAE025C01266}"/>
              </a:ext>
            </a:extLst>
          </p:cNvPr>
          <p:cNvSpPr txBox="1"/>
          <p:nvPr/>
        </p:nvSpPr>
        <p:spPr>
          <a:xfrm>
            <a:off x="5599931" y="3005846"/>
            <a:ext cx="1313972" cy="1200329"/>
          </a:xfrm>
          <a:prstGeom prst="rect">
            <a:avLst/>
          </a:prstGeom>
          <a:noFill/>
        </p:spPr>
        <p:txBody>
          <a:bodyPr wrap="square" rtlCol="0">
            <a:spAutoFit/>
          </a:bodyPr>
          <a:lstStyle/>
          <a:p>
            <a:r>
              <a:rPr lang="en-IN" sz="7200" dirty="0">
                <a:solidFill>
                  <a:schemeClr val="bg1"/>
                </a:solidFill>
                <a:latin typeface="MS UI Gothic" panose="020B0600070205080204" pitchFamily="34" charset="-128"/>
                <a:ea typeface="MS UI Gothic" panose="020B0600070205080204" pitchFamily="34" charset="-128"/>
                <a:sym typeface="MS Outlook" panose="05010100010000000000" pitchFamily="2" charset="2"/>
              </a:rPr>
              <a:t>♛</a:t>
            </a:r>
            <a:endParaRPr lang="en-IN" sz="7200" dirty="0">
              <a:solidFill>
                <a:schemeClr val="bg1"/>
              </a:solidFill>
            </a:endParaRPr>
          </a:p>
        </p:txBody>
      </p:sp>
      <p:grpSp>
        <p:nvGrpSpPr>
          <p:cNvPr id="7" name="Group 6">
            <a:extLst>
              <a:ext uri="{FF2B5EF4-FFF2-40B4-BE49-F238E27FC236}">
                <a16:creationId xmlns:a16="http://schemas.microsoft.com/office/drawing/2014/main" id="{44624DFA-523B-4CAC-9632-F527FBCAD8A6}"/>
              </a:ext>
            </a:extLst>
          </p:cNvPr>
          <p:cNvGrpSpPr/>
          <p:nvPr/>
        </p:nvGrpSpPr>
        <p:grpSpPr>
          <a:xfrm>
            <a:off x="3905477" y="1595406"/>
            <a:ext cx="1849866" cy="1160662"/>
            <a:chOff x="3905477" y="955326"/>
            <a:chExt cx="1849866" cy="1160662"/>
          </a:xfrm>
        </p:grpSpPr>
        <p:sp>
          <p:nvSpPr>
            <p:cNvPr id="85" name="Freeform: Shape 84">
              <a:extLst>
                <a:ext uri="{FF2B5EF4-FFF2-40B4-BE49-F238E27FC236}">
                  <a16:creationId xmlns:a16="http://schemas.microsoft.com/office/drawing/2014/main" id="{E777823C-29C9-4F8E-BCE8-DC80D71168C2}"/>
                </a:ext>
              </a:extLst>
            </p:cNvPr>
            <p:cNvSpPr/>
            <p:nvPr/>
          </p:nvSpPr>
          <p:spPr>
            <a:xfrm>
              <a:off x="3905477" y="95532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TextBox 104">
              <a:extLst>
                <a:ext uri="{FF2B5EF4-FFF2-40B4-BE49-F238E27FC236}">
                  <a16:creationId xmlns:a16="http://schemas.microsoft.com/office/drawing/2014/main" id="{F923851F-8909-4870-A6B8-5A7817440BF2}"/>
                </a:ext>
              </a:extLst>
            </p:cNvPr>
            <p:cNvSpPr txBox="1"/>
            <p:nvPr/>
          </p:nvSpPr>
          <p:spPr>
            <a:xfrm>
              <a:off x="4825701" y="1247906"/>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endParaRPr lang="en-US" sz="4000" spc="0" dirty="0">
                <a:solidFill>
                  <a:schemeClr val="bg1"/>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2BBB5263-8C8D-4CA5-97D5-CB8749D9078B}"/>
              </a:ext>
            </a:extLst>
          </p:cNvPr>
          <p:cNvGrpSpPr/>
          <p:nvPr/>
        </p:nvGrpSpPr>
        <p:grpSpPr>
          <a:xfrm>
            <a:off x="6436661" y="1497119"/>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08" name="TextBox 107">
              <a:extLst>
                <a:ext uri="{FF2B5EF4-FFF2-40B4-BE49-F238E27FC236}">
                  <a16:creationId xmlns:a16="http://schemas.microsoft.com/office/drawing/2014/main" id="{4360B2FC-D56D-4B00-AA4E-9AE179371707}"/>
                </a:ext>
              </a:extLst>
            </p:cNvPr>
            <p:cNvSpPr txBox="1"/>
            <p:nvPr/>
          </p:nvSpPr>
          <p:spPr>
            <a:xfrm>
              <a:off x="7755438" y="998447"/>
              <a:ext cx="2176530"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توجيه القطاع الخاص إلى توظيف الأيدي العاملة الوطنية.</a:t>
              </a:r>
            </a:p>
          </p:txBody>
        </p:sp>
      </p:grpSp>
      <p:grpSp>
        <p:nvGrpSpPr>
          <p:cNvPr id="6" name="Group 5">
            <a:extLst>
              <a:ext uri="{FF2B5EF4-FFF2-40B4-BE49-F238E27FC236}">
                <a16:creationId xmlns:a16="http://schemas.microsoft.com/office/drawing/2014/main" id="{C17DF591-133E-44C1-B07A-7F761F232E2E}"/>
              </a:ext>
            </a:extLst>
          </p:cNvPr>
          <p:cNvGrpSpPr/>
          <p:nvPr/>
        </p:nvGrpSpPr>
        <p:grpSpPr>
          <a:xfrm>
            <a:off x="1304822" y="3407093"/>
            <a:ext cx="3374449" cy="1279634"/>
            <a:chOff x="1304822" y="2767013"/>
            <a:chExt cx="3374449" cy="1279634"/>
          </a:xfrm>
        </p:grpSpPr>
        <p:sp>
          <p:nvSpPr>
            <p:cNvPr id="81" name="Freeform: Shape 80">
              <a:extLst>
                <a:ext uri="{FF2B5EF4-FFF2-40B4-BE49-F238E27FC236}">
                  <a16:creationId xmlns:a16="http://schemas.microsoft.com/office/drawing/2014/main" id="{FF45B349-1A49-4AC5-89A1-03CE69629353}"/>
                </a:ext>
              </a:extLst>
            </p:cNvPr>
            <p:cNvSpPr/>
            <p:nvPr/>
          </p:nvSpPr>
          <p:spPr>
            <a:xfrm>
              <a:off x="3539546" y="276701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TextBox 103">
              <a:extLst>
                <a:ext uri="{FF2B5EF4-FFF2-40B4-BE49-F238E27FC236}">
                  <a16:creationId xmlns:a16="http://schemas.microsoft.com/office/drawing/2014/main" id="{FD9AAF13-1262-49D2-9C0C-27DB30952F3A}"/>
                </a:ext>
              </a:extLst>
            </p:cNvPr>
            <p:cNvSpPr txBox="1"/>
            <p:nvPr/>
          </p:nvSpPr>
          <p:spPr>
            <a:xfrm>
              <a:off x="3752079" y="305228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endParaRPr lang="en-US" sz="4000" spc="0" dirty="0">
                <a:solidFill>
                  <a:schemeClr val="bg1"/>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30B1002B-2B14-400C-B93D-96F307CF4BEE}"/>
                </a:ext>
              </a:extLst>
            </p:cNvPr>
            <p:cNvSpPr txBox="1"/>
            <p:nvPr/>
          </p:nvSpPr>
          <p:spPr>
            <a:xfrm>
              <a:off x="1304822" y="3213050"/>
              <a:ext cx="2176530" cy="276999"/>
            </a:xfrm>
            <a:prstGeom prst="rect">
              <a:avLst/>
            </a:prstGeom>
            <a:noFill/>
          </p:spPr>
          <p:txBody>
            <a:bodyPr wrap="square" rtlCol="0">
              <a:spAutoFit/>
            </a:bodyPr>
            <a:lstStyle/>
            <a:p>
              <a:pPr algn="ctr"/>
              <a:endParaRPr lang="en-US" sz="1200" dirty="0">
                <a:latin typeface="Gill Sans MT" panose="020B0502020104020203" pitchFamily="34" charset="0"/>
              </a:endParaRPr>
            </a:p>
          </p:txBody>
        </p:sp>
      </p:grpSp>
      <p:grpSp>
        <p:nvGrpSpPr>
          <p:cNvPr id="3" name="Group 2">
            <a:extLst>
              <a:ext uri="{FF2B5EF4-FFF2-40B4-BE49-F238E27FC236}">
                <a16:creationId xmlns:a16="http://schemas.microsoft.com/office/drawing/2014/main" id="{860F05C4-AA23-4D42-BFB7-9044D6E006BD}"/>
              </a:ext>
            </a:extLst>
          </p:cNvPr>
          <p:cNvGrpSpPr/>
          <p:nvPr/>
        </p:nvGrpSpPr>
        <p:grpSpPr>
          <a:xfrm>
            <a:off x="7505419" y="3407093"/>
            <a:ext cx="3923921" cy="1279634"/>
            <a:chOff x="7505419" y="27670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6A2C5AE3-0F1F-48DC-B3CC-BDDF252B2E64}"/>
                </a:ext>
              </a:extLst>
            </p:cNvPr>
            <p:cNvSpPr txBox="1"/>
            <p:nvPr/>
          </p:nvSpPr>
          <p:spPr>
            <a:xfrm>
              <a:off x="8689207" y="2941037"/>
              <a:ext cx="2176530"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إنشاء المعاهد، والكليات التقنية، للتدريب والتأهيل. </a:t>
              </a:r>
              <a:endParaRPr lang="en-US" b="0" spc="0" dirty="0">
                <a:effectLst/>
              </a:endParaRPr>
            </a:p>
          </p:txBody>
        </p:sp>
      </p:grpSp>
      <p:grpSp>
        <p:nvGrpSpPr>
          <p:cNvPr id="5" name="Group 4">
            <a:extLst>
              <a:ext uri="{FF2B5EF4-FFF2-40B4-BE49-F238E27FC236}">
                <a16:creationId xmlns:a16="http://schemas.microsoft.com/office/drawing/2014/main" id="{1E8ABB7B-304A-47D1-86E5-4CD9511DD1B5}"/>
              </a:ext>
            </a:extLst>
          </p:cNvPr>
          <p:cNvGrpSpPr/>
          <p:nvPr/>
        </p:nvGrpSpPr>
        <p:grpSpPr>
          <a:xfrm>
            <a:off x="1581711" y="5366588"/>
            <a:ext cx="4173633" cy="1258948"/>
            <a:chOff x="1581711" y="4726508"/>
            <a:chExt cx="4173633" cy="1258948"/>
          </a:xfrm>
        </p:grpSpPr>
        <p:sp>
          <p:nvSpPr>
            <p:cNvPr id="87" name="Freeform: Shape 86">
              <a:extLst>
                <a:ext uri="{FF2B5EF4-FFF2-40B4-BE49-F238E27FC236}">
                  <a16:creationId xmlns:a16="http://schemas.microsoft.com/office/drawing/2014/main" id="{54F51E42-3A81-4507-AD3F-A43733282DAE}"/>
                </a:ext>
              </a:extLst>
            </p:cNvPr>
            <p:cNvSpPr/>
            <p:nvPr/>
          </p:nvSpPr>
          <p:spPr>
            <a:xfrm>
              <a:off x="3896059" y="472650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Freeform: Shape 90">
              <a:extLst>
                <a:ext uri="{FF2B5EF4-FFF2-40B4-BE49-F238E27FC236}">
                  <a16:creationId xmlns:a16="http://schemas.microsoft.com/office/drawing/2014/main" id="{294487A8-2906-4DBB-891C-5C9C10ABFA2C}"/>
                </a:ext>
              </a:extLst>
            </p:cNvPr>
            <p:cNvSpPr/>
            <p:nvPr/>
          </p:nvSpPr>
          <p:spPr>
            <a:xfrm>
              <a:off x="1828800" y="4726508"/>
              <a:ext cx="3612646"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TextBox 102">
              <a:extLst>
                <a:ext uri="{FF2B5EF4-FFF2-40B4-BE49-F238E27FC236}">
                  <a16:creationId xmlns:a16="http://schemas.microsoft.com/office/drawing/2014/main" id="{875342F4-2170-4739-AEA6-F6D5AC8BF448}"/>
                </a:ext>
              </a:extLst>
            </p:cNvPr>
            <p:cNvSpPr txBox="1"/>
            <p:nvPr/>
          </p:nvSpPr>
          <p:spPr>
            <a:xfrm>
              <a:off x="4679270"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14" name="TextBox 113">
              <a:extLst>
                <a:ext uri="{FF2B5EF4-FFF2-40B4-BE49-F238E27FC236}">
                  <a16:creationId xmlns:a16="http://schemas.microsoft.com/office/drawing/2014/main" id="{97AA74C3-9B6A-4D53-978C-A1F6A4CBB65A}"/>
                </a:ext>
              </a:extLst>
            </p:cNvPr>
            <p:cNvSpPr txBox="1"/>
            <p:nvPr/>
          </p:nvSpPr>
          <p:spPr>
            <a:xfrm>
              <a:off x="1581711" y="5099874"/>
              <a:ext cx="2508921" cy="830997"/>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pPr algn="r"/>
              <a:r>
                <a:rPr lang="ar-SY" b="0" spc="0" dirty="0">
                  <a:effectLst/>
                </a:rPr>
                <a:t>تشجيع الشباب على الانخراط في العمل المهني، ووضع الحوافز المشجعة على ذلك</a:t>
              </a:r>
              <a:endParaRPr lang="en-US" b="0" spc="0" dirty="0">
                <a:effectLst/>
              </a:endParaRPr>
            </a:p>
          </p:txBody>
        </p:sp>
      </p:grpSp>
      <p:grpSp>
        <p:nvGrpSpPr>
          <p:cNvPr id="4" name="Group 3">
            <a:extLst>
              <a:ext uri="{FF2B5EF4-FFF2-40B4-BE49-F238E27FC236}">
                <a16:creationId xmlns:a16="http://schemas.microsoft.com/office/drawing/2014/main" id="{76D07AF5-860C-4D41-AC46-F053F4052634}"/>
              </a:ext>
            </a:extLst>
          </p:cNvPr>
          <p:cNvGrpSpPr/>
          <p:nvPr/>
        </p:nvGrpSpPr>
        <p:grpSpPr>
          <a:xfrm>
            <a:off x="6436661" y="5366588"/>
            <a:ext cx="3926542" cy="1258948"/>
            <a:chOff x="6436661" y="47265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8048631" y="5047335"/>
              <a:ext cx="2194745" cy="584775"/>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b="0" spc="0" dirty="0">
                  <a:effectLst/>
                </a:rPr>
                <a:t>تطوير السياسات التعليمية للوفاء بمتطلبات سوق العمل</a:t>
              </a:r>
              <a:endParaRPr lang="en-US" b="0" spc="0" dirty="0">
                <a:effectLst/>
              </a:endParaRPr>
            </a:p>
          </p:txBody>
        </p:sp>
        <p:sp>
          <p:nvSpPr>
            <p:cNvPr id="117" name="TextBox 116">
              <a:extLst>
                <a:ext uri="{FF2B5EF4-FFF2-40B4-BE49-F238E27FC236}">
                  <a16:creationId xmlns:a16="http://schemas.microsoft.com/office/drawing/2014/main" id="{C9E7FFDC-3EEB-49D9-8AD3-FD400E0F7EBA}"/>
                </a:ext>
              </a:extLst>
            </p:cNvPr>
            <p:cNvSpPr txBox="1"/>
            <p:nvPr/>
          </p:nvSpPr>
          <p:spPr>
            <a:xfrm>
              <a:off x="7819530" y="4956172"/>
              <a:ext cx="2176530" cy="276999"/>
            </a:xfrm>
            <a:prstGeom prst="rect">
              <a:avLst/>
            </a:prstGeom>
            <a:noFill/>
          </p:spPr>
          <p:txBody>
            <a:bodyPr wrap="square" rtlCol="0">
              <a:spAutoFit/>
            </a:bodyPr>
            <a:lstStyle/>
            <a:p>
              <a:pPr algn="ctr"/>
              <a:endParaRPr lang="en-US" sz="1200" dirty="0">
                <a:latin typeface="Gill Sans MT" panose="020B0502020104020203" pitchFamily="34" charset="0"/>
              </a:endParaRP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5104659" y="3324865"/>
            <a:ext cx="2176530" cy="1200329"/>
          </a:xfrm>
          <a:prstGeom prst="rect">
            <a:avLst/>
          </a:prstGeom>
          <a:noFill/>
        </p:spPr>
        <p:txBody>
          <a:bodyPr wrap="square" rtlCol="0">
            <a:spAutoFit/>
          </a:bodyPr>
          <a:lstStyle/>
          <a:p>
            <a:pPr algn="ctr"/>
            <a:r>
              <a:rPr lang="ar-SY" sz="2400" b="1" dirty="0">
                <a:effectLst>
                  <a:outerShdw blurRad="50800" dist="38100" dir="2700000" algn="tl" rotWithShape="0">
                    <a:prstClr val="black">
                      <a:alpha val="40000"/>
                    </a:prstClr>
                  </a:outerShdw>
                </a:effectLst>
                <a:latin typeface="Gill Sans MT" panose="020B0502020104020203" pitchFamily="34" charset="0"/>
              </a:rPr>
              <a:t>جهود دول مجلس التعاون للحد من البطالة</a:t>
            </a:r>
          </a:p>
        </p:txBody>
      </p:sp>
      <p:sp>
        <p:nvSpPr>
          <p:cNvPr id="46" name="Rectangle 4">
            <a:extLst>
              <a:ext uri="{FF2B5EF4-FFF2-40B4-BE49-F238E27FC236}">
                <a16:creationId xmlns:a16="http://schemas.microsoft.com/office/drawing/2014/main" id="{47854090-BB51-40A7-A4A4-5EBAC8C5C9C2}"/>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مجموعة 83">
            <a:extLst>
              <a:ext uri="{FF2B5EF4-FFF2-40B4-BE49-F238E27FC236}">
                <a16:creationId xmlns:a16="http://schemas.microsoft.com/office/drawing/2014/main" id="{337EF26B-3072-4F17-9395-0E85667E9B36}"/>
              </a:ext>
            </a:extLst>
          </p:cNvPr>
          <p:cNvGrpSpPr/>
          <p:nvPr/>
        </p:nvGrpSpPr>
        <p:grpSpPr>
          <a:xfrm>
            <a:off x="338813" y="22303"/>
            <a:ext cx="8201466" cy="1128959"/>
            <a:chOff x="338813" y="22303"/>
            <a:chExt cx="8201466" cy="1128959"/>
          </a:xfrm>
        </p:grpSpPr>
        <p:grpSp>
          <p:nvGrpSpPr>
            <p:cNvPr id="48" name="مجموعة 84">
              <a:extLst>
                <a:ext uri="{FF2B5EF4-FFF2-40B4-BE49-F238E27FC236}">
                  <a16:creationId xmlns:a16="http://schemas.microsoft.com/office/drawing/2014/main" id="{BB0D535D-71D2-4A4C-BB41-1F8C7A9A20F0}"/>
                </a:ext>
              </a:extLst>
            </p:cNvPr>
            <p:cNvGrpSpPr/>
            <p:nvPr/>
          </p:nvGrpSpPr>
          <p:grpSpPr>
            <a:xfrm>
              <a:off x="338813" y="22303"/>
              <a:ext cx="1704537" cy="1128957"/>
              <a:chOff x="338813" y="22303"/>
              <a:chExt cx="1704537" cy="1128957"/>
            </a:xfrm>
          </p:grpSpPr>
          <p:sp>
            <p:nvSpPr>
              <p:cNvPr id="59" name="Rectangle: Top Corners Rounded 29">
                <a:extLst>
                  <a:ext uri="{FF2B5EF4-FFF2-40B4-BE49-F238E27FC236}">
                    <a16:creationId xmlns:a16="http://schemas.microsoft.com/office/drawing/2014/main" id="{3FDF2E19-E500-4856-912F-583B571ED495}"/>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37">
                <a:extLst>
                  <a:ext uri="{FF2B5EF4-FFF2-40B4-BE49-F238E27FC236}">
                    <a16:creationId xmlns:a16="http://schemas.microsoft.com/office/drawing/2014/main" id="{C667E1F5-C247-40CD-BB35-73979276BFC6}"/>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7</a:t>
                </a:r>
                <a:endParaRPr lang="en-US" sz="2400" b="1" dirty="0">
                  <a:latin typeface="Century Gothic" panose="020B0502020202020204" pitchFamily="34" charset="0"/>
                </a:endParaRPr>
              </a:p>
            </p:txBody>
          </p:sp>
        </p:grpSp>
        <p:grpSp>
          <p:nvGrpSpPr>
            <p:cNvPr id="49" name="مجموعة 85">
              <a:extLst>
                <a:ext uri="{FF2B5EF4-FFF2-40B4-BE49-F238E27FC236}">
                  <a16:creationId xmlns:a16="http://schemas.microsoft.com/office/drawing/2014/main" id="{3F22C228-E00E-488D-8579-42F6A3D2738C}"/>
                </a:ext>
              </a:extLst>
            </p:cNvPr>
            <p:cNvGrpSpPr/>
            <p:nvPr/>
          </p:nvGrpSpPr>
          <p:grpSpPr>
            <a:xfrm>
              <a:off x="2350491" y="22303"/>
              <a:ext cx="6189788" cy="1128959"/>
              <a:chOff x="2350491" y="22303"/>
              <a:chExt cx="6189788" cy="1128959"/>
            </a:xfrm>
          </p:grpSpPr>
          <p:sp>
            <p:nvSpPr>
              <p:cNvPr id="54" name="Rectangle: Top Corners Rounded 30">
                <a:extLst>
                  <a:ext uri="{FF2B5EF4-FFF2-40B4-BE49-F238E27FC236}">
                    <a16:creationId xmlns:a16="http://schemas.microsoft.com/office/drawing/2014/main" id="{9B2DA431-EE23-4244-B6E3-4010BEC2586D}"/>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2" descr="Thought bubble">
                <a:extLst>
                  <a:ext uri="{FF2B5EF4-FFF2-40B4-BE49-F238E27FC236}">
                    <a16:creationId xmlns:a16="http://schemas.microsoft.com/office/drawing/2014/main" id="{AA034B13-3DEA-4AEC-8C13-4AADA222C5EB}"/>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6" name="Group 52">
                <a:extLst>
                  <a:ext uri="{FF2B5EF4-FFF2-40B4-BE49-F238E27FC236}">
                    <a16:creationId xmlns:a16="http://schemas.microsoft.com/office/drawing/2014/main" id="{0B921765-D95A-4D73-A676-61A78B81D9EC}"/>
                  </a:ext>
                </a:extLst>
              </p:cNvPr>
              <p:cNvGrpSpPr/>
              <p:nvPr/>
            </p:nvGrpSpPr>
            <p:grpSpPr>
              <a:xfrm>
                <a:off x="3380210" y="165530"/>
                <a:ext cx="5116090" cy="822697"/>
                <a:chOff x="5162561" y="1484950"/>
                <a:chExt cx="5116090" cy="822697"/>
              </a:xfrm>
            </p:grpSpPr>
            <p:sp>
              <p:nvSpPr>
                <p:cNvPr id="57" name="TextBox 53">
                  <a:extLst>
                    <a:ext uri="{FF2B5EF4-FFF2-40B4-BE49-F238E27FC236}">
                      <a16:creationId xmlns:a16="http://schemas.microsoft.com/office/drawing/2014/main" id="{A32F1AAE-1C12-41EE-BDB8-B2B3D00ECAC5}"/>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السابع</a:t>
                  </a:r>
                  <a:endParaRPr lang="en-US" b="1" dirty="0">
                    <a:latin typeface="Century Gothic" panose="020B0502020202020204" pitchFamily="34" charset="0"/>
                  </a:endParaRPr>
                </a:p>
              </p:txBody>
            </p:sp>
            <p:sp>
              <p:nvSpPr>
                <p:cNvPr id="58" name="TextBox 54">
                  <a:extLst>
                    <a:ext uri="{FF2B5EF4-FFF2-40B4-BE49-F238E27FC236}">
                      <a16:creationId xmlns:a16="http://schemas.microsoft.com/office/drawing/2014/main" id="{EB2C5606-4AEE-4AC7-AEFF-19EAB37F764A}"/>
                    </a:ext>
                  </a:extLst>
                </p:cNvPr>
                <p:cNvSpPr txBox="1"/>
                <p:nvPr/>
              </p:nvSpPr>
              <p:spPr>
                <a:xfrm>
                  <a:off x="5162561" y="1907537"/>
                  <a:ext cx="5116090" cy="400110"/>
                </a:xfrm>
                <a:prstGeom prst="rect">
                  <a:avLst/>
                </a:prstGeom>
                <a:noFill/>
              </p:spPr>
              <p:txBody>
                <a:bodyPr wrap="square" rtlCol="0">
                  <a:spAutoFit/>
                </a:bodyPr>
                <a:lstStyle/>
                <a:p>
                  <a:pPr algn="r"/>
                  <a:r>
                    <a:rPr lang="ar-SY" sz="2000" dirty="0">
                      <a:latin typeface="Century Gothic" panose="020B0502020202020204" pitchFamily="34" charset="0"/>
                    </a:rPr>
                    <a:t>المظاهر البشرية لدول مجلس التعاون لدول الخليج العربية</a:t>
                  </a:r>
                </a:p>
              </p:txBody>
            </p:sp>
          </p:grpSp>
        </p:grpSp>
        <p:grpSp>
          <p:nvGrpSpPr>
            <p:cNvPr id="50" name="Group 31">
              <a:extLst>
                <a:ext uri="{FF2B5EF4-FFF2-40B4-BE49-F238E27FC236}">
                  <a16:creationId xmlns:a16="http://schemas.microsoft.com/office/drawing/2014/main" id="{A1D1C42A-70EA-4D5E-AD41-7FA515C11429}"/>
                </a:ext>
              </a:extLst>
            </p:cNvPr>
            <p:cNvGrpSpPr/>
            <p:nvPr/>
          </p:nvGrpSpPr>
          <p:grpSpPr>
            <a:xfrm flipH="1">
              <a:off x="1665860" y="455392"/>
              <a:ext cx="1074076" cy="327224"/>
              <a:chOff x="3454205" y="1667025"/>
              <a:chExt cx="1074076" cy="239151"/>
            </a:xfrm>
          </p:grpSpPr>
          <p:sp>
            <p:nvSpPr>
              <p:cNvPr id="51" name="Oval 32">
                <a:extLst>
                  <a:ext uri="{FF2B5EF4-FFF2-40B4-BE49-F238E27FC236}">
                    <a16:creationId xmlns:a16="http://schemas.microsoft.com/office/drawing/2014/main" id="{AD9EDE3F-70C0-432A-9E38-3A4E6B563E8A}"/>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3">
                <a:extLst>
                  <a:ext uri="{FF2B5EF4-FFF2-40B4-BE49-F238E27FC236}">
                    <a16:creationId xmlns:a16="http://schemas.microsoft.com/office/drawing/2014/main" id="{04C6D806-DE66-48FC-AF38-0985CF7CBE16}"/>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Terminator 34">
                <a:extLst>
                  <a:ext uri="{FF2B5EF4-FFF2-40B4-BE49-F238E27FC236}">
                    <a16:creationId xmlns:a16="http://schemas.microsoft.com/office/drawing/2014/main" id="{A05BD51F-FF41-4501-BE54-6DD83A4EF38F}"/>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Rectangle 5">
            <a:extLst>
              <a:ext uri="{FF2B5EF4-FFF2-40B4-BE49-F238E27FC236}">
                <a16:creationId xmlns:a16="http://schemas.microsoft.com/office/drawing/2014/main" id="{F6C2B47E-167D-4303-81C0-90CDEA679E28}"/>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66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2823</TotalTime>
  <Words>1189</Words>
  <Application>Microsoft Office PowerPoint</Application>
  <PresentationFormat>شاشة عريضة</PresentationFormat>
  <Paragraphs>204</Paragraphs>
  <Slides>22</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22</vt:i4>
      </vt:variant>
    </vt:vector>
  </HeadingPairs>
  <TitlesOfParts>
    <vt:vector size="32" baseType="lpstr">
      <vt:lpstr>MS UI Gothic</vt:lpstr>
      <vt:lpstr>Arial</vt:lpstr>
      <vt:lpstr>Calibri</vt:lpstr>
      <vt:lpstr>Calibri Light</vt:lpstr>
      <vt:lpstr>Century Gothic</vt:lpstr>
      <vt:lpstr>Cooper Black</vt:lpstr>
      <vt:lpstr>Gill Sans MT</vt:lpstr>
      <vt:lpstr>Open Sans</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1119</cp:revision>
  <dcterms:created xsi:type="dcterms:W3CDTF">2020-11-11T11:02:52Z</dcterms:created>
  <dcterms:modified xsi:type="dcterms:W3CDTF">2021-01-24T22:31:04Z</dcterms:modified>
</cp:coreProperties>
</file>