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335" r:id="rId4"/>
    <p:sldId id="267" r:id="rId5"/>
    <p:sldId id="268" r:id="rId6"/>
    <p:sldId id="269" r:id="rId7"/>
    <p:sldId id="319" r:id="rId8"/>
    <p:sldId id="334" r:id="rId9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4" autoAdjust="0"/>
    <p:restoredTop sz="94671" autoAdjust="0"/>
  </p:normalViewPr>
  <p:slideViewPr>
    <p:cSldViewPr snapToGrid="0">
      <p:cViewPr varScale="1">
        <p:scale>
          <a:sx n="55" d="100"/>
          <a:sy n="55" d="100"/>
        </p:scale>
        <p:origin x="84" y="15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03F6-6E51-47EF-9883-4461AA83C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F17AA-117A-473A-80B8-2404F5E1D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5AB3-6A67-48DA-8CF5-FD60C83A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08CF3-3C73-4A95-A4CF-47C3873B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51C3C-51CC-4F9B-A9E7-623B6210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32908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BA75-5DCE-41B4-9A02-CB0F185C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D115F-E385-4E20-A9CE-661AADF8D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F48E5-592D-4D67-8AB0-42500F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969AA-B6D6-487A-BAD5-0F6E8BF1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B5271-C154-497D-847F-9BD02458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35651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1B88D-2290-4AEB-8566-4266114E4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31C6-F5CE-4EFA-AD4A-9ADE32581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D4AE8-7C9A-400B-B71D-A7041179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5F634-1760-4C3F-B02F-5FEDC6B1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6A05-4BEC-4858-943E-17479D19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5753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69B4-353E-497A-BA87-61B2CE6E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610D-0B0E-47DF-9247-967B2DE2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98E4-023F-4CF2-8193-C2638161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5D12-4740-44EE-BE4B-1BF94799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639E4-B113-41CC-BFA8-938FE9FC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1892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1CDB-2325-4700-A4B6-DD525741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6163-25D7-42AA-9157-0E6773B9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D66B-0C6D-49A1-92F6-48AA663D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7BDD-6C53-4936-8515-25781E45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B41AB-BD14-43ED-A7F6-D673E5C0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0667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CF44-E709-4790-923E-78329931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FDE7C-9ABB-43AE-BAE3-6B10E8F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89AE0-85DC-4929-9271-434F023D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F430F-A047-4470-92D2-7F6CD994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BAF6-FB63-402C-BD90-5679D4B7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D49C7-EF7C-4E67-AE92-72C73980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680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6B10-4CC1-4B04-ADEA-28693299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BB16-EAEF-4CF6-9717-ACA31EEED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C1050-1BB8-47BD-A7EC-A05C3F583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30B9B-7296-4CA0-B63C-CF07B731B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F9277-FF9C-4FF4-B295-42F681A3B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24BFB-247E-4078-A808-A3502734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348DD-72F6-48AA-88D8-B4C93F1E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07DD1-A233-456A-9D4B-8AE3C41F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9981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D502-D68F-4637-B654-6E071999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FC443-9800-42FC-AB0E-5D5EE5A9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4BF9D-8415-485C-86A4-3072567C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98D9-378B-4633-B124-E1498A37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8916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A4331-AF49-4B67-B963-178BBAFA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B54D6-821C-4E5D-8CA3-049566EA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75FD0-101B-4D77-A283-8F0F4896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82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C2A7-A5E5-4F8B-8FBA-CCDE5CB5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0909E-1690-431E-A970-DFFC0F30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F684D-073F-465C-9DB7-A52ACB3B5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C6D6B-6CAB-4C7E-914D-04F5CA57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588C7-DA99-4194-8D0F-D9020CA0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9B81F-3236-4E0B-9F70-B0E9C142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1239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B3B4-E777-4E1B-B2C2-9356D3A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7CCA2-CD35-462A-95FD-31CCBD1FD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E7E9F-D422-4FB4-86E2-3F57B3AC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E811A-37D0-4CD7-B7EF-064EBE26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BC91-E7A0-4710-A4B6-8522148D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3909C-605B-405C-BEF6-A0F677CF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9719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B9B05-ABCD-4E31-9987-0032A201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157C8-7CC1-4478-9C25-1B322403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E2E0F-5DA8-40F4-B789-15C8D2C14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A8FCA-EE64-430F-B77B-9D8CE8D4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0981-8BFD-4958-A738-FA75F83A0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151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465809-8E1D-47F5-AED0-D223A0BEEBFC}"/>
              </a:ext>
            </a:extLst>
          </p:cNvPr>
          <p:cNvSpPr txBox="1"/>
          <p:nvPr/>
        </p:nvSpPr>
        <p:spPr>
          <a:xfrm>
            <a:off x="1745342" y="3013501"/>
            <a:ext cx="570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Oswald" panose="02000503000000000000" pitchFamily="2" charset="0"/>
              </a:rPr>
              <a:t>الأرض</a:t>
            </a:r>
            <a:endParaRPr lang="en-US" sz="4800" b="1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54C2F6-58DD-47C6-A986-E7C46732739F}"/>
              </a:ext>
            </a:extLst>
          </p:cNvPr>
          <p:cNvSpPr/>
          <p:nvPr/>
        </p:nvSpPr>
        <p:spPr>
          <a:xfrm>
            <a:off x="-3269533" y="0"/>
            <a:ext cx="18731066" cy="6858000"/>
          </a:xfrm>
          <a:custGeom>
            <a:avLst/>
            <a:gdLst>
              <a:gd name="connsiteX0" fmla="*/ 38190 w 18731066"/>
              <a:gd name="connsiteY0" fmla="*/ 0 h 6858000"/>
              <a:gd name="connsiteX1" fmla="*/ 18731066 w 18731066"/>
              <a:gd name="connsiteY1" fmla="*/ 0 h 6858000"/>
              <a:gd name="connsiteX2" fmla="*/ 18731066 w 18731066"/>
              <a:gd name="connsiteY2" fmla="*/ 6858000 h 6858000"/>
              <a:gd name="connsiteX3" fmla="*/ 0 w 18731066"/>
              <a:gd name="connsiteY3" fmla="*/ 6858000 h 6858000"/>
              <a:gd name="connsiteX4" fmla="*/ 1264651 w 18731066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066" h="6858000">
                <a:moveTo>
                  <a:pt x="38190" y="0"/>
                </a:moveTo>
                <a:lnTo>
                  <a:pt x="18731066" y="0"/>
                </a:lnTo>
                <a:lnTo>
                  <a:pt x="18731066" y="6858000"/>
                </a:lnTo>
                <a:lnTo>
                  <a:pt x="0" y="6858000"/>
                </a:lnTo>
                <a:lnTo>
                  <a:pt x="1264651" y="3429000"/>
                </a:lnTo>
                <a:close/>
              </a:path>
            </a:pathLst>
          </a:custGeom>
          <a:solidFill>
            <a:srgbClr val="B5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irplane, plane&#10;&#10;Description automatically generated">
            <a:extLst>
              <a:ext uri="{FF2B5EF4-FFF2-40B4-BE49-F238E27FC236}">
                <a16:creationId xmlns:a16="http://schemas.microsoft.com/office/drawing/2014/main" id="{F7CC3B0F-DFEA-48A2-8212-17A44182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21375" r="6873" b="22751"/>
          <a:stretch/>
        </p:blipFill>
        <p:spPr>
          <a:xfrm rot="5400000">
            <a:off x="-4164786" y="1622197"/>
            <a:ext cx="3914741" cy="36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87253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7253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3338" y="2403505"/>
            <a:ext cx="649193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1644" y="4047717"/>
            <a:ext cx="649193" cy="64919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0BF45C03-4CD9-4D15-B68E-9F928610DED6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FAC73E3-59ED-4587-9F8B-B4F589B7DDA5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F457638D-CF4E-4BC4-923E-E48196BE5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172" y="5761159"/>
            <a:ext cx="531906" cy="531906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6096249" y="854858"/>
            <a:ext cx="3866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الأرض جزء من المجموعة الشمسية </a:t>
            </a:r>
          </a:p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وهي تدور حول الشمس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791142" y="2440853"/>
            <a:ext cx="6287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الأرض كروية الشكل لذلك سميت ب ( الكرة الأرضية )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5485874" y="4394145"/>
            <a:ext cx="4745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الأرض كبيرة جدا 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1FC2BC2-02E1-4FED-A520-80438F31C307}"/>
              </a:ext>
            </a:extLst>
          </p:cNvPr>
          <p:cNvSpPr/>
          <p:nvPr/>
        </p:nvSpPr>
        <p:spPr>
          <a:xfrm>
            <a:off x="4614028" y="5692900"/>
            <a:ext cx="5795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الرؤيا للشكل الكروي تكون  من ارتفاعات عالية جدا      أو من مسافات بعيدة جدا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1FB7DEE-0E30-481F-ACFA-E8E8DA90D6BF}"/>
              </a:ext>
            </a:extLst>
          </p:cNvPr>
          <p:cNvSpPr/>
          <p:nvPr/>
        </p:nvSpPr>
        <p:spPr>
          <a:xfrm rot="5400000">
            <a:off x="656622" y="256607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7C9413-4A08-4725-B90D-35EB57414677}"/>
              </a:ext>
            </a:extLst>
          </p:cNvPr>
          <p:cNvGrpSpPr/>
          <p:nvPr/>
        </p:nvGrpSpPr>
        <p:grpSpPr>
          <a:xfrm>
            <a:off x="1697368" y="260573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F602A0F-73FA-4DDE-BDEB-429D82AA84A8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apezoid 10">
              <a:extLst>
                <a:ext uri="{FF2B5EF4-FFF2-40B4-BE49-F238E27FC236}">
                  <a16:creationId xmlns:a16="http://schemas.microsoft.com/office/drawing/2014/main" id="{9C21CBFC-8D36-48E2-8271-FB4A94DF0CC7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FB46919-90C1-46C6-BF2D-131CBB0FC1E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A8930AF-9C22-40BF-9A53-932F69C4BED1}"/>
              </a:ext>
            </a:extLst>
          </p:cNvPr>
          <p:cNvSpPr/>
          <p:nvPr/>
        </p:nvSpPr>
        <p:spPr>
          <a:xfrm rot="5400000">
            <a:off x="3029227" y="2585141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 l="-3298" t="13393" r="3298" b="19624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032BF9-8D11-4CAC-B162-AAA0634C4BBF}"/>
              </a:ext>
            </a:extLst>
          </p:cNvPr>
          <p:cNvGrpSpPr/>
          <p:nvPr/>
        </p:nvGrpSpPr>
        <p:grpSpPr>
          <a:xfrm>
            <a:off x="4069973" y="2624799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FE4AB7D-EA7A-4157-9A95-BD8551A2A64A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apezoid 10">
              <a:extLst>
                <a:ext uri="{FF2B5EF4-FFF2-40B4-BE49-F238E27FC236}">
                  <a16:creationId xmlns:a16="http://schemas.microsoft.com/office/drawing/2014/main" id="{FEA9E4A6-1E58-42FA-847C-B781411D7F85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FA9704-B34C-4E46-A179-35DD467F7100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D25237-A634-4152-91E1-7D0461965AD0}"/>
              </a:ext>
            </a:extLst>
          </p:cNvPr>
          <p:cNvSpPr/>
          <p:nvPr/>
        </p:nvSpPr>
        <p:spPr>
          <a:xfrm rot="5400000">
            <a:off x="1799367" y="4538432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7162" t="15367" r="7162" b="15367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B3D68D-C145-41B4-A682-9880FFE585DE}"/>
              </a:ext>
            </a:extLst>
          </p:cNvPr>
          <p:cNvGrpSpPr/>
          <p:nvPr/>
        </p:nvGrpSpPr>
        <p:grpSpPr>
          <a:xfrm>
            <a:off x="2840113" y="4578090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DD3C7C-EC88-417A-B49A-47FC6F10B854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apezoid 10">
              <a:extLst>
                <a:ext uri="{FF2B5EF4-FFF2-40B4-BE49-F238E27FC236}">
                  <a16:creationId xmlns:a16="http://schemas.microsoft.com/office/drawing/2014/main" id="{242E0000-3B86-4BC3-8D7D-54D5558DA0C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BE90D3A-054E-460A-BACB-6E4BE6BA7C4B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80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7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2" grpId="0" animBg="1"/>
      <p:bldP spid="113" grpId="0" animBg="1"/>
      <p:bldP spid="115" grpId="0"/>
      <p:bldP spid="116" grpId="0"/>
      <p:bldP spid="117" grpId="0"/>
      <p:bldP spid="118" grpId="0"/>
      <p:bldP spid="36" grpId="0" animBg="1"/>
      <p:bldP spid="36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8C89443-501A-45F0-8C9A-A9071045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76" y="1326777"/>
            <a:ext cx="10118953" cy="5414963"/>
          </a:xfr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3B4624C5-3D51-4B81-BFD5-9D4BB29DEE6A}"/>
              </a:ext>
            </a:extLst>
          </p:cNvPr>
          <p:cNvSpPr txBox="1">
            <a:spLocks/>
          </p:cNvSpPr>
          <p:nvPr/>
        </p:nvSpPr>
        <p:spPr>
          <a:xfrm>
            <a:off x="5827060" y="9898"/>
            <a:ext cx="71472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7200" b="1" dirty="0">
                <a:solidFill>
                  <a:schemeClr val="bg1"/>
                </a:solidFill>
              </a:rPr>
              <a:t>تجدنا  في جوجل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1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0BF45C03-4CD9-4D15-B68E-9F928610DED6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FAC73E3-59ED-4587-9F8B-B4F589B7DDA5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F457638D-CF4E-4BC4-923E-E48196BE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203" y="5749898"/>
            <a:ext cx="407337" cy="478591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8633802" y="854858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نشاط 1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4040041" y="2440853"/>
            <a:ext cx="6287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هل التقطت صورة للكرة الأرضية في الصورة, من مكان مرتفع من الأرض   أو من الفضاء ؟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5541311" y="4211514"/>
            <a:ext cx="4745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على ماذا يدل اللون الزرق في الشكل ؟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1FC2BC2-02E1-4FED-A520-80438F31C307}"/>
              </a:ext>
            </a:extLst>
          </p:cNvPr>
          <p:cNvSpPr/>
          <p:nvPr/>
        </p:nvSpPr>
        <p:spPr>
          <a:xfrm>
            <a:off x="4411216" y="5844536"/>
            <a:ext cx="6493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نتذكر قول الله تعالى : «</a:t>
            </a:r>
            <a:r>
              <a:rPr lang="ar-SY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هو الّذي خلق لكم مّا في الأرض جميعا»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F01AF0D-7A58-425B-8213-F89DF1D8F6C7}"/>
              </a:ext>
            </a:extLst>
          </p:cNvPr>
          <p:cNvSpPr/>
          <p:nvPr/>
        </p:nvSpPr>
        <p:spPr>
          <a:xfrm rot="5400000">
            <a:off x="3630322" y="193895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13717" t="24297" r="13717" b="24297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B895B5-E1E0-4E7D-856B-306F74F0D770}"/>
              </a:ext>
            </a:extLst>
          </p:cNvPr>
          <p:cNvGrpSpPr/>
          <p:nvPr/>
        </p:nvGrpSpPr>
        <p:grpSpPr>
          <a:xfrm>
            <a:off x="4671068" y="233553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1C22AAF-115E-4E35-913E-313EEDED36BD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10">
              <a:extLst>
                <a:ext uri="{FF2B5EF4-FFF2-40B4-BE49-F238E27FC236}">
                  <a16:creationId xmlns:a16="http://schemas.microsoft.com/office/drawing/2014/main" id="{952D3C66-45D7-4338-89BF-1208F1905B1E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E161230-2284-40DC-AA5E-ABA14158B7F9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B8AD8C-71BD-440B-9BB9-5D79F10BAB13}"/>
              </a:ext>
            </a:extLst>
          </p:cNvPr>
          <p:cNvGrpSpPr/>
          <p:nvPr/>
        </p:nvGrpSpPr>
        <p:grpSpPr>
          <a:xfrm>
            <a:off x="-5838" y="3073622"/>
            <a:ext cx="5926726" cy="1108175"/>
            <a:chOff x="54502" y="3076409"/>
            <a:chExt cx="5926726" cy="11081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5EB31C-A1F9-40AE-BBC1-79C5C1AC2A52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000" dirty="0"/>
                <a:t>من الفضاء 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74508B7-0C4C-493E-B56D-2E79936D00E6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8B5A5EF-A021-4C67-AA4A-BB1E64FD006A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56C8253-5549-4FE6-939E-C9C50CAA16D4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54" name="Rectangle: Top Corners Rounded 53">
                  <a:extLst>
                    <a:ext uri="{FF2B5EF4-FFF2-40B4-BE49-F238E27FC236}">
                      <a16:creationId xmlns:a16="http://schemas.microsoft.com/office/drawing/2014/main" id="{7F13A38F-4F4F-4040-BC7B-612431122C18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ight Triangle 54">
                  <a:extLst>
                    <a:ext uri="{FF2B5EF4-FFF2-40B4-BE49-F238E27FC236}">
                      <a16:creationId xmlns:a16="http://schemas.microsoft.com/office/drawing/2014/main" id="{1ACE0D50-15AE-4A80-8023-82A292A6EB5A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ight Triangle 55">
                  <a:extLst>
                    <a:ext uri="{FF2B5EF4-FFF2-40B4-BE49-F238E27FC236}">
                      <a16:creationId xmlns:a16="http://schemas.microsoft.com/office/drawing/2014/main" id="{1EB01EFD-6424-4CED-8275-DA0643134527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9885CF69-AAFF-41D2-890A-47B63873AD6A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Graphic 47" descr="Trophy">
                <a:extLst>
                  <a:ext uri="{FF2B5EF4-FFF2-40B4-BE49-F238E27FC236}">
                    <a16:creationId xmlns:a16="http://schemas.microsoft.com/office/drawing/2014/main" id="{698B2344-BBFE-45B1-A2E6-F8C7397B3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A5C5EA-6A3C-4B9F-9830-6A79E5469C20}"/>
              </a:ext>
            </a:extLst>
          </p:cNvPr>
          <p:cNvGrpSpPr/>
          <p:nvPr/>
        </p:nvGrpSpPr>
        <p:grpSpPr>
          <a:xfrm>
            <a:off x="-26751" y="4525635"/>
            <a:ext cx="6007979" cy="1108175"/>
            <a:chOff x="-26751" y="4525635"/>
            <a:chExt cx="6007979" cy="110817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AAE952F-758B-41BF-A4F1-469976843ED6}"/>
                </a:ext>
              </a:extLst>
            </p:cNvPr>
            <p:cNvGrpSpPr/>
            <p:nvPr/>
          </p:nvGrpSpPr>
          <p:grpSpPr>
            <a:xfrm rot="16200000">
              <a:off x="293969" y="4338542"/>
              <a:ext cx="919389" cy="1560829"/>
              <a:chOff x="9562071" y="666793"/>
              <a:chExt cx="919389" cy="156082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6E3CEC4-7946-46F9-8DD3-2C4AB98A880A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E19B687-F3A3-4EB7-8C31-8D9822E6CD8A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67" name="Rectangle: Top Corners Rounded 66">
                  <a:extLst>
                    <a:ext uri="{FF2B5EF4-FFF2-40B4-BE49-F238E27FC236}">
                      <a16:creationId xmlns:a16="http://schemas.microsoft.com/office/drawing/2014/main" id="{095069A8-6677-42E3-9CC8-F71B56E6F409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ight Triangle 67">
                  <a:extLst>
                    <a:ext uri="{FF2B5EF4-FFF2-40B4-BE49-F238E27FC236}">
                      <a16:creationId xmlns:a16="http://schemas.microsoft.com/office/drawing/2014/main" id="{BAC7ADCD-2C79-4209-BC89-90670CB32514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ight Triangle 68">
                  <a:extLst>
                    <a:ext uri="{FF2B5EF4-FFF2-40B4-BE49-F238E27FC236}">
                      <a16:creationId xmlns:a16="http://schemas.microsoft.com/office/drawing/2014/main" id="{248C6D66-FA10-46D1-ABEA-A432AEE7AA08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C2B4DDCF-7EDB-4BCD-AF41-170A0BB6F4DF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Graphic 60" descr="Trophy">
                <a:extLst>
                  <a:ext uri="{FF2B5EF4-FFF2-40B4-BE49-F238E27FC236}">
                    <a16:creationId xmlns:a16="http://schemas.microsoft.com/office/drawing/2014/main" id="{8ADA56B7-CFE1-4E0B-9160-73546F715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6E1FC2D-AFDD-4EBB-BF35-8EF2FE797530}"/>
                </a:ext>
              </a:extLst>
            </p:cNvPr>
            <p:cNvSpPr/>
            <p:nvPr/>
          </p:nvSpPr>
          <p:spPr>
            <a:xfrm>
              <a:off x="1541610" y="4525635"/>
              <a:ext cx="4439618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000" dirty="0"/>
                <a:t>يدل على الماء (بحار و محيطات و أنهار)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2" grpId="0" animBg="1"/>
      <p:bldP spid="113" grpId="0" animBg="1"/>
      <p:bldP spid="115" grpId="0"/>
      <p:bldP spid="116" grpId="0"/>
      <p:bldP spid="117" grpId="0"/>
      <p:bldP spid="118" grpId="0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8435030" y="854858"/>
            <a:ext cx="1527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الأرض كروية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791142" y="2440853"/>
            <a:ext cx="6287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الأرض كروية الشكل ويظهر لنا أن الناس الذين يعيشون في جنوبها سوف يسقطون</a:t>
            </a:r>
            <a:r>
              <a:rPr lang="ar-SY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و لكن الحقيقة</a:t>
            </a:r>
            <a:r>
              <a:rPr lang="ar-SY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1FFAF8-91B0-478B-AC21-D7B7CEFB35AB}"/>
              </a:ext>
            </a:extLst>
          </p:cNvPr>
          <p:cNvGrpSpPr/>
          <p:nvPr/>
        </p:nvGrpSpPr>
        <p:grpSpPr>
          <a:xfrm>
            <a:off x="4387437" y="301501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6DEAE35-CA5C-4A7E-858E-993303EC0890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apezoid 10">
              <a:extLst>
                <a:ext uri="{FF2B5EF4-FFF2-40B4-BE49-F238E27FC236}">
                  <a16:creationId xmlns:a16="http://schemas.microsoft.com/office/drawing/2014/main" id="{E6667DD2-836C-4B3C-9A05-BB60FB71957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941673-3BCD-4250-834C-432BDD47A9B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B175077-1C7F-4A5B-B382-41DCED0FA3FE}"/>
              </a:ext>
            </a:extLst>
          </p:cNvPr>
          <p:cNvGrpSpPr/>
          <p:nvPr/>
        </p:nvGrpSpPr>
        <p:grpSpPr>
          <a:xfrm>
            <a:off x="-5838" y="3688588"/>
            <a:ext cx="5926726" cy="1108175"/>
            <a:chOff x="54502" y="3076409"/>
            <a:chExt cx="5926726" cy="11081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17A3625-1E26-4D0A-AAE1-4979A54F971E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000" dirty="0"/>
                <a:t>أنه : بسبب الجاذبية تتجه جميع الأشياء – ومنها الناس – عموديا نحو سطح الأرض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84537A9-BFD8-4B5F-B736-908826E39746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CA4B33B-DD33-41F9-93FC-2DEBD23586A4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21735EE-1704-4C5D-A726-982D97F9F3C4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53" name="Rectangle: Top Corners Rounded 52">
                  <a:extLst>
                    <a:ext uri="{FF2B5EF4-FFF2-40B4-BE49-F238E27FC236}">
                      <a16:creationId xmlns:a16="http://schemas.microsoft.com/office/drawing/2014/main" id="{95BC5D83-36F6-4FB0-92E9-B3AE9DA4EF5F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ight Triangle 53">
                  <a:extLst>
                    <a:ext uri="{FF2B5EF4-FFF2-40B4-BE49-F238E27FC236}">
                      <a16:creationId xmlns:a16="http://schemas.microsoft.com/office/drawing/2014/main" id="{955FF78E-8204-4D21-AE01-6DAB9F41D2BD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ight Triangle 54">
                  <a:extLst>
                    <a:ext uri="{FF2B5EF4-FFF2-40B4-BE49-F238E27FC236}">
                      <a16:creationId xmlns:a16="http://schemas.microsoft.com/office/drawing/2014/main" id="{8372BCDA-379F-4444-AC51-5E1AEDEEDC42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5F420B2B-F2F7-4442-A190-CEDB85B4CB94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Graphic 51" descr="Trophy">
                <a:extLst>
                  <a:ext uri="{FF2B5EF4-FFF2-40B4-BE49-F238E27FC236}">
                    <a16:creationId xmlns:a16="http://schemas.microsoft.com/office/drawing/2014/main" id="{95D3D396-01B9-4156-9E94-D0A73B8A6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74C5B5-C3DD-45C9-BA7F-4C43505FB1F1}"/>
              </a:ext>
            </a:extLst>
          </p:cNvPr>
          <p:cNvGrpSpPr/>
          <p:nvPr/>
        </p:nvGrpSpPr>
        <p:grpSpPr>
          <a:xfrm>
            <a:off x="-11676" y="5139189"/>
            <a:ext cx="6007979" cy="1108175"/>
            <a:chOff x="-26751" y="4525635"/>
            <a:chExt cx="6007979" cy="110817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79322A8-6D00-4772-930A-77A5A1FC897F}"/>
                </a:ext>
              </a:extLst>
            </p:cNvPr>
            <p:cNvGrpSpPr/>
            <p:nvPr/>
          </p:nvGrpSpPr>
          <p:grpSpPr>
            <a:xfrm rot="16200000">
              <a:off x="293969" y="4338542"/>
              <a:ext cx="919389" cy="1560829"/>
              <a:chOff x="9562071" y="666793"/>
              <a:chExt cx="919389" cy="156082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6E62D37-C251-4703-9001-2AB2697E95C9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6D51425-296F-40C6-8684-564CA69FAF7E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63" name="Rectangle: Top Corners Rounded 62">
                  <a:extLst>
                    <a:ext uri="{FF2B5EF4-FFF2-40B4-BE49-F238E27FC236}">
                      <a16:creationId xmlns:a16="http://schemas.microsoft.com/office/drawing/2014/main" id="{09A5D4C0-9B9C-405E-84C1-5D3AADC0FCBF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ight Triangle 63">
                  <a:extLst>
                    <a:ext uri="{FF2B5EF4-FFF2-40B4-BE49-F238E27FC236}">
                      <a16:creationId xmlns:a16="http://schemas.microsoft.com/office/drawing/2014/main" id="{D185F362-5F9B-4C1D-8ADB-17F96A33112A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ight Triangle 64">
                  <a:extLst>
                    <a:ext uri="{FF2B5EF4-FFF2-40B4-BE49-F238E27FC236}">
                      <a16:creationId xmlns:a16="http://schemas.microsoft.com/office/drawing/2014/main" id="{5F3801F6-3775-438E-BD5D-A8707FF5E18E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1714FC77-798F-40C8-906B-B4D67DCADB23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Graphic 61" descr="Trophy">
                <a:extLst>
                  <a:ext uri="{FF2B5EF4-FFF2-40B4-BE49-F238E27FC236}">
                    <a16:creationId xmlns:a16="http://schemas.microsoft.com/office/drawing/2014/main" id="{E83B4B84-69D7-407A-AEBB-77D5A54FD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430FB13-8A71-4C8C-BBC1-809AE31DE14E}"/>
                </a:ext>
              </a:extLst>
            </p:cNvPr>
            <p:cNvSpPr/>
            <p:nvPr/>
          </p:nvSpPr>
          <p:spPr>
            <a:xfrm>
              <a:off x="1541610" y="4525635"/>
              <a:ext cx="4439618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000" dirty="0"/>
                <a:t>ثم : يجذبهم مركز الأرض ولا يشعرون بأن رؤوسهم أسفل </a:t>
              </a: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0B28028-F0AE-4F42-948F-23810FA29BDD}"/>
              </a:ext>
            </a:extLst>
          </p:cNvPr>
          <p:cNvSpPr/>
          <p:nvPr/>
        </p:nvSpPr>
        <p:spPr>
          <a:xfrm rot="5400000">
            <a:off x="3346691" y="261843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B218D25-5544-44CA-8C03-5276E2DD01E3}"/>
              </a:ext>
            </a:extLst>
          </p:cNvPr>
          <p:cNvGrpSpPr/>
          <p:nvPr/>
        </p:nvGrpSpPr>
        <p:grpSpPr>
          <a:xfrm>
            <a:off x="7395248" y="3663347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D116C66-7421-42AE-B8CC-D1EBE800682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apezoid 10">
              <a:extLst>
                <a:ext uri="{FF2B5EF4-FFF2-40B4-BE49-F238E27FC236}">
                  <a16:creationId xmlns:a16="http://schemas.microsoft.com/office/drawing/2014/main" id="{F9E71C79-02B2-495B-88FE-0BD65E2F8E53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DF7A6D0-2E1A-4B07-9627-7BC9DE41BE6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40E54B6D-E814-44C0-BD13-6FF9119D3AA5}"/>
              </a:ext>
            </a:extLst>
          </p:cNvPr>
          <p:cNvSpPr/>
          <p:nvPr/>
        </p:nvSpPr>
        <p:spPr>
          <a:xfrm rot="5400000">
            <a:off x="6354502" y="3623689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DB881D6-5C75-4D9A-846B-CC7CC9C66B4D}"/>
              </a:ext>
            </a:extLst>
          </p:cNvPr>
          <p:cNvGrpSpPr/>
          <p:nvPr/>
        </p:nvGrpSpPr>
        <p:grpSpPr>
          <a:xfrm>
            <a:off x="10176955" y="4540051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81C582E-7B9B-4F9F-AD30-2EEA87857E0D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rapezoid 10">
              <a:extLst>
                <a:ext uri="{FF2B5EF4-FFF2-40B4-BE49-F238E27FC236}">
                  <a16:creationId xmlns:a16="http://schemas.microsoft.com/office/drawing/2014/main" id="{A85DD34C-877C-4965-9E2F-3A81A66FD06E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550F22E-3936-4A4F-8108-81BB0123D494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BB0D6A6-29FC-4AF6-9454-38792C612797}"/>
              </a:ext>
            </a:extLst>
          </p:cNvPr>
          <p:cNvSpPr/>
          <p:nvPr/>
        </p:nvSpPr>
        <p:spPr>
          <a:xfrm rot="5400000">
            <a:off x="9136209" y="4500393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5472" b="5472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164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7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9" dur="200" fill="hold"/>
                                        <p:tgtEl>
                                          <p:spTgt spid="7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15" grpId="0"/>
      <p:bldP spid="116" grpId="0"/>
      <p:bldP spid="36" grpId="0" animBg="1"/>
      <p:bldP spid="36" grpId="1" animBg="1"/>
      <p:bldP spid="70" grpId="0" animBg="1"/>
      <p:bldP spid="70" grpId="1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3338" y="2403505"/>
            <a:ext cx="649193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8639170" y="597965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نشاط 2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2359378" y="2529478"/>
            <a:ext cx="787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لماذا يختفي الجزء السفلي من السفينة عندما تبتعد عن الشاطىء؟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7712046-CD38-40DE-B977-4167F361F75B}"/>
              </a:ext>
            </a:extLst>
          </p:cNvPr>
          <p:cNvSpPr/>
          <p:nvPr/>
        </p:nvSpPr>
        <p:spPr>
          <a:xfrm rot="5400000">
            <a:off x="6468176" y="3559222"/>
            <a:ext cx="3315245" cy="3131403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200F26-C90B-4970-B97F-C2FEE295D8C4}"/>
              </a:ext>
            </a:extLst>
          </p:cNvPr>
          <p:cNvGrpSpPr/>
          <p:nvPr/>
        </p:nvGrpSpPr>
        <p:grpSpPr>
          <a:xfrm>
            <a:off x="7939262" y="3614283"/>
            <a:ext cx="373071" cy="56340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C55EE3-1391-444F-BF9F-6A1CF67154FD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10">
              <a:extLst>
                <a:ext uri="{FF2B5EF4-FFF2-40B4-BE49-F238E27FC236}">
                  <a16:creationId xmlns:a16="http://schemas.microsoft.com/office/drawing/2014/main" id="{99FC283F-4874-44D6-BFD1-97275A972B6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B7506F-C65A-4087-A548-367E0019BB2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41A910-CE2F-4106-A6BD-9027E1D61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8" b="93111" l="10000" r="90000">
                        <a14:foregroundMark x1="46613" y1="3778" x2="46613" y2="24444"/>
                        <a14:foregroundMark x1="52419" y1="93111" x2="43387" y2="82889"/>
                        <a14:foregroundMark x1="43387" y1="82889" x2="38387" y2="73333"/>
                        <a14:foregroundMark x1="38387" y1="73333" x2="38387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3" y="4919709"/>
            <a:ext cx="2115485" cy="153543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5BC97BE-B5C3-44BC-831F-F67835DB2DF9}"/>
              </a:ext>
            </a:extLst>
          </p:cNvPr>
          <p:cNvGrpSpPr/>
          <p:nvPr/>
        </p:nvGrpSpPr>
        <p:grpSpPr>
          <a:xfrm>
            <a:off x="-5838" y="3688588"/>
            <a:ext cx="5926726" cy="1108175"/>
            <a:chOff x="54502" y="3076409"/>
            <a:chExt cx="5926726" cy="110817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2E6A16E-7878-4177-90E3-21EC2848261A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000" dirty="0"/>
                <a:t>الجواب : لأن الأرض كروية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09A4D86-A56F-4CE0-A05C-8C0EF94F6E1D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200E80D-7926-45B6-9800-6B58123827F0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2EA4CD1-3AFA-4531-A202-6C93DE457B1F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50" name="Rectangle: Top Corners Rounded 49">
                  <a:extLst>
                    <a:ext uri="{FF2B5EF4-FFF2-40B4-BE49-F238E27FC236}">
                      <a16:creationId xmlns:a16="http://schemas.microsoft.com/office/drawing/2014/main" id="{9C2D828B-94A7-4257-B0B4-B33245CB18DA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ight Triangle 50">
                  <a:extLst>
                    <a:ext uri="{FF2B5EF4-FFF2-40B4-BE49-F238E27FC236}">
                      <a16:creationId xmlns:a16="http://schemas.microsoft.com/office/drawing/2014/main" id="{6523C594-048C-44CA-8775-92D0C6111E56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ight Triangle 51">
                  <a:extLst>
                    <a:ext uri="{FF2B5EF4-FFF2-40B4-BE49-F238E27FC236}">
                      <a16:creationId xmlns:a16="http://schemas.microsoft.com/office/drawing/2014/main" id="{FABE5556-958F-4257-B0D0-20D3C94C653C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388B571F-7A80-4960-87A1-7891C9257C3C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Graphic 48" descr="Trophy">
                <a:extLst>
                  <a:ext uri="{FF2B5EF4-FFF2-40B4-BE49-F238E27FC236}">
                    <a16:creationId xmlns:a16="http://schemas.microsoft.com/office/drawing/2014/main" id="{B5C77C38-4C41-442C-9FC4-FCF8AF0AD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4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15" grpId="0"/>
      <p:bldP spid="116" grpId="0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465809-8E1D-47F5-AED0-D223A0BEEBFC}"/>
              </a:ext>
            </a:extLst>
          </p:cNvPr>
          <p:cNvSpPr txBox="1"/>
          <p:nvPr/>
        </p:nvSpPr>
        <p:spPr>
          <a:xfrm>
            <a:off x="6640386" y="2997479"/>
            <a:ext cx="570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Oswald" panose="02000503000000000000" pitchFamily="2" charset="0"/>
              </a:rPr>
              <a:t>انتهى الدرس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54C2F6-58DD-47C6-A986-E7C46732739F}"/>
              </a:ext>
            </a:extLst>
          </p:cNvPr>
          <p:cNvSpPr/>
          <p:nvPr/>
        </p:nvSpPr>
        <p:spPr>
          <a:xfrm flipH="1">
            <a:off x="-2625666" y="0"/>
            <a:ext cx="17443331" cy="6858000"/>
          </a:xfrm>
          <a:custGeom>
            <a:avLst/>
            <a:gdLst>
              <a:gd name="connsiteX0" fmla="*/ 38190 w 18731066"/>
              <a:gd name="connsiteY0" fmla="*/ 0 h 6858000"/>
              <a:gd name="connsiteX1" fmla="*/ 18731066 w 18731066"/>
              <a:gd name="connsiteY1" fmla="*/ 0 h 6858000"/>
              <a:gd name="connsiteX2" fmla="*/ 18731066 w 18731066"/>
              <a:gd name="connsiteY2" fmla="*/ 6858000 h 6858000"/>
              <a:gd name="connsiteX3" fmla="*/ 0 w 18731066"/>
              <a:gd name="connsiteY3" fmla="*/ 6858000 h 6858000"/>
              <a:gd name="connsiteX4" fmla="*/ 1264651 w 18731066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066" h="6858000">
                <a:moveTo>
                  <a:pt x="38190" y="0"/>
                </a:moveTo>
                <a:lnTo>
                  <a:pt x="18731066" y="0"/>
                </a:lnTo>
                <a:lnTo>
                  <a:pt x="18731066" y="6858000"/>
                </a:lnTo>
                <a:lnTo>
                  <a:pt x="0" y="6858000"/>
                </a:lnTo>
                <a:lnTo>
                  <a:pt x="1264651" y="3429000"/>
                </a:lnTo>
                <a:close/>
              </a:path>
            </a:pathLst>
          </a:custGeom>
          <a:solidFill>
            <a:srgbClr val="B5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irplane, plane&#10;&#10;Description automatically generated">
            <a:extLst>
              <a:ext uri="{FF2B5EF4-FFF2-40B4-BE49-F238E27FC236}">
                <a16:creationId xmlns:a16="http://schemas.microsoft.com/office/drawing/2014/main" id="{F7CC3B0F-DFEA-48A2-8212-17A44182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21375" r="6873" b="22751"/>
          <a:stretch/>
        </p:blipFill>
        <p:spPr>
          <a:xfrm rot="16200000" flipH="1">
            <a:off x="12294502" y="1834275"/>
            <a:ext cx="3914741" cy="31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 L -0.80938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79896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1">
            <a:extLst>
              <a:ext uri="{FF2B5EF4-FFF2-40B4-BE49-F238E27FC236}">
                <a16:creationId xmlns:a16="http://schemas.microsoft.com/office/drawing/2014/main" id="{F4B92814-232C-4124-B708-AF52D74C33E1}"/>
              </a:ext>
            </a:extLst>
          </p:cNvPr>
          <p:cNvSpPr txBox="1">
            <a:spLocks/>
          </p:cNvSpPr>
          <p:nvPr/>
        </p:nvSpPr>
        <p:spPr>
          <a:xfrm>
            <a:off x="598239" y="3001110"/>
            <a:ext cx="10995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5400" b="1" dirty="0">
                <a:solidFill>
                  <a:srgbClr val="FF0000"/>
                </a:solidFill>
              </a:rPr>
              <a:t>جميع الحقوق محفوظة لموقع </a:t>
            </a:r>
            <a:r>
              <a:rPr lang="ar-SA" sz="5400" b="1" dirty="0"/>
              <a:t>حلول اون لاين </a:t>
            </a:r>
            <a:r>
              <a:rPr lang="ar-SA" sz="5400" b="1" dirty="0">
                <a:solidFill>
                  <a:srgbClr val="FF0000"/>
                </a:solidFill>
              </a:rPr>
              <a:t>يحق لك الاستخدام والتعديل عليها كما تشاء</a:t>
            </a:r>
            <a:br>
              <a:rPr lang="ar-SA" sz="5400" b="1" dirty="0">
                <a:solidFill>
                  <a:srgbClr val="FF0000"/>
                </a:solidFill>
              </a:rPr>
            </a:br>
            <a:r>
              <a:rPr lang="ar-SA" sz="5400" b="1" dirty="0">
                <a:solidFill>
                  <a:srgbClr val="FF0000"/>
                </a:solidFill>
              </a:rPr>
              <a:t>لكن </a:t>
            </a:r>
            <a:r>
              <a:rPr lang="ar-SA" sz="9600" b="1" dirty="0"/>
              <a:t>يحرم بيعها </a:t>
            </a:r>
            <a:br>
              <a:rPr lang="ar-SA" sz="5400" b="1" dirty="0"/>
            </a:br>
            <a:r>
              <a:rPr lang="ar-SA" sz="5400" b="1" dirty="0">
                <a:solidFill>
                  <a:srgbClr val="FF0000"/>
                </a:solidFill>
              </a:rPr>
              <a:t>او نشرها في المواقع الاخرى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8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189</Words>
  <Application>Microsoft Office PowerPoint</Application>
  <PresentationFormat>شاشة عريضة</PresentationFormat>
  <Paragraphs>30</Paragraphs>
  <Slides>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Oswald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حمود حاتم الناصر</cp:lastModifiedBy>
  <cp:revision>51</cp:revision>
  <dcterms:created xsi:type="dcterms:W3CDTF">2020-10-15T20:27:42Z</dcterms:created>
  <dcterms:modified xsi:type="dcterms:W3CDTF">2021-01-13T14:11:49Z</dcterms:modified>
</cp:coreProperties>
</file>