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2"/>
  </p:notesMasterIdLst>
  <p:sldIdLst>
    <p:sldId id="307" r:id="rId2"/>
    <p:sldId id="256" r:id="rId3"/>
    <p:sldId id="257" r:id="rId4"/>
    <p:sldId id="258" r:id="rId5"/>
    <p:sldId id="297" r:id="rId6"/>
    <p:sldId id="298" r:id="rId7"/>
    <p:sldId id="259" r:id="rId8"/>
    <p:sldId id="260" r:id="rId9"/>
    <p:sldId id="261" r:id="rId10"/>
    <p:sldId id="262" r:id="rId11"/>
    <p:sldId id="299" r:id="rId12"/>
    <p:sldId id="300" r:id="rId13"/>
    <p:sldId id="310" r:id="rId14"/>
    <p:sldId id="311" r:id="rId15"/>
    <p:sldId id="312" r:id="rId16"/>
    <p:sldId id="263" r:id="rId17"/>
    <p:sldId id="264" r:id="rId18"/>
    <p:sldId id="265" r:id="rId19"/>
    <p:sldId id="327" r:id="rId20"/>
    <p:sldId id="267" r:id="rId21"/>
    <p:sldId id="301" r:id="rId22"/>
    <p:sldId id="302" r:id="rId23"/>
    <p:sldId id="313" r:id="rId24"/>
    <p:sldId id="314" r:id="rId25"/>
    <p:sldId id="268" r:id="rId26"/>
    <p:sldId id="269" r:id="rId27"/>
    <p:sldId id="317" r:id="rId28"/>
    <p:sldId id="318" r:id="rId29"/>
    <p:sldId id="319" r:id="rId30"/>
    <p:sldId id="320" r:id="rId31"/>
    <p:sldId id="321" r:id="rId32"/>
    <p:sldId id="271" r:id="rId33"/>
    <p:sldId id="272" r:id="rId34"/>
    <p:sldId id="322" r:id="rId35"/>
    <p:sldId id="323" r:id="rId36"/>
    <p:sldId id="324" r:id="rId37"/>
    <p:sldId id="325" r:id="rId38"/>
    <p:sldId id="328" r:id="rId39"/>
    <p:sldId id="329" r:id="rId40"/>
    <p:sldId id="330" r:id="rId41"/>
  </p:sldIdLst>
  <p:sldSz cx="9144000" cy="6858000" type="screen4x3"/>
  <p:notesSz cx="6858000" cy="9144000"/>
  <p:defaultTextStyle>
    <a:defPPr>
      <a:defRPr lang="ar-EG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maa Mahmoud" initials="A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3300"/>
    <a:srgbClr val="99FF33"/>
    <a:srgbClr val="FF0066"/>
    <a:srgbClr val="990033"/>
    <a:srgbClr val="CC00CC"/>
    <a:srgbClr val="008080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015" autoAdjust="0"/>
    <p:restoredTop sz="94660"/>
  </p:normalViewPr>
  <p:slideViewPr>
    <p:cSldViewPr>
      <p:cViewPr varScale="1">
        <p:scale>
          <a:sx n="66" d="100"/>
          <a:sy n="66" d="100"/>
        </p:scale>
        <p:origin x="492" y="72"/>
      </p:cViewPr>
      <p:guideLst>
        <p:guide orient="horz"/>
        <p:guide pos="2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A1DDB41-611E-4FB2-86CC-57703FFEC35A}" type="datetimeFigureOut">
              <a:rPr lang="ar-SA" smtClean="0"/>
              <a:pPr/>
              <a:t>20/04/42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18A0F03-86F0-4C03-A379-2D938DC6AE3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6087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9E866-26AC-4F12-BF03-2E70F34D075A}" type="datetimeFigureOut">
              <a:rPr lang="ar-EG"/>
              <a:pPr>
                <a:defRPr/>
              </a:pPr>
              <a:t>20/04/1442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6A466-CA4A-422D-A76F-3317761EBE3C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 spd="slow">
    <p:wheel spokes="1"/>
    <p:sndAc>
      <p:stSnd>
        <p:snd r:embed="rId1" name="voltage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D4B94-5DEC-479B-AAF0-7AE6210095BA}" type="datetimeFigureOut">
              <a:rPr lang="ar-EG"/>
              <a:pPr>
                <a:defRPr/>
              </a:pPr>
              <a:t>20/04/1442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B6587-C184-4A8E-B602-A333206C7DC3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 spd="slow">
    <p:wheel spokes="1"/>
    <p:sndAc>
      <p:stSnd>
        <p:snd r:embed="rId1" name="voltage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5007A-3AC3-4950-B46D-F981AE3395B0}" type="datetimeFigureOut">
              <a:rPr lang="ar-EG"/>
              <a:pPr>
                <a:defRPr/>
              </a:pPr>
              <a:t>20/04/1442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31CAA-73A9-4AB9-856D-EC673F166E2B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 spd="slow">
    <p:wheel spokes="1"/>
    <p:sndAc>
      <p:stSnd>
        <p:snd r:embed="rId1" name="voltag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94843-CC8A-41C8-A3DD-10FFC7127990}" type="datetimeFigureOut">
              <a:rPr lang="ar-EG"/>
              <a:pPr>
                <a:defRPr/>
              </a:pPr>
              <a:t>20/04/1442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DCE5D-AA2A-4489-9DAD-F26A8D266C94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 spd="slow">
    <p:wheel spokes="1"/>
    <p:sndAc>
      <p:stSnd>
        <p:snd r:embed="rId1" name="voltag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9F9C2-5A16-41F2-A023-744AB1A1A4B5}" type="datetimeFigureOut">
              <a:rPr lang="ar-EG"/>
              <a:pPr>
                <a:defRPr/>
              </a:pPr>
              <a:t>20/04/1442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7D736-4D60-400D-BCA5-B11C56250DD7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 spd="slow">
    <p:wheel spokes="1"/>
    <p:sndAc>
      <p:stSnd>
        <p:snd r:embed="rId1" name="voltage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FEA80-E917-4C1F-995C-695159E9B649}" type="datetimeFigureOut">
              <a:rPr lang="ar-EG"/>
              <a:pPr>
                <a:defRPr/>
              </a:pPr>
              <a:t>20/04/1442</a:t>
            </a:fld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DB7EE-C0F4-468A-98D7-060766B1F1E2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 spd="slow">
    <p:wheel spokes="1"/>
    <p:sndAc>
      <p:stSnd>
        <p:snd r:embed="rId1" name="voltage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D275A-1676-4D50-B540-A945DE79C0F5}" type="datetimeFigureOut">
              <a:rPr lang="ar-EG"/>
              <a:pPr>
                <a:defRPr/>
              </a:pPr>
              <a:t>20/04/1442</a:t>
            </a:fld>
            <a:endParaRPr lang="ar-EG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50566-74FB-42B6-8003-8333CF028ECD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 spd="slow">
    <p:wheel spokes="1"/>
    <p:sndAc>
      <p:stSnd>
        <p:snd r:embed="rId1" name="voltage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81074-DF8F-4E5F-8341-32EC60DB3194}" type="datetimeFigureOut">
              <a:rPr lang="ar-EG"/>
              <a:pPr>
                <a:defRPr/>
              </a:pPr>
              <a:t>20/04/1442</a:t>
            </a:fld>
            <a:endParaRPr lang="ar-EG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8FE28-7C45-4C47-9F76-72AE885492D2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 spd="slow">
    <p:wheel spokes="1"/>
    <p:sndAc>
      <p:stSnd>
        <p:snd r:embed="rId1" name="voltage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B9D4A-65BC-4661-BF1D-09AD1A703850}" type="datetimeFigureOut">
              <a:rPr lang="ar-EG"/>
              <a:pPr>
                <a:defRPr/>
              </a:pPr>
              <a:t>20/04/1442</a:t>
            </a:fld>
            <a:endParaRPr lang="ar-EG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54638-0E38-4250-BBC9-DFAEA7335279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 spd="slow">
    <p:wheel spokes="1"/>
    <p:sndAc>
      <p:stSnd>
        <p:snd r:embed="rId1" name="voltage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13251-B426-48F4-B234-3BDABCF21395}" type="datetimeFigureOut">
              <a:rPr lang="ar-EG"/>
              <a:pPr>
                <a:defRPr/>
              </a:pPr>
              <a:t>20/04/1442</a:t>
            </a:fld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CCDF1-E01B-45BD-B992-15BC9B3C850B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 spd="slow">
    <p:wheel spokes="1"/>
    <p:sndAc>
      <p:stSnd>
        <p:snd r:embed="rId1" name="voltage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068E0-E45E-4382-BCBE-96EFA00447B9}" type="datetimeFigureOut">
              <a:rPr lang="ar-EG"/>
              <a:pPr>
                <a:defRPr/>
              </a:pPr>
              <a:t>20/04/1442</a:t>
            </a:fld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6C997-4E43-47C9-8F33-A5C4B962C136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 spd="slow">
    <p:wheel spokes="1"/>
    <p:sndAc>
      <p:stSnd>
        <p:snd r:embed="rId1" name="voltage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76D27B-B658-456C-BAF0-2AA9BE081498}" type="datetimeFigureOut">
              <a:rPr lang="ar-EG"/>
              <a:pPr>
                <a:defRPr/>
              </a:pPr>
              <a:t>20/04/1442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7993F4-F4B4-4FC3-8BC7-375D702B72FD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1"/>
    <p:sndAc>
      <p:stSnd>
        <p:snd r:embed="rId13" name="voltage.wav"/>
      </p:stSnd>
    </p:sndAc>
  </p:transition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3"/>
          <p:cNvGrpSpPr>
            <a:grpSpLocks/>
          </p:cNvGrpSpPr>
          <p:nvPr/>
        </p:nvGrpSpPr>
        <p:grpSpPr bwMode="auto">
          <a:xfrm>
            <a:off x="5292080" y="250577"/>
            <a:ext cx="3591922" cy="1616519"/>
            <a:chOff x="5500694" y="357166"/>
            <a:chExt cx="3357586" cy="1428761"/>
          </a:xfrm>
        </p:grpSpPr>
        <p:grpSp>
          <p:nvGrpSpPr>
            <p:cNvPr id="19" name="Group 14"/>
            <p:cNvGrpSpPr/>
            <p:nvPr/>
          </p:nvGrpSpPr>
          <p:grpSpPr>
            <a:xfrm>
              <a:off x="5500694" y="357166"/>
              <a:ext cx="3357586" cy="1428761"/>
              <a:chOff x="5500694" y="357166"/>
              <a:chExt cx="3357586" cy="1428761"/>
            </a:xfrm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</p:grpSpPr>
          <p:sp>
            <p:nvSpPr>
              <p:cNvPr id="21" name="Moon 6"/>
              <p:cNvSpPr/>
              <p:nvPr/>
            </p:nvSpPr>
            <p:spPr>
              <a:xfrm rot="16200000">
                <a:off x="6572264" y="-500089"/>
                <a:ext cx="1214446" cy="3357586"/>
              </a:xfrm>
              <a:prstGeom prst="cloud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solidFill>
                  <a:schemeClr val="bg1"/>
                </a:solidFill>
              </a:ln>
              <a:effectLst/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>
                <a:defPPr>
                  <a:defRPr lang="ar-EG"/>
                </a:defPPr>
                <a:lvl1pPr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EG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2" name="Flowchart: Terminator 11"/>
              <p:cNvSpPr/>
              <p:nvPr/>
            </p:nvSpPr>
            <p:spPr>
              <a:xfrm>
                <a:off x="5500694" y="357166"/>
                <a:ext cx="3357586" cy="1214446"/>
              </a:xfrm>
              <a:prstGeom prst="cloud">
                <a:avLst/>
              </a:prstGeom>
              <a:solidFill>
                <a:schemeClr val="accent5"/>
              </a:solidFill>
              <a:ln>
                <a:solidFill>
                  <a:srgbClr val="0070C0"/>
                </a:solidFill>
              </a:ln>
              <a:effectLst/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003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>
                <a:defPPr>
                  <a:defRPr lang="ar-EG"/>
                </a:defPPr>
                <a:lvl1pPr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EG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0" name="Rectangle 1"/>
            <p:cNvSpPr>
              <a:spLocks noChangeArrowheads="1"/>
            </p:cNvSpPr>
            <p:nvPr/>
          </p:nvSpPr>
          <p:spPr bwMode="auto">
            <a:xfrm>
              <a:off x="8209346" y="512356"/>
              <a:ext cx="210871" cy="1033832"/>
            </a:xfrm>
            <a:prstGeom prst="cloud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>
              <a:defPPr>
                <a:defRPr lang="ar-EG"/>
              </a:defPPr>
              <a:lvl1pPr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EG" sz="54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13" name="Rectangle 1"/>
          <p:cNvSpPr/>
          <p:nvPr/>
        </p:nvSpPr>
        <p:spPr>
          <a:xfrm>
            <a:off x="5743201" y="463963"/>
            <a:ext cx="2810385" cy="83099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ar-EG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4800" b="1" i="0" u="none" strike="noStrike" kern="1200" cap="none" spc="0" normalizeH="0" baseline="0" noProof="0" dirty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الوحدة الثالثة</a:t>
            </a:r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539552" y="950307"/>
            <a:ext cx="5636704" cy="4040597"/>
            <a:chOff x="1461590" y="-970809"/>
            <a:chExt cx="6039368" cy="2971049"/>
          </a:xfrm>
          <a:noFill/>
        </p:grpSpPr>
        <p:sp>
          <p:nvSpPr>
            <p:cNvPr id="15" name="Wave 15"/>
            <p:cNvSpPr/>
            <p:nvPr/>
          </p:nvSpPr>
          <p:spPr>
            <a:xfrm>
              <a:off x="1500166" y="285728"/>
              <a:ext cx="6000792" cy="1714512"/>
            </a:xfrm>
            <a:prstGeom prst="doubleWave">
              <a:avLst/>
            </a:prstGeom>
            <a:grpFill/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defPPr>
                <a:defRPr lang="ar-EG"/>
              </a:defPPr>
              <a:lvl1pPr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EG" sz="2400" b="1" i="0" u="none" strike="noStrike" kern="1200" cap="none" spc="0" normalizeH="0" baseline="0" noProof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Rectangle 1"/>
            <p:cNvSpPr>
              <a:spLocks noChangeArrowheads="1"/>
            </p:cNvSpPr>
            <p:nvPr/>
          </p:nvSpPr>
          <p:spPr bwMode="auto">
            <a:xfrm>
              <a:off x="1461590" y="-970809"/>
              <a:ext cx="5620450" cy="1293107"/>
            </a:xfrm>
            <a:prstGeom prst="doubleWave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ar-EG"/>
              </a:defPPr>
              <a:lvl1pPr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EG" sz="8000" b="1" i="0" u="none" strike="noStrike" kern="1200" cap="none" spc="0" normalizeH="0" baseline="0" noProof="0" dirty="0">
                  <a:ln w="0"/>
                  <a:solidFill>
                    <a:srgbClr val="C00000"/>
                  </a:solidFill>
                  <a:effectLst>
                    <a:reflection blurRad="6350" stA="53000" endA="300" endPos="35500" dir="5400000" sy="-90000" algn="bl" rotWithShape="0"/>
                  </a:effectLst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الوعي الصحي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voltage.wav"/>
          </p:stSnd>
        </p:sndAc>
      </p:transition>
    </mc:Choice>
    <mc:Fallback xmlns="">
      <p:transition spd="slow">
        <p:fade/>
        <p:sndAc>
          <p:stSnd>
            <p:snd r:embed="rId4" name="voltag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857375" y="785813"/>
            <a:ext cx="585787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4400" b="1" dirty="0">
                <a:latin typeface="Calibri" pitchFamily="34" charset="0"/>
              </a:rPr>
              <a:t>5- مِنَ الإحْتياطاتِ الَّتي يَلْزَمُ الأَخْذُ بِهَا عِنْدَ اسْتِخْدَامِ الْمُعلَّباتِ الْغِذائِيَّةِ:</a:t>
            </a:r>
            <a:endParaRPr lang="en-US" sz="4400" dirty="0">
              <a:latin typeface="Calibri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99592" y="3789040"/>
            <a:ext cx="63830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justLow"/>
            <a:r>
              <a:rPr lang="ar-EG" sz="4400" b="1" dirty="0">
                <a:solidFill>
                  <a:srgbClr val="0000FF"/>
                </a:solidFill>
                <a:latin typeface="Calibri" pitchFamily="34" charset="0"/>
              </a:rPr>
              <a:t> غَسْلُ سَطْحِ الْعُلْبَةِ قَبْلَ فَتْحِهَا.</a:t>
            </a:r>
            <a:endParaRPr lang="en-US" sz="4400" dirty="0">
              <a:solidFill>
                <a:srgbClr val="0000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wheel spokes="1"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Box 6"/>
          <p:cNvSpPr txBox="1">
            <a:spLocks noChangeArrowheads="1"/>
          </p:cNvSpPr>
          <p:nvPr/>
        </p:nvSpPr>
        <p:spPr bwMode="auto">
          <a:xfrm>
            <a:off x="1857375" y="785813"/>
            <a:ext cx="585787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4400" b="1" dirty="0">
                <a:latin typeface="Calibri" pitchFamily="34" charset="0"/>
              </a:rPr>
              <a:t>5- مِنَ الإحْتياطاتِ الَّتي يَلْزَمُ الأَخْذُ بِها عِنْدَ اسْتِخْدَامِ الْمُعلَّباتِ الْغِذائِيَّةِ:</a:t>
            </a:r>
            <a:endParaRPr lang="en-US" sz="4400" dirty="0">
              <a:latin typeface="Calibri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643063" y="3500438"/>
            <a:ext cx="614362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Low"/>
            <a:r>
              <a:rPr lang="ar-EG" sz="4400" b="1" dirty="0">
                <a:solidFill>
                  <a:srgbClr val="FF0000"/>
                </a:solidFill>
                <a:latin typeface="Calibri" pitchFamily="34" charset="0"/>
              </a:rPr>
              <a:t>اللُّحُومِ الْمُعَلَّبةِ يُفَضَّلُ غَلْيُها عَلَى الأَقَلِّ مُدَّةَ خَمْسَ عَشْرةَ دَقيقَةً.</a:t>
            </a:r>
            <a:endParaRPr lang="en-US" sz="44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wheel spokes="1"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Box 6"/>
          <p:cNvSpPr txBox="1">
            <a:spLocks noChangeArrowheads="1"/>
          </p:cNvSpPr>
          <p:nvPr/>
        </p:nvSpPr>
        <p:spPr bwMode="auto">
          <a:xfrm>
            <a:off x="1857375" y="785813"/>
            <a:ext cx="585787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4400" b="1" dirty="0">
                <a:latin typeface="Calibri" pitchFamily="34" charset="0"/>
              </a:rPr>
              <a:t>5- مِنَ الإحْتياطاتِ الَّتي يَلْزَمُ الأَخْذُ بِهَا عِنْدَ اسْتِخْدَامِ الْمُعلَّباتِ الْغِذائِيَّةِ:</a:t>
            </a:r>
            <a:endParaRPr lang="en-US" sz="4400" dirty="0">
              <a:latin typeface="Calibri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187624" y="3140968"/>
            <a:ext cx="6815087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Low"/>
            <a:r>
              <a:rPr lang="ar-EG" sz="4000" b="1" dirty="0">
                <a:solidFill>
                  <a:srgbClr val="FF0000"/>
                </a:solidFill>
                <a:latin typeface="Calibri" pitchFamily="34" charset="0"/>
              </a:rPr>
              <a:t>طَبْخُهَا أوْ وَضْعُهَا في الثَّلاجَةِ لِلْمُحَافَظَةِ عَلَى طَعْمِها، كَذلِكَ يَنْبغي وَضْعُها في أَوْعيةٍ بِلاسْتيكيَّةٍ أوْ زُجاجيَّةٍ، ثُمَّ تَبْريدُها واسْتِخْدَامُها خِلالَ ثَلاثَةِ أَيَّامٍ.</a:t>
            </a:r>
            <a:endParaRPr lang="en-US" sz="40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wheel spokes="1"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Box 6"/>
          <p:cNvSpPr txBox="1">
            <a:spLocks noChangeArrowheads="1"/>
          </p:cNvSpPr>
          <p:nvPr/>
        </p:nvSpPr>
        <p:spPr bwMode="auto">
          <a:xfrm>
            <a:off x="1835696" y="1496108"/>
            <a:ext cx="58578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4400" b="1" dirty="0">
                <a:latin typeface="Calibri" pitchFamily="34" charset="0"/>
              </a:rPr>
              <a:t>6- أضع عنواناً آخر للنص.</a:t>
            </a:r>
            <a:endParaRPr lang="en-US" sz="4400" dirty="0">
              <a:latin typeface="Calibri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187624" y="3140968"/>
            <a:ext cx="681508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EG" sz="4400" b="1" dirty="0">
                <a:solidFill>
                  <a:srgbClr val="FF0000"/>
                </a:solidFill>
                <a:latin typeface="Calibri" pitchFamily="34" charset="0"/>
              </a:rPr>
              <a:t>الأغذية المحفوظة</a:t>
            </a:r>
            <a:endParaRPr lang="en-US" sz="44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183207"/>
      </p:ext>
    </p:extLst>
  </p:cSld>
  <p:clrMapOvr>
    <a:masterClrMapping/>
  </p:clrMapOvr>
  <p:transition spd="slow">
    <p:wheel spokes="1"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Box 6"/>
          <p:cNvSpPr txBox="1">
            <a:spLocks noChangeArrowheads="1"/>
          </p:cNvSpPr>
          <p:nvPr/>
        </p:nvSpPr>
        <p:spPr bwMode="auto">
          <a:xfrm>
            <a:off x="1857375" y="785813"/>
            <a:ext cx="585787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4400" b="1" dirty="0">
                <a:latin typeface="Calibri" pitchFamily="34" charset="0"/>
              </a:rPr>
              <a:t>7- أكتب أهم الأفكار التي دار حولها النص.</a:t>
            </a:r>
            <a:endParaRPr lang="en-US" sz="4400" dirty="0">
              <a:latin typeface="Calibri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156370" y="2268155"/>
            <a:ext cx="6815087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ar-EG" sz="4000" b="1" dirty="0">
                <a:solidFill>
                  <a:srgbClr val="FF0000"/>
                </a:solidFill>
                <a:latin typeface="Calibri" pitchFamily="34" charset="0"/>
              </a:rPr>
              <a:t>معنى المعلبات الغذائية</a:t>
            </a:r>
          </a:p>
          <a:p>
            <a:pPr>
              <a:buFont typeface="Arial" pitchFamily="34" charset="0"/>
              <a:buChar char="•"/>
            </a:pPr>
            <a:r>
              <a:rPr lang="ar-EG" sz="4000" b="1" dirty="0">
                <a:solidFill>
                  <a:srgbClr val="FF0000"/>
                </a:solidFill>
                <a:latin typeface="Calibri" pitchFamily="34" charset="0"/>
              </a:rPr>
              <a:t>القواعد الواجب اتباعها عند شراء المعلبات</a:t>
            </a:r>
          </a:p>
          <a:p>
            <a:pPr>
              <a:buFont typeface="Arial" pitchFamily="34" charset="0"/>
              <a:buChar char="•"/>
            </a:pPr>
            <a:r>
              <a:rPr lang="ar-EG" sz="4000" b="1" dirty="0">
                <a:solidFill>
                  <a:srgbClr val="FF0000"/>
                </a:solidFill>
                <a:latin typeface="Calibri" pitchFamily="34" charset="0"/>
              </a:rPr>
              <a:t>القواعد الواجب اتباعها عند تخزين المعلبات</a:t>
            </a:r>
          </a:p>
          <a:p>
            <a:pPr>
              <a:buFont typeface="Arial" pitchFamily="34" charset="0"/>
              <a:buChar char="•"/>
            </a:pPr>
            <a:r>
              <a:rPr lang="ar-EG" sz="4000" b="1" dirty="0">
                <a:solidFill>
                  <a:srgbClr val="FF0000"/>
                </a:solidFill>
                <a:latin typeface="Calibri" pitchFamily="34" charset="0"/>
              </a:rPr>
              <a:t>أضرار وفوائد المعلبات</a:t>
            </a:r>
          </a:p>
        </p:txBody>
      </p:sp>
    </p:spTree>
    <p:extLst>
      <p:ext uri="{BB962C8B-B14F-4D97-AF65-F5344CB8AC3E}">
        <p14:creationId xmlns:p14="http://schemas.microsoft.com/office/powerpoint/2010/main" val="3882820145"/>
      </p:ext>
    </p:extLst>
  </p:cSld>
  <p:clrMapOvr>
    <a:masterClrMapping/>
  </p:clrMapOvr>
  <p:transition spd="slow">
    <p:wheel spokes="1"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885841AE-C98B-4537-B8D4-7D2C56059D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38" y="1268760"/>
            <a:ext cx="6667854" cy="3888432"/>
          </a:xfrm>
          <a:prstGeom prst="rect">
            <a:avLst/>
          </a:prstGeom>
        </p:spPr>
      </p:pic>
      <p:sp>
        <p:nvSpPr>
          <p:cNvPr id="4" name="TextBox 9">
            <a:extLst>
              <a:ext uri="{FF2B5EF4-FFF2-40B4-BE49-F238E27FC236}">
                <a16:creationId xmlns:a16="http://schemas.microsoft.com/office/drawing/2014/main" id="{3AA12CA1-54E8-4390-9C5E-8F494532F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5156" y="2428146"/>
            <a:ext cx="681508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EG" sz="9600" b="1" dirty="0">
                <a:solidFill>
                  <a:srgbClr val="0000FF"/>
                </a:solidFill>
                <a:latin typeface="Calibri" pitchFamily="34" charset="0"/>
              </a:rPr>
              <a:t>أحلل</a:t>
            </a:r>
            <a:endParaRPr lang="en-US" sz="9600" dirty="0">
              <a:solidFill>
                <a:srgbClr val="0000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123274"/>
      </p:ext>
    </p:extLst>
  </p:cSld>
  <p:clrMapOvr>
    <a:masterClrMapping/>
  </p:clrMapOvr>
  <p:transition spd="slow">
    <p:wheel spokes="1"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 rot="10800000" flipH="1">
            <a:off x="683568" y="2266583"/>
            <a:ext cx="7643834" cy="2621173"/>
            <a:chOff x="500034" y="642918"/>
            <a:chExt cx="8001056" cy="2714642"/>
          </a:xfrm>
        </p:grpSpPr>
        <p:sp>
          <p:nvSpPr>
            <p:cNvPr id="6" name="Rounded Rectangular Callout 5"/>
            <p:cNvSpPr/>
            <p:nvPr/>
          </p:nvSpPr>
          <p:spPr>
            <a:xfrm>
              <a:off x="500034" y="642918"/>
              <a:ext cx="8001056" cy="2714642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 w="57150">
              <a:solidFill>
                <a:schemeClr val="bg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003">
              <a:schemeClr val="dk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sz="2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rot="10800000">
              <a:off x="724364" y="1395992"/>
              <a:ext cx="7650575" cy="1163783"/>
            </a:xfrm>
            <a:prstGeom prst="roundRect">
              <a:avLst/>
            </a:prstGeom>
            <a:noFill/>
          </p:spPr>
          <p:txBody>
            <a:bodyPr rtlCol="1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sz="60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571604" y="2775892"/>
            <a:ext cx="6357982" cy="1938992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1- أُشارِكُ مَنْ بجانبي في تَعْليلِ مَا يأتي:</a:t>
            </a:r>
            <a:endParaRPr lang="en-US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wheel spokes="1"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14336" y="3356992"/>
            <a:ext cx="7674088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EG" sz="4400" b="1" dirty="0">
                <a:latin typeface="Calibri" pitchFamily="34" charset="0"/>
              </a:rPr>
              <a:t>1- للتأكد من سلامة الأطعمة المحفوظة فيها من خلال معرفة فترة صلاحيتها.</a:t>
            </a:r>
          </a:p>
          <a:p>
            <a:pPr algn="ctr"/>
            <a:r>
              <a:rPr lang="ar-EG" sz="4400" b="1" dirty="0">
                <a:latin typeface="Calibri" pitchFamily="34" charset="0"/>
              </a:rPr>
              <a:t>2- لمعرفة طرق حفظ المنتج وتخزينه.</a:t>
            </a:r>
            <a:endParaRPr lang="en-US" sz="4400" dirty="0">
              <a:latin typeface="Calibri" pitchFamily="34" charset="0"/>
            </a:endParaRP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CDC8C35F-5BD3-48B8-9697-B2BD0D6FCBC7}"/>
              </a:ext>
            </a:extLst>
          </p:cNvPr>
          <p:cNvSpPr/>
          <p:nvPr/>
        </p:nvSpPr>
        <p:spPr>
          <a:xfrm>
            <a:off x="683568" y="620688"/>
            <a:ext cx="7704856" cy="17281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EG" sz="4000" b="1" dirty="0">
                <a:ln w="0"/>
                <a:solidFill>
                  <a:srgbClr val="C00000"/>
                </a:solidFill>
                <a:latin typeface="Calibri" pitchFamily="34" charset="0"/>
              </a:rPr>
              <a:t>أ– حِرْصُ الْمُسْتَهلِكِ عَلى قِراءةِ الإرْشاداتِ الْمَطبوعَةِ عَلى المُعلَّباتِ الْغذائيَّةِ.</a:t>
            </a:r>
            <a:endParaRPr lang="en-US" sz="4000" b="1" dirty="0">
              <a:ln w="0"/>
              <a:solidFill>
                <a:srgbClr val="C00000"/>
              </a:solidFill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1"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43608" y="3500438"/>
            <a:ext cx="720080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Low">
              <a:buFont typeface="Arial" pitchFamily="34" charset="0"/>
              <a:buChar char="•"/>
            </a:pPr>
            <a:r>
              <a:rPr lang="ar-EG" sz="4000" b="1" dirty="0">
                <a:solidFill>
                  <a:srgbClr val="0070C0"/>
                </a:solidFill>
                <a:latin typeface="Calibri" pitchFamily="34" charset="0"/>
              </a:rPr>
              <a:t> لِتَجْنِبِ الْعُلَبِ الصَّدَأَ الَّذي يُمْكن</a:t>
            </a:r>
            <a:br>
              <a:rPr lang="ar-EG" sz="4000" b="1" dirty="0">
                <a:solidFill>
                  <a:srgbClr val="0070C0"/>
                </a:solidFill>
                <a:latin typeface="Calibri" pitchFamily="34" charset="0"/>
              </a:rPr>
            </a:br>
            <a:r>
              <a:rPr lang="ar-EG" sz="4000" b="1" dirty="0">
                <a:solidFill>
                  <a:srgbClr val="0070C0"/>
                </a:solidFill>
                <a:latin typeface="Calibri" pitchFamily="34" charset="0"/>
              </a:rPr>
              <a:t>أَنْ يَختلط بِالطَّعام، مِمَّا يُؤدِّي</a:t>
            </a:r>
            <a:br>
              <a:rPr lang="ar-EG" sz="4000" b="1" dirty="0">
                <a:solidFill>
                  <a:srgbClr val="0070C0"/>
                </a:solidFill>
                <a:latin typeface="Calibri" pitchFamily="34" charset="0"/>
              </a:rPr>
            </a:br>
            <a:r>
              <a:rPr lang="ar-EG" sz="4000" b="1" dirty="0">
                <a:solidFill>
                  <a:srgbClr val="0070C0"/>
                </a:solidFill>
                <a:latin typeface="Calibri" pitchFamily="34" charset="0"/>
              </a:rPr>
              <a:t> إلى تَلَفِ الأغْذِيةِ، وتَسمُّمِ </a:t>
            </a:r>
            <a:br>
              <a:rPr lang="ar-EG" sz="4000" b="1" dirty="0">
                <a:solidFill>
                  <a:srgbClr val="0070C0"/>
                </a:solidFill>
                <a:latin typeface="Calibri" pitchFamily="34" charset="0"/>
              </a:rPr>
            </a:br>
            <a:r>
              <a:rPr lang="ar-EG" sz="4000" b="1" dirty="0">
                <a:solidFill>
                  <a:srgbClr val="0070C0"/>
                </a:solidFill>
                <a:latin typeface="Calibri" pitchFamily="34" charset="0"/>
              </a:rPr>
              <a:t>الإنْسانِ الْمُستهْلِكِ.</a:t>
            </a:r>
            <a:endParaRPr lang="en-US" sz="4000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7E975B97-5654-4FA8-9020-CA173A4442D5}"/>
              </a:ext>
            </a:extLst>
          </p:cNvPr>
          <p:cNvSpPr/>
          <p:nvPr/>
        </p:nvSpPr>
        <p:spPr>
          <a:xfrm>
            <a:off x="827584" y="803275"/>
            <a:ext cx="7560840" cy="21216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EG" sz="4000" b="1" dirty="0">
                <a:ln w="0"/>
                <a:solidFill>
                  <a:srgbClr val="C00000"/>
                </a:solidFill>
                <a:latin typeface="Calibri" pitchFamily="34" charset="0"/>
              </a:rPr>
              <a:t>ب– حِفْظُ الأَغْذِيَةِ الْمُعَلَّبَةِ بَعْدَ فَتْحِ الْعُلْبَةِ في أَوعيةٍ بِلاسْتيكيَّةٍ أَو زُجاجيَّةٍ، وَعَدَمُ اسْتِخْدامِ أَوعِيَةٍ مَعْدِنِيَّةٍ.</a:t>
            </a:r>
            <a:endParaRPr lang="en-US" sz="4000" b="1" dirty="0">
              <a:ln w="0"/>
              <a:solidFill>
                <a:srgbClr val="C00000"/>
              </a:solidFill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1"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2F340B31-BF98-49E6-8A81-42ECE62C66B0}"/>
              </a:ext>
            </a:extLst>
          </p:cNvPr>
          <p:cNvSpPr/>
          <p:nvPr/>
        </p:nvSpPr>
        <p:spPr>
          <a:xfrm>
            <a:off x="1043608" y="1628800"/>
            <a:ext cx="7056784" cy="3600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EG" sz="5400" b="1" dirty="0">
                <a:solidFill>
                  <a:schemeClr val="bg1"/>
                </a:solidFill>
                <a:latin typeface="Calibri" pitchFamily="34" charset="0"/>
              </a:rPr>
              <a:t>2- مِنْ خِلالِ فَهْمي لِلنَّصِّ، أَكْتُبُ ثَلاثَةَ أَسْبابٍ يَنْتُجُ عَنْها تَلَفُ الْمُعلَّباتِ الغذائيَّةِ وفسادُها.</a:t>
            </a:r>
            <a:endParaRPr lang="en-US" sz="5400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928126"/>
      </p:ext>
    </p:extLst>
  </p:cSld>
  <p:clrMapOvr>
    <a:masterClrMapping/>
  </p:clrMapOvr>
  <p:transition spd="slow">
    <p:wheel spokes="1"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3568" y="806386"/>
            <a:ext cx="7776864" cy="487438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47297" y="3789040"/>
            <a:ext cx="4849404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600" dirty="0">
                <a:ln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تابع </a:t>
            </a:r>
            <a:br>
              <a:rPr lang="ar-EG" sz="6600" dirty="0">
                <a:ln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</a:br>
            <a:r>
              <a:rPr lang="ar-EG" sz="6600" dirty="0">
                <a:ln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نصُّ الفهمِ القرائي</a:t>
            </a:r>
          </a:p>
        </p:txBody>
      </p:sp>
    </p:spTree>
  </p:cSld>
  <p:clrMapOvr>
    <a:masterClrMapping/>
  </p:clrMapOvr>
  <p:transition spd="slow">
    <p:wheel spokes="1"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115616" y="1772816"/>
            <a:ext cx="722374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Low"/>
            <a:r>
              <a:rPr lang="ar-EG" sz="5400" b="1" dirty="0">
                <a:latin typeface="Calibri" pitchFamily="34" charset="0"/>
              </a:rPr>
              <a:t>- عدم اتباع طُرقِ الْحفظِ والتَّخْزينِ الصَّحيحَةِ والْمناسِبَةِ الَّتي تَكونُ مُوضَّحَةُ في بِطاقاتِ تَغْليفِ الْمُنتجِ.</a:t>
            </a:r>
            <a:endParaRPr lang="en-US" sz="5400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wheel spokes="1"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043608" y="1556792"/>
            <a:ext cx="7099697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Low"/>
            <a:r>
              <a:rPr lang="ar-EG" sz="5400" b="1" dirty="0">
                <a:latin typeface="Calibri" pitchFamily="34" charset="0"/>
              </a:rPr>
              <a:t>- عدم الاهتمام عِنْدَ اسْتِهْلاكِ الأغْذيَةِ سَريعةِ الْفَسَادِ، كَالحَليبِ واللُّحومِ الَّتي يَجِبُ حِفْظُها في الثَّلاجَةِ خُصُوصًا بَعْدَ فَتْحِها.</a:t>
            </a:r>
            <a:endParaRPr lang="en-US" sz="5400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wheel spokes="1"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71600" y="1412776"/>
            <a:ext cx="7315721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Low"/>
            <a:r>
              <a:rPr lang="ar-EG" sz="5400" b="1" dirty="0">
                <a:latin typeface="Calibri" pitchFamily="34" charset="0"/>
              </a:rPr>
              <a:t>- عدم الاهْتِمَامِ بِنَظافَةِ الأدَواتِ الْمُسْتَخْدَمَةِ عِنْدَ اسْتِهْلاكِ الأَغْذِيةِ بِما في ذَلِكَ مَكانُ فَتْحِ الْعُلْبَةِ، وكَذَلِكَ الآلَةُ التي يَتِمُّ بها فَتْحُ الْعُلْبَةِ.</a:t>
            </a:r>
            <a:endParaRPr lang="en-US" sz="5400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wheel spokes="1"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 rot="10800000" flipH="1">
            <a:off x="728329" y="1196752"/>
            <a:ext cx="7643834" cy="4136219"/>
            <a:chOff x="500034" y="642918"/>
            <a:chExt cx="8001056" cy="2714642"/>
          </a:xfrm>
        </p:grpSpPr>
        <p:sp>
          <p:nvSpPr>
            <p:cNvPr id="6" name="Rounded Rectangular Callout 5"/>
            <p:cNvSpPr/>
            <p:nvPr/>
          </p:nvSpPr>
          <p:spPr>
            <a:xfrm>
              <a:off x="500034" y="642918"/>
              <a:ext cx="8001056" cy="2714642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sz="200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rot="10800000">
              <a:off x="724364" y="1893185"/>
              <a:ext cx="7650575" cy="66659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1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sz="60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000100" y="1679812"/>
            <a:ext cx="7100292" cy="3170099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3- لإستخدام المعلبات الغذائية آثار على صحة الإنسان. أناقش مع أفراد مجموعتي القول السابق أمام الصف، مع استخدام الأدلة والأمثلة قبل أن ننتهي إلى إبداء وجهة نظرنا.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9806860"/>
      </p:ext>
    </p:extLst>
  </p:cSld>
  <p:clrMapOvr>
    <a:masterClrMapping/>
  </p:clrMapOvr>
  <p:transition spd="slow">
    <p:wheel spokes="1"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>
            <a:extLst>
              <a:ext uri="{FF2B5EF4-FFF2-40B4-BE49-F238E27FC236}">
                <a16:creationId xmlns:a16="http://schemas.microsoft.com/office/drawing/2014/main" id="{F381132B-8EEC-465A-BD34-BA4385EBEE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3" b="100000" l="864" r="98964">
                        <a14:foregroundMark x1="15544" y1="14806" x2="15544" y2="14806"/>
                        <a14:foregroundMark x1="25907" y1="14806" x2="25907" y2="14806"/>
                        <a14:foregroundMark x1="3109" y1="17768" x2="3109" y2="17768"/>
                        <a14:foregroundMark x1="70984" y1="80410" x2="70984" y2="80410"/>
                        <a14:foregroundMark x1="81865" y1="86105" x2="81865" y2="861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9632" y="0"/>
            <a:ext cx="6768752" cy="56166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7" name="مربع نص 16"/>
          <p:cNvSpPr txBox="1"/>
          <p:nvPr/>
        </p:nvSpPr>
        <p:spPr>
          <a:xfrm>
            <a:off x="2195736" y="1628800"/>
            <a:ext cx="5604560" cy="2800767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marL="571500" indent="-571500" algn="ctr" rtl="1">
              <a:buFont typeface="Wingdings" pitchFamily="2" charset="2"/>
              <a:buChar char="v"/>
            </a:pPr>
            <a:r>
              <a:rPr lang="ar-EG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من طرائق تأكيد الرأي؛ التعليل ببيان الأسباب، والتوضيح بالأمثلة لإقناع الآخرين</a:t>
            </a:r>
            <a:endParaRPr lang="en-US" sz="3600" b="1" dirty="0">
              <a:ln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643781"/>
      </p:ext>
    </p:extLst>
  </p:cSld>
  <p:clrMapOvr>
    <a:masterClrMapping/>
  </p:clrMapOvr>
  <p:transition spd="slow">
    <p:wheel spokes="1"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79407" y="1857788"/>
            <a:ext cx="5643602" cy="2500330"/>
            <a:chOff x="1571604" y="3286124"/>
            <a:chExt cx="5643602" cy="2500330"/>
          </a:xfrm>
          <a:solidFill>
            <a:schemeClr val="accent6">
              <a:lumMod val="60000"/>
              <a:lumOff val="40000"/>
            </a:schemeClr>
          </a:solidFill>
          <a:effectLst/>
        </p:grpSpPr>
        <p:sp>
          <p:nvSpPr>
            <p:cNvPr id="5" name="Flowchart: Alternate Process 4"/>
            <p:cNvSpPr/>
            <p:nvPr/>
          </p:nvSpPr>
          <p:spPr>
            <a:xfrm>
              <a:off x="1571604" y="3286124"/>
              <a:ext cx="5643602" cy="2500330"/>
            </a:xfrm>
            <a:prstGeom prst="flowChartAlternateProcess">
              <a:avLst/>
            </a:prstGeom>
            <a:grpFill/>
            <a:ln w="57150">
              <a:solidFill>
                <a:schemeClr val="bg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003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sz="2800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21023" y="3767976"/>
              <a:ext cx="3929058" cy="1225868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EG" sz="6600" b="1" dirty="0">
                  <a:ln>
                    <a:solidFill>
                      <a:srgbClr val="FF0000"/>
                    </a:solidFill>
                  </a:ln>
                  <a:solidFill>
                    <a:srgbClr val="CC00CC"/>
                  </a:solidFill>
                  <a:latin typeface="+mn-lt"/>
                  <a:cs typeface="+mn-cs"/>
                </a:rPr>
                <a:t>تفكير إبداعي</a:t>
              </a:r>
              <a:endParaRPr lang="en-US" sz="6600" dirty="0">
                <a:ln>
                  <a:solidFill>
                    <a:srgbClr val="FF0000"/>
                  </a:solidFill>
                </a:ln>
                <a:solidFill>
                  <a:srgbClr val="CC00CC"/>
                </a:solidFill>
                <a:latin typeface="+mn-lt"/>
                <a:cs typeface="+mn-cs"/>
              </a:endParaRPr>
            </a:p>
          </p:txBody>
        </p:sp>
      </p:grpSp>
      <p:pic>
        <p:nvPicPr>
          <p:cNvPr id="7" name="صورة 6" descr="2222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2071678"/>
            <a:ext cx="1619048" cy="1790476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928688" y="1357313"/>
            <a:ext cx="750093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4000" b="1" dirty="0">
                <a:solidFill>
                  <a:srgbClr val="0000FF"/>
                </a:solidFill>
                <a:latin typeface="Calibri" pitchFamily="34" charset="0"/>
              </a:rPr>
              <a:t>-أذكر الاستخدامات الممكنة لعلب الطعام الفارغة</a:t>
            </a:r>
            <a:endParaRPr lang="en-US" sz="4000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1085963" y="2813310"/>
            <a:ext cx="734366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EG" sz="4000" b="1" dirty="0" err="1">
                <a:latin typeface="Calibri" pitchFamily="34" charset="0"/>
              </a:rPr>
              <a:t>فازات</a:t>
            </a:r>
            <a:r>
              <a:rPr lang="ar-EG" sz="4000" b="1" dirty="0">
                <a:latin typeface="Calibri" pitchFamily="34" charset="0"/>
              </a:rPr>
              <a:t> ملونة</a:t>
            </a:r>
          </a:p>
          <a:p>
            <a:pPr algn="ctr"/>
            <a:r>
              <a:rPr lang="ar-EG" sz="4000" b="1" dirty="0">
                <a:latin typeface="Calibri" pitchFamily="34" charset="0"/>
              </a:rPr>
              <a:t>حافظة أقلام</a:t>
            </a:r>
          </a:p>
          <a:p>
            <a:pPr algn="ctr"/>
            <a:r>
              <a:rPr lang="ar-EG" sz="4000" b="1" dirty="0">
                <a:latin typeface="Calibri" pitchFamily="34" charset="0"/>
              </a:rPr>
              <a:t>علب مناديل</a:t>
            </a:r>
          </a:p>
          <a:p>
            <a:pPr algn="ctr"/>
            <a:r>
              <a:rPr lang="ar-EG" sz="4000" b="1" dirty="0">
                <a:latin typeface="Calibri" pitchFamily="34" charset="0"/>
              </a:rPr>
              <a:t>حافظة نقود</a:t>
            </a:r>
            <a:endParaRPr lang="en-US" sz="4000" b="1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wheel spokes="1"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79407" y="1857788"/>
            <a:ext cx="5643602" cy="2500330"/>
            <a:chOff x="1571604" y="3286124"/>
            <a:chExt cx="5643602" cy="2500330"/>
          </a:xfrm>
          <a:effectLst/>
        </p:grpSpPr>
        <p:sp>
          <p:nvSpPr>
            <p:cNvPr id="5" name="Flowchart: Alternate Process 4"/>
            <p:cNvSpPr/>
            <p:nvPr/>
          </p:nvSpPr>
          <p:spPr>
            <a:xfrm>
              <a:off x="1571604" y="3286124"/>
              <a:ext cx="5643602" cy="2500330"/>
            </a:xfrm>
            <a:prstGeom prst="flowChartAlternateProcess">
              <a:avLst/>
            </a:prstGeom>
            <a:solidFill>
              <a:srgbClr val="FFC000"/>
            </a:solidFill>
            <a:ln w="57150">
              <a:solidFill>
                <a:schemeClr val="bg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003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sz="2800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987933" y="3749340"/>
              <a:ext cx="3929058" cy="12003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EG" sz="7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  <a:cs typeface="+mn-cs"/>
                </a:rPr>
                <a:t>تفكير ناقد</a:t>
              </a:r>
              <a:endParaRPr lang="en-US" sz="7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cs"/>
              </a:endParaRPr>
            </a:p>
          </p:txBody>
        </p:sp>
      </p:grpSp>
      <p:pic>
        <p:nvPicPr>
          <p:cNvPr id="7" name="صورة 6" descr="2222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2071678"/>
            <a:ext cx="1619048" cy="17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345080"/>
      </p:ext>
    </p:extLst>
  </p:cSld>
  <p:clrMapOvr>
    <a:masterClrMapping/>
  </p:clrMapOvr>
  <p:transition spd="slow">
    <p:wheel spokes="1"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21"/>
          <p:cNvSpPr txBox="1">
            <a:spLocks noChangeArrowheads="1"/>
          </p:cNvSpPr>
          <p:nvPr/>
        </p:nvSpPr>
        <p:spPr bwMode="auto">
          <a:xfrm>
            <a:off x="4859958" y="3102059"/>
            <a:ext cx="7921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Calibri" pitchFamily="34" charset="0"/>
                <a:sym typeface="Wingdings 2" pitchFamily="18" charset="2"/>
              </a:rPr>
              <a:t></a:t>
            </a:r>
            <a:endParaRPr lang="ar-EG" sz="4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8" name="Picture 1" descr="paper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7" y="404663"/>
            <a:ext cx="8424863" cy="219872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043608" y="906169"/>
            <a:ext cx="612073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EG" sz="3600" b="1" dirty="0">
                <a:latin typeface="Calibri" pitchFamily="34" charset="0"/>
              </a:rPr>
              <a:t>قررت نورة أن تقاطع استخدام المعلبات الغذائية نهائياً عندما علمت بضررها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11" name="TextBox 4"/>
          <p:cNvSpPr txBox="1"/>
          <p:nvPr/>
        </p:nvSpPr>
        <p:spPr>
          <a:xfrm>
            <a:off x="179388" y="3251488"/>
            <a:ext cx="8256587" cy="584775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	</a:t>
            </a:r>
            <a:endParaRPr lang="en-US" sz="3200" dirty="0">
              <a:solidFill>
                <a:schemeClr val="accent3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2" name="Oval 18"/>
          <p:cNvSpPr/>
          <p:nvPr/>
        </p:nvSpPr>
        <p:spPr>
          <a:xfrm>
            <a:off x="4932040" y="3214181"/>
            <a:ext cx="647700" cy="5762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Oval 19"/>
          <p:cNvSpPr/>
          <p:nvPr/>
        </p:nvSpPr>
        <p:spPr>
          <a:xfrm>
            <a:off x="2815654" y="3214180"/>
            <a:ext cx="647700" cy="5762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مربع نص 15"/>
          <p:cNvSpPr txBox="1">
            <a:spLocks noChangeArrowheads="1"/>
          </p:cNvSpPr>
          <p:nvPr/>
        </p:nvSpPr>
        <p:spPr bwMode="auto">
          <a:xfrm>
            <a:off x="5652120" y="3151653"/>
            <a:ext cx="25001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ar-EG" sz="2800" b="1" dirty="0">
                <a:solidFill>
                  <a:srgbClr val="003300"/>
                </a:solidFill>
              </a:rPr>
              <a:t>ما رأيك بقرارها</a:t>
            </a:r>
            <a:r>
              <a:rPr lang="ar-EG" sz="3200" b="1" dirty="0">
                <a:solidFill>
                  <a:srgbClr val="003300"/>
                </a:solidFill>
              </a:rPr>
              <a:t>؟</a:t>
            </a:r>
            <a:endParaRPr lang="en-US" sz="3200" dirty="0">
              <a:solidFill>
                <a:srgbClr val="003300"/>
              </a:solidFill>
            </a:endParaRPr>
          </a:p>
        </p:txBody>
      </p:sp>
      <p:sp>
        <p:nvSpPr>
          <p:cNvPr id="17" name="مربع نص 16"/>
          <p:cNvSpPr txBox="1">
            <a:spLocks noChangeArrowheads="1"/>
          </p:cNvSpPr>
          <p:nvPr/>
        </p:nvSpPr>
        <p:spPr bwMode="auto">
          <a:xfrm>
            <a:off x="3643313" y="3246726"/>
            <a:ext cx="127339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ar-EG" sz="3200" b="1" dirty="0">
                <a:solidFill>
                  <a:srgbClr val="003300"/>
                </a:solidFill>
              </a:rPr>
              <a:t>صحيح</a:t>
            </a:r>
            <a:endParaRPr lang="en-US" sz="3200" dirty="0">
              <a:solidFill>
                <a:srgbClr val="003300"/>
              </a:solidFill>
            </a:endParaRPr>
          </a:p>
        </p:txBody>
      </p:sp>
      <p:sp>
        <p:nvSpPr>
          <p:cNvPr id="18" name="مربع نص 17"/>
          <p:cNvSpPr txBox="1">
            <a:spLocks noChangeArrowheads="1"/>
          </p:cNvSpPr>
          <p:nvPr/>
        </p:nvSpPr>
        <p:spPr bwMode="auto">
          <a:xfrm>
            <a:off x="611560" y="3314591"/>
            <a:ext cx="216024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ar-EG" sz="3200" b="1" dirty="0">
                <a:solidFill>
                  <a:srgbClr val="003300"/>
                </a:solidFill>
              </a:rPr>
              <a:t>غير صحيح</a:t>
            </a:r>
            <a:endParaRPr lang="en-US" sz="3200" dirty="0">
              <a:solidFill>
                <a:srgbClr val="003300"/>
              </a:solidFill>
            </a:endParaRPr>
          </a:p>
        </p:txBody>
      </p:sp>
      <p:sp>
        <p:nvSpPr>
          <p:cNvPr id="19" name="مربع نص 18"/>
          <p:cNvSpPr txBox="1">
            <a:spLocks noChangeArrowheads="1"/>
          </p:cNvSpPr>
          <p:nvPr/>
        </p:nvSpPr>
        <p:spPr bwMode="auto">
          <a:xfrm>
            <a:off x="611560" y="4042807"/>
            <a:ext cx="7704856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>
              <a:buFont typeface="Arial" pitchFamily="34" charset="0"/>
              <a:buChar char="•"/>
            </a:pPr>
            <a:r>
              <a:rPr lang="ar-EG" sz="3200" b="1" dirty="0">
                <a:solidFill>
                  <a:srgbClr val="FF0000"/>
                </a:solidFill>
              </a:rPr>
              <a:t>أدلل على ذلك: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ar-EG" sz="2800" b="1" dirty="0">
                <a:latin typeface="Calibri" pitchFamily="34" charset="0"/>
              </a:rPr>
              <a:t>يُؤثِّرُ التعليب عَلَى الصِّفاتِ الطَّبيعيَّةِ للغِذَاءِ؛ أي: يُؤَثِّرُ بِصِفةٍ عَامَّةٍ على جَودَةِ الْغِذَاءِ فيتأثَّرُ لَونُهُ ونكهتُهُ، كَمَا تَتَأَثَّرُ الْفيتاميناتُ الذَّائِبَةُ في الْماءِ بِالْمُعَامَلَةِ الْحَرارِيَّةِ</a:t>
            </a:r>
            <a:r>
              <a:rPr lang="ar-EG" sz="3200" b="1" dirty="0">
                <a:latin typeface="Calibri" pitchFamily="34" charset="0"/>
              </a:rPr>
              <a:t>.</a:t>
            </a:r>
            <a:endParaRPr lang="en-US" sz="3200" dirty="0">
              <a:latin typeface="Calibri" pitchFamily="34" charset="0"/>
            </a:endParaRPr>
          </a:p>
          <a:p>
            <a:pPr marL="457200" indent="-457200">
              <a:buFont typeface="Wingdings" pitchFamily="2" charset="2"/>
              <a:buChar char="v"/>
            </a:pPr>
            <a:endParaRPr lang="en-US" sz="32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036974"/>
      </p:ext>
    </p:extLst>
  </p:cSld>
  <p:clrMapOvr>
    <a:masterClrMapping/>
  </p:clrMapOvr>
  <p:transition spd="slow">
    <p:wheel spokes="1"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9" grpId="0"/>
      <p:bldP spid="12" grpId="0" animBg="1"/>
      <p:bldP spid="13" grpId="0" animBg="1"/>
      <p:bldP spid="16" grpId="0"/>
      <p:bldP spid="17" grpId="0"/>
      <p:bldP spid="18" grpId="0"/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79407" y="1857788"/>
            <a:ext cx="5643602" cy="2500330"/>
            <a:chOff x="1571604" y="3286124"/>
            <a:chExt cx="5643602" cy="2500330"/>
          </a:xfrm>
          <a:effectLst/>
        </p:grpSpPr>
        <p:sp>
          <p:nvSpPr>
            <p:cNvPr id="5" name="Flowchart: Alternate Process 4"/>
            <p:cNvSpPr/>
            <p:nvPr/>
          </p:nvSpPr>
          <p:spPr>
            <a:xfrm>
              <a:off x="1571604" y="3286124"/>
              <a:ext cx="5643602" cy="2500330"/>
            </a:xfrm>
            <a:prstGeom prst="flowChartAlternateProcess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sz="2800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915925" y="3841254"/>
              <a:ext cx="3929058" cy="11079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EG" sz="6600" b="1" dirty="0">
                  <a:ln>
                    <a:solidFill>
                      <a:srgbClr val="FF0000"/>
                    </a:solidFill>
                  </a:ln>
                  <a:solidFill>
                    <a:srgbClr val="CC00CC"/>
                  </a:solidFill>
                  <a:latin typeface="+mn-lt"/>
                  <a:cs typeface="+mn-cs"/>
                </a:rPr>
                <a:t>تفكير ناقد</a:t>
              </a:r>
              <a:endParaRPr lang="en-US" sz="6600" dirty="0">
                <a:ln>
                  <a:solidFill>
                    <a:srgbClr val="FF0000"/>
                  </a:solidFill>
                </a:ln>
                <a:solidFill>
                  <a:srgbClr val="CC00CC"/>
                </a:solidFill>
                <a:latin typeface="+mn-lt"/>
                <a:cs typeface="+mn-cs"/>
              </a:endParaRPr>
            </a:p>
          </p:txBody>
        </p:sp>
      </p:grpSp>
      <p:pic>
        <p:nvPicPr>
          <p:cNvPr id="7" name="صورة 6" descr="2222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2071678"/>
            <a:ext cx="1619048" cy="17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746599"/>
      </p:ext>
    </p:extLst>
  </p:cSld>
  <p:clrMapOvr>
    <a:masterClrMapping/>
  </p:clrMapOvr>
  <p:transition spd="slow">
    <p:wheel spokes="1"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7495" y="1628800"/>
            <a:ext cx="5909010" cy="3384376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6D05271D-D8EE-4864-BAE2-A4D19EE3FEB0}"/>
              </a:ext>
            </a:extLst>
          </p:cNvPr>
          <p:cNvSpPr/>
          <p:nvPr/>
        </p:nvSpPr>
        <p:spPr>
          <a:xfrm rot="20250346">
            <a:off x="2431481" y="2720823"/>
            <a:ext cx="3624710" cy="120032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ar-EG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7200" b="1" i="0" u="none" strike="noStrike" kern="1200" cap="none" spc="0" normalizeH="0" baseline="0" noProof="0" dirty="0">
                <a:ln w="10160">
                  <a:solidFill>
                    <a:srgbClr val="4BACC6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أفهم وأجيب</a:t>
            </a:r>
          </a:p>
        </p:txBody>
      </p:sp>
    </p:spTree>
  </p:cSld>
  <p:clrMapOvr>
    <a:masterClrMapping/>
  </p:clrMapOvr>
  <p:transition spd="slow">
    <p:wheel spokes="1"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743471" y="1515556"/>
            <a:ext cx="7500937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4000" b="1" dirty="0">
                <a:solidFill>
                  <a:srgbClr val="0000FF"/>
                </a:solidFill>
                <a:latin typeface="Calibri" pitchFamily="34" charset="0"/>
              </a:rPr>
              <a:t>الحفظ بالتعليب أحد وسائل حفظ الأغذية وحمايتها </a:t>
            </a:r>
            <a:r>
              <a:rPr lang="ar-EG" sz="4000" b="1" dirty="0">
                <a:solidFill>
                  <a:srgbClr val="FF0000"/>
                </a:solidFill>
                <a:latin typeface="Calibri" pitchFamily="34" charset="0"/>
              </a:rPr>
              <a:t>مِنَ</a:t>
            </a:r>
            <a:r>
              <a:rPr lang="ar-EG" sz="4000" b="1" dirty="0">
                <a:solidFill>
                  <a:srgbClr val="0000FF"/>
                </a:solidFill>
                <a:latin typeface="Calibri" pitchFamily="34" charset="0"/>
              </a:rPr>
              <a:t> التلف ويعد </a:t>
            </a:r>
            <a:r>
              <a:rPr lang="ar-EG" sz="4000" b="1" dirty="0">
                <a:solidFill>
                  <a:srgbClr val="FF0000"/>
                </a:solidFill>
                <a:latin typeface="Calibri" pitchFamily="34" charset="0"/>
              </a:rPr>
              <a:t>مِنْ</a:t>
            </a:r>
            <a:r>
              <a:rPr lang="ar-EG" sz="4000" b="1" dirty="0">
                <a:solidFill>
                  <a:srgbClr val="0000FF"/>
                </a:solidFill>
                <a:latin typeface="Calibri" pitchFamily="34" charset="0"/>
              </a:rPr>
              <a:t> وسائل حفظ الغذاء المستديم</a:t>
            </a:r>
          </a:p>
          <a:p>
            <a:pPr marL="571500" indent="-571500" algn="ctr">
              <a:buFont typeface="Wingdings" pitchFamily="2" charset="2"/>
              <a:buChar char="v"/>
            </a:pPr>
            <a:r>
              <a:rPr lang="ar-EG" sz="4000" b="1" dirty="0">
                <a:latin typeface="Calibri" pitchFamily="34" charset="0"/>
              </a:rPr>
              <a:t>ورد حرف الجر (من) في العبارة السابقة مرتين، أتأمل علامة بنائه في المرتين وأعلل سبب اختلافها.</a:t>
            </a:r>
            <a:endParaRPr lang="en-US" sz="4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779002"/>
      </p:ext>
    </p:extLst>
  </p:cSld>
  <p:clrMapOvr>
    <a:masterClrMapping/>
  </p:clrMapOvr>
  <p:transition spd="slow">
    <p:wheel spokes="1"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1001616" y="1955922"/>
            <a:ext cx="7300521" cy="169724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>
              <a:tabLst>
                <a:tab pos="4473575" algn="r"/>
              </a:tabLst>
              <a:defRPr/>
            </a:pPr>
            <a:endParaRPr lang="ar-EG" sz="6600" dirty="0">
              <a:ln>
                <a:solidFill>
                  <a:schemeClr val="tx1"/>
                </a:solidFill>
              </a:ln>
              <a:solidFill>
                <a:srgbClr val="0000FF"/>
              </a:solidFill>
            </a:endParaRP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899592" y="1988840"/>
            <a:ext cx="734366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Low">
              <a:buFont typeface="Arial" pitchFamily="34" charset="0"/>
              <a:buChar char="•"/>
            </a:pPr>
            <a:r>
              <a:rPr lang="ar-EG" sz="3600" b="1" dirty="0">
                <a:latin typeface="Calibri" pitchFamily="34" charset="0"/>
              </a:rPr>
              <a:t>حرف الجر الأول (</a:t>
            </a:r>
            <a:r>
              <a:rPr lang="ar-EG" sz="3600" b="1" dirty="0">
                <a:solidFill>
                  <a:srgbClr val="FF0000"/>
                </a:solidFill>
                <a:latin typeface="Calibri" pitchFamily="34" charset="0"/>
              </a:rPr>
              <a:t>مِنَ</a:t>
            </a:r>
            <a:r>
              <a:rPr lang="ar-EG" sz="3600" b="1" dirty="0">
                <a:latin typeface="Calibri" pitchFamily="34" charset="0"/>
              </a:rPr>
              <a:t>) مبني على الفتح لمنع التقاء ساكنين.</a:t>
            </a:r>
          </a:p>
          <a:p>
            <a:pPr algn="justLow">
              <a:buFont typeface="Arial" pitchFamily="34" charset="0"/>
              <a:buChar char="•"/>
            </a:pPr>
            <a:endParaRPr lang="ar-EG" sz="3600" b="1" dirty="0">
              <a:latin typeface="Calibri" pitchFamily="34" charset="0"/>
            </a:endParaRPr>
          </a:p>
          <a:p>
            <a:pPr algn="justLow">
              <a:buFont typeface="Arial" pitchFamily="34" charset="0"/>
              <a:buChar char="•"/>
            </a:pPr>
            <a:r>
              <a:rPr lang="ar-EG" sz="3600" b="1" dirty="0">
                <a:latin typeface="Calibri" pitchFamily="34" charset="0"/>
              </a:rPr>
              <a:t>حرف الجر الثاني (</a:t>
            </a:r>
            <a:r>
              <a:rPr lang="ar-EG" sz="3600" b="1" dirty="0">
                <a:solidFill>
                  <a:srgbClr val="FF0000"/>
                </a:solidFill>
                <a:latin typeface="Calibri" pitchFamily="34" charset="0"/>
              </a:rPr>
              <a:t>مِن</a:t>
            </a:r>
            <a:r>
              <a:rPr lang="ar-EG" sz="3600" b="1" dirty="0">
                <a:latin typeface="Calibri" pitchFamily="34" charset="0"/>
              </a:rPr>
              <a:t>ْ) مبني على السكون لأن الأصل في بناء حرف الجر (من) هو السكون.</a:t>
            </a:r>
            <a:endParaRPr lang="en-US" sz="3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882661"/>
      </p:ext>
    </p:extLst>
  </p:cSld>
  <p:clrMapOvr>
    <a:masterClrMapping/>
  </p:clrMapOvr>
  <p:transition spd="slow">
    <p:wheel spokes="1"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95736" y="1008793"/>
            <a:ext cx="5891562" cy="2670512"/>
          </a:xfrm>
          <a:prstGeom prst="cloudCallou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5400" b="1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أحاكي الأسلوب اللغوي</a:t>
            </a:r>
            <a:endParaRPr lang="en-US" sz="5400" b="1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8" name="صورة 7" descr="kk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3861048"/>
            <a:ext cx="2520280" cy="2087781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182427" y="2560136"/>
            <a:ext cx="666593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EG" sz="7200" b="1" dirty="0">
                <a:latin typeface="Calibri" pitchFamily="34" charset="0"/>
              </a:rPr>
              <a:t>إن </a:t>
            </a:r>
            <a:r>
              <a:rPr lang="ar-EG" sz="7200" b="1" dirty="0">
                <a:solidFill>
                  <a:srgbClr val="FF0000"/>
                </a:solidFill>
                <a:latin typeface="Calibri" pitchFamily="34" charset="0"/>
              </a:rPr>
              <a:t>تأكل</a:t>
            </a:r>
            <a:r>
              <a:rPr lang="ar-EG" sz="7200" b="1" dirty="0">
                <a:latin typeface="Calibri" pitchFamily="34" charset="0"/>
              </a:rPr>
              <a:t> أطعمة طازجة </a:t>
            </a:r>
            <a:r>
              <a:rPr lang="ar-EG" sz="7200" b="1" dirty="0">
                <a:solidFill>
                  <a:srgbClr val="FF0000"/>
                </a:solidFill>
                <a:latin typeface="Calibri" pitchFamily="34" charset="0"/>
              </a:rPr>
              <a:t>يسلم</a:t>
            </a:r>
            <a:r>
              <a:rPr lang="ar-EG" sz="7200" b="1" dirty="0">
                <a:latin typeface="Calibri" pitchFamily="34" charset="0"/>
              </a:rPr>
              <a:t> بدنك</a:t>
            </a:r>
            <a:endParaRPr lang="en-US" sz="7200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wheel spokes="1"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Box 6"/>
          <p:cNvSpPr txBox="1">
            <a:spLocks noChangeArrowheads="1"/>
          </p:cNvSpPr>
          <p:nvPr/>
        </p:nvSpPr>
        <p:spPr bwMode="auto">
          <a:xfrm>
            <a:off x="1043608" y="1351508"/>
            <a:ext cx="7065951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Low"/>
            <a:r>
              <a:rPr lang="ar-EG" sz="4400" b="1" dirty="0">
                <a:latin typeface="Calibri" pitchFamily="34" charset="0"/>
              </a:rPr>
              <a:t>هنا قرن أمر بأمرٍ آخر بوجود أداة، بحيث لا تتحقق سلامة البدن إلا بتناول الطعام الطازج، وهذا يسمى أسلوب الشرط. فلو قلنا: ما شرط سلامة البدن؟ لكان الجواب: أكل الطعام الطازج.</a:t>
            </a:r>
            <a:endParaRPr lang="en-US" sz="4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342277"/>
      </p:ext>
    </p:extLst>
  </p:cSld>
  <p:clrMapOvr>
    <a:masterClrMapping/>
  </p:clrMapOvr>
  <p:transition spd="slow">
    <p:wheel spokes="1"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Box 6"/>
          <p:cNvSpPr txBox="1">
            <a:spLocks noChangeArrowheads="1"/>
          </p:cNvSpPr>
          <p:nvPr/>
        </p:nvSpPr>
        <p:spPr bwMode="auto">
          <a:xfrm>
            <a:off x="971600" y="836712"/>
            <a:ext cx="7272807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EG" sz="4000" b="1" dirty="0">
                <a:latin typeface="Calibri" pitchFamily="34" charset="0"/>
              </a:rPr>
              <a:t>تضم اللغة العربية الكثير من الأساليب الإنشائية التي تؤكد المعنى، وتشد انتباه السامع.</a:t>
            </a:r>
          </a:p>
          <a:p>
            <a:pPr algn="ctr"/>
            <a:r>
              <a:rPr lang="ar-EG" sz="4000" b="1" dirty="0">
                <a:latin typeface="Calibri" pitchFamily="34" charset="0"/>
              </a:rPr>
              <a:t>ومنها: أسلوب الشرط . </a:t>
            </a:r>
            <a:r>
              <a:rPr lang="ar-EG" sz="4000" b="1" dirty="0">
                <a:solidFill>
                  <a:srgbClr val="0000FF"/>
                </a:solidFill>
                <a:latin typeface="Calibri" pitchFamily="34" charset="0"/>
              </a:rPr>
              <a:t>وهو تركيب لغوي يحتاج لأداة تربط بين جملتين، الأولى شرط للثانية وهو يفيد وقوع شئ بسبب شئ آخر مرتبط به ومسبب له.</a:t>
            </a:r>
            <a:endParaRPr lang="en-US" sz="4000" dirty="0">
              <a:solidFill>
                <a:srgbClr val="0000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680573"/>
      </p:ext>
    </p:extLst>
  </p:cSld>
  <p:clrMapOvr>
    <a:masterClrMapping/>
  </p:clrMapOvr>
  <p:transition spd="slow">
    <p:wheel spokes="1"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Box 6"/>
          <p:cNvSpPr txBox="1">
            <a:spLocks noChangeArrowheads="1"/>
          </p:cNvSpPr>
          <p:nvPr/>
        </p:nvSpPr>
        <p:spPr bwMode="auto">
          <a:xfrm>
            <a:off x="968933" y="1772816"/>
            <a:ext cx="7272807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EG" sz="4000" b="1" dirty="0">
                <a:solidFill>
                  <a:srgbClr val="FF0000"/>
                </a:solidFill>
                <a:latin typeface="Calibri" pitchFamily="34" charset="0"/>
              </a:rPr>
              <a:t>أركان أسلوب الشرط: أداة الشرط (من – إن) – فعل الشرط – جواب الشرط</a:t>
            </a:r>
          </a:p>
          <a:p>
            <a:pPr algn="ctr"/>
            <a:r>
              <a:rPr lang="ar-EG" sz="4000" b="1" dirty="0">
                <a:solidFill>
                  <a:srgbClr val="0000FF"/>
                </a:solidFill>
                <a:latin typeface="Calibri" pitchFamily="34" charset="0"/>
              </a:rPr>
              <a:t>عندما أحاكي الأسلوب اللغوي أنتبه للعلامات الإعرابية؛ ليستقيم لساني.</a:t>
            </a:r>
            <a:endParaRPr lang="en-US" sz="4000" dirty="0">
              <a:solidFill>
                <a:srgbClr val="0000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39027"/>
      </p:ext>
    </p:extLst>
  </p:cSld>
  <p:clrMapOvr>
    <a:masterClrMapping/>
  </p:clrMapOvr>
  <p:transition spd="slow">
    <p:wheel spokes="1"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Box 6"/>
          <p:cNvSpPr txBox="1">
            <a:spLocks noChangeArrowheads="1"/>
          </p:cNvSpPr>
          <p:nvPr/>
        </p:nvSpPr>
        <p:spPr bwMode="auto">
          <a:xfrm>
            <a:off x="557452" y="1985168"/>
            <a:ext cx="7873999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ar-EG" sz="4000" b="1" dirty="0">
                <a:solidFill>
                  <a:srgbClr val="0000FF"/>
                </a:solidFill>
                <a:latin typeface="Calibri" pitchFamily="34" charset="0"/>
              </a:rPr>
              <a:t>إن</a:t>
            </a:r>
            <a:r>
              <a:rPr lang="ar-EG" sz="4000" b="1" dirty="0">
                <a:latin typeface="Calibri" pitchFamily="34" charset="0"/>
              </a:rPr>
              <a:t> </a:t>
            </a:r>
            <a:r>
              <a:rPr lang="ar-EG" sz="4000" b="1" dirty="0">
                <a:solidFill>
                  <a:srgbClr val="FF0000"/>
                </a:solidFill>
                <a:latin typeface="Calibri" pitchFamily="34" charset="0"/>
              </a:rPr>
              <a:t>تهمل</a:t>
            </a:r>
            <a:r>
              <a:rPr lang="ar-EG" sz="4000" b="1" dirty="0">
                <a:latin typeface="Calibri" pitchFamily="34" charset="0"/>
              </a:rPr>
              <a:t> تنظيف أسنانك </a:t>
            </a:r>
            <a:r>
              <a:rPr lang="ar-EG" sz="4000" b="1" dirty="0">
                <a:solidFill>
                  <a:srgbClr val="FF0000"/>
                </a:solidFill>
                <a:latin typeface="Calibri" pitchFamily="34" charset="0"/>
              </a:rPr>
              <a:t>ينخر</a:t>
            </a:r>
            <a:r>
              <a:rPr lang="ar-EG" sz="4000" b="1" dirty="0">
                <a:latin typeface="Calibri" pitchFamily="34" charset="0"/>
              </a:rPr>
              <a:t>ها السوس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ar-EG" sz="4000" b="1" dirty="0">
                <a:solidFill>
                  <a:srgbClr val="0000FF"/>
                </a:solidFill>
                <a:latin typeface="Calibri" pitchFamily="34" charset="0"/>
              </a:rPr>
              <a:t>من</a:t>
            </a:r>
            <a:r>
              <a:rPr lang="ar-EG" sz="4000" b="1" dirty="0">
                <a:latin typeface="Calibri" pitchFamily="34" charset="0"/>
              </a:rPr>
              <a:t> </a:t>
            </a:r>
            <a:r>
              <a:rPr lang="ar-EG" sz="4000" b="1" dirty="0">
                <a:solidFill>
                  <a:srgbClr val="FF0000"/>
                </a:solidFill>
                <a:latin typeface="Calibri" pitchFamily="34" charset="0"/>
              </a:rPr>
              <a:t>يتبع</a:t>
            </a:r>
            <a:r>
              <a:rPr lang="ar-EG" sz="4000" b="1" dirty="0">
                <a:latin typeface="Calibri" pitchFamily="34" charset="0"/>
              </a:rPr>
              <a:t> نصح الطبيب </a:t>
            </a:r>
            <a:r>
              <a:rPr lang="ar-EG" sz="4000" b="1" dirty="0">
                <a:solidFill>
                  <a:srgbClr val="FF0000"/>
                </a:solidFill>
                <a:latin typeface="Calibri" pitchFamily="34" charset="0"/>
              </a:rPr>
              <a:t>يحافظ</a:t>
            </a:r>
            <a:r>
              <a:rPr lang="ar-EG" sz="4000" b="1" dirty="0">
                <a:latin typeface="Calibri" pitchFamily="34" charset="0"/>
              </a:rPr>
              <a:t> على صحته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ar-EG" sz="4000" b="1" dirty="0">
                <a:solidFill>
                  <a:srgbClr val="0000FF"/>
                </a:solidFill>
                <a:latin typeface="Calibri" pitchFamily="34" charset="0"/>
              </a:rPr>
              <a:t>إن</a:t>
            </a:r>
            <a:r>
              <a:rPr lang="ar-EG" sz="4000" b="1" dirty="0">
                <a:latin typeface="Calibri" pitchFamily="34" charset="0"/>
              </a:rPr>
              <a:t> </a:t>
            </a:r>
            <a:r>
              <a:rPr lang="ar-EG" sz="4000" b="1" dirty="0">
                <a:solidFill>
                  <a:srgbClr val="FF0000"/>
                </a:solidFill>
                <a:latin typeface="Calibri" pitchFamily="34" charset="0"/>
              </a:rPr>
              <a:t>تمارسوا</a:t>
            </a:r>
            <a:r>
              <a:rPr lang="ar-EG" sz="4000" b="1" dirty="0">
                <a:latin typeface="Calibri" pitchFamily="34" charset="0"/>
              </a:rPr>
              <a:t> الرياضة </a:t>
            </a:r>
            <a:r>
              <a:rPr lang="ar-EG" sz="4000" b="1" dirty="0">
                <a:solidFill>
                  <a:srgbClr val="FF0000"/>
                </a:solidFill>
                <a:latin typeface="Calibri" pitchFamily="34" charset="0"/>
              </a:rPr>
              <a:t>تنشط</a:t>
            </a:r>
            <a:r>
              <a:rPr lang="ar-EG" sz="4000" b="1" dirty="0">
                <a:latin typeface="Calibri" pitchFamily="34" charset="0"/>
              </a:rPr>
              <a:t> أبدانكم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ar-EG" sz="4000" b="1" dirty="0">
                <a:solidFill>
                  <a:srgbClr val="0000FF"/>
                </a:solidFill>
                <a:latin typeface="Calibri" pitchFamily="34" charset="0"/>
              </a:rPr>
              <a:t>من</a:t>
            </a:r>
            <a:r>
              <a:rPr lang="ar-EG" sz="4000" b="1" dirty="0">
                <a:latin typeface="Calibri" pitchFamily="34" charset="0"/>
              </a:rPr>
              <a:t> </a:t>
            </a:r>
            <a:r>
              <a:rPr lang="ar-EG" sz="4000" b="1" dirty="0">
                <a:solidFill>
                  <a:srgbClr val="FF0000"/>
                </a:solidFill>
                <a:latin typeface="Calibri" pitchFamily="34" charset="0"/>
              </a:rPr>
              <a:t>يسع </a:t>
            </a:r>
            <a:r>
              <a:rPr lang="ar-EG" sz="4000" b="1" dirty="0">
                <a:latin typeface="Calibri" pitchFamily="34" charset="0"/>
              </a:rPr>
              <a:t>في الخير </a:t>
            </a:r>
            <a:r>
              <a:rPr lang="ar-EG" sz="4000" b="1" dirty="0">
                <a:solidFill>
                  <a:srgbClr val="FF0000"/>
                </a:solidFill>
                <a:latin typeface="Calibri" pitchFamily="34" charset="0"/>
              </a:rPr>
              <a:t>ينل</a:t>
            </a:r>
            <a:r>
              <a:rPr lang="ar-EG" sz="4000" b="1" dirty="0">
                <a:latin typeface="Calibri" pitchFamily="34" charset="0"/>
              </a:rPr>
              <a:t> محبة الجميع</a:t>
            </a:r>
          </a:p>
        </p:txBody>
      </p:sp>
    </p:spTree>
    <p:extLst>
      <p:ext uri="{BB962C8B-B14F-4D97-AF65-F5344CB8AC3E}">
        <p14:creationId xmlns:p14="http://schemas.microsoft.com/office/powerpoint/2010/main" val="2522798113"/>
      </p:ext>
    </p:extLst>
  </p:cSld>
  <p:clrMapOvr>
    <a:masterClrMapping/>
  </p:clrMapOvr>
  <p:transition spd="slow">
    <p:wheel spokes="1"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مربع نص 16"/>
          <p:cNvSpPr txBox="1"/>
          <p:nvPr/>
        </p:nvSpPr>
        <p:spPr>
          <a:xfrm>
            <a:off x="745139" y="1412776"/>
            <a:ext cx="7571277" cy="37856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 rtl="1">
              <a:buFont typeface="Wingdings" pitchFamily="2" charset="2"/>
              <a:buChar char="v"/>
            </a:pPr>
            <a:r>
              <a:rPr lang="ar-EG" sz="4000" b="1" dirty="0">
                <a:ln w="0"/>
                <a:solidFill>
                  <a:srgbClr val="C00000"/>
                </a:solidFill>
              </a:rPr>
              <a:t>فائدة لغوية</a:t>
            </a:r>
          </a:p>
          <a:p>
            <a:pPr rtl="1"/>
            <a:r>
              <a:rPr lang="ar-EG" sz="4000" b="1" dirty="0">
                <a:ln w="0"/>
                <a:solidFill>
                  <a:schemeClr val="tx1"/>
                </a:solidFill>
              </a:rPr>
              <a:t>من خصائص اللغة العربية اشتراك الألفاظ المنتسبة إلى أصل واحد في قدر من المعنى وهو معنى المادة الأصلية العام.</a:t>
            </a:r>
          </a:p>
          <a:p>
            <a:pPr rtl="1"/>
            <a:r>
              <a:rPr lang="ar-EG" sz="4000" b="1" dirty="0">
                <a:ln w="0"/>
                <a:solidFill>
                  <a:schemeClr val="tx1"/>
                </a:solidFill>
              </a:rPr>
              <a:t>مثلاً: مادة (شرط) تدل على علامة منها: أشراط الساعة: علاماتها.</a:t>
            </a:r>
            <a:endParaRPr lang="en-US" sz="3200" b="1" dirty="0">
              <a:ln w="0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966557"/>
      </p:ext>
    </p:extLst>
  </p:cSld>
  <p:clrMapOvr>
    <a:masterClrMapping/>
  </p:clrMapOvr>
  <p:transition spd="slow">
    <p:wheel spokes="1"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مربع نص 16"/>
          <p:cNvSpPr txBox="1"/>
          <p:nvPr/>
        </p:nvSpPr>
        <p:spPr>
          <a:xfrm>
            <a:off x="745139" y="1196752"/>
            <a:ext cx="7571277" cy="470898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1"/>
            <a:r>
              <a:rPr lang="ar-EG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900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والشرطي: لأنه جعل لنفسه علامة يعرف بها.</a:t>
            </a:r>
          </a:p>
          <a:p>
            <a:pPr rtl="1"/>
            <a:endParaRPr lang="ar-EG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90033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rtl="1"/>
            <a:r>
              <a:rPr lang="ar-EG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900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والمشرط: اسم الآلة؛ لأنه يترك أثراً وعلامة.</a:t>
            </a:r>
          </a:p>
          <a:p>
            <a:pPr rtl="1"/>
            <a:r>
              <a:rPr lang="ar-EG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900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والشريط: لأنه يوضع علامة لشئ.</a:t>
            </a:r>
          </a:p>
          <a:p>
            <a:pPr rtl="1"/>
            <a:endParaRPr lang="en-US" sz="3600" b="1" dirty="0">
              <a:ln>
                <a:solidFill>
                  <a:srgbClr val="C00000"/>
                </a:solidFill>
              </a:ln>
              <a:solidFill>
                <a:srgbClr val="990033"/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clrChange>
              <a:clrFrom>
                <a:srgbClr val="FEFAF5"/>
              </a:clrFrom>
              <a:clrTo>
                <a:srgbClr val="FEFA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039535"/>
            <a:ext cx="1403806" cy="1205722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clrChange>
              <a:clrFrom>
                <a:srgbClr val="FEFAF5"/>
              </a:clrFrom>
              <a:clrTo>
                <a:srgbClr val="FEFA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84" y="3933056"/>
            <a:ext cx="1103254" cy="90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057778"/>
      </p:ext>
    </p:extLst>
  </p:cSld>
  <p:clrMapOvr>
    <a:masterClrMapping/>
  </p:clrMapOvr>
  <p:transition spd="slow">
    <p:wheel spokes="1"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000250" y="857250"/>
            <a:ext cx="557212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EG" sz="4400" b="1" dirty="0">
                <a:latin typeface="Calibri" pitchFamily="34" charset="0"/>
              </a:rPr>
              <a:t>1- أَكْتُبُ في قائِمَةٍ مِنْ ثلاثِ خطواتٍ الْمَراحِلَ الَّتي يَمُرُّ بِهَا تَعْليبُ الْغِذاءِ.</a:t>
            </a:r>
            <a:endParaRPr lang="en-US" sz="4400" dirty="0">
              <a:latin typeface="Calibri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571625" y="3406775"/>
            <a:ext cx="664368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ctr">
              <a:buFont typeface="Arial" pitchFamily="34" charset="0"/>
              <a:buChar char="•"/>
            </a:pPr>
            <a:r>
              <a:rPr lang="en-US" sz="48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ar-EG" sz="4800" b="1" dirty="0">
                <a:solidFill>
                  <a:srgbClr val="FF0000"/>
                </a:solidFill>
                <a:latin typeface="Calibri" pitchFamily="34" charset="0"/>
              </a:rPr>
              <a:t>تعبئة الغذاء بِطَريقةٍ تُكْنُولوجيَّةٍ حَدِيثَةٍ دَاخِلَ عُبُوَّاتٍ مُنَاسِبَةٍ مُحْكَمَةِ القَفْلِ.</a:t>
            </a:r>
            <a:endParaRPr lang="en-US" sz="40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wheel spokes="1"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مربع نص 16"/>
          <p:cNvSpPr txBox="1"/>
          <p:nvPr/>
        </p:nvSpPr>
        <p:spPr>
          <a:xfrm>
            <a:off x="755576" y="764704"/>
            <a:ext cx="7571277" cy="212365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EG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900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والشروط: لأنهم يجعلونها علامات بينهم.</a:t>
            </a:r>
          </a:p>
          <a:p>
            <a:pPr algn="ctr" rtl="1"/>
            <a:r>
              <a:rPr lang="ar-EG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900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ومنه أسلوب الشرط؛ لأن حصول </a:t>
            </a:r>
          </a:p>
          <a:p>
            <a:pPr algn="ctr" rtl="1"/>
            <a:r>
              <a:rPr lang="ar-EG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900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الجواب مشروط بحصول الفعل.</a:t>
            </a:r>
            <a:endParaRPr lang="en-US" sz="3600" b="1" dirty="0">
              <a:ln>
                <a:solidFill>
                  <a:srgbClr val="C00000"/>
                </a:solidFill>
              </a:ln>
              <a:solidFill>
                <a:srgbClr val="990033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501008"/>
            <a:ext cx="3384376" cy="26156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329761"/>
      </p:ext>
    </p:extLst>
  </p:cSld>
  <p:clrMapOvr>
    <a:masterClrMapping/>
  </p:clrMapOvr>
  <p:transition spd="slow">
    <p:wheel spokes="1"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Box 6"/>
          <p:cNvSpPr txBox="1">
            <a:spLocks noChangeArrowheads="1"/>
          </p:cNvSpPr>
          <p:nvPr/>
        </p:nvSpPr>
        <p:spPr bwMode="auto">
          <a:xfrm>
            <a:off x="2000250" y="857250"/>
            <a:ext cx="557212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4400" b="1" dirty="0">
                <a:latin typeface="Calibri" pitchFamily="34" charset="0"/>
              </a:rPr>
              <a:t>1- أَكْتُبُ في قائِمَةٍ مِنْ ثلاثِ خطواتٍ الْمَراحِلَ الَّتي يَمُرُّ بِها تَعْليبُ الْغِذاءِ.</a:t>
            </a:r>
            <a:endParaRPr lang="en-US" sz="4400" dirty="0">
              <a:latin typeface="Calibri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428750" y="3143250"/>
            <a:ext cx="6858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ctr">
              <a:buFont typeface="Arial" pitchFamily="34" charset="0"/>
              <a:buChar char="•"/>
            </a:pPr>
            <a:r>
              <a:rPr lang="ar-EG" sz="3600" b="1" dirty="0">
                <a:solidFill>
                  <a:srgbClr val="FF0000"/>
                </a:solidFill>
                <a:latin typeface="Calibri" pitchFamily="34" charset="0"/>
              </a:rPr>
              <a:t> مُعَامَلَتُها حَراريًّا الْمُعَامَلَةَ الكَافيةَ للْقضَاءِ عَلَى جَميعِ صُوَرِ الفَسَادِ الْمَيكْروبيِّ والْكِيميائيِّ لِلدَّرَجَةِ الَّتي تَسْمَحُ قَدْرَ الإِمْكَانِ بِالْمُحافَظَةِ عَلَى الصِّفَاتِ الْمَرغُوبةِ في الْغِذَاءِ.</a:t>
            </a:r>
            <a:endParaRPr lang="en-US" sz="28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wheel spokes="1"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Box 6"/>
          <p:cNvSpPr txBox="1">
            <a:spLocks noChangeArrowheads="1"/>
          </p:cNvSpPr>
          <p:nvPr/>
        </p:nvSpPr>
        <p:spPr bwMode="auto">
          <a:xfrm>
            <a:off x="2000250" y="857250"/>
            <a:ext cx="557212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4400" b="1" dirty="0">
                <a:latin typeface="Calibri" pitchFamily="34" charset="0"/>
              </a:rPr>
              <a:t>1- أَكْتُبُ في قائِمَةٍ مِنْ ثلاثِ خطواتٍ الْمَراحِلَ الَّتي يَمُرُّ </a:t>
            </a:r>
            <a:r>
              <a:rPr lang="ar-EG" sz="4400" b="1" dirty="0" err="1">
                <a:latin typeface="Calibri" pitchFamily="34" charset="0"/>
              </a:rPr>
              <a:t>بِهَا</a:t>
            </a:r>
            <a:r>
              <a:rPr lang="ar-EG" sz="4400" b="1" dirty="0">
                <a:latin typeface="Calibri" pitchFamily="34" charset="0"/>
              </a:rPr>
              <a:t> تَعْليبُ الْغِذاءِ.</a:t>
            </a:r>
            <a:endParaRPr lang="en-US" sz="4400" dirty="0">
              <a:latin typeface="Calibri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176338" y="3264786"/>
            <a:ext cx="6858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ctr">
              <a:buFont typeface="Arial" pitchFamily="34" charset="0"/>
              <a:buChar char="•"/>
            </a:pPr>
            <a:r>
              <a:rPr lang="ar-EG" sz="40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ar-EG" sz="3600" b="1" dirty="0">
                <a:solidFill>
                  <a:srgbClr val="FF0000"/>
                </a:solidFill>
                <a:latin typeface="Calibri" pitchFamily="34" charset="0"/>
              </a:rPr>
              <a:t>تخزَّنُ الأَغْذِيَةُ الْمُعَلَّبةُ في مكَانٍ جَافٍّ في دَرَجَةِ حَرَارَةٍ مُعْتَدِلَةٍ، وَتُحْفَظُ جَافَّةً؛ لِتَجْنِبِ الْعُلَبِ الصَّدَأَ الَّذي يُمْكن أَنْ يَختلط بِالطَّعام.</a:t>
            </a:r>
            <a:endParaRPr lang="en-US" sz="36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wheel spokes="1"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091021" y="3429000"/>
            <a:ext cx="6745933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EG" sz="4400" b="1" dirty="0">
                <a:solidFill>
                  <a:srgbClr val="CC00CC"/>
                </a:solidFill>
                <a:latin typeface="Calibri" pitchFamily="34" charset="0"/>
              </a:rPr>
              <a:t>لأنه أَحَدُ وَسَائِلِ حِفْظِ الأَغْذِيَةِ وحِمَايَتِهَا مِنَ التَّلَفِ والتَّلوُّثِ وَيُعَدُّ مِنْ وَسَائِلِ حِفْظِ الغذَاءِ الْمُسْتَديمِ.</a:t>
            </a:r>
            <a:endParaRPr lang="en-US" sz="4400" dirty="0">
              <a:solidFill>
                <a:srgbClr val="CC00CC"/>
              </a:solidFill>
              <a:latin typeface="Calibri" pitchFamily="34" charset="0"/>
            </a:endParaRPr>
          </a:p>
        </p:txBody>
      </p:sp>
      <p:sp>
        <p:nvSpPr>
          <p:cNvPr id="6" name="موجة مزدوجة 5">
            <a:extLst>
              <a:ext uri="{FF2B5EF4-FFF2-40B4-BE49-F238E27FC236}">
                <a16:creationId xmlns:a16="http://schemas.microsoft.com/office/drawing/2014/main" id="{AD4B71D6-03FB-4189-AC34-05B832C2B05B}"/>
              </a:ext>
            </a:extLst>
          </p:cNvPr>
          <p:cNvSpPr/>
          <p:nvPr/>
        </p:nvSpPr>
        <p:spPr>
          <a:xfrm>
            <a:off x="899591" y="692696"/>
            <a:ext cx="7128792" cy="2124075"/>
          </a:xfrm>
          <a:prstGeom prst="doubleWave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EG" sz="4400" b="1" dirty="0">
                <a:solidFill>
                  <a:prstClr val="black"/>
                </a:solidFill>
                <a:latin typeface="Calibri" pitchFamily="34" charset="0"/>
              </a:rPr>
              <a:t>2- ما أَهمُّ أَسْبابِ اللُّجوءِ إِلى صِناعَةِ الأَغْذيةِ الْمُعلَّبَةِ؟</a:t>
            </a:r>
            <a:endParaRPr lang="en-US" sz="4400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1"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643063" y="2928938"/>
            <a:ext cx="6143625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4000" b="1" dirty="0">
                <a:solidFill>
                  <a:srgbClr val="0000FF"/>
                </a:solidFill>
                <a:latin typeface="Calibri" pitchFamily="34" charset="0"/>
              </a:rPr>
              <a:t>يُؤثِّرُ عَلَى الصِّفاتِ الطَّبيعيَّةِ للغِذَاءِ؛ أي: يُؤَثِّرُ بِصِفةٍ عَامَّةٍ على جَودَةِ الْغِذَاءِ فيتأثَّرُ لَونُهُ ونكهتُهُ، كَمَا تَتَأَثَّرُ الْفيتاميناتُ الذَّائِبَةُ في الْماءِ بِالْمُعَامَلَةِ الْحَرارِيَّةِ.</a:t>
            </a:r>
            <a:endParaRPr lang="en-US" sz="4000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2" name="موجة مزدوجة 1">
            <a:extLst>
              <a:ext uri="{FF2B5EF4-FFF2-40B4-BE49-F238E27FC236}">
                <a16:creationId xmlns:a16="http://schemas.microsoft.com/office/drawing/2014/main" id="{AD50F59B-A571-4420-A00D-BAA3BB65B910}"/>
              </a:ext>
            </a:extLst>
          </p:cNvPr>
          <p:cNvSpPr/>
          <p:nvPr/>
        </p:nvSpPr>
        <p:spPr>
          <a:xfrm>
            <a:off x="1043608" y="620688"/>
            <a:ext cx="7056784" cy="2308250"/>
          </a:xfrm>
          <a:prstGeom prst="doubleWave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EG" sz="4400" b="1" dirty="0">
                <a:solidFill>
                  <a:prstClr val="black"/>
                </a:solidFill>
                <a:latin typeface="Calibri" pitchFamily="34" charset="0"/>
              </a:rPr>
              <a:t>3- ما التَّأْثيراتُ الَّتي تَتْرُكُها مَراحِلُ التَّعْليبِ عَلى الأَغْذيَةِ؟</a:t>
            </a:r>
            <a:endParaRPr lang="en-US" sz="4400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1"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013549" y="2875181"/>
            <a:ext cx="721518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71500" indent="-571500" algn="justLow">
              <a:buFont typeface="Arial" panose="020B0604020202020204" pitchFamily="34" charset="0"/>
              <a:buChar char="•"/>
            </a:pPr>
            <a:r>
              <a:rPr lang="ar-EG" sz="4000" b="1" dirty="0">
                <a:latin typeface="Calibri" pitchFamily="34" charset="0"/>
              </a:rPr>
              <a:t> انتهاء الصلاحية.</a:t>
            </a:r>
          </a:p>
          <a:p>
            <a:pPr marL="571500" indent="-571500" algn="justLow">
              <a:buFont typeface="Arial" panose="020B0604020202020204" pitchFamily="34" charset="0"/>
              <a:buChar char="•"/>
            </a:pPr>
            <a:r>
              <a:rPr lang="ar-EG" sz="4000" b="1" dirty="0">
                <a:latin typeface="Calibri" pitchFamily="34" charset="0"/>
              </a:rPr>
              <a:t>الْمُعَلَّباتِ يَظْهَرُ عَلَيْهَا الاعْوِجاجُ أو الانتفاخ. </a:t>
            </a:r>
          </a:p>
          <a:p>
            <a:pPr marL="571500" indent="-571500" algn="justLow">
              <a:buFont typeface="Arial" panose="020B0604020202020204" pitchFamily="34" charset="0"/>
              <a:buChar char="•"/>
            </a:pPr>
            <a:r>
              <a:rPr lang="ar-EG" sz="4000" b="1" dirty="0">
                <a:latin typeface="Calibri" pitchFamily="34" charset="0"/>
              </a:rPr>
              <a:t>الأغْذِيَةِ الَّتي تُرِكَتْ دُونَ تَبْريدٍ عَلَى رَغْمِ أَنَّهُ كُتِبَ عَلَيْهَا (تُحْفَظُ مُبَرَّدةً أوْ مُجمَّدَةً).</a:t>
            </a:r>
            <a:endParaRPr lang="en-US" sz="4000" dirty="0">
              <a:latin typeface="Calibri" pitchFamily="34" charset="0"/>
            </a:endParaRPr>
          </a:p>
        </p:txBody>
      </p:sp>
      <p:sp>
        <p:nvSpPr>
          <p:cNvPr id="2" name="شكل بيضاوي 1">
            <a:extLst>
              <a:ext uri="{FF2B5EF4-FFF2-40B4-BE49-F238E27FC236}">
                <a16:creationId xmlns:a16="http://schemas.microsoft.com/office/drawing/2014/main" id="{3EA9FF21-3664-42F6-B0D8-DB08EE781DB4}"/>
              </a:ext>
            </a:extLst>
          </p:cNvPr>
          <p:cNvSpPr/>
          <p:nvPr/>
        </p:nvSpPr>
        <p:spPr>
          <a:xfrm>
            <a:off x="840438" y="548680"/>
            <a:ext cx="7388299" cy="23071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justLow"/>
            <a:r>
              <a:rPr lang="ar-EG" sz="4000" b="1" dirty="0">
                <a:solidFill>
                  <a:schemeClr val="bg1"/>
                </a:solidFill>
                <a:latin typeface="Calibri" pitchFamily="34" charset="0"/>
              </a:rPr>
              <a:t>4- أَكْتُبُ بَعضَ الْعلاماتِ الَّتي تَدُلُّ على فَسادِ الأَطْعِمَةِ الْمُعلَّبَةِ.</a:t>
            </a:r>
            <a:endParaRPr lang="en-US" sz="4000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1"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5198</TotalTime>
  <Words>900</Words>
  <Application>Microsoft Office PowerPoint</Application>
  <PresentationFormat>عرض على الشاشة (4:3)</PresentationFormat>
  <Paragraphs>86</Paragraphs>
  <Slides>40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40</vt:i4>
      </vt:variant>
    </vt:vector>
  </HeadingPairs>
  <TitlesOfParts>
    <vt:vector size="44" baseType="lpstr">
      <vt:lpstr>Arial</vt:lpstr>
      <vt:lpstr>Calibri</vt:lpstr>
      <vt:lpstr>Wingdings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tamatm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لغتي - الصف السادس الابتدائي - الفصل الدراسي الثاني</dc:title>
  <cp:lastModifiedBy>Eman Adel</cp:lastModifiedBy>
  <cp:revision>210</cp:revision>
  <dcterms:created xsi:type="dcterms:W3CDTF">2012-12-12T03:03:20Z</dcterms:created>
  <dcterms:modified xsi:type="dcterms:W3CDTF">2020-12-05T18:42:31Z</dcterms:modified>
</cp:coreProperties>
</file>