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41" r:id="rId3"/>
    <p:sldId id="328" r:id="rId4"/>
    <p:sldId id="331" r:id="rId5"/>
    <p:sldId id="343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2" r:id="rId15"/>
    <p:sldId id="344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تاريخ </a:t>
            </a:r>
            <a:r>
              <a:rPr lang="ar-SA" sz="4400">
                <a:solidFill>
                  <a:srgbClr val="FF0000"/>
                </a:solidFill>
                <a:latin typeface="Comic Sans MS" panose="030F0702030302020204" pitchFamily="66" charset="0"/>
              </a:rPr>
              <a:t>الخرائط وتطورها</a:t>
            </a:r>
            <a:endParaRPr lang="ar-SY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08803" y="1596762"/>
            <a:ext cx="8177456" cy="1656255"/>
            <a:chOff x="-1734454" y="3976913"/>
            <a:chExt cx="8177456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454" y="3976913"/>
              <a:ext cx="8177456" cy="1656255"/>
              <a:chOff x="-1734454" y="3976913"/>
              <a:chExt cx="8177456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904285" y="3976913"/>
                <a:ext cx="385235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34454" y="4036026"/>
                <a:ext cx="6501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/>
                  <a:t>خريطة وطني المملكة العربية السعودية</a:t>
                </a:r>
                <a:endParaRPr lang="en-US" sz="2000" b="1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23419" y="4559246"/>
                <a:ext cx="49494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59199" y="2877987"/>
            <a:ext cx="8432801" cy="1656255"/>
            <a:chOff x="-1989799" y="3976913"/>
            <a:chExt cx="843280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989799" y="3976913"/>
              <a:ext cx="8432801" cy="1656255"/>
              <a:chOff x="-1989799" y="3976913"/>
              <a:chExt cx="843280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989799" y="3976913"/>
                <a:ext cx="67464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876233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4069718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89799" y="4144466"/>
                <a:ext cx="67311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/>
                  <a:t>تركّز على المعلومات </a:t>
                </a:r>
                <a:r>
                  <a:rPr lang="ar-SY" sz="2400" b="1" dirty="0"/>
                  <a:t>والبيانات</a:t>
                </a:r>
                <a:r>
                  <a:rPr lang="ar-SY" sz="2000" b="1" dirty="0"/>
                  <a:t> الجغرافية داخل المملكة  العربية السعودية فقط</a:t>
                </a:r>
                <a:endParaRPr lang="en-US" sz="2000" b="1" dirty="0"/>
              </a:p>
              <a:p>
                <a:pPr algn="r"/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0" y="5399"/>
            <a:ext cx="3553139" cy="5810068"/>
            <a:chOff x="8257142" y="-1752649"/>
            <a:chExt cx="3710650" cy="6067630"/>
          </a:xfrm>
        </p:grpSpPr>
        <p:grpSp>
          <p:nvGrpSpPr>
            <p:cNvPr id="13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57142" y="-1752649"/>
              <a:ext cx="3710650" cy="6067630"/>
              <a:chOff x="2798369" y="-2898749"/>
              <a:chExt cx="6137134" cy="10035398"/>
            </a:xfrm>
          </p:grpSpPr>
          <p:sp>
            <p:nvSpPr>
              <p:cNvPr id="19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98369" y="2166425"/>
                <a:ext cx="6137134" cy="4970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721" y="1623836"/>
              <a:ext cx="3460208" cy="2676044"/>
            </a:xfrm>
            <a:prstGeom prst="rect">
              <a:avLst/>
            </a:prstGeom>
          </p:spPr>
        </p:pic>
        <p:sp>
          <p:nvSpPr>
            <p:cNvPr id="19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8" y="1388960"/>
              <a:ext cx="1815618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285413" y="1596762"/>
            <a:ext cx="6900846" cy="1656255"/>
            <a:chOff x="-457844" y="3976913"/>
            <a:chExt cx="6900846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57844" y="3976913"/>
              <a:ext cx="6900846" cy="1656255"/>
              <a:chOff x="-457844" y="3976913"/>
              <a:chExt cx="6900846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57844" y="4138898"/>
                <a:ext cx="5224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/>
                  <a:t>تتولى الهيئة العامة للمساحة  :</a:t>
                </a:r>
                <a:endParaRPr lang="en-US" sz="2000" b="1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23419" y="4559246"/>
                <a:ext cx="49494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7150" y="2877987"/>
            <a:ext cx="7684850" cy="1656255"/>
            <a:chOff x="-1241848" y="3976913"/>
            <a:chExt cx="768485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1848" y="3976913"/>
              <a:ext cx="7684850" cy="1656255"/>
              <a:chOff x="-1241848" y="3976913"/>
              <a:chExt cx="768485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63586" y="3976913"/>
                <a:ext cx="522022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876233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4069718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241848" y="4232242"/>
                <a:ext cx="5983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</a:rPr>
                  <a:t>إنتاج الخرائط الرقمية </a:t>
                </a:r>
                <a:r>
                  <a:rPr lang="ar-SY" sz="2000" b="1" dirty="0">
                    <a:solidFill>
                      <a:prstClr val="black"/>
                    </a:solidFill>
                  </a:rPr>
                  <a:t>لوطني المملكة العربية السعودية</a:t>
                </a: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87677" y="2198"/>
            <a:ext cx="2920519" cy="6079288"/>
            <a:chOff x="8790947" y="-2083446"/>
            <a:chExt cx="3049986" cy="6473315"/>
          </a:xfrm>
        </p:grpSpPr>
        <p:grpSp>
          <p:nvGrpSpPr>
            <p:cNvPr id="19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790947" y="-2083446"/>
              <a:ext cx="3049986" cy="6473315"/>
              <a:chOff x="3681240" y="-3445860"/>
              <a:chExt cx="5044443" cy="10706369"/>
            </a:xfrm>
          </p:grpSpPr>
          <p:sp>
            <p:nvSpPr>
              <p:cNvPr id="20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681240" y="2166421"/>
                <a:ext cx="5044443" cy="5094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20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3445860"/>
                <a:ext cx="79168" cy="5263567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802" y="1586197"/>
              <a:ext cx="2645610" cy="2633667"/>
            </a:xfrm>
            <a:prstGeom prst="rect">
              <a:avLst/>
            </a:prstGeom>
          </p:spPr>
        </p:pic>
        <p:sp>
          <p:nvSpPr>
            <p:cNvPr id="20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343978"/>
              <a:ext cx="1815618" cy="36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طبقات الخريطة الرقمية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453758" y="-31280"/>
            <a:ext cx="1995733" cy="2850491"/>
            <a:chOff x="9137208" y="346373"/>
            <a:chExt cx="2084204" cy="2976854"/>
          </a:xfrm>
        </p:grpSpPr>
        <p:grpSp>
          <p:nvGrpSpPr>
            <p:cNvPr id="9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37208" y="346373"/>
              <a:ext cx="2084204" cy="2976854"/>
              <a:chOff x="4253934" y="572874"/>
              <a:chExt cx="3447117" cy="4923489"/>
            </a:xfrm>
          </p:grpSpPr>
          <p:sp>
            <p:nvSpPr>
              <p:cNvPr id="10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253934" y="2166423"/>
                <a:ext cx="3447117" cy="3329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874"/>
                <a:ext cx="18723" cy="124483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847" y="1742522"/>
              <a:ext cx="1958924" cy="1431231"/>
            </a:xfrm>
            <a:prstGeom prst="rect">
              <a:avLst/>
            </a:prstGeom>
          </p:spPr>
        </p:pic>
        <p:sp>
          <p:nvSpPr>
            <p:cNvPr id="101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80374" y="1416617"/>
              <a:ext cx="1722455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الهيئة العامة للمساحة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285413" y="1596762"/>
            <a:ext cx="6900846" cy="1656255"/>
            <a:chOff x="-457844" y="3976913"/>
            <a:chExt cx="6900846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57844" y="3976913"/>
              <a:ext cx="6900846" cy="1656255"/>
              <a:chOff x="-457844" y="3976913"/>
              <a:chExt cx="6900846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57844" y="3976913"/>
                <a:ext cx="52144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57844" y="4036026"/>
                <a:ext cx="52246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تتولى هيئة المساحة الجيولوجية السعودية :</a:t>
                </a:r>
                <a:endParaRPr lang="en-US" sz="2000" b="1" dirty="0">
                  <a:solidFill>
                    <a:prstClr val="black"/>
                  </a:solidFill>
                </a:endParaRPr>
              </a:p>
              <a:p>
                <a:pPr algn="r"/>
                <a:endParaRPr lang="en-US" sz="2000" b="1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23419" y="4559246"/>
                <a:ext cx="49494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41672" y="2877987"/>
            <a:ext cx="8950328" cy="1656255"/>
            <a:chOff x="-2507326" y="3976913"/>
            <a:chExt cx="8950328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507326" y="3976913"/>
              <a:ext cx="8950328" cy="1656255"/>
              <a:chOff x="-2507326" y="3976913"/>
              <a:chExt cx="8950328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507326" y="3976913"/>
                <a:ext cx="726396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876233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4069718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392817" y="4014909"/>
                <a:ext cx="71341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</a:rPr>
                  <a:t>إنتاج الخرائط الجيولوجية ( طبقات الأرض ) الرقمية </a:t>
                </a:r>
                <a:r>
                  <a:rPr lang="ar-SY" sz="2000" b="1" dirty="0">
                    <a:solidFill>
                      <a:prstClr val="black"/>
                    </a:solidFill>
                  </a:rPr>
                  <a:t>لوطني المملكة العربية السعودية</a:t>
                </a:r>
                <a:endParaRPr lang="en-US" sz="2000" b="1" dirty="0">
                  <a:solidFill>
                    <a:prstClr val="black"/>
                  </a:solidFill>
                </a:endParaRPr>
              </a:p>
              <a:p>
                <a:pPr algn="r"/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40139" y="-85960"/>
            <a:ext cx="2644359" cy="6311294"/>
            <a:chOff x="8898266" y="-2667974"/>
            <a:chExt cx="2761585" cy="6591077"/>
          </a:xfrm>
        </p:grpSpPr>
        <p:grpSp>
          <p:nvGrpSpPr>
            <p:cNvPr id="19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898266" y="-2667974"/>
              <a:ext cx="2761585" cy="6591077"/>
              <a:chOff x="3858739" y="-4412626"/>
              <a:chExt cx="4567449" cy="10901140"/>
            </a:xfrm>
          </p:grpSpPr>
          <p:sp>
            <p:nvSpPr>
              <p:cNvPr id="20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858739" y="1850503"/>
                <a:ext cx="4567449" cy="46380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20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412626"/>
                <a:ext cx="93710" cy="623033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537" y="1196448"/>
              <a:ext cx="2487730" cy="2653153"/>
            </a:xfrm>
            <a:prstGeom prst="rect">
              <a:avLst/>
            </a:prstGeom>
          </p:spPr>
        </p:pic>
        <p:sp>
          <p:nvSpPr>
            <p:cNvPr id="20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343978"/>
              <a:ext cx="1815618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طبقات الخريطة الرقمية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8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9457" y="-352340"/>
            <a:ext cx="1995733" cy="3475536"/>
            <a:chOff x="9137208" y="-306380"/>
            <a:chExt cx="2084204" cy="3629607"/>
          </a:xfrm>
        </p:grpSpPr>
        <p:grpSp>
          <p:nvGrpSpPr>
            <p:cNvPr id="8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37208" y="-306380"/>
              <a:ext cx="2084204" cy="3629607"/>
              <a:chOff x="4253934" y="-506730"/>
              <a:chExt cx="3447117" cy="6003093"/>
            </a:xfrm>
          </p:grpSpPr>
          <p:sp>
            <p:nvSpPr>
              <p:cNvPr id="9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253934" y="2166423"/>
                <a:ext cx="3447117" cy="3329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06730"/>
                <a:ext cx="34961" cy="232444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9847" y="1769866"/>
              <a:ext cx="1958924" cy="1376541"/>
            </a:xfrm>
            <a:prstGeom prst="rect">
              <a:avLst/>
            </a:prstGeom>
          </p:spPr>
        </p:pic>
        <p:sp>
          <p:nvSpPr>
            <p:cNvPr id="8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199847" y="1416617"/>
              <a:ext cx="1902982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هيئة المساحة الجيولوجية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3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18856" y="1557065"/>
            <a:ext cx="8267403" cy="1695952"/>
            <a:chOff x="-1824401" y="3937216"/>
            <a:chExt cx="8267403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24401" y="3937216"/>
              <a:ext cx="8267403" cy="1695952"/>
              <a:chOff x="-1824401" y="3937216"/>
              <a:chExt cx="8267403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824401" y="3937216"/>
                <a:ext cx="659697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11522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</a:rPr>
                  <a:t>تاريخ الخرائط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824400" y="4348992"/>
                <a:ext cx="6550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يرتبط تاريخ الخريطة وتطور صناعتها  بتاريخ الإنسان وتطوره على سطح الأرض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71999" y="2877987"/>
            <a:ext cx="7620001" cy="1656255"/>
            <a:chOff x="-1176999" y="3976913"/>
            <a:chExt cx="762000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76999" y="3976913"/>
              <a:ext cx="7620001" cy="1656255"/>
              <a:chOff x="-1176999" y="3976913"/>
              <a:chExt cx="762000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6999" y="3976913"/>
                <a:ext cx="59336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الخريطة:</a:t>
                </a:r>
                <a:endParaRPr lang="en-US" sz="24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43169" y="4399089"/>
                <a:ext cx="55985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صورة مصغرة لسطح الأرض أو جزء منه , توضح : </a:t>
                </a:r>
                <a:endParaRPr lang="ar-SY" sz="2400" b="1" dirty="0"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863771" y="4149023"/>
            <a:ext cx="6333970" cy="1666444"/>
            <a:chOff x="109032" y="3966724"/>
            <a:chExt cx="6333970" cy="166644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9032" y="3966724"/>
              <a:ext cx="6333970" cy="1666444"/>
              <a:chOff x="109032" y="3966724"/>
              <a:chExt cx="6333970" cy="166644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9032" y="3976913"/>
                <a:ext cx="464760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71278" y="3966724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الظواهر الطبيعية :</a:t>
                </a:r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09032" y="4351943"/>
                <a:ext cx="46170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مثل :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 الأنهار و الجبال و السهول و الغابات</a:t>
                </a:r>
                <a:endParaRPr lang="ar-SY" sz="20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  <a:p>
                <a:pPr algn="r"/>
                <a:endParaRPr lang="ar-SY" sz="2000" b="1" dirty="0"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863771" y="5440437"/>
            <a:ext cx="6339711" cy="1656255"/>
            <a:chOff x="103291" y="3976913"/>
            <a:chExt cx="6339711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3291" y="3976913"/>
              <a:ext cx="6339711" cy="1656255"/>
              <a:chOff x="103291" y="3976913"/>
              <a:chExt cx="6339711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3291" y="3976913"/>
                <a:ext cx="465335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21215" y="4004552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الظواهر البشرية :</a:t>
                </a:r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03291" y="4348992"/>
                <a:ext cx="46227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مثل :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توزيع السكان و المدن و القرى والطرق</a:t>
                </a:r>
                <a:endParaRPr lang="ar-SY" sz="20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0630" y="34442"/>
            <a:ext cx="2743199" cy="5433635"/>
            <a:chOff x="8925387" y="-1752649"/>
            <a:chExt cx="2864806" cy="5674509"/>
          </a:xfrm>
        </p:grpSpPr>
        <p:grpSp>
          <p:nvGrpSpPr>
            <p:cNvPr id="30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30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31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436" y="1444321"/>
              <a:ext cx="2516180" cy="2380752"/>
            </a:xfrm>
            <a:prstGeom prst="rect">
              <a:avLst/>
            </a:prstGeom>
          </p:spPr>
        </p:pic>
        <p:sp>
          <p:nvSpPr>
            <p:cNvPr id="30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0904" y="1388960"/>
              <a:ext cx="1361398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حديثة</a:t>
              </a:r>
              <a:endParaRPr lang="en-US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6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18857" y="1557065"/>
            <a:ext cx="8267402" cy="1695952"/>
            <a:chOff x="-1824400" y="3937216"/>
            <a:chExt cx="8267402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24400" y="3937216"/>
              <a:ext cx="8267402" cy="1695952"/>
              <a:chOff x="-1824400" y="3937216"/>
              <a:chExt cx="8267402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474085" y="3937216"/>
                <a:ext cx="329848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84277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</a:rPr>
                  <a:t>تاريخ الخرائط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824400" y="4348992"/>
                <a:ext cx="6550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ar-SY" b="1" dirty="0"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71999" y="2877987"/>
            <a:ext cx="7620001" cy="1656255"/>
            <a:chOff x="-1176999" y="3976913"/>
            <a:chExt cx="762000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76999" y="3976913"/>
              <a:ext cx="7620001" cy="1656255"/>
              <a:chOff x="-1176999" y="3976913"/>
              <a:chExt cx="762000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6999" y="3976913"/>
                <a:ext cx="59336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30462" y="4202494"/>
                <a:ext cx="55985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يذكر المؤرخون أن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الإنسان عرف الخرائط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قبل معرفته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الكتابة</a:t>
                </a:r>
              </a:p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801257" y="4149023"/>
            <a:ext cx="9396484" cy="1666444"/>
            <a:chOff x="-2953482" y="3966724"/>
            <a:chExt cx="9396484" cy="166644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953482" y="3966724"/>
              <a:ext cx="9396484" cy="1666444"/>
              <a:chOff x="-2953482" y="3966724"/>
              <a:chExt cx="9396484" cy="166644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953482" y="3976913"/>
                <a:ext cx="771012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71278" y="3966724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953482" y="4076620"/>
                <a:ext cx="77203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وبعد معرفته الكتابة أخذ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ينقش الخرائط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على ألواح الطين والخشب وعلى جلود الحيوانات </a:t>
                </a:r>
              </a:p>
              <a:p>
                <a:pPr algn="r"/>
                <a:endParaRPr lang="ar-SY" sz="2000" b="1" dirty="0"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88114" y="5440437"/>
            <a:ext cx="7515368" cy="1656255"/>
            <a:chOff x="-1072366" y="3976913"/>
            <a:chExt cx="7515368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72366" y="3976913"/>
              <a:ext cx="7515368" cy="1656255"/>
              <a:chOff x="-1072366" y="3976913"/>
              <a:chExt cx="7515368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72366" y="3976913"/>
                <a:ext cx="582900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21215" y="4004552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031590" y="4248217"/>
                <a:ext cx="57984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وذلك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ليسهل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 عليه نقلها وحفظها ثم استعمالها وقت الحاجة</a:t>
                </a:r>
              </a:p>
              <a:p>
                <a:pPr algn="r"/>
                <a:endParaRPr lang="ar-SY" sz="20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182077" y="338969"/>
            <a:ext cx="3439888" cy="5940754"/>
            <a:chOff x="8544620" y="-1752649"/>
            <a:chExt cx="3592379" cy="6204109"/>
          </a:xfrm>
        </p:grpSpPr>
        <p:grpSp>
          <p:nvGrpSpPr>
            <p:cNvPr id="6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620" y="-1752649"/>
              <a:ext cx="3592379" cy="6204109"/>
              <a:chOff x="3273836" y="-2898749"/>
              <a:chExt cx="5941521" cy="10261122"/>
            </a:xfrm>
          </p:grpSpPr>
          <p:sp>
            <p:nvSpPr>
              <p:cNvPr id="7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836" y="2004870"/>
                <a:ext cx="5941521" cy="5357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34094" y="1406685"/>
              <a:ext cx="3213434" cy="2796819"/>
            </a:xfrm>
            <a:prstGeom prst="rect">
              <a:avLst/>
            </a:prstGeom>
          </p:spPr>
        </p:pic>
        <p:sp>
          <p:nvSpPr>
            <p:cNvPr id="7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587372" y="4023345"/>
              <a:ext cx="1361398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Oswald" panose="02000503000000000000" pitchFamily="2" charset="0"/>
                </a:rPr>
                <a:t>خريطة حديثة</a:t>
              </a:r>
              <a:endParaRPr lang="en-US" b="1" dirty="0"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3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18856" y="1557065"/>
            <a:ext cx="8267403" cy="1695952"/>
            <a:chOff x="-1824401" y="3937216"/>
            <a:chExt cx="8267403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24401" y="3937216"/>
              <a:ext cx="8267403" cy="1695952"/>
              <a:chOff x="-1824401" y="3937216"/>
              <a:chExt cx="8267403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824401" y="3937216"/>
                <a:ext cx="659697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11522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766402" y="4236590"/>
                <a:ext cx="6550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كان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البابليون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 في العراق و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الفراعنة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في مصر من أوائل من رسم الخرائط 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498727" y="2877987"/>
            <a:ext cx="4693273" cy="1656255"/>
            <a:chOff x="1749729" y="3976913"/>
            <a:chExt cx="469327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749729" y="3976913"/>
              <a:ext cx="4693273" cy="1656255"/>
              <a:chOff x="1749729" y="3976913"/>
              <a:chExt cx="469327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749729" y="3976913"/>
                <a:ext cx="30069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749729" y="4253037"/>
                <a:ext cx="30056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عرف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العرب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رسم الخرائط قديماً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1984950" y="4149023"/>
            <a:ext cx="10212791" cy="1666444"/>
            <a:chOff x="-3769789" y="3966724"/>
            <a:chExt cx="10212791" cy="166644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769789" y="3966724"/>
              <a:ext cx="10212791" cy="1666444"/>
              <a:chOff x="-3769789" y="3966724"/>
              <a:chExt cx="10212791" cy="166644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769789" y="3976913"/>
                <a:ext cx="852643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71278" y="3966724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3769789" y="4142866"/>
                <a:ext cx="84958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يذكر التاريخ أن الحجاج بن يوسف الثقفي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أمر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القائد قُتيبة بن مُسلم الباهلي ( فاتح ما وراء النهرين ) :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75200" y="5440437"/>
            <a:ext cx="7428282" cy="1656255"/>
            <a:chOff x="-985280" y="3976913"/>
            <a:chExt cx="7428282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985280" y="3976913"/>
              <a:ext cx="7428282" cy="1656255"/>
              <a:chOff x="-985280" y="3976913"/>
              <a:chExt cx="7428282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985280" y="3976913"/>
                <a:ext cx="574192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21215" y="4004552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985280" y="4348992"/>
                <a:ext cx="57113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أن يُرسل له صورة للمنطقة التي طال حصارها في نحو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عام 87هـ</a:t>
                </a: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661" y="-16795"/>
            <a:ext cx="1835221" cy="5025680"/>
            <a:chOff x="9304838" y="-1752649"/>
            <a:chExt cx="1916577" cy="5248470"/>
          </a:xfrm>
        </p:grpSpPr>
        <p:grpSp>
          <p:nvGrpSpPr>
            <p:cNvPr id="6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7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850" y="1645539"/>
              <a:ext cx="1500230" cy="1590470"/>
            </a:xfrm>
            <a:prstGeom prst="rect">
              <a:avLst/>
            </a:prstGeom>
          </p:spPr>
        </p:pic>
        <p:sp>
          <p:nvSpPr>
            <p:cNvPr id="7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0904" y="1388960"/>
              <a:ext cx="1361398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الإدريسي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7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76855" y="1557065"/>
            <a:ext cx="8209404" cy="1695952"/>
            <a:chOff x="-1766402" y="3937216"/>
            <a:chExt cx="8209404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66402" y="3937216"/>
              <a:ext cx="8209404" cy="1695952"/>
              <a:chOff x="-1766402" y="3937216"/>
              <a:chExt cx="8209404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14915" y="3937216"/>
                <a:ext cx="508748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11522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766402" y="4274212"/>
                <a:ext cx="6550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في عام 594هـ أنشأ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العالم المسلم محمّد الإدريسي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القرشي :</a:t>
                </a:r>
                <a:endParaRPr lang="ar-SY" sz="20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41370" y="2877987"/>
            <a:ext cx="7750630" cy="1656255"/>
            <a:chOff x="-1307628" y="3976913"/>
            <a:chExt cx="775063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07628" y="3976913"/>
              <a:ext cx="7750630" cy="1656255"/>
              <a:chOff x="-1307628" y="3976913"/>
              <a:chExt cx="775063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07628" y="3976913"/>
                <a:ext cx="60642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307628" y="4151391"/>
                <a:ext cx="6107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أول خريطة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عالمية صحيحة مبنية وفق الأصول العلمية والحقائق الدقيقة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71998" y="4149023"/>
            <a:ext cx="7625743" cy="1666444"/>
            <a:chOff x="-1182741" y="3966724"/>
            <a:chExt cx="7625743" cy="1666444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82741" y="3966724"/>
              <a:ext cx="7625743" cy="1666444"/>
              <a:chOff x="-1182741" y="3966724"/>
              <a:chExt cx="7625743" cy="1666444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82741" y="3976913"/>
                <a:ext cx="59393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71278" y="3966724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167451" y="4290125"/>
                <a:ext cx="5908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هذه الخريطة لا تختلف كثيراً عما هو معروف في الوقت الحاضر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71998" y="5440437"/>
            <a:ext cx="7631484" cy="1656255"/>
            <a:chOff x="-1188482" y="3976913"/>
            <a:chExt cx="7631484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88482" y="3976913"/>
              <a:ext cx="7631484" cy="1656255"/>
              <a:chOff x="-1188482" y="3976913"/>
              <a:chExt cx="7631484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3192" y="3976913"/>
                <a:ext cx="592983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188482" y="4004552"/>
                <a:ext cx="58489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قدمها في كتاب ( </a:t>
                </a:r>
                <a:r>
                  <a:rPr lang="ar-SY" sz="20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نزهة المشتاق في اختراق الآفاق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)</a:t>
                </a: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14767" y="4453092"/>
                <a:ext cx="46227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استُعملت خرائط الإدريسي لمدة ثلاثة قرون مضت </a:t>
                </a:r>
              </a:p>
              <a:p>
                <a:pPr algn="r"/>
                <a:endParaRPr lang="ar-SY" sz="20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</a:endParaRP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47741" y="25489"/>
            <a:ext cx="1835221" cy="5025680"/>
            <a:chOff x="9304838" y="-1752649"/>
            <a:chExt cx="1916577" cy="5248470"/>
          </a:xfrm>
        </p:grpSpPr>
        <p:grpSp>
          <p:nvGrpSpPr>
            <p:cNvPr id="11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12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2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850" y="1645539"/>
              <a:ext cx="1500230" cy="1590470"/>
            </a:xfrm>
            <a:prstGeom prst="rect">
              <a:avLst/>
            </a:prstGeom>
          </p:spPr>
        </p:pic>
        <p:sp>
          <p:nvSpPr>
            <p:cNvPr id="11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0904" y="1388960"/>
              <a:ext cx="1361398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الإدريسي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2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74858" y="33671"/>
            <a:ext cx="1835221" cy="5025680"/>
            <a:chOff x="9304838" y="-1752649"/>
            <a:chExt cx="1916577" cy="5248470"/>
          </a:xfrm>
        </p:grpSpPr>
        <p:grpSp>
          <p:nvGrpSpPr>
            <p:cNvPr id="12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13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97" y="1744081"/>
              <a:ext cx="1690337" cy="1393385"/>
            </a:xfrm>
            <a:prstGeom prst="rect">
              <a:avLst/>
            </a:prstGeom>
          </p:spPr>
        </p:pic>
        <p:sp>
          <p:nvSpPr>
            <p:cNvPr id="12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415000"/>
              <a:ext cx="1690337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حديثة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4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618181" y="1557065"/>
            <a:ext cx="4568078" cy="1695952"/>
            <a:chOff x="1874924" y="3937216"/>
            <a:chExt cx="4568078" cy="169595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874924" y="3937216"/>
              <a:ext cx="4568078" cy="1695952"/>
              <a:chOff x="1874924" y="3937216"/>
              <a:chExt cx="4568078" cy="169595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874924" y="3937216"/>
                <a:ext cx="289764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11522"/>
                <a:ext cx="1839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718572" y="4229812"/>
                <a:ext cx="20654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</a:rPr>
                  <a:t>نشاط 1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41370" y="2877987"/>
            <a:ext cx="7750630" cy="1656255"/>
            <a:chOff x="-1307628" y="3976913"/>
            <a:chExt cx="775063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07628" y="3976913"/>
              <a:ext cx="7750630" cy="1656255"/>
              <a:chOff x="-1307628" y="3976913"/>
              <a:chExt cx="775063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07628" y="3976913"/>
                <a:ext cx="60642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3997930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307628" y="4151391"/>
                <a:ext cx="6107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في رأيك , لماذا أصبحت الخرائط أكثر دقة من الخرائط القديمة ؟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281713" y="4159212"/>
            <a:ext cx="7916028" cy="1656255"/>
            <a:chOff x="-1473026" y="3976913"/>
            <a:chExt cx="7916028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473026" y="3976913"/>
              <a:ext cx="7916028" cy="1656255"/>
              <a:chOff x="-1473026" y="3976913"/>
              <a:chExt cx="7916028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473026" y="3976913"/>
                <a:ext cx="622966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473025" y="4052982"/>
                <a:ext cx="6183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/>
                  <a:t>بسبب تطور التكنولوجيا في الوقت الحالي , وجود أجهزة كمبيوتر </a:t>
                </a:r>
                <a:endParaRPr lang="en-US" sz="2000" b="1" dirty="0"/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182076" y="4516251"/>
                <a:ext cx="5908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  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- وجود التلسكوب أعطى مسحة دقيقة للأرض</a:t>
                </a:r>
                <a:r>
                  <a:rPr lang="en-US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GPS</a:t>
                </a:r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وجود 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71998" y="5440437"/>
            <a:ext cx="7631484" cy="1656255"/>
            <a:chOff x="-1188482" y="3976913"/>
            <a:chExt cx="7631484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88482" y="3976913"/>
              <a:ext cx="7631484" cy="1656255"/>
              <a:chOff x="-1188482" y="3976913"/>
              <a:chExt cx="7631484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3192" y="3976913"/>
                <a:ext cx="592983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188482" y="4004552"/>
                <a:ext cx="58489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الاستعانة بالأقمار الصناعية والتقدم في مجال الطباعة والتصوير</a:t>
                </a: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912709" y="4453092"/>
                <a:ext cx="56502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Open Sans" panose="020B0606030504020204" pitchFamily="34" charset="0"/>
                    <a:ea typeface="Open Sans" panose="020B0606030504020204" pitchFamily="34" charset="0"/>
                  </a:rPr>
                  <a:t>مما أدى إلى إنتاج العديد والكثير من نسخ للخرائط بجودة عالية </a:t>
                </a: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47741" y="25489"/>
            <a:ext cx="1835221" cy="5025680"/>
            <a:chOff x="9304838" y="-1752649"/>
            <a:chExt cx="1916577" cy="5248470"/>
          </a:xfrm>
        </p:grpSpPr>
        <p:grpSp>
          <p:nvGrpSpPr>
            <p:cNvPr id="11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12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2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0850" y="1645539"/>
              <a:ext cx="1500230" cy="1590470"/>
            </a:xfrm>
            <a:prstGeom prst="rect">
              <a:avLst/>
            </a:prstGeom>
          </p:spPr>
        </p:pic>
        <p:sp>
          <p:nvSpPr>
            <p:cNvPr id="11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0904" y="1388960"/>
              <a:ext cx="1361398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الإدريسي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2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74858" y="33671"/>
            <a:ext cx="1835221" cy="5025680"/>
            <a:chOff x="9304838" y="-1752649"/>
            <a:chExt cx="1916577" cy="5248470"/>
          </a:xfrm>
        </p:grpSpPr>
        <p:grpSp>
          <p:nvGrpSpPr>
            <p:cNvPr id="12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13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3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97" y="1744081"/>
              <a:ext cx="1690337" cy="1393385"/>
            </a:xfrm>
            <a:prstGeom prst="rect">
              <a:avLst/>
            </a:prstGeom>
          </p:spPr>
        </p:pic>
        <p:sp>
          <p:nvSpPr>
            <p:cNvPr id="12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415000"/>
              <a:ext cx="1690337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حديثة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5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519838" y="1596762"/>
            <a:ext cx="6666421" cy="1656255"/>
            <a:chOff x="-223419" y="3976913"/>
            <a:chExt cx="666642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23419" y="3976913"/>
              <a:ext cx="6666421" cy="1656255"/>
              <a:chOff x="-223419" y="3976913"/>
              <a:chExt cx="666642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755470" y="3976913"/>
                <a:ext cx="300117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76658" y="3991427"/>
                <a:ext cx="3360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نظم المعلومات الجغرافية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23419" y="4348992"/>
                <a:ext cx="49494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647543" y="2877987"/>
            <a:ext cx="5544457" cy="1656255"/>
            <a:chOff x="898545" y="3976913"/>
            <a:chExt cx="5544457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898545" y="3976913"/>
              <a:ext cx="5544457" cy="1656255"/>
              <a:chOff x="898545" y="3976913"/>
              <a:chExt cx="5544457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98545" y="3976913"/>
                <a:ext cx="385809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4069718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898545" y="4348992"/>
                <a:ext cx="38275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هو استعمال البرامج التقنية الحاسوبية</a:t>
                </a: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647543" y="4159212"/>
            <a:ext cx="5550198" cy="1656255"/>
            <a:chOff x="892804" y="3976913"/>
            <a:chExt cx="5550198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892804" y="3976913"/>
              <a:ext cx="5550198" cy="1656255"/>
              <a:chOff x="892804" y="3976913"/>
              <a:chExt cx="5550198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92804" y="3976913"/>
                <a:ext cx="38638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3910" y="4069718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892804" y="4287355"/>
                <a:ext cx="3833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لجمع المعلومات الجغرافية و تخزينها</a:t>
                </a: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891314" y="5440437"/>
            <a:ext cx="7312168" cy="1656255"/>
            <a:chOff x="-869166" y="3976913"/>
            <a:chExt cx="7312168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869166" y="3976913"/>
              <a:ext cx="7312168" cy="1656255"/>
              <a:chOff x="-869166" y="3976913"/>
              <a:chExt cx="7312168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69166" y="3976913"/>
                <a:ext cx="562580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507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21215" y="4049774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69166" y="4348992"/>
                <a:ext cx="5595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وعرضها من خلال تطبيقات رقمية عديدة على هيئة خريطة رقمية</a:t>
                </a: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551542" y="1145582"/>
            <a:ext cx="3439888" cy="5940754"/>
            <a:chOff x="8544620" y="-1752649"/>
            <a:chExt cx="3592379" cy="62041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620" y="-1752649"/>
              <a:ext cx="3592379" cy="6204109"/>
              <a:chOff x="3273836" y="-2898749"/>
              <a:chExt cx="5941521" cy="10261122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836" y="2004870"/>
                <a:ext cx="5941521" cy="5357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34094" y="1406685"/>
              <a:ext cx="3213434" cy="2796819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587372" y="4023345"/>
              <a:ext cx="1361398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Oswald" panose="02000503000000000000" pitchFamily="2" charset="0"/>
                </a:rPr>
                <a:t>خريطة حديثة</a:t>
              </a:r>
              <a:endParaRPr lang="en-US" b="1" dirty="0"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5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187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519838" y="1596762"/>
            <a:ext cx="6666421" cy="1656255"/>
            <a:chOff x="-223419" y="3976913"/>
            <a:chExt cx="666642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23419" y="3976913"/>
              <a:ext cx="6666421" cy="1656255"/>
              <a:chOff x="-223419" y="3976913"/>
              <a:chExt cx="666642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23419" y="3976913"/>
                <a:ext cx="49800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11449" y="4036026"/>
                <a:ext cx="48782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FF0000"/>
                    </a:solidFill>
                  </a:rPr>
                  <a:t>  </a:t>
                </a:r>
                <a:r>
                  <a:rPr lang="ar-SY" sz="2400" b="1" dirty="0">
                    <a:solidFill>
                      <a:srgbClr val="FF0000"/>
                    </a:solidFill>
                  </a:rPr>
                  <a:t>الفرق بين الخرائط الورقية والخرائط الرقمية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23419" y="4348992"/>
                <a:ext cx="49494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7150" y="2877987"/>
            <a:ext cx="7684850" cy="1656255"/>
            <a:chOff x="-1241848" y="3976913"/>
            <a:chExt cx="768485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1848" y="3976913"/>
              <a:ext cx="7684850" cy="1656255"/>
              <a:chOff x="-1241848" y="3976913"/>
              <a:chExt cx="768485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41848" y="3976913"/>
                <a:ext cx="599848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876233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9651" y="4069718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241848" y="4144466"/>
                <a:ext cx="5983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استعمال الخريطة الرقمية والحصول عليها أسهل من الخريطة الورقية</a:t>
                </a: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647543" y="4159212"/>
            <a:ext cx="5550198" cy="1656255"/>
            <a:chOff x="892804" y="3976913"/>
            <a:chExt cx="5550198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892804" y="3976913"/>
              <a:ext cx="5550198" cy="1656255"/>
              <a:chOff x="892804" y="3976913"/>
              <a:chExt cx="5550198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892804" y="3976913"/>
                <a:ext cx="38638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835735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43910" y="4069718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892804" y="4287355"/>
                <a:ext cx="3833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الخرائط الرقمية تُحدّث بسهولةٍ</a:t>
                </a: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7150" y="5440437"/>
            <a:ext cx="7696332" cy="1656255"/>
            <a:chOff x="-1253330" y="3976913"/>
            <a:chExt cx="7696332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53330" y="3976913"/>
              <a:ext cx="7696332" cy="1656255"/>
              <a:chOff x="-1253330" y="3976913"/>
              <a:chExt cx="7696332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53330" y="3976913"/>
                <a:ext cx="600997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507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21215" y="4049774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253330" y="4348992"/>
                <a:ext cx="59793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prstClr val="black"/>
                    </a:solidFill>
                  </a:rPr>
                  <a:t>الخرائط الرقمية يمكن التحكم فيها وإظهار تمثيلها الحقيقي للواقع</a:t>
                </a: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47741" y="25489"/>
            <a:ext cx="1835221" cy="5025680"/>
            <a:chOff x="9304838" y="-1752649"/>
            <a:chExt cx="1916577" cy="5248470"/>
          </a:xfrm>
        </p:grpSpPr>
        <p:grpSp>
          <p:nvGrpSpPr>
            <p:cNvPr id="13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19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97" y="1645539"/>
              <a:ext cx="1690337" cy="1590470"/>
            </a:xfrm>
            <a:prstGeom prst="rect">
              <a:avLst/>
            </a:prstGeom>
          </p:spPr>
        </p:pic>
        <p:sp>
          <p:nvSpPr>
            <p:cNvPr id="19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560904" y="1388960"/>
              <a:ext cx="1361398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رقمية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9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74858" y="33671"/>
            <a:ext cx="1835221" cy="5025680"/>
            <a:chOff x="9304838" y="-1752649"/>
            <a:chExt cx="1916577" cy="5248470"/>
          </a:xfrm>
        </p:grpSpPr>
        <p:grpSp>
          <p:nvGrpSpPr>
            <p:cNvPr id="19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304838" y="-1752649"/>
              <a:ext cx="1916577" cy="5248470"/>
              <a:chOff x="4531179" y="-2898749"/>
              <a:chExt cx="3169873" cy="8680570"/>
            </a:xfrm>
          </p:grpSpPr>
          <p:sp>
            <p:nvSpPr>
              <p:cNvPr id="20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531179" y="2166423"/>
                <a:ext cx="3169873" cy="3615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20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5797" y="1591781"/>
              <a:ext cx="1690337" cy="1697986"/>
            </a:xfrm>
            <a:prstGeom prst="rect">
              <a:avLst/>
            </a:prstGeom>
          </p:spPr>
        </p:pic>
        <p:sp>
          <p:nvSpPr>
            <p:cNvPr id="20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05797" y="1415000"/>
              <a:ext cx="1690337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rgbClr val="002060"/>
                  </a:solidFill>
                  <a:latin typeface="Oswald" panose="02000503000000000000" pitchFamily="2" charset="0"/>
                </a:rPr>
                <a:t>خريطة ورقية</a:t>
              </a:r>
              <a:endParaRPr lang="en-US" sz="1600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6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484</Words>
  <Application>Microsoft Office PowerPoint</Application>
  <PresentationFormat>شاشة عريضة</PresentationFormat>
  <Paragraphs>106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Comic Sans MS</vt:lpstr>
      <vt:lpstr>Open Sans</vt:lpstr>
      <vt:lpstr>Oswald</vt:lpstr>
      <vt:lpstr>1_Office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165</cp:revision>
  <dcterms:created xsi:type="dcterms:W3CDTF">2020-10-10T04:32:51Z</dcterms:created>
  <dcterms:modified xsi:type="dcterms:W3CDTF">2021-01-14T12:16:23Z</dcterms:modified>
</cp:coreProperties>
</file>