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357" r:id="rId3"/>
    <p:sldId id="258" r:id="rId4"/>
    <p:sldId id="358" r:id="rId5"/>
    <p:sldId id="288" r:id="rId6"/>
    <p:sldId id="259" r:id="rId7"/>
    <p:sldId id="291" r:id="rId8"/>
    <p:sldId id="290" r:id="rId9"/>
    <p:sldId id="292" r:id="rId10"/>
    <p:sldId id="293" r:id="rId11"/>
    <p:sldId id="294" r:id="rId12"/>
    <p:sldId id="295" r:id="rId13"/>
    <p:sldId id="296" r:id="rId14"/>
    <p:sldId id="297" r:id="rId15"/>
    <p:sldId id="298" r:id="rId16"/>
    <p:sldId id="289" r:id="rId17"/>
    <p:sldId id="260" r:id="rId18"/>
    <p:sldId id="261" r:id="rId19"/>
    <p:sldId id="262" r:id="rId20"/>
    <p:sldId id="263" r:id="rId21"/>
    <p:sldId id="264" r:id="rId22"/>
    <p:sldId id="265" r:id="rId23"/>
    <p:sldId id="266" r:id="rId24"/>
    <p:sldId id="267" r:id="rId25"/>
    <p:sldId id="299" r:id="rId26"/>
    <p:sldId id="287" r:id="rId27"/>
    <p:sldId id="300" r:id="rId28"/>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00FF"/>
    <a:srgbClr val="0000FF"/>
    <a:srgbClr val="800000"/>
    <a:srgbClr val="FF9966"/>
    <a:srgbClr val="CCFF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534" y="72"/>
      </p:cViewPr>
      <p:guideLst>
        <p:guide orient="horz"/>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lvl1pPr>
              <a:defRPr/>
            </a:lvl1pPr>
          </a:lstStyle>
          <a:p>
            <a:pPr>
              <a:defRPr/>
            </a:pPr>
            <a:fld id="{C52C859A-6B00-46BA-BD2E-8F88CA133AEF}" type="datetimeFigureOut">
              <a:rPr lang="ar-EG"/>
              <a:pPr>
                <a:defRPr/>
              </a:pPr>
              <a:t>21/04/1442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7920CE9A-529B-465B-9622-6458A571D9B2}" type="slidenum">
              <a:rPr lang="ar-EG"/>
              <a:pPr>
                <a:defRPr/>
              </a:pPr>
              <a:t>‹#›</a:t>
            </a:fld>
            <a:endParaRPr lang="ar-EG"/>
          </a:p>
        </p:txBody>
      </p:sp>
    </p:spTree>
  </p:cSld>
  <p:clrMapOvr>
    <a:masterClrMapping/>
  </p:clrMapOvr>
  <p:transition spd="slow">
    <p:wheel spokes="1"/>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6F211C92-592D-46AD-AD78-FCFC6A7587CA}" type="datetimeFigureOut">
              <a:rPr lang="ar-EG"/>
              <a:pPr>
                <a:defRPr/>
              </a:pPr>
              <a:t>21/04/1442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AC86A31A-31D5-451C-B240-9F6987A26B7A}" type="slidenum">
              <a:rPr lang="ar-EG"/>
              <a:pPr>
                <a:defRPr/>
              </a:pPr>
              <a:t>‹#›</a:t>
            </a:fld>
            <a:endParaRPr lang="ar-EG"/>
          </a:p>
        </p:txBody>
      </p:sp>
    </p:spTree>
  </p:cSld>
  <p:clrMapOvr>
    <a:masterClrMapping/>
  </p:clrMapOvr>
  <p:transition spd="slow">
    <p:wheel spokes="1"/>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814CCA04-5183-4F66-BC4D-EC0D44E7842A}" type="datetimeFigureOut">
              <a:rPr lang="ar-EG"/>
              <a:pPr>
                <a:defRPr/>
              </a:pPr>
              <a:t>21/04/1442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A48F9EE4-27B2-4F94-950C-0552288C0F30}" type="slidenum">
              <a:rPr lang="ar-EG"/>
              <a:pPr>
                <a:defRPr/>
              </a:pPr>
              <a:t>‹#›</a:t>
            </a:fld>
            <a:endParaRPr lang="ar-EG"/>
          </a:p>
        </p:txBody>
      </p:sp>
    </p:spTree>
  </p:cSld>
  <p:clrMapOvr>
    <a:masterClrMapping/>
  </p:clrMapOvr>
  <p:transition spd="slow">
    <p:wheel spokes="1"/>
    <p:sndAc>
      <p:stSnd>
        <p:snd r:embed="rId1" name="arrow.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89D9E866-26AC-4F12-BF03-2E70F34D075A}"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E506A466-CA4A-422D-A76F-3317761EBE3C}" type="slidenum">
              <a:rPr lang="ar-EG"/>
              <a:pPr>
                <a:defRPr/>
              </a:pPr>
              <a:t>‹#›</a:t>
            </a:fld>
            <a:endParaRPr lang="ar-EG"/>
          </a:p>
        </p:txBody>
      </p:sp>
    </p:spTree>
    <p:extLst>
      <p:ext uri="{BB962C8B-B14F-4D97-AF65-F5344CB8AC3E}">
        <p14:creationId xmlns:p14="http://schemas.microsoft.com/office/powerpoint/2010/main" val="1447250503"/>
      </p:ext>
    </p:extLst>
  </p:cSld>
  <p:clrMapOvr>
    <a:masterClrMapping/>
  </p:clrMapOvr>
  <p:transition spd="slow">
    <p:wheel spokes="1"/>
    <p:sndAc>
      <p:stSnd>
        <p:snd r:embed="rId1" name="voltag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FAE94843-CC8A-41C8-A3DD-10FFC7127990}"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9CDCE5D-AA2A-4489-9DAD-F26A8D266C94}" type="slidenum">
              <a:rPr lang="ar-EG"/>
              <a:pPr>
                <a:defRPr/>
              </a:pPr>
              <a:t>‹#›</a:t>
            </a:fld>
            <a:endParaRPr lang="ar-EG"/>
          </a:p>
        </p:txBody>
      </p:sp>
    </p:spTree>
    <p:extLst>
      <p:ext uri="{BB962C8B-B14F-4D97-AF65-F5344CB8AC3E}">
        <p14:creationId xmlns:p14="http://schemas.microsoft.com/office/powerpoint/2010/main" val="2114904307"/>
      </p:ext>
    </p:extLst>
  </p:cSld>
  <p:clrMapOvr>
    <a:masterClrMapping/>
  </p:clrMapOvr>
  <p:transition spd="slow">
    <p:wheel spokes="1"/>
    <p:sndAc>
      <p:stSnd>
        <p:snd r:embed="rId1" name="voltag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F9F9C2-5A16-41F2-A023-744AB1A1A4B5}"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4B7D736-4D60-400D-BCA5-B11C56250DD7}" type="slidenum">
              <a:rPr lang="ar-EG"/>
              <a:pPr>
                <a:defRPr/>
              </a:pPr>
              <a:t>‹#›</a:t>
            </a:fld>
            <a:endParaRPr lang="ar-EG"/>
          </a:p>
        </p:txBody>
      </p:sp>
    </p:spTree>
    <p:extLst>
      <p:ext uri="{BB962C8B-B14F-4D97-AF65-F5344CB8AC3E}">
        <p14:creationId xmlns:p14="http://schemas.microsoft.com/office/powerpoint/2010/main" val="2166755027"/>
      </p:ext>
    </p:extLst>
  </p:cSld>
  <p:clrMapOvr>
    <a:masterClrMapping/>
  </p:clrMapOvr>
  <p:transition spd="slow">
    <p:wheel spokes="1"/>
    <p:sndAc>
      <p:stSnd>
        <p:snd r:embed="rId1" name="voltag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CA0FEA80-E917-4C1F-995C-695159E9B649}" type="datetimeFigureOut">
              <a:rPr lang="ar-EG"/>
              <a:pPr>
                <a:defRPr/>
              </a:pPr>
              <a:t>21/04/1442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FFFDB7EE-C0F4-468A-98D7-060766B1F1E2}" type="slidenum">
              <a:rPr lang="ar-EG"/>
              <a:pPr>
                <a:defRPr/>
              </a:pPr>
              <a:t>‹#›</a:t>
            </a:fld>
            <a:endParaRPr lang="ar-EG"/>
          </a:p>
        </p:txBody>
      </p:sp>
    </p:spTree>
    <p:extLst>
      <p:ext uri="{BB962C8B-B14F-4D97-AF65-F5344CB8AC3E}">
        <p14:creationId xmlns:p14="http://schemas.microsoft.com/office/powerpoint/2010/main" val="174251043"/>
      </p:ext>
    </p:extLst>
  </p:cSld>
  <p:clrMapOvr>
    <a:masterClrMapping/>
  </p:clrMapOvr>
  <p:transition spd="slow">
    <p:wheel spokes="1"/>
    <p:sndAc>
      <p:stSnd>
        <p:snd r:embed="rId1" name="voltag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CC6D275A-1676-4D50-B540-A945DE79C0F5}" type="datetimeFigureOut">
              <a:rPr lang="ar-EG"/>
              <a:pPr>
                <a:defRPr/>
              </a:pPr>
              <a:t>21/04/1442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00450566-74FB-42B6-8003-8333CF028ECD}" type="slidenum">
              <a:rPr lang="ar-EG"/>
              <a:pPr>
                <a:defRPr/>
              </a:pPr>
              <a:t>‹#›</a:t>
            </a:fld>
            <a:endParaRPr lang="ar-EG"/>
          </a:p>
        </p:txBody>
      </p:sp>
    </p:spTree>
    <p:extLst>
      <p:ext uri="{BB962C8B-B14F-4D97-AF65-F5344CB8AC3E}">
        <p14:creationId xmlns:p14="http://schemas.microsoft.com/office/powerpoint/2010/main" val="3918931403"/>
      </p:ext>
    </p:extLst>
  </p:cSld>
  <p:clrMapOvr>
    <a:masterClrMapping/>
  </p:clrMapOvr>
  <p:transition spd="slow">
    <p:wheel spokes="1"/>
    <p:sndAc>
      <p:stSnd>
        <p:snd r:embed="rId1" name="voltag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5B381074-DF8F-4E5F-8341-32EC60DB3194}" type="datetimeFigureOut">
              <a:rPr lang="ar-EG"/>
              <a:pPr>
                <a:defRPr/>
              </a:pPr>
              <a:t>21/04/1442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32E8FE28-7C45-4C47-9F76-72AE885492D2}" type="slidenum">
              <a:rPr lang="ar-EG"/>
              <a:pPr>
                <a:defRPr/>
              </a:pPr>
              <a:t>‹#›</a:t>
            </a:fld>
            <a:endParaRPr lang="ar-EG"/>
          </a:p>
        </p:txBody>
      </p:sp>
    </p:spTree>
    <p:extLst>
      <p:ext uri="{BB962C8B-B14F-4D97-AF65-F5344CB8AC3E}">
        <p14:creationId xmlns:p14="http://schemas.microsoft.com/office/powerpoint/2010/main" val="2751360816"/>
      </p:ext>
    </p:extLst>
  </p:cSld>
  <p:clrMapOvr>
    <a:masterClrMapping/>
  </p:clrMapOvr>
  <p:transition spd="slow">
    <p:wheel spokes="1"/>
    <p:sndAc>
      <p:stSnd>
        <p:snd r:embed="rId1" name="voltag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8B9D4A-65BC-4661-BF1D-09AD1A703850}" type="datetimeFigureOut">
              <a:rPr lang="ar-EG"/>
              <a:pPr>
                <a:defRPr/>
              </a:pPr>
              <a:t>21/04/1442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5E154638-0E38-4250-BBC9-DFAEA7335279}" type="slidenum">
              <a:rPr lang="ar-EG"/>
              <a:pPr>
                <a:defRPr/>
              </a:pPr>
              <a:t>‹#›</a:t>
            </a:fld>
            <a:endParaRPr lang="ar-EG"/>
          </a:p>
        </p:txBody>
      </p:sp>
    </p:spTree>
    <p:extLst>
      <p:ext uri="{BB962C8B-B14F-4D97-AF65-F5344CB8AC3E}">
        <p14:creationId xmlns:p14="http://schemas.microsoft.com/office/powerpoint/2010/main" val="2640111983"/>
      </p:ext>
    </p:extLst>
  </p:cSld>
  <p:clrMapOvr>
    <a:masterClrMapping/>
  </p:clrMapOvr>
  <p:transition spd="slow">
    <p:wheel spokes="1"/>
    <p:sndAc>
      <p:stSnd>
        <p:snd r:embed="rId1" name="voltag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A13251-B426-48F4-B234-3BDABCF21395}" type="datetimeFigureOut">
              <a:rPr lang="ar-EG"/>
              <a:pPr>
                <a:defRPr/>
              </a:pPr>
              <a:t>21/04/1442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B8CCDF1-E01B-45BD-B992-15BC9B3C850B}" type="slidenum">
              <a:rPr lang="ar-EG"/>
              <a:pPr>
                <a:defRPr/>
              </a:pPr>
              <a:t>‹#›</a:t>
            </a:fld>
            <a:endParaRPr lang="ar-EG"/>
          </a:p>
        </p:txBody>
      </p:sp>
    </p:spTree>
    <p:extLst>
      <p:ext uri="{BB962C8B-B14F-4D97-AF65-F5344CB8AC3E}">
        <p14:creationId xmlns:p14="http://schemas.microsoft.com/office/powerpoint/2010/main" val="2219295752"/>
      </p:ext>
    </p:extLst>
  </p:cSld>
  <p:clrMapOvr>
    <a:masterClrMapping/>
  </p:clrMapOvr>
  <p:transition spd="slow">
    <p:wheel spokes="1"/>
    <p:sndAc>
      <p:stSnd>
        <p:snd r:embed="rId1" name="voltag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63CADCE0-BF7D-45DF-BCF5-D9515F70215B}" type="datetimeFigureOut">
              <a:rPr lang="ar-EG"/>
              <a:pPr>
                <a:defRPr/>
              </a:pPr>
              <a:t>21/04/1442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0A0A9B4D-2700-4485-A870-417BC5BF9B00}" type="slidenum">
              <a:rPr lang="ar-EG"/>
              <a:pPr>
                <a:defRPr/>
              </a:pPr>
              <a:t>‹#›</a:t>
            </a:fld>
            <a:endParaRPr lang="ar-EG"/>
          </a:p>
        </p:txBody>
      </p:sp>
    </p:spTree>
  </p:cSld>
  <p:clrMapOvr>
    <a:masterClrMapping/>
  </p:clrMapOvr>
  <p:transition spd="slow">
    <p:wheel spokes="1"/>
    <p:sndAc>
      <p:stSnd>
        <p:snd r:embed="rId1" name="arrow.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96068E0-E45E-4382-BCBE-96EFA00447B9}" type="datetimeFigureOut">
              <a:rPr lang="ar-EG"/>
              <a:pPr>
                <a:defRPr/>
              </a:pPr>
              <a:t>21/04/1442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4896C997-4E43-47C9-8F33-A5C4B962C136}" type="slidenum">
              <a:rPr lang="ar-EG"/>
              <a:pPr>
                <a:defRPr/>
              </a:pPr>
              <a:t>‹#›</a:t>
            </a:fld>
            <a:endParaRPr lang="ar-EG"/>
          </a:p>
        </p:txBody>
      </p:sp>
    </p:spTree>
    <p:extLst>
      <p:ext uri="{BB962C8B-B14F-4D97-AF65-F5344CB8AC3E}">
        <p14:creationId xmlns:p14="http://schemas.microsoft.com/office/powerpoint/2010/main" val="3792843597"/>
      </p:ext>
    </p:extLst>
  </p:cSld>
  <p:clrMapOvr>
    <a:masterClrMapping/>
  </p:clrMapOvr>
  <p:transition spd="slow">
    <p:wheel spokes="1"/>
    <p:sndAc>
      <p:stSnd>
        <p:snd r:embed="rId1" name="voltag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9CAD4B94-5DEC-479B-AAF0-7AE6210095BA}"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04B6587-C184-4A8E-B602-A333206C7DC3}" type="slidenum">
              <a:rPr lang="ar-EG"/>
              <a:pPr>
                <a:defRPr/>
              </a:pPr>
              <a:t>‹#›</a:t>
            </a:fld>
            <a:endParaRPr lang="ar-EG"/>
          </a:p>
        </p:txBody>
      </p:sp>
    </p:spTree>
    <p:extLst>
      <p:ext uri="{BB962C8B-B14F-4D97-AF65-F5344CB8AC3E}">
        <p14:creationId xmlns:p14="http://schemas.microsoft.com/office/powerpoint/2010/main" val="1885252208"/>
      </p:ext>
    </p:extLst>
  </p:cSld>
  <p:clrMapOvr>
    <a:masterClrMapping/>
  </p:clrMapOvr>
  <p:transition spd="slow">
    <p:wheel spokes="1"/>
    <p:sndAc>
      <p:stSnd>
        <p:snd r:embed="rId1" name="voltag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8215007A-3AC3-4950-B46D-F981AE3395B0}"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99431CAA-73A9-4AB9-856D-EC673F166E2B}" type="slidenum">
              <a:rPr lang="ar-EG"/>
              <a:pPr>
                <a:defRPr/>
              </a:pPr>
              <a:t>‹#›</a:t>
            </a:fld>
            <a:endParaRPr lang="ar-EG"/>
          </a:p>
        </p:txBody>
      </p:sp>
    </p:spTree>
    <p:extLst>
      <p:ext uri="{BB962C8B-B14F-4D97-AF65-F5344CB8AC3E}">
        <p14:creationId xmlns:p14="http://schemas.microsoft.com/office/powerpoint/2010/main" val="557090268"/>
      </p:ext>
    </p:extLst>
  </p:cSld>
  <p:clrMapOvr>
    <a:masterClrMapping/>
  </p:clrMapOvr>
  <p:transition spd="slow">
    <p:wheel spokes="1"/>
    <p:sndAc>
      <p:stSnd>
        <p:snd r:embed="rId1" name="voltag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02B2CBC1-D51B-48D8-9801-99FC714D23CB}" type="datetimeFigureOut">
              <a:rPr lang="ar-EG"/>
              <a:pPr>
                <a:defRPr/>
              </a:pPr>
              <a:t>21/04/1442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9BE42D25-E07D-474A-B887-5CD7B06EFC75}" type="slidenum">
              <a:rPr lang="ar-EG"/>
              <a:pPr>
                <a:defRPr/>
              </a:pPr>
              <a:t>‹#›</a:t>
            </a:fld>
            <a:endParaRPr lang="ar-EG"/>
          </a:p>
        </p:txBody>
      </p:sp>
    </p:spTree>
  </p:cSld>
  <p:clrMapOvr>
    <a:masterClrMapping/>
  </p:clrMapOvr>
  <p:transition spd="slow">
    <p:wheel spokes="1"/>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3"/>
          <p:cNvSpPr>
            <a:spLocks noGrp="1"/>
          </p:cNvSpPr>
          <p:nvPr>
            <p:ph type="dt" sz="half" idx="10"/>
          </p:nvPr>
        </p:nvSpPr>
        <p:spPr/>
        <p:txBody>
          <a:bodyPr/>
          <a:lstStyle>
            <a:lvl1pPr>
              <a:defRPr/>
            </a:lvl1pPr>
          </a:lstStyle>
          <a:p>
            <a:pPr>
              <a:defRPr/>
            </a:pPr>
            <a:fld id="{54466084-C9BF-4868-A663-C53F69108D91}" type="datetimeFigureOut">
              <a:rPr lang="ar-EG"/>
              <a:pPr>
                <a:defRPr/>
              </a:pPr>
              <a:t>21/04/1442</a:t>
            </a:fld>
            <a:endParaRPr lang="ar-EG"/>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02CC51C3-E766-4D98-954A-144492F5F516}" type="slidenum">
              <a:rPr lang="ar-EG"/>
              <a:pPr>
                <a:defRPr/>
              </a:pPr>
              <a:t>‹#›</a:t>
            </a:fld>
            <a:endParaRPr lang="ar-EG"/>
          </a:p>
        </p:txBody>
      </p:sp>
    </p:spTree>
  </p:cSld>
  <p:clrMapOvr>
    <a:masterClrMapping/>
  </p:clrMapOvr>
  <p:transition spd="slow">
    <p:wheel spokes="1"/>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3"/>
          <p:cNvSpPr>
            <a:spLocks noGrp="1"/>
          </p:cNvSpPr>
          <p:nvPr>
            <p:ph type="dt" sz="half" idx="10"/>
          </p:nvPr>
        </p:nvSpPr>
        <p:spPr/>
        <p:txBody>
          <a:bodyPr/>
          <a:lstStyle>
            <a:lvl1pPr>
              <a:defRPr/>
            </a:lvl1pPr>
          </a:lstStyle>
          <a:p>
            <a:pPr>
              <a:defRPr/>
            </a:pPr>
            <a:fld id="{649B6BC7-59CA-4BCB-8AA3-F851BA11BA8F}" type="datetimeFigureOut">
              <a:rPr lang="ar-EG"/>
              <a:pPr>
                <a:defRPr/>
              </a:pPr>
              <a:t>21/04/1442</a:t>
            </a:fld>
            <a:endParaRPr lang="ar-EG"/>
          </a:p>
        </p:txBody>
      </p:sp>
      <p:sp>
        <p:nvSpPr>
          <p:cNvPr id="8" name="عنصر نائب للتذييل 4"/>
          <p:cNvSpPr>
            <a:spLocks noGrp="1"/>
          </p:cNvSpPr>
          <p:nvPr>
            <p:ph type="ftr" sz="quarter" idx="11"/>
          </p:nvPr>
        </p:nvSpPr>
        <p:spPr/>
        <p:txBody>
          <a:bodyPr/>
          <a:lstStyle>
            <a:lvl1pPr>
              <a:defRPr/>
            </a:lvl1pPr>
          </a:lstStyle>
          <a:p>
            <a:pPr>
              <a:defRPr/>
            </a:pPr>
            <a:endParaRPr lang="ar-EG"/>
          </a:p>
        </p:txBody>
      </p:sp>
      <p:sp>
        <p:nvSpPr>
          <p:cNvPr id="9" name="عنصر نائب لرقم الشريحة 5"/>
          <p:cNvSpPr>
            <a:spLocks noGrp="1"/>
          </p:cNvSpPr>
          <p:nvPr>
            <p:ph type="sldNum" sz="quarter" idx="12"/>
          </p:nvPr>
        </p:nvSpPr>
        <p:spPr/>
        <p:txBody>
          <a:bodyPr/>
          <a:lstStyle>
            <a:lvl1pPr>
              <a:defRPr/>
            </a:lvl1pPr>
          </a:lstStyle>
          <a:p>
            <a:pPr>
              <a:defRPr/>
            </a:pPr>
            <a:fld id="{0130E853-A2C2-4805-B290-4EFE53D85862}" type="slidenum">
              <a:rPr lang="ar-EG"/>
              <a:pPr>
                <a:defRPr/>
              </a:pPr>
              <a:t>‹#›</a:t>
            </a:fld>
            <a:endParaRPr lang="ar-EG"/>
          </a:p>
        </p:txBody>
      </p:sp>
    </p:spTree>
  </p:cSld>
  <p:clrMapOvr>
    <a:masterClrMapping/>
  </p:clrMapOvr>
  <p:transition spd="slow">
    <p:wheel spokes="1"/>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3"/>
          <p:cNvSpPr>
            <a:spLocks noGrp="1"/>
          </p:cNvSpPr>
          <p:nvPr>
            <p:ph type="dt" sz="half" idx="10"/>
          </p:nvPr>
        </p:nvSpPr>
        <p:spPr/>
        <p:txBody>
          <a:bodyPr/>
          <a:lstStyle>
            <a:lvl1pPr>
              <a:defRPr/>
            </a:lvl1pPr>
          </a:lstStyle>
          <a:p>
            <a:pPr>
              <a:defRPr/>
            </a:pPr>
            <a:fld id="{010A5FC5-E55D-49D3-B850-5CEBF0CE8FB9}" type="datetimeFigureOut">
              <a:rPr lang="ar-EG"/>
              <a:pPr>
                <a:defRPr/>
              </a:pPr>
              <a:t>21/04/1442</a:t>
            </a:fld>
            <a:endParaRPr lang="ar-EG"/>
          </a:p>
        </p:txBody>
      </p:sp>
      <p:sp>
        <p:nvSpPr>
          <p:cNvPr id="4" name="عنصر نائب للتذييل 4"/>
          <p:cNvSpPr>
            <a:spLocks noGrp="1"/>
          </p:cNvSpPr>
          <p:nvPr>
            <p:ph type="ftr" sz="quarter" idx="11"/>
          </p:nvPr>
        </p:nvSpPr>
        <p:spPr/>
        <p:txBody>
          <a:bodyPr/>
          <a:lstStyle>
            <a:lvl1pPr>
              <a:defRPr/>
            </a:lvl1pPr>
          </a:lstStyle>
          <a:p>
            <a:pPr>
              <a:defRPr/>
            </a:pPr>
            <a:endParaRPr lang="ar-EG"/>
          </a:p>
        </p:txBody>
      </p:sp>
      <p:sp>
        <p:nvSpPr>
          <p:cNvPr id="5" name="عنصر نائب لرقم الشريحة 5"/>
          <p:cNvSpPr>
            <a:spLocks noGrp="1"/>
          </p:cNvSpPr>
          <p:nvPr>
            <p:ph type="sldNum" sz="quarter" idx="12"/>
          </p:nvPr>
        </p:nvSpPr>
        <p:spPr/>
        <p:txBody>
          <a:bodyPr/>
          <a:lstStyle>
            <a:lvl1pPr>
              <a:defRPr/>
            </a:lvl1pPr>
          </a:lstStyle>
          <a:p>
            <a:pPr>
              <a:defRPr/>
            </a:pPr>
            <a:fld id="{B5D708CE-6519-4334-B4E4-73E8BD47A80C}" type="slidenum">
              <a:rPr lang="ar-EG"/>
              <a:pPr>
                <a:defRPr/>
              </a:pPr>
              <a:t>‹#›</a:t>
            </a:fld>
            <a:endParaRPr lang="ar-EG"/>
          </a:p>
        </p:txBody>
      </p:sp>
    </p:spTree>
  </p:cSld>
  <p:clrMapOvr>
    <a:masterClrMapping/>
  </p:clrMapOvr>
  <p:transition spd="slow">
    <p:wheel spokes="1"/>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CD01E55D-A010-4171-B4D2-09B5F24BD5CE}" type="datetimeFigureOut">
              <a:rPr lang="ar-EG"/>
              <a:pPr>
                <a:defRPr/>
              </a:pPr>
              <a:t>21/04/1442</a:t>
            </a:fld>
            <a:endParaRPr lang="ar-EG"/>
          </a:p>
        </p:txBody>
      </p:sp>
      <p:sp>
        <p:nvSpPr>
          <p:cNvPr id="3" name="عنصر نائب للتذييل 4"/>
          <p:cNvSpPr>
            <a:spLocks noGrp="1"/>
          </p:cNvSpPr>
          <p:nvPr>
            <p:ph type="ftr" sz="quarter" idx="11"/>
          </p:nvPr>
        </p:nvSpPr>
        <p:spPr/>
        <p:txBody>
          <a:bodyPr/>
          <a:lstStyle>
            <a:lvl1pPr>
              <a:defRPr/>
            </a:lvl1pPr>
          </a:lstStyle>
          <a:p>
            <a:pPr>
              <a:defRPr/>
            </a:pPr>
            <a:endParaRPr lang="ar-EG"/>
          </a:p>
        </p:txBody>
      </p:sp>
      <p:sp>
        <p:nvSpPr>
          <p:cNvPr id="4" name="عنصر نائب لرقم الشريحة 5"/>
          <p:cNvSpPr>
            <a:spLocks noGrp="1"/>
          </p:cNvSpPr>
          <p:nvPr>
            <p:ph type="sldNum" sz="quarter" idx="12"/>
          </p:nvPr>
        </p:nvSpPr>
        <p:spPr/>
        <p:txBody>
          <a:bodyPr/>
          <a:lstStyle>
            <a:lvl1pPr>
              <a:defRPr/>
            </a:lvl1pPr>
          </a:lstStyle>
          <a:p>
            <a:pPr>
              <a:defRPr/>
            </a:pPr>
            <a:fld id="{2BABB821-BA6A-4686-B019-548077336F2A}" type="slidenum">
              <a:rPr lang="ar-EG"/>
              <a:pPr>
                <a:defRPr/>
              </a:pPr>
              <a:t>‹#›</a:t>
            </a:fld>
            <a:endParaRPr lang="ar-EG"/>
          </a:p>
        </p:txBody>
      </p:sp>
    </p:spTree>
  </p:cSld>
  <p:clrMapOvr>
    <a:masterClrMapping/>
  </p:clrMapOvr>
  <p:transition spd="slow">
    <p:wheel spokes="1"/>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CD7FDB9D-4DF7-4846-B1EE-03CE2A793B21}" type="datetimeFigureOut">
              <a:rPr lang="ar-EG"/>
              <a:pPr>
                <a:defRPr/>
              </a:pPr>
              <a:t>21/04/1442</a:t>
            </a:fld>
            <a:endParaRPr lang="ar-EG"/>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EEC38F69-664E-485A-BA75-27B414B4F151}" type="slidenum">
              <a:rPr lang="ar-EG"/>
              <a:pPr>
                <a:defRPr/>
              </a:pPr>
              <a:t>‹#›</a:t>
            </a:fld>
            <a:endParaRPr lang="ar-EG"/>
          </a:p>
        </p:txBody>
      </p:sp>
    </p:spTree>
  </p:cSld>
  <p:clrMapOvr>
    <a:masterClrMapping/>
  </p:clrMapOvr>
  <p:transition spd="slow">
    <p:wheel spokes="1"/>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D8DF426A-593D-4844-8619-FE54E1A4EDDD}" type="datetimeFigureOut">
              <a:rPr lang="ar-EG"/>
              <a:pPr>
                <a:defRPr/>
              </a:pPr>
              <a:t>21/04/1442</a:t>
            </a:fld>
            <a:endParaRPr lang="ar-EG"/>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123C091F-6AC6-442D-8966-7C749C43D6DD}" type="slidenum">
              <a:rPr lang="ar-EG"/>
              <a:pPr>
                <a:defRPr/>
              </a:pPr>
              <a:t>‹#›</a:t>
            </a:fld>
            <a:endParaRPr lang="ar-EG"/>
          </a:p>
        </p:txBody>
      </p:sp>
    </p:spTree>
  </p:cSld>
  <p:clrMapOvr>
    <a:masterClrMapping/>
  </p:clrMapOvr>
  <p:transition spd="slow">
    <p:wheel spokes="1"/>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2.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endParaRPr lang="ar-EG"/>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0A75BD1-AB5F-40BC-820A-4ACD31FAFBA9}" type="datetimeFigureOut">
              <a:rPr lang="ar-EG"/>
              <a:pPr>
                <a:defRPr/>
              </a:pPr>
              <a:t>21/04/1442</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E66EA5C-5BEB-4E42-A0ED-545C9A90C619}"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sndAc>
      <p:stSnd>
        <p:snd r:embed="rId13" name="arrow.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276D27B-B658-456C-BAF0-2AA9BE081498}" type="datetimeFigureOut">
              <a:rPr lang="ar-EG"/>
              <a:pPr>
                <a:defRPr/>
              </a:pPr>
              <a:t>21/04/1442</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7993F4-F4B4-4FC3-8BC7-375D702B72FD}" type="slidenum">
              <a:rPr lang="ar-EG"/>
              <a:pPr>
                <a:defRPr/>
              </a:pPr>
              <a:t>‹#›</a:t>
            </a:fld>
            <a:endParaRPr lang="ar-EG"/>
          </a:p>
        </p:txBody>
      </p:sp>
    </p:spTree>
    <p:extLst>
      <p:ext uri="{BB962C8B-B14F-4D97-AF65-F5344CB8AC3E}">
        <p14:creationId xmlns:p14="http://schemas.microsoft.com/office/powerpoint/2010/main" val="2324755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1"/>
    <p:sndAc>
      <p:stSnd>
        <p:snd r:embed="rId13" name="voltage.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18.xml"/><Relationship Id="rId4" Type="http://schemas.openxmlformats.org/officeDocument/2006/relationships/audio" Target="NUL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1" name="Group 3"/>
          <p:cNvGrpSpPr>
            <a:grpSpLocks/>
          </p:cNvGrpSpPr>
          <p:nvPr/>
        </p:nvGrpSpPr>
        <p:grpSpPr bwMode="auto">
          <a:xfrm>
            <a:off x="5821928" y="155366"/>
            <a:ext cx="2897697" cy="1345275"/>
            <a:chOff x="5500694" y="357166"/>
            <a:chExt cx="3357586" cy="1428761"/>
          </a:xfrm>
        </p:grpSpPr>
        <p:grpSp>
          <p:nvGrpSpPr>
            <p:cNvPr id="13" name="Group 14"/>
            <p:cNvGrpSpPr/>
            <p:nvPr/>
          </p:nvGrpSpPr>
          <p:grpSpPr>
            <a:xfrm>
              <a:off x="5500694" y="357166"/>
              <a:ext cx="3357586" cy="1428761"/>
              <a:chOff x="5500694" y="357166"/>
              <a:chExt cx="3357586" cy="1428761"/>
            </a:xfrm>
            <a:scene3d>
              <a:camera prst="orthographicFront">
                <a:rot lat="0" lon="0" rev="0"/>
              </a:camera>
              <a:lightRig rig="glow" dir="t">
                <a:rot lat="0" lon="0" rev="14100000"/>
              </a:lightRig>
            </a:scene3d>
          </p:grpSpPr>
          <p:sp>
            <p:nvSpPr>
              <p:cNvPr id="15" name="Moon 6"/>
              <p:cNvSpPr/>
              <p:nvPr/>
            </p:nvSpPr>
            <p:spPr>
              <a:xfrm rot="16200000">
                <a:off x="6572264" y="-500089"/>
                <a:ext cx="1214446" cy="3357586"/>
              </a:xfrm>
              <a:prstGeom prst="cloud">
                <a:avLst/>
              </a:prstGeom>
              <a:solidFill>
                <a:schemeClr val="accent2">
                  <a:lumMod val="40000"/>
                  <a:lumOff val="60000"/>
                </a:schemeClr>
              </a:solid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8" name="Flowchart: Terminator 11"/>
              <p:cNvSpPr/>
              <p:nvPr/>
            </p:nvSpPr>
            <p:spPr>
              <a:xfrm>
                <a:off x="5500694" y="357166"/>
                <a:ext cx="3357586" cy="1214446"/>
              </a:xfrm>
              <a:prstGeom prst="cloud">
                <a:avLst/>
              </a:prstGeom>
              <a:solidFill>
                <a:schemeClr val="accent5"/>
              </a:solidFill>
              <a:ln>
                <a:solidFill>
                  <a:srgbClr val="0070C0"/>
                </a:solidFill>
              </a:ln>
              <a:effectLst/>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pSp>
        <p:sp>
          <p:nvSpPr>
            <p:cNvPr id="14" name="Rectangle 1"/>
            <p:cNvSpPr>
              <a:spLocks noChangeArrowheads="1"/>
            </p:cNvSpPr>
            <p:nvPr/>
          </p:nvSpPr>
          <p:spPr bwMode="auto">
            <a:xfrm>
              <a:off x="8209346" y="512356"/>
              <a:ext cx="210871" cy="1033832"/>
            </a:xfrm>
            <a:prstGeom prst="cloud">
              <a:avLst/>
            </a:prstGeom>
            <a:noFill/>
            <a:ln w="9525">
              <a:noFill/>
              <a:miter lim="800000"/>
              <a:headEnd/>
              <a:tailEnd/>
            </a:ln>
            <a:effectLst/>
          </p:spPr>
          <p:txBody>
            <a:bodyPr wrap="none" anchor="ctr">
              <a:spAutoFit/>
            </a:bodyPr>
            <a:ls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EG" sz="5400" b="0" i="0" u="none" strike="noStrike" kern="1200" cap="none" spc="0" normalizeH="0" baseline="0" noProof="0" dirty="0">
                <a:ln>
                  <a:solidFill>
                    <a:srgbClr val="FF0000"/>
                  </a:solidFill>
                </a:ln>
                <a:solidFill>
                  <a:prstClr val="black"/>
                </a:solidFill>
                <a:effectLst/>
                <a:uLnTx/>
                <a:uFillTx/>
                <a:latin typeface="Arial" pitchFamily="34" charset="0"/>
                <a:ea typeface="+mn-ea"/>
                <a:cs typeface="Arial" pitchFamily="34" charset="0"/>
              </a:endParaRPr>
            </a:p>
          </p:txBody>
        </p:sp>
      </p:grpSp>
      <p:sp>
        <p:nvSpPr>
          <p:cNvPr id="19" name="Rectangle 1"/>
          <p:cNvSpPr/>
          <p:nvPr/>
        </p:nvSpPr>
        <p:spPr>
          <a:xfrm>
            <a:off x="6228184" y="332656"/>
            <a:ext cx="2267211" cy="646331"/>
          </a:xfrm>
          <a:prstGeom prst="rect">
            <a:avLst/>
          </a:prstGeom>
        </p:spPr>
        <p:txBody>
          <a:bodyPr wrap="square">
            <a:spAutoFit/>
          </a:bodyPr>
          <a:ls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الوحدة الثالثة</a:t>
            </a:r>
          </a:p>
        </p:txBody>
      </p:sp>
      <p:grpSp>
        <p:nvGrpSpPr>
          <p:cNvPr id="20" name="Group 13"/>
          <p:cNvGrpSpPr>
            <a:grpSpLocks/>
          </p:cNvGrpSpPr>
          <p:nvPr/>
        </p:nvGrpSpPr>
        <p:grpSpPr bwMode="auto">
          <a:xfrm>
            <a:off x="755576" y="1196753"/>
            <a:ext cx="7372495" cy="3660201"/>
            <a:chOff x="-398199" y="-691104"/>
            <a:chExt cx="7899157" cy="2691344"/>
          </a:xfrm>
          <a:noFill/>
        </p:grpSpPr>
        <p:sp>
          <p:nvSpPr>
            <p:cNvPr id="21" name="Wave 15"/>
            <p:cNvSpPr/>
            <p:nvPr/>
          </p:nvSpPr>
          <p:spPr>
            <a:xfrm>
              <a:off x="1500166" y="285728"/>
              <a:ext cx="6000792" cy="1714512"/>
            </a:xfrm>
            <a:prstGeom prst="doubleWave">
              <a:avLst/>
            </a:prstGeom>
            <a:grpFill/>
            <a:ln>
              <a:noFill/>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2400" b="1" i="0" u="none" strike="noStrike" kern="1200" cap="none" spc="0" normalizeH="0" baseline="0" noProof="0">
                <a:ln w="18415" cmpd="sng">
                  <a:solidFill>
                    <a:srgbClr val="FF0000"/>
                  </a:solidFill>
                  <a:prstDash val="solid"/>
                </a:ln>
                <a:solidFill>
                  <a:srgbClr val="C00000"/>
                </a:solidFill>
                <a:effectLst>
                  <a:outerShdw blurRad="63500" dir="3600000" algn="tl" rotWithShape="0">
                    <a:srgbClr val="000000">
                      <a:alpha val="70000"/>
                    </a:srgbClr>
                  </a:outerShdw>
                </a:effectLst>
                <a:uLnTx/>
                <a:uFillTx/>
                <a:latin typeface="Calibri"/>
                <a:ea typeface="+mn-ea"/>
                <a:cs typeface="Arial" panose="020B0604020202020204" pitchFamily="34" charset="0"/>
              </a:endParaRPr>
            </a:p>
          </p:txBody>
        </p:sp>
        <p:sp>
          <p:nvSpPr>
            <p:cNvPr id="22" name="Rectangle 1"/>
            <p:cNvSpPr>
              <a:spLocks noChangeArrowheads="1"/>
            </p:cNvSpPr>
            <p:nvPr/>
          </p:nvSpPr>
          <p:spPr bwMode="auto">
            <a:xfrm>
              <a:off x="-398199" y="-691104"/>
              <a:ext cx="5620450" cy="1172818"/>
            </a:xfrm>
            <a:prstGeom prst="doubleWave">
              <a:avLst/>
            </a:prstGeom>
            <a:grpFill/>
            <a:ln w="9525">
              <a:noFill/>
              <a:miter lim="800000"/>
              <a:headEnd/>
              <a:tailEnd/>
            </a:ln>
            <a:effectLst/>
          </p:spPr>
          <p:txBody>
            <a:bodyPr anchor="ctr">
              <a:spAutoFit/>
            </a:bodyPr>
            <a:ls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w="0"/>
                  <a:solidFill>
                    <a:srgbClr val="C00000"/>
                  </a:solidFill>
                  <a:effectLst>
                    <a:reflection blurRad="6350" stA="53000" endA="300" endPos="35500" dir="5400000" sy="-90000" algn="bl" rotWithShape="0"/>
                  </a:effectLst>
                  <a:uLnTx/>
                  <a:uFillTx/>
                  <a:latin typeface="Calibri"/>
                  <a:ea typeface="+mn-ea"/>
                  <a:cs typeface="Arial" panose="020B0604020202020204" pitchFamily="34" charset="0"/>
                </a:rPr>
                <a:t>الوعي الصحي</a:t>
              </a:r>
            </a:p>
          </p:txBody>
        </p:sp>
      </p:gr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voltage.wav"/>
          </p:stSnd>
        </p:sndAc>
      </p:transition>
    </mc:Choice>
    <mc:Fallback xmlns="">
      <p:transition spd="slow">
        <p:fade/>
        <p:sndAc>
          <p:stSnd>
            <p:snd r:embed="rId4"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750"/>
                                        <p:tgtEl>
                                          <p:spTgt spid="11"/>
                                        </p:tgtEl>
                                      </p:cBhvr>
                                    </p:animEffect>
                                  </p:childTnLst>
                                </p:cTn>
                              </p:par>
                            </p:childTnLst>
                          </p:cTn>
                        </p:par>
                        <p:par>
                          <p:cTn id="8" fill="hold">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750"/>
                                        <p:tgtEl>
                                          <p:spTgt spid="19"/>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F381132B-8EEC-465A-BD34-BA4385EB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9592" y="609600"/>
            <a:ext cx="7272808" cy="5198211"/>
          </a:xfrm>
          <a:prstGeom prst="rect">
            <a:avLst/>
          </a:prstGeom>
        </p:spPr>
      </p:pic>
      <p:sp>
        <p:nvSpPr>
          <p:cNvPr id="7" name="مربع نص 6"/>
          <p:cNvSpPr txBox="1"/>
          <p:nvPr/>
        </p:nvSpPr>
        <p:spPr>
          <a:xfrm>
            <a:off x="1447800" y="1447800"/>
            <a:ext cx="6019800" cy="3477875"/>
          </a:xfrm>
          <a:prstGeom prst="rect">
            <a:avLst/>
          </a:prstGeom>
          <a:solidFill>
            <a:schemeClr val="bg1"/>
          </a:solidFill>
          <a:effectLst>
            <a:softEdge rad="317500"/>
          </a:effectLst>
        </p:spPr>
        <p:txBody>
          <a:bodyPr wrap="square" rtlCol="0">
            <a:spAutoFit/>
          </a:bodyPr>
          <a:lstStyle/>
          <a:p>
            <a:pPr marL="571500" indent="-571500" algn="ctr" rtl="1">
              <a:buFont typeface="Wingdings" pitchFamily="2" charset="2"/>
              <a:buChar char="v"/>
            </a:pPr>
            <a:r>
              <a:rPr lang="ar-EG"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إرشادات للكتابة:</a:t>
            </a:r>
          </a:p>
          <a:p>
            <a:pPr marL="571500" indent="-571500" algn="ctr" rtl="1">
              <a:buFont typeface="Wingdings" pitchFamily="2" charset="2"/>
              <a:buChar char="ü"/>
            </a:pPr>
            <a:r>
              <a:rPr lang="ar-EG" sz="3600" b="1" dirty="0">
                <a:ln>
                  <a:solidFill>
                    <a:srgbClr val="C00000"/>
                  </a:solidFill>
                </a:ln>
                <a:solidFill>
                  <a:srgbClr val="FF0000"/>
                </a:solidFill>
              </a:rPr>
              <a:t>أختار القلم المناسب</a:t>
            </a:r>
          </a:p>
          <a:p>
            <a:pPr marL="571500" indent="-571500" algn="ctr" rtl="1">
              <a:buFont typeface="Wingdings" pitchFamily="2" charset="2"/>
              <a:buChar char="ü"/>
            </a:pPr>
            <a:r>
              <a:rPr lang="ar-EG" sz="3600" b="1" dirty="0">
                <a:ln>
                  <a:solidFill>
                    <a:srgbClr val="C00000"/>
                  </a:solidFill>
                </a:ln>
                <a:solidFill>
                  <a:srgbClr val="FF0000"/>
                </a:solidFill>
              </a:rPr>
              <a:t>أبعد الورقة عن عيني مسافة 30 سم وأجعلها مائلة إلى اليسار قليلاً.</a:t>
            </a:r>
          </a:p>
          <a:p>
            <a:pPr marL="571500" indent="-571500" algn="ctr" rtl="1">
              <a:buFont typeface="Wingdings" pitchFamily="2" charset="2"/>
              <a:buChar char="ü"/>
            </a:pPr>
            <a:r>
              <a:rPr lang="ar-EG" sz="3600" b="1" dirty="0">
                <a:ln>
                  <a:solidFill>
                    <a:srgbClr val="C00000"/>
                  </a:solidFill>
                </a:ln>
                <a:solidFill>
                  <a:srgbClr val="FF0000"/>
                </a:solidFill>
              </a:rPr>
              <a:t>أضع القلم بين السبابة والإبهام مستنداً على الوسطى</a:t>
            </a:r>
            <a:endParaRPr lang="en-US" sz="3600" b="1" dirty="0">
              <a:ln>
                <a:solidFill>
                  <a:srgbClr val="C00000"/>
                </a:solidFill>
              </a:ln>
              <a:solidFill>
                <a:srgbClr val="FF0000"/>
              </a:solidFill>
            </a:endParaRPr>
          </a:p>
        </p:txBody>
      </p:sp>
    </p:spTree>
    <p:extLst>
      <p:ext uri="{BB962C8B-B14F-4D97-AF65-F5344CB8AC3E}">
        <p14:creationId xmlns:p14="http://schemas.microsoft.com/office/powerpoint/2010/main" val="364793514"/>
      </p:ext>
    </p:extLst>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F381132B-8EEC-465A-BD34-BA4385EB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0154" y="457200"/>
            <a:ext cx="7332245" cy="5350611"/>
          </a:xfrm>
          <a:prstGeom prst="rect">
            <a:avLst/>
          </a:prstGeom>
        </p:spPr>
      </p:pic>
      <p:sp>
        <p:nvSpPr>
          <p:cNvPr id="7" name="مربع نص 6"/>
          <p:cNvSpPr txBox="1"/>
          <p:nvPr/>
        </p:nvSpPr>
        <p:spPr>
          <a:xfrm>
            <a:off x="1676399" y="1219200"/>
            <a:ext cx="6195905" cy="3785652"/>
          </a:xfrm>
          <a:prstGeom prst="rect">
            <a:avLst/>
          </a:prstGeom>
          <a:solidFill>
            <a:schemeClr val="bg1"/>
          </a:solidFill>
          <a:effectLst>
            <a:softEdge rad="317500"/>
          </a:effectLst>
        </p:spPr>
        <p:txBody>
          <a:bodyPr wrap="square" rtlCol="0">
            <a:spAutoFit/>
          </a:bodyPr>
          <a:lstStyle/>
          <a:p>
            <a:pPr marL="571500" indent="-571500" algn="ctr" rtl="1">
              <a:buFont typeface="Wingdings" pitchFamily="2" charset="2"/>
              <a:buChar char="ü"/>
            </a:pPr>
            <a:r>
              <a:rPr lang="ar-EG" sz="4000" b="1" dirty="0">
                <a:ln>
                  <a:solidFill>
                    <a:srgbClr val="C00000"/>
                  </a:solidFill>
                </a:ln>
                <a:solidFill>
                  <a:srgbClr val="FF0000"/>
                </a:solidFill>
              </a:rPr>
              <a:t>أبدأ الكتابة من أسفل الصفحة إلى أعلاها.</a:t>
            </a:r>
          </a:p>
          <a:p>
            <a:pPr marL="571500" indent="-571500" algn="ctr" rtl="1">
              <a:buFont typeface="Wingdings" pitchFamily="2" charset="2"/>
              <a:buChar char="ü"/>
            </a:pPr>
            <a:r>
              <a:rPr lang="ar-EG" sz="4000" b="1" dirty="0">
                <a:ln>
                  <a:solidFill>
                    <a:srgbClr val="C00000"/>
                  </a:solidFill>
                </a:ln>
                <a:solidFill>
                  <a:srgbClr val="FF0000"/>
                </a:solidFill>
              </a:rPr>
              <a:t>أكتب الكلمة دون توقف حتى الانتهاء من أصولها، ثم أضع النقط والحركات.</a:t>
            </a:r>
          </a:p>
          <a:p>
            <a:pPr marL="571500" indent="-571500" algn="ctr" rtl="1">
              <a:buFont typeface="Wingdings" pitchFamily="2" charset="2"/>
              <a:buChar char="ü"/>
            </a:pPr>
            <a:r>
              <a:rPr lang="ar-EG" sz="4000" b="1" dirty="0">
                <a:ln>
                  <a:solidFill>
                    <a:srgbClr val="C00000"/>
                  </a:solidFill>
                </a:ln>
                <a:solidFill>
                  <a:srgbClr val="FF0000"/>
                </a:solidFill>
              </a:rPr>
              <a:t>أهتم بنظافة الورقة وترتيبها.</a:t>
            </a:r>
            <a:endParaRPr lang="en-US" sz="4000" b="1" dirty="0">
              <a:ln>
                <a:solidFill>
                  <a:srgbClr val="C00000"/>
                </a:solidFill>
              </a:ln>
              <a:solidFill>
                <a:srgbClr val="FF0000"/>
              </a:solidFill>
            </a:endParaRPr>
          </a:p>
        </p:txBody>
      </p:sp>
    </p:spTree>
    <p:extLst>
      <p:ext uri="{BB962C8B-B14F-4D97-AF65-F5344CB8AC3E}">
        <p14:creationId xmlns:p14="http://schemas.microsoft.com/office/powerpoint/2010/main" val="3701669223"/>
      </p:ext>
    </p:extLst>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صورة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524001" y="1600201"/>
            <a:ext cx="5943599" cy="3048000"/>
          </a:xfrm>
          <a:prstGeom prst="rect">
            <a:avLst/>
          </a:prstGeom>
          <a:noFill/>
          <a:ln w="9525">
            <a:noFill/>
            <a:miter lim="800000"/>
            <a:headEnd/>
            <a:tailEnd/>
          </a:ln>
        </p:spPr>
      </p:pic>
      <p:sp>
        <p:nvSpPr>
          <p:cNvPr id="9" name="مستطيل 8"/>
          <p:cNvSpPr>
            <a:spLocks noChangeArrowheads="1"/>
          </p:cNvSpPr>
          <p:nvPr/>
        </p:nvSpPr>
        <p:spPr bwMode="auto">
          <a:xfrm>
            <a:off x="2590801" y="2221551"/>
            <a:ext cx="3200400" cy="1569660"/>
          </a:xfrm>
          <a:prstGeom prst="rect">
            <a:avLst/>
          </a:prstGeom>
          <a:noFill/>
          <a:ln w="9525">
            <a:noFill/>
            <a:miter lim="800000"/>
            <a:headEnd/>
            <a:tailEnd/>
          </a:ln>
        </p:spPr>
        <p:txBody>
          <a:bodyPr wrap="square">
            <a:spAutoFit/>
          </a:bodyPr>
          <a:lstStyle/>
          <a:p>
            <a:pPr algn="r" rtl="1"/>
            <a:r>
              <a:rPr lang="ar-EG" sz="9600" b="1" dirty="0">
                <a:solidFill>
                  <a:srgbClr val="FF0000"/>
                </a:solidFill>
                <a:latin typeface="Calibri" pitchFamily="34" charset="0"/>
              </a:rPr>
              <a:t>أرسم</a:t>
            </a:r>
            <a:endParaRPr lang="ar-EG" sz="9600" dirty="0">
              <a:solidFill>
                <a:srgbClr val="FF0000"/>
              </a:solidFill>
              <a:latin typeface="Calibri" pitchFamily="34" charset="0"/>
            </a:endParaRPr>
          </a:p>
        </p:txBody>
      </p:sp>
    </p:spTree>
    <p:extLst>
      <p:ext uri="{BB962C8B-B14F-4D97-AF65-F5344CB8AC3E}">
        <p14:creationId xmlns:p14="http://schemas.microsoft.com/office/powerpoint/2010/main" val="229644486"/>
      </p:ext>
    </p:extLst>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750"/>
                                        <p:tgtEl>
                                          <p:spTgt spid="5"/>
                                        </p:tgtEl>
                                      </p:cBhvr>
                                    </p:animEffect>
                                  </p:childTnLst>
                                </p:cTn>
                              </p:par>
                            </p:childTnLst>
                          </p:cTn>
                        </p:par>
                        <p:par>
                          <p:cTn id="8" fill="hold">
                            <p:stCondLst>
                              <p:cond delay="750"/>
                            </p:stCondLst>
                            <p:childTnLst>
                              <p:par>
                                <p:cTn id="9" presetID="21"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4)">
                                      <p:cBhvr>
                                        <p:cTn id="1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مخطط انسيابي: بطاقة 9"/>
          <p:cNvSpPr/>
          <p:nvPr/>
        </p:nvSpPr>
        <p:spPr>
          <a:xfrm>
            <a:off x="762000" y="685800"/>
            <a:ext cx="7525084" cy="4953000"/>
          </a:xfrm>
          <a:prstGeom prst="flowChartPunchedCard">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1" anchor="ctr"/>
          <a:lstStyle/>
          <a:p>
            <a:pPr algn="ctr" rtl="1" fontAlgn="auto">
              <a:spcBef>
                <a:spcPts val="0"/>
              </a:spcBef>
              <a:spcAft>
                <a:spcPts val="0"/>
              </a:spcAft>
              <a:defRPr/>
            </a:pPr>
            <a:endParaRPr lang="ar-EG"/>
          </a:p>
        </p:txBody>
      </p:sp>
      <p:sp>
        <p:nvSpPr>
          <p:cNvPr id="11" name="Rectangle 1"/>
          <p:cNvSpPr>
            <a:spLocks noChangeArrowheads="1"/>
          </p:cNvSpPr>
          <p:nvPr/>
        </p:nvSpPr>
        <p:spPr bwMode="auto">
          <a:xfrm>
            <a:off x="1250323" y="1807876"/>
            <a:ext cx="6548438" cy="3046988"/>
          </a:xfrm>
          <a:prstGeom prst="rect">
            <a:avLst/>
          </a:prstGeom>
          <a:noFill/>
          <a:ln w="9525">
            <a:noFill/>
            <a:miter lim="800000"/>
            <a:headEnd/>
            <a:tailEnd/>
          </a:ln>
        </p:spPr>
        <p:txBody>
          <a:bodyPr anchor="ctr">
            <a:spAutoFit/>
          </a:bodyPr>
          <a:lstStyle/>
          <a:p>
            <a:pPr algn="ctr" rtl="1"/>
            <a:r>
              <a:rPr lang="ar-EG" sz="4800" b="1" dirty="0">
                <a:solidFill>
                  <a:srgbClr val="FF0000"/>
                </a:solidFill>
                <a:latin typeface="Calibri" pitchFamily="34" charset="0"/>
              </a:rPr>
              <a:t>أكتب العبارة الآتية بخط النسخ:</a:t>
            </a:r>
          </a:p>
          <a:p>
            <a:pPr algn="ctr" rtl="1"/>
            <a:r>
              <a:rPr lang="ar-EG" sz="4800" b="1" dirty="0">
                <a:latin typeface="Calibri" pitchFamily="34" charset="0"/>
              </a:rPr>
              <a:t>من واجب الآباء والمؤسسات التربوية والصحية التثقيف حول الغذاء الصحي.</a:t>
            </a:r>
            <a:endParaRPr lang="en-US" sz="4800" dirty="0">
              <a:latin typeface="Calibri" pitchFamily="34" charset="0"/>
            </a:endParaRPr>
          </a:p>
        </p:txBody>
      </p:sp>
    </p:spTree>
    <p:extLst>
      <p:ext uri="{BB962C8B-B14F-4D97-AF65-F5344CB8AC3E}">
        <p14:creationId xmlns:p14="http://schemas.microsoft.com/office/powerpoint/2010/main" val="2619436228"/>
      </p:ext>
    </p:extLst>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F381132B-8EEC-465A-BD34-BA4385EB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000" y="507206"/>
            <a:ext cx="7032150" cy="5493866"/>
          </a:xfrm>
          <a:prstGeom prst="rect">
            <a:avLst/>
          </a:prstGeom>
        </p:spPr>
      </p:pic>
      <p:sp>
        <p:nvSpPr>
          <p:cNvPr id="7" name="مربع نص 6"/>
          <p:cNvSpPr txBox="1"/>
          <p:nvPr/>
        </p:nvSpPr>
        <p:spPr>
          <a:xfrm>
            <a:off x="1600201" y="1066800"/>
            <a:ext cx="5791199" cy="4154984"/>
          </a:xfrm>
          <a:prstGeom prst="rect">
            <a:avLst/>
          </a:prstGeom>
          <a:solidFill>
            <a:schemeClr val="bg1"/>
          </a:solidFill>
          <a:effectLst>
            <a:softEdge rad="317500"/>
          </a:effectLst>
        </p:spPr>
        <p:txBody>
          <a:bodyPr wrap="square" rtlCol="0">
            <a:spAutoFit/>
          </a:bodyPr>
          <a:lstStyle/>
          <a:p>
            <a:pPr marL="571500" indent="-571500" algn="ctr" rtl="1">
              <a:buFont typeface="Wingdings" pitchFamily="2" charset="2"/>
              <a:buChar char="v"/>
            </a:pPr>
            <a:r>
              <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مزايا خط النسخ</a:t>
            </a:r>
          </a:p>
          <a:p>
            <a:pPr marL="571500" indent="-571500" algn="ctr" rtl="1">
              <a:buFont typeface="Wingdings" pitchFamily="2" charset="2"/>
              <a:buChar char="v"/>
            </a:pPr>
            <a:endPar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571500" indent="-571500" algn="justLow" rtl="1">
              <a:buFont typeface="Wingdings" pitchFamily="2" charset="2"/>
              <a:buChar char="ü"/>
            </a:pPr>
            <a:r>
              <a:rPr lang="ar-EG" sz="3200" b="1" dirty="0">
                <a:ln>
                  <a:solidFill>
                    <a:srgbClr val="C00000"/>
                  </a:solidFill>
                </a:ln>
                <a:solidFill>
                  <a:srgbClr val="FF0000"/>
                </a:solidFill>
              </a:rPr>
              <a:t>هو أحد الخطوط الستة في اللغة العربية (الكوفي، والثلث، والنسخ، والفارسي، والديواني، والرقعة).</a:t>
            </a:r>
          </a:p>
          <a:p>
            <a:pPr marL="571500" indent="-571500" algn="justLow" rtl="1">
              <a:buFont typeface="Wingdings" pitchFamily="2" charset="2"/>
              <a:buChar char="ü"/>
            </a:pPr>
            <a:r>
              <a:rPr lang="ar-EG" sz="3200" b="1" dirty="0">
                <a:ln>
                  <a:solidFill>
                    <a:srgbClr val="C00000"/>
                  </a:solidFill>
                </a:ln>
                <a:solidFill>
                  <a:srgbClr val="FF0000"/>
                </a:solidFill>
              </a:rPr>
              <a:t>ويمتاز بروعة حروفه وببساطته ورصانته والحفاظ على استخدام كتابة السنن ويستخدم بكثرة في نسخ الكتب.</a:t>
            </a:r>
            <a:endParaRPr lang="en-US" sz="3200" b="1" dirty="0">
              <a:ln>
                <a:solidFill>
                  <a:srgbClr val="C00000"/>
                </a:solidFill>
              </a:ln>
              <a:solidFill>
                <a:srgbClr val="FF0000"/>
              </a:solidFill>
            </a:endParaRPr>
          </a:p>
        </p:txBody>
      </p:sp>
    </p:spTree>
    <p:extLst>
      <p:ext uri="{BB962C8B-B14F-4D97-AF65-F5344CB8AC3E}">
        <p14:creationId xmlns:p14="http://schemas.microsoft.com/office/powerpoint/2010/main" val="2488813699"/>
      </p:ext>
    </p:extLst>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rot="21572130">
            <a:off x="830029" y="1958164"/>
            <a:ext cx="7169150" cy="2555875"/>
          </a:xfrm>
          <a:prstGeom prst="rect">
            <a:avLst/>
          </a:prstGeom>
          <a:solidFill>
            <a:schemeClr val="tx2">
              <a:lumMod val="20000"/>
              <a:lumOff val="80000"/>
            </a:schemeClr>
          </a:solidFill>
          <a:ln w="9525">
            <a:noFill/>
            <a:miter lim="800000"/>
            <a:headEnd/>
            <a:tailEnd/>
          </a:ln>
        </p:spPr>
        <p:txBody>
          <a:bodyPr anchor="ctr">
            <a:spAutoFit/>
          </a:bodyPr>
          <a:lstStyle/>
          <a:p>
            <a:pPr algn="ctr"/>
            <a:r>
              <a:rPr lang="ar-SA" sz="4000" b="1" dirty="0">
                <a:solidFill>
                  <a:srgbClr val="404040"/>
                </a:solidFill>
                <a:cs typeface="Times New Roman" pitchFamily="18" charset="0"/>
              </a:rPr>
              <a:t>كَتَبَ يُوسُفُ في حِصَّةِ التَّواصُلِ الكتابيِّ نصًّا إِرشاديًّا، ثُمَّ عَرَضَهُ على مُعلِّمِهِ؛ لِيَطَّلِعَ عليهِ، ويَذْكُرَ لَهُ رَأْيَهُ فيما كَتَبَ، فَتناوَلَها الْمُعلِّمُ، وَنَظَرَ فيها فَوَجَدَها كَما ي</a:t>
            </a:r>
            <a:r>
              <a:rPr lang="ar-EG" sz="4000" b="1" dirty="0">
                <a:solidFill>
                  <a:srgbClr val="404040"/>
                </a:solidFill>
                <a:cs typeface="Times New Roman" pitchFamily="18" charset="0"/>
              </a:rPr>
              <a:t>أتي</a:t>
            </a:r>
            <a:r>
              <a:rPr lang="ar-SA" sz="4000" b="1" dirty="0">
                <a:solidFill>
                  <a:srgbClr val="404040"/>
                </a:solidFill>
                <a:cs typeface="Times New Roman" pitchFamily="18" charset="0"/>
              </a:rPr>
              <a:t>:</a:t>
            </a:r>
            <a:endParaRPr lang="ar-SA" sz="4000" dirty="0">
              <a:solidFill>
                <a:srgbClr val="404040"/>
              </a:solidFill>
            </a:endParaRPr>
          </a:p>
        </p:txBody>
      </p:sp>
    </p:spTree>
    <p:extLst>
      <p:ext uri="{BB962C8B-B14F-4D97-AF65-F5344CB8AC3E}">
        <p14:creationId xmlns:p14="http://schemas.microsoft.com/office/powerpoint/2010/main" val="134248629"/>
      </p:ext>
    </p:extLst>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wipe(down)">
                                      <p:cBhvr>
                                        <p:cTn id="7" dur="580">
                                          <p:stCondLst>
                                            <p:cond delay="0"/>
                                          </p:stCondLst>
                                        </p:cTn>
                                        <p:tgtEl>
                                          <p:spTgt spid="37889"/>
                                        </p:tgtEl>
                                      </p:cBhvr>
                                    </p:animEffect>
                                    <p:anim calcmode="lin" valueType="num">
                                      <p:cBhvr>
                                        <p:cTn id="8" dur="1822" tmFilter="0,0; 0.14,0.36; 0.43,0.73; 0.71,0.91; 1.0,1.0">
                                          <p:stCondLst>
                                            <p:cond delay="0"/>
                                          </p:stCondLst>
                                        </p:cTn>
                                        <p:tgtEl>
                                          <p:spTgt spid="3788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88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88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88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889"/>
                                        </p:tgtEl>
                                        <p:attrNameLst>
                                          <p:attrName>ppt_y</p:attrName>
                                        </p:attrNameLst>
                                      </p:cBhvr>
                                      <p:tavLst>
                                        <p:tav tm="0" fmla="#ppt_y-sin(pi*$)/81">
                                          <p:val>
                                            <p:fltVal val="0"/>
                                          </p:val>
                                        </p:tav>
                                        <p:tav tm="100000">
                                          <p:val>
                                            <p:fltVal val="1"/>
                                          </p:val>
                                        </p:tav>
                                      </p:tavLst>
                                    </p:anim>
                                    <p:animScale>
                                      <p:cBhvr>
                                        <p:cTn id="13" dur="26">
                                          <p:stCondLst>
                                            <p:cond delay="650"/>
                                          </p:stCondLst>
                                        </p:cTn>
                                        <p:tgtEl>
                                          <p:spTgt spid="37889"/>
                                        </p:tgtEl>
                                      </p:cBhvr>
                                      <p:to x="100000" y="60000"/>
                                    </p:animScale>
                                    <p:animScale>
                                      <p:cBhvr>
                                        <p:cTn id="14" dur="166" decel="50000">
                                          <p:stCondLst>
                                            <p:cond delay="676"/>
                                          </p:stCondLst>
                                        </p:cTn>
                                        <p:tgtEl>
                                          <p:spTgt spid="37889"/>
                                        </p:tgtEl>
                                      </p:cBhvr>
                                      <p:to x="100000" y="100000"/>
                                    </p:animScale>
                                    <p:animScale>
                                      <p:cBhvr>
                                        <p:cTn id="15" dur="26">
                                          <p:stCondLst>
                                            <p:cond delay="1312"/>
                                          </p:stCondLst>
                                        </p:cTn>
                                        <p:tgtEl>
                                          <p:spTgt spid="37889"/>
                                        </p:tgtEl>
                                      </p:cBhvr>
                                      <p:to x="100000" y="80000"/>
                                    </p:animScale>
                                    <p:animScale>
                                      <p:cBhvr>
                                        <p:cTn id="16" dur="166" decel="50000">
                                          <p:stCondLst>
                                            <p:cond delay="1338"/>
                                          </p:stCondLst>
                                        </p:cTn>
                                        <p:tgtEl>
                                          <p:spTgt spid="37889"/>
                                        </p:tgtEl>
                                      </p:cBhvr>
                                      <p:to x="100000" y="100000"/>
                                    </p:animScale>
                                    <p:animScale>
                                      <p:cBhvr>
                                        <p:cTn id="17" dur="26">
                                          <p:stCondLst>
                                            <p:cond delay="1642"/>
                                          </p:stCondLst>
                                        </p:cTn>
                                        <p:tgtEl>
                                          <p:spTgt spid="37889"/>
                                        </p:tgtEl>
                                      </p:cBhvr>
                                      <p:to x="100000" y="90000"/>
                                    </p:animScale>
                                    <p:animScale>
                                      <p:cBhvr>
                                        <p:cTn id="18" dur="166" decel="50000">
                                          <p:stCondLst>
                                            <p:cond delay="1668"/>
                                          </p:stCondLst>
                                        </p:cTn>
                                        <p:tgtEl>
                                          <p:spTgt spid="37889"/>
                                        </p:tgtEl>
                                      </p:cBhvr>
                                      <p:to x="100000" y="100000"/>
                                    </p:animScale>
                                    <p:animScale>
                                      <p:cBhvr>
                                        <p:cTn id="19" dur="26">
                                          <p:stCondLst>
                                            <p:cond delay="1808"/>
                                          </p:stCondLst>
                                        </p:cTn>
                                        <p:tgtEl>
                                          <p:spTgt spid="37889"/>
                                        </p:tgtEl>
                                      </p:cBhvr>
                                      <p:to x="100000" y="95000"/>
                                    </p:animScale>
                                    <p:animScale>
                                      <p:cBhvr>
                                        <p:cTn id="20" dur="166" decel="50000">
                                          <p:stCondLst>
                                            <p:cond delay="1834"/>
                                          </p:stCondLst>
                                        </p:cTn>
                                        <p:tgtEl>
                                          <p:spTgt spid="3788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صورة 2" descr="تنزظ.png"/>
          <p:cNvPicPr>
            <a:picLocks noChangeAspect="1"/>
          </p:cNvPicPr>
          <p:nvPr/>
        </p:nvPicPr>
        <p:blipFill>
          <a:blip r:embed="rId3"/>
          <a:stretch>
            <a:fillRect/>
          </a:stretch>
        </p:blipFill>
        <p:spPr bwMode="auto">
          <a:xfrm>
            <a:off x="762000" y="914400"/>
            <a:ext cx="7543800" cy="502717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مجموعة 4"/>
          <p:cNvGrpSpPr>
            <a:grpSpLocks/>
          </p:cNvGrpSpPr>
          <p:nvPr/>
        </p:nvGrpSpPr>
        <p:grpSpPr bwMode="auto">
          <a:xfrm>
            <a:off x="838200" y="2057400"/>
            <a:ext cx="7391401" cy="1643063"/>
            <a:chOff x="609600" y="2057400"/>
            <a:chExt cx="7929619" cy="1643074"/>
          </a:xfrm>
          <a:solidFill>
            <a:srgbClr val="00B0F0"/>
          </a:solidFill>
        </p:grpSpPr>
        <p:pic>
          <p:nvPicPr>
            <p:cNvPr id="7175" name="صورة 3" descr="57354alsh3er.gif"/>
            <p:cNvPicPr>
              <a:picLocks noChangeAspect="1"/>
            </p:cNvPicPr>
            <p:nvPr/>
          </p:nvPicPr>
          <p:blipFill>
            <a:blip r:embed="rId3" cstate="print"/>
            <a:srcRect/>
            <a:stretch>
              <a:fillRect/>
            </a:stretch>
          </p:blipFill>
          <p:spPr bwMode="auto">
            <a:xfrm>
              <a:off x="2438413" y="2687781"/>
              <a:ext cx="457203" cy="477985"/>
            </a:xfrm>
            <a:prstGeom prst="rect">
              <a:avLst/>
            </a:prstGeom>
            <a:grpFill/>
            <a:ln w="9525">
              <a:noFill/>
              <a:miter lim="800000"/>
              <a:headEnd/>
              <a:tailEnd/>
            </a:ln>
          </p:spPr>
        </p:pic>
        <p:sp>
          <p:nvSpPr>
            <p:cNvPr id="2" name="Trapezoid 9"/>
            <p:cNvSpPr/>
            <p:nvPr/>
          </p:nvSpPr>
          <p:spPr>
            <a:xfrm>
              <a:off x="609600" y="2057400"/>
              <a:ext cx="7929619" cy="1643074"/>
            </a:xfrm>
            <a:prstGeom prst="parallelogram">
              <a:avLst/>
            </a:prstGeom>
            <a:grpFill/>
            <a:ln w="38100">
              <a:solidFill>
                <a:srgbClr val="0000FF"/>
              </a:solidFill>
            </a:ln>
            <a:effectLst>
              <a:outerShdw blurRad="279400" sx="102000" sy="102000" algn="ctr" rotWithShape="0">
                <a:srgbClr val="FFFF00"/>
              </a:outerShdw>
            </a:effectLst>
            <a:scene3d>
              <a:camera prst="orthographicFront"/>
              <a:lightRig rig="threePt" dir="t"/>
            </a:scene3d>
            <a:sp3d>
              <a:bevelT w="254000" h="25400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مستطيل 2"/>
          <p:cNvSpPr>
            <a:spLocks noChangeArrowheads="1"/>
          </p:cNvSpPr>
          <p:nvPr/>
        </p:nvSpPr>
        <p:spPr bwMode="auto">
          <a:xfrm>
            <a:off x="1143000" y="2554069"/>
            <a:ext cx="6672018" cy="646331"/>
          </a:xfrm>
          <a:prstGeom prst="rect">
            <a:avLst/>
          </a:prstGeom>
          <a:noFill/>
          <a:ln w="9525">
            <a:noFill/>
            <a:miter lim="800000"/>
            <a:headEnd/>
            <a:tailEnd/>
          </a:ln>
        </p:spPr>
        <p:txBody>
          <a:bodyPr wrap="none">
            <a:spAutoFit/>
          </a:bodyPr>
          <a:lstStyle/>
          <a:p>
            <a:r>
              <a:rPr lang="ar-SA" sz="3600" b="1" dirty="0">
                <a:solidFill>
                  <a:srgbClr val="C00000"/>
                </a:solidFill>
                <a:latin typeface="Calibri" pitchFamily="34" charset="0"/>
              </a:rPr>
              <a:t>وبَعْدَ أَنِ انتهى مِنْ قراءةِ النَّصِّ قال لِيُوسُفَ</a:t>
            </a:r>
            <a:r>
              <a:rPr lang="ar-EG" sz="3600" b="1" dirty="0">
                <a:solidFill>
                  <a:srgbClr val="C00000"/>
                </a:solidFill>
                <a:latin typeface="Calibri" pitchFamily="34" charset="0"/>
              </a:rPr>
              <a:t>:</a:t>
            </a:r>
            <a:endParaRPr lang="ar-EG" sz="3600" dirty="0">
              <a:solidFill>
                <a:srgbClr val="C00000"/>
              </a:solidFill>
              <a:latin typeface="Calibri" pitchFamily="34" charset="0"/>
            </a:endParaRPr>
          </a:p>
        </p:txBody>
      </p:sp>
    </p:spTree>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209800" y="2057400"/>
            <a:ext cx="4267200" cy="1938338"/>
          </a:xfrm>
          <a:prstGeom prst="rect">
            <a:avLst/>
          </a:prstGeom>
          <a:noFill/>
          <a:ln w="9525">
            <a:noFill/>
            <a:miter lim="800000"/>
            <a:headEnd/>
            <a:tailEnd/>
          </a:ln>
        </p:spPr>
        <p:txBody>
          <a:bodyPr anchor="ctr">
            <a:spAutoFit/>
          </a:bodyPr>
          <a:lstStyle/>
          <a:p>
            <a:pPr algn="ctr"/>
            <a:r>
              <a:rPr lang="ar-SA" sz="4000" b="1" dirty="0">
                <a:solidFill>
                  <a:srgbClr val="800000"/>
                </a:solidFill>
                <a:cs typeface="Times New Roman" pitchFamily="18" charset="0"/>
              </a:rPr>
              <a:t>يا يُوسُفُ، لقدْ وَجَدْتُ صُعوبَةً في قراءةِ ما كَتَبْتَ، ومَشَقَّةً في فَهمِهِ.</a:t>
            </a:r>
            <a:endParaRPr lang="ar-SA" sz="4000" dirty="0">
              <a:solidFill>
                <a:srgbClr val="800000"/>
              </a:solidFill>
            </a:endParaRPr>
          </a:p>
        </p:txBody>
      </p:sp>
    </p:spTree>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animEffect transition="in" filter="circle(in)">
                                      <p:cBhvr>
                                        <p:cTn id="7" dur="2000"/>
                                        <p:tgtEl>
                                          <p:spTgt spid="34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ستطيل 4"/>
          <p:cNvSpPr>
            <a:spLocks noChangeArrowheads="1"/>
          </p:cNvSpPr>
          <p:nvPr/>
        </p:nvSpPr>
        <p:spPr bwMode="auto">
          <a:xfrm>
            <a:off x="1219200" y="2362200"/>
            <a:ext cx="6445250" cy="1938338"/>
          </a:xfrm>
          <a:prstGeom prst="rect">
            <a:avLst/>
          </a:prstGeom>
          <a:noFill/>
          <a:ln w="9525">
            <a:noFill/>
            <a:miter lim="800000"/>
            <a:headEnd/>
            <a:tailEnd/>
          </a:ln>
        </p:spPr>
        <p:txBody>
          <a:bodyPr>
            <a:spAutoFit/>
          </a:bodyPr>
          <a:lstStyle/>
          <a:p>
            <a:pPr algn="ctr"/>
            <a:r>
              <a:rPr lang="ar-SA" sz="6000" b="1" dirty="0">
                <a:latin typeface="Calibri" pitchFamily="34" charset="0"/>
              </a:rPr>
              <a:t>فقال يوسفُ: لمَ يا مُعلِّمي؟</a:t>
            </a:r>
            <a:endParaRPr lang="ar-EG" sz="6000" dirty="0">
              <a:latin typeface="Calibri" pitchFamily="34" charset="0"/>
            </a:endParaRPr>
          </a:p>
        </p:txBody>
      </p:sp>
    </p:spTree>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D4CED159-AFEE-47FB-97B3-645CBAAE5CDC}"/>
              </a:ext>
            </a:extLst>
          </p:cNvPr>
          <p:cNvSpPr txBox="1"/>
          <p:nvPr/>
        </p:nvSpPr>
        <p:spPr>
          <a:xfrm>
            <a:off x="1524000" y="2971800"/>
            <a:ext cx="6553200" cy="1827193"/>
          </a:xfrm>
          <a:prstGeom prst="cloud">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720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t>الرسم</a:t>
            </a:r>
            <a:r>
              <a:rPr kumimoji="0" lang="ar-EG" sz="7200" b="1" i="0" u="none" strike="noStrike" kern="1200" cap="none" spc="0" normalizeH="0" noProof="0" dirty="0">
                <a:ln>
                  <a:noFill/>
                </a:ln>
                <a:solidFill>
                  <a:srgbClr val="FF0000"/>
                </a:solidFill>
                <a:effectLst/>
                <a:uLnTx/>
                <a:uFillTx/>
                <a:latin typeface="Arial" pitchFamily="34" charset="0"/>
                <a:ea typeface="+mn-ea"/>
                <a:cs typeface="Times New Roman" pitchFamily="18" charset="0"/>
              </a:rPr>
              <a:t> </a:t>
            </a:r>
            <a:r>
              <a:rPr kumimoji="0" lang="ar-EG" sz="720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t>الكتابي</a:t>
            </a:r>
            <a:endParaRPr kumimoji="0" lang="ar-SA" sz="7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4" name="صورة 3" descr="صورة1.png">
            <a:extLst>
              <a:ext uri="{FF2B5EF4-FFF2-40B4-BE49-F238E27FC236}">
                <a16:creationId xmlns:a16="http://schemas.microsoft.com/office/drawing/2014/main" id="{4644AE1F-AC36-458C-9228-9056298A0E35}"/>
              </a:ext>
            </a:extLst>
          </p:cNvPr>
          <p:cNvPicPr>
            <a:picLocks noChangeAspect="1"/>
          </p:cNvPicPr>
          <p:nvPr/>
        </p:nvPicPr>
        <p:blipFill>
          <a:blip r:embed="rId3"/>
          <a:stretch>
            <a:fillRect/>
          </a:stretch>
        </p:blipFill>
        <p:spPr>
          <a:xfrm>
            <a:off x="1585780" y="990600"/>
            <a:ext cx="2823421" cy="2401824"/>
          </a:xfrm>
          <a:prstGeom prst="rect">
            <a:avLst/>
          </a:prstGeom>
        </p:spPr>
      </p:pic>
    </p:spTree>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114425" y="1652588"/>
            <a:ext cx="6731000" cy="3970337"/>
          </a:xfrm>
          <a:prstGeom prst="rect">
            <a:avLst/>
          </a:prstGeom>
          <a:noFill/>
          <a:ln w="9525">
            <a:noFill/>
            <a:miter lim="800000"/>
            <a:headEnd/>
            <a:tailEnd/>
          </a:ln>
        </p:spPr>
        <p:txBody>
          <a:bodyPr anchor="ctr">
            <a:spAutoFit/>
          </a:bodyPr>
          <a:lstStyle/>
          <a:p>
            <a:pPr algn="ctr"/>
            <a:r>
              <a:rPr lang="ar-SA" sz="3600" b="1" dirty="0">
                <a:solidFill>
                  <a:srgbClr val="0000FF"/>
                </a:solidFill>
                <a:cs typeface="Times New Roman" pitchFamily="18" charset="0"/>
              </a:rPr>
              <a:t>قال الْمُعَلِّمُ</a:t>
            </a:r>
            <a:r>
              <a:rPr lang="ar-SA" sz="3600" b="1" dirty="0">
                <a:cs typeface="Times New Roman" pitchFamily="18" charset="0"/>
              </a:rPr>
              <a:t>: </a:t>
            </a:r>
            <a:r>
              <a:rPr lang="ar-SA" sz="3600" b="1" dirty="0">
                <a:solidFill>
                  <a:srgbClr val="800000"/>
                </a:solidFill>
                <a:cs typeface="Times New Roman" pitchFamily="18" charset="0"/>
              </a:rPr>
              <a:t>لأنَّ خَطَّكَ غيرُ واضِحٍ، والْكلِماتِ غيرُ صَحيحةٍ، والسُّطورَ غيرُ مُسْتَقيمَةٍ؛ فهيَ تميلُ إلى أَسْفَلَ، أَو تَتَّجِهُ إِلى أَعْلى، ولَمْ تَرسمُ الْحروفَ بأَشْكالِها الْمعروفةِ في خَطِّ النَّسخِ، ولَمْ تَتركْ مسافَةً بينَ الْكَلِماتِ</a:t>
            </a:r>
            <a:r>
              <a:rPr lang="ar-EG" sz="3600" b="1" dirty="0">
                <a:solidFill>
                  <a:srgbClr val="800000"/>
                </a:solidFill>
                <a:cs typeface="Times New Roman" pitchFamily="18" charset="0"/>
              </a:rPr>
              <a:t>.</a:t>
            </a:r>
            <a:r>
              <a:rPr lang="ar-SA" sz="3600" b="1" dirty="0">
                <a:solidFill>
                  <a:srgbClr val="800000"/>
                </a:solidFill>
                <a:cs typeface="Times New Roman" pitchFamily="18" charset="0"/>
              </a:rPr>
              <a:t> وَفَوقَ ذلِكَ أَهْمَلتَ وَضْعَ علاماتِ التَّرقيمِ، وهي مُهمَّةٌ جدًّا؛ لأَنَّها تُعينُ على فَهمِ النَّصِّ.</a:t>
            </a:r>
            <a:endParaRPr lang="ar-SA" sz="3600" dirty="0">
              <a:solidFill>
                <a:srgbClr val="800000"/>
              </a:solidFill>
            </a:endParaRPr>
          </a:p>
        </p:txBody>
      </p:sp>
    </p:spTree>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wheel(1)">
                                      <p:cBhvr>
                                        <p:cTn id="7" dur="2000"/>
                                        <p:tgtEl>
                                          <p:spTgt spid="32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مجموعة 6"/>
          <p:cNvGrpSpPr>
            <a:grpSpLocks/>
          </p:cNvGrpSpPr>
          <p:nvPr/>
        </p:nvGrpSpPr>
        <p:grpSpPr bwMode="auto">
          <a:xfrm>
            <a:off x="1562100" y="1143000"/>
            <a:ext cx="6019799" cy="3962399"/>
            <a:chOff x="3206518" y="1676400"/>
            <a:chExt cx="2730966" cy="2895599"/>
          </a:xfrm>
        </p:grpSpPr>
        <p:pic>
          <p:nvPicPr>
            <p:cNvPr id="11269" name="صورة 5" descr="1296994o5t5xavmmm.gif"/>
            <p:cNvPicPr>
              <a:picLocks noChangeAspect="1"/>
            </p:cNvPicPr>
            <p:nvPr/>
          </p:nvPicPr>
          <p:blipFill>
            <a:blip r:embed="rId3" cstate="print"/>
            <a:srcRect/>
            <a:stretch>
              <a:fillRect/>
            </a:stretch>
          </p:blipFill>
          <p:spPr bwMode="auto">
            <a:xfrm>
              <a:off x="4267201" y="1828800"/>
              <a:ext cx="685801" cy="638175"/>
            </a:xfrm>
            <a:prstGeom prst="rect">
              <a:avLst/>
            </a:prstGeom>
            <a:noFill/>
            <a:ln w="9525">
              <a:noFill/>
              <a:miter lim="800000"/>
              <a:headEnd/>
              <a:tailEnd/>
            </a:ln>
          </p:spPr>
        </p:pic>
        <p:pic>
          <p:nvPicPr>
            <p:cNvPr id="11268" name="صورة 3"/>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3206518" y="1676400"/>
              <a:ext cx="2730966" cy="2895599"/>
            </a:xfrm>
            <a:prstGeom prst="rect">
              <a:avLst/>
            </a:prstGeom>
            <a:noFill/>
            <a:ln w="9525">
              <a:noFill/>
              <a:miter lim="800000"/>
              <a:headEnd/>
              <a:tailEnd/>
            </a:ln>
          </p:spPr>
        </p:pic>
      </p:grpSp>
      <p:sp>
        <p:nvSpPr>
          <p:cNvPr id="5" name="مستطيل 4"/>
          <p:cNvSpPr>
            <a:spLocks noChangeArrowheads="1"/>
          </p:cNvSpPr>
          <p:nvPr/>
        </p:nvSpPr>
        <p:spPr bwMode="auto">
          <a:xfrm>
            <a:off x="3205066" y="2794000"/>
            <a:ext cx="3424334" cy="1015663"/>
          </a:xfrm>
          <a:prstGeom prst="rect">
            <a:avLst/>
          </a:prstGeom>
          <a:noFill/>
          <a:ln w="9525">
            <a:noFill/>
            <a:miter lim="800000"/>
            <a:headEnd/>
            <a:tailEnd/>
          </a:ln>
        </p:spPr>
        <p:txBody>
          <a:bodyPr wrap="none">
            <a:spAutoFit/>
          </a:bodyPr>
          <a:lstStyle/>
          <a:p>
            <a:r>
              <a:rPr lang="ar-SA" sz="6000" b="1" dirty="0">
                <a:solidFill>
                  <a:srgbClr val="C00000"/>
                </a:solidFill>
                <a:latin typeface="Calibri" pitchFamily="34" charset="0"/>
              </a:rPr>
              <a:t>والسؤالُ الآنَ</a:t>
            </a:r>
            <a:endParaRPr lang="ar-EG" sz="6000" dirty="0">
              <a:solidFill>
                <a:srgbClr val="C00000"/>
              </a:solidFill>
              <a:latin typeface="Calibri" pitchFamily="34" charset="0"/>
            </a:endParaRPr>
          </a:p>
        </p:txBody>
      </p:sp>
    </p:spTree>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rapezoid 11"/>
          <p:cNvSpPr/>
          <p:nvPr/>
        </p:nvSpPr>
        <p:spPr bwMode="auto">
          <a:xfrm rot="10800000">
            <a:off x="633106" y="1371600"/>
            <a:ext cx="7825094" cy="3595688"/>
          </a:xfrm>
          <a:prstGeom prst="ellipse">
            <a:avLst/>
          </a:prstGeom>
          <a:solidFill>
            <a:schemeClr val="tx2">
              <a:lumMod val="40000"/>
              <a:lumOff val="60000"/>
            </a:schemeClr>
          </a:solidFill>
          <a:ln w="57150">
            <a:solidFill>
              <a:srgbClr val="00FFFF"/>
            </a:solidFill>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10" name="Rectangle 1"/>
          <p:cNvSpPr>
            <a:spLocks noChangeArrowheads="1"/>
          </p:cNvSpPr>
          <p:nvPr/>
        </p:nvSpPr>
        <p:spPr bwMode="auto">
          <a:xfrm>
            <a:off x="1504796" y="2087940"/>
            <a:ext cx="6081713" cy="1569660"/>
          </a:xfrm>
          <a:prstGeom prst="rect">
            <a:avLst/>
          </a:prstGeom>
          <a:noFill/>
          <a:ln w="9525">
            <a:noFill/>
            <a:miter lim="800000"/>
            <a:headEnd/>
            <a:tailEnd/>
          </a:ln>
        </p:spPr>
        <p:txBody>
          <a:bodyPr wrap="square" anchor="ctr">
            <a:spAutoFit/>
          </a:bodyPr>
          <a:lstStyle/>
          <a:p>
            <a:pPr algn="ctr"/>
            <a:r>
              <a:rPr lang="ar-SA" sz="3200" b="1" dirty="0">
                <a:cs typeface="Times New Roman" pitchFamily="18" charset="0"/>
              </a:rPr>
              <a:t>هل أَسْتَطيعُ إعادةِ كِتابةِ الإرْشاداتِ الَّتي كَتَبها يُوسفُ؛ لِتكونَ صحيحةً وواضِحَةً مَعَ مُراعاةِ قواعِدِ الخَطِّ والإملاءِ والتَّرقيمِ.</a:t>
            </a:r>
            <a:endParaRPr lang="ar-SA" sz="3200" dirty="0"/>
          </a:p>
        </p:txBody>
      </p:sp>
      <p:sp>
        <p:nvSpPr>
          <p:cNvPr id="11" name="مستطيل 10"/>
          <p:cNvSpPr>
            <a:spLocks noChangeArrowheads="1"/>
          </p:cNvSpPr>
          <p:nvPr/>
        </p:nvSpPr>
        <p:spPr bwMode="auto">
          <a:xfrm>
            <a:off x="2430930" y="3666054"/>
            <a:ext cx="5155579" cy="707886"/>
          </a:xfrm>
          <a:prstGeom prst="rect">
            <a:avLst/>
          </a:prstGeom>
          <a:noFill/>
          <a:ln w="9525">
            <a:noFill/>
            <a:miter lim="800000"/>
            <a:headEnd/>
            <a:tailEnd/>
          </a:ln>
        </p:spPr>
        <p:txBody>
          <a:bodyPr wrap="none">
            <a:spAutoFit/>
          </a:bodyPr>
          <a:lstStyle/>
          <a:p>
            <a:r>
              <a:rPr lang="ar-SA" sz="4000" b="1" dirty="0">
                <a:solidFill>
                  <a:srgbClr val="C00000"/>
                </a:solidFill>
                <a:latin typeface="Calibri" pitchFamily="34" charset="0"/>
              </a:rPr>
              <a:t>أُحاولُ ذَلِكَ في الْمِساحَةِ الآتية</a:t>
            </a:r>
            <a:r>
              <a:rPr lang="ar-EG" sz="4000" b="1" dirty="0">
                <a:solidFill>
                  <a:srgbClr val="C00000"/>
                </a:solidFill>
                <a:latin typeface="Calibri" pitchFamily="34" charset="0"/>
              </a:rPr>
              <a:t>:</a:t>
            </a:r>
            <a:endParaRPr lang="ar-EG" sz="4000" dirty="0">
              <a:solidFill>
                <a:srgbClr val="C00000"/>
              </a:solidFill>
              <a:latin typeface="Calibri" pitchFamily="34" charset="0"/>
            </a:endParaRPr>
          </a:p>
        </p:txBody>
      </p:sp>
    </p:spTree>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00100" y="381000"/>
            <a:ext cx="7696200" cy="5695950"/>
          </a:xfrm>
          <a:prstGeom prst="rect">
            <a:avLst/>
          </a:prstGeom>
          <a:noFill/>
          <a:ln w="9525">
            <a:noFill/>
            <a:miter lim="800000"/>
            <a:headEnd/>
            <a:tailEnd/>
          </a:ln>
        </p:spPr>
      </p:pic>
      <p:sp>
        <p:nvSpPr>
          <p:cNvPr id="3" name="مربع نص 2"/>
          <p:cNvSpPr txBox="1">
            <a:spLocks noChangeArrowheads="1"/>
          </p:cNvSpPr>
          <p:nvPr/>
        </p:nvSpPr>
        <p:spPr bwMode="auto">
          <a:xfrm>
            <a:off x="914400" y="1295400"/>
            <a:ext cx="4267200" cy="1077218"/>
          </a:xfrm>
          <a:prstGeom prst="rect">
            <a:avLst/>
          </a:prstGeom>
          <a:noFill/>
          <a:ln w="9525">
            <a:noFill/>
            <a:miter lim="800000"/>
            <a:headEnd/>
            <a:tailEnd/>
          </a:ln>
        </p:spPr>
        <p:txBody>
          <a:bodyPr wrap="square">
            <a:spAutoFit/>
          </a:bodyPr>
          <a:lstStyle/>
          <a:p>
            <a:r>
              <a:rPr lang="ar-SA" sz="3200" b="1" dirty="0">
                <a:effectLst>
                  <a:outerShdw blurRad="38100" dist="38100" dir="2700000" algn="tl">
                    <a:srgbClr val="000000">
                      <a:alpha val="43137"/>
                    </a:srgbClr>
                  </a:outerShdw>
                </a:effectLst>
                <a:latin typeface="Calibri" pitchFamily="34" charset="0"/>
              </a:rPr>
              <a:t>لتجنب لدغات العقرب، انتبهوا إلى الإرشادات التالية:</a:t>
            </a:r>
            <a:endParaRPr lang="en-US" sz="3200" dirty="0">
              <a:effectLst>
                <a:outerShdw blurRad="38100" dist="38100" dir="2700000" algn="tl">
                  <a:srgbClr val="000000">
                    <a:alpha val="43137"/>
                  </a:srgbClr>
                </a:outerShdw>
              </a:effectLst>
              <a:latin typeface="Calibri" pitchFamily="34" charset="0"/>
            </a:endParaRPr>
          </a:p>
        </p:txBody>
      </p:sp>
      <p:sp>
        <p:nvSpPr>
          <p:cNvPr id="4" name="مربع نص 3"/>
          <p:cNvSpPr txBox="1">
            <a:spLocks noChangeArrowheads="1"/>
          </p:cNvSpPr>
          <p:nvPr/>
        </p:nvSpPr>
        <p:spPr bwMode="auto">
          <a:xfrm>
            <a:off x="1219200" y="2768154"/>
            <a:ext cx="7162800" cy="954107"/>
          </a:xfrm>
          <a:prstGeom prst="rect">
            <a:avLst/>
          </a:prstGeom>
          <a:noFill/>
          <a:ln w="9525">
            <a:noFill/>
            <a:miter lim="800000"/>
            <a:headEnd/>
            <a:tailEnd/>
          </a:ln>
        </p:spPr>
        <p:txBody>
          <a:bodyPr wrap="square">
            <a:spAutoFit/>
          </a:bodyPr>
          <a:lstStyle/>
          <a:p>
            <a:pPr lvl="1">
              <a:buFont typeface="Arial" pitchFamily="34" charset="0"/>
              <a:buChar char="•"/>
            </a:pPr>
            <a:r>
              <a:rPr lang="ar-EG" sz="2800" b="1" dirty="0">
                <a:solidFill>
                  <a:srgbClr val="C00000"/>
                </a:solidFill>
                <a:latin typeface="Calibri" pitchFamily="34" charset="0"/>
              </a:rPr>
              <a:t> </a:t>
            </a:r>
            <a:r>
              <a:rPr lang="ar-SA" sz="2800" b="1" dirty="0">
                <a:solidFill>
                  <a:srgbClr val="C00000"/>
                </a:solidFill>
                <a:latin typeface="Calibri" pitchFamily="34" charset="0"/>
              </a:rPr>
              <a:t>البسوا أحذية تغطي كامل الرجل، وامتنعوا عن المشي ليلاً.</a:t>
            </a:r>
            <a:endParaRPr lang="en-US" sz="2800" dirty="0">
              <a:solidFill>
                <a:srgbClr val="C00000"/>
              </a:solidFill>
              <a:latin typeface="Calibri" pitchFamily="34" charset="0"/>
            </a:endParaRPr>
          </a:p>
        </p:txBody>
      </p:sp>
      <p:sp>
        <p:nvSpPr>
          <p:cNvPr id="5" name="مربع نص 4"/>
          <p:cNvSpPr txBox="1">
            <a:spLocks noChangeArrowheads="1"/>
          </p:cNvSpPr>
          <p:nvPr/>
        </p:nvSpPr>
        <p:spPr bwMode="auto">
          <a:xfrm>
            <a:off x="1219200" y="3884841"/>
            <a:ext cx="7162800" cy="534759"/>
          </a:xfrm>
          <a:prstGeom prst="rect">
            <a:avLst/>
          </a:prstGeom>
          <a:noFill/>
          <a:ln w="9525">
            <a:noFill/>
            <a:miter lim="800000"/>
            <a:headEnd/>
            <a:tailEnd/>
          </a:ln>
        </p:spPr>
        <p:txBody>
          <a:bodyPr wrap="square">
            <a:spAutoFit/>
          </a:bodyPr>
          <a:lstStyle/>
          <a:p>
            <a:pPr lvl="1">
              <a:buFont typeface="Arial" pitchFamily="34" charset="0"/>
              <a:buChar char="•"/>
            </a:pPr>
            <a:r>
              <a:rPr lang="ar-EG" sz="2800" b="1" dirty="0">
                <a:solidFill>
                  <a:srgbClr val="0000FF"/>
                </a:solidFill>
                <a:latin typeface="Calibri" pitchFamily="34" charset="0"/>
              </a:rPr>
              <a:t> </a:t>
            </a:r>
            <a:r>
              <a:rPr lang="ar-SA" sz="2800" b="1" dirty="0">
                <a:solidFill>
                  <a:srgbClr val="0000FF"/>
                </a:solidFill>
                <a:latin typeface="Calibri" pitchFamily="34" charset="0"/>
              </a:rPr>
              <a:t>لا تناموا على الأرض</a:t>
            </a:r>
            <a:r>
              <a:rPr lang="ar-EG" sz="2800" b="1" dirty="0" err="1">
                <a:solidFill>
                  <a:srgbClr val="0000FF"/>
                </a:solidFill>
                <a:latin typeface="Calibri" pitchFamily="34" charset="0"/>
              </a:rPr>
              <a:t>.</a:t>
            </a:r>
            <a:endParaRPr lang="en-US" sz="2800" dirty="0">
              <a:solidFill>
                <a:srgbClr val="0000FF"/>
              </a:solidFill>
              <a:latin typeface="Calibri" pitchFamily="34" charset="0"/>
            </a:endParaRPr>
          </a:p>
        </p:txBody>
      </p:sp>
      <p:sp>
        <p:nvSpPr>
          <p:cNvPr id="6" name="مربع نص 5"/>
          <p:cNvSpPr txBox="1">
            <a:spLocks noChangeArrowheads="1"/>
          </p:cNvSpPr>
          <p:nvPr/>
        </p:nvSpPr>
        <p:spPr bwMode="auto">
          <a:xfrm>
            <a:off x="1334728" y="4582180"/>
            <a:ext cx="7047271" cy="523220"/>
          </a:xfrm>
          <a:prstGeom prst="rect">
            <a:avLst/>
          </a:prstGeom>
          <a:noFill/>
          <a:ln w="9525">
            <a:noFill/>
            <a:miter lim="800000"/>
            <a:headEnd/>
            <a:tailEnd/>
          </a:ln>
        </p:spPr>
        <p:txBody>
          <a:bodyPr wrap="square">
            <a:spAutoFit/>
          </a:bodyPr>
          <a:lstStyle/>
          <a:p>
            <a:pPr lvl="1">
              <a:buFont typeface="Arial" pitchFamily="34" charset="0"/>
              <a:buChar char="•"/>
            </a:pPr>
            <a:r>
              <a:rPr lang="ar-EG" sz="2800" b="1" dirty="0">
                <a:solidFill>
                  <a:srgbClr val="CC00FF"/>
                </a:solidFill>
                <a:latin typeface="Calibri" pitchFamily="34" charset="0"/>
              </a:rPr>
              <a:t> </a:t>
            </a:r>
            <a:r>
              <a:rPr lang="ar-SA" sz="2800" b="1" dirty="0">
                <a:solidFill>
                  <a:srgbClr val="CC00FF"/>
                </a:solidFill>
                <a:latin typeface="Calibri" pitchFamily="34" charset="0"/>
              </a:rPr>
              <a:t>استعملوا الإنارة ليلاً.</a:t>
            </a:r>
            <a:endParaRPr lang="en-US" sz="2800" dirty="0">
              <a:solidFill>
                <a:srgbClr val="CC00FF"/>
              </a:solidFill>
              <a:latin typeface="Calibri" pitchFamily="34" charset="0"/>
            </a:endParaRPr>
          </a:p>
        </p:txBody>
      </p:sp>
      <p:sp>
        <p:nvSpPr>
          <p:cNvPr id="7" name="مربع نص 6"/>
          <p:cNvSpPr txBox="1">
            <a:spLocks noChangeArrowheads="1"/>
          </p:cNvSpPr>
          <p:nvPr/>
        </p:nvSpPr>
        <p:spPr bwMode="auto">
          <a:xfrm>
            <a:off x="1334728" y="5267980"/>
            <a:ext cx="7047271" cy="523220"/>
          </a:xfrm>
          <a:prstGeom prst="rect">
            <a:avLst/>
          </a:prstGeom>
          <a:noFill/>
          <a:ln w="9525">
            <a:noFill/>
            <a:miter lim="800000"/>
            <a:headEnd/>
            <a:tailEnd/>
          </a:ln>
        </p:spPr>
        <p:txBody>
          <a:bodyPr wrap="square">
            <a:spAutoFit/>
          </a:bodyPr>
          <a:lstStyle/>
          <a:p>
            <a:pPr lvl="1">
              <a:buFont typeface="Arial" pitchFamily="34" charset="0"/>
              <a:buChar char="•"/>
            </a:pPr>
            <a:r>
              <a:rPr lang="ar-EG" sz="2800" b="1" dirty="0">
                <a:solidFill>
                  <a:srgbClr val="003300"/>
                </a:solidFill>
                <a:latin typeface="Calibri" pitchFamily="34" charset="0"/>
              </a:rPr>
              <a:t> </a:t>
            </a:r>
            <a:r>
              <a:rPr lang="ar-SA" sz="2800" b="1" dirty="0">
                <a:solidFill>
                  <a:srgbClr val="003300"/>
                </a:solidFill>
                <a:latin typeface="Calibri" pitchFamily="34" charset="0"/>
              </a:rPr>
              <a:t>امتنعوا عن اللعب في الأماكن المهجورة أو المظلمة.</a:t>
            </a:r>
            <a:endParaRPr lang="en-US" sz="2800" dirty="0">
              <a:solidFill>
                <a:srgbClr val="003300"/>
              </a:solidFill>
              <a:latin typeface="Calibri" pitchFamily="34" charset="0"/>
            </a:endParaRPr>
          </a:p>
        </p:txBody>
      </p:sp>
    </p:spTree>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صورة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990600" y="1295400"/>
            <a:ext cx="6781800" cy="3048150"/>
          </a:xfrm>
          <a:prstGeom prst="rect">
            <a:avLst/>
          </a:prstGeom>
          <a:noFill/>
          <a:ln w="9525">
            <a:noFill/>
            <a:miter lim="800000"/>
            <a:headEnd/>
            <a:tailEnd/>
          </a:ln>
        </p:spPr>
      </p:pic>
      <p:sp>
        <p:nvSpPr>
          <p:cNvPr id="9" name="مستطيل 8"/>
          <p:cNvSpPr>
            <a:spLocks noChangeArrowheads="1"/>
          </p:cNvSpPr>
          <p:nvPr/>
        </p:nvSpPr>
        <p:spPr bwMode="auto">
          <a:xfrm>
            <a:off x="2209800" y="2265477"/>
            <a:ext cx="4343400" cy="1107996"/>
          </a:xfrm>
          <a:prstGeom prst="rect">
            <a:avLst/>
          </a:prstGeom>
          <a:noFill/>
          <a:ln w="9525">
            <a:noFill/>
            <a:miter lim="800000"/>
            <a:headEnd/>
            <a:tailEnd/>
          </a:ln>
        </p:spPr>
        <p:txBody>
          <a:bodyPr wrap="square">
            <a:spAutoFit/>
          </a:bodyPr>
          <a:lstStyle/>
          <a:p>
            <a:pPr algn="ctr" rtl="1"/>
            <a:r>
              <a:rPr lang="ar-EG" sz="6600" b="1" dirty="0">
                <a:solidFill>
                  <a:srgbClr val="FF0000"/>
                </a:solidFill>
                <a:latin typeface="Calibri" pitchFamily="34" charset="0"/>
              </a:rPr>
              <a:t>خطي أجمل</a:t>
            </a:r>
            <a:endParaRPr lang="ar-EG" sz="6600" dirty="0">
              <a:solidFill>
                <a:srgbClr val="FF0000"/>
              </a:solidFill>
              <a:latin typeface="Calibri" pitchFamily="34" charset="0"/>
            </a:endParaRPr>
          </a:p>
        </p:txBody>
      </p:sp>
    </p:spTree>
    <p:extLst>
      <p:ext uri="{BB962C8B-B14F-4D97-AF65-F5344CB8AC3E}">
        <p14:creationId xmlns:p14="http://schemas.microsoft.com/office/powerpoint/2010/main" val="2579736436"/>
      </p:ext>
    </p:extLst>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750"/>
                                        <p:tgtEl>
                                          <p:spTgt spid="5"/>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صورة 2"/>
          <p:cNvPicPr>
            <a:picLocks noChangeAspect="1"/>
          </p:cNvPicPr>
          <p:nvPr/>
        </p:nvPicPr>
        <p:blipFill>
          <a:blip r:embed="rId3">
            <a:extLst>
              <a:ext uri="{BEBA8EAE-BF5A-486C-A8C5-ECC9F3942E4B}">
                <a14:imgProps xmlns:a14="http://schemas.microsoft.com/office/drawing/2010/main">
                  <a14:imgLayer r:embed="rId4">
                    <a14:imgEffect>
                      <a14:backgroundRemoval t="5747" b="95632" l="10000" r="90000"/>
                    </a14:imgEffect>
                  </a14:imgLayer>
                </a14:imgProps>
              </a:ext>
              <a:ext uri="{28A0092B-C50C-407E-A947-70E740481C1C}">
                <a14:useLocalDpi xmlns:a14="http://schemas.microsoft.com/office/drawing/2010/main" val="0"/>
              </a:ext>
            </a:extLst>
          </a:blip>
          <a:srcRect/>
          <a:stretch/>
        </p:blipFill>
        <p:spPr bwMode="auto">
          <a:xfrm rot="16200000">
            <a:off x="2293674" y="-7674"/>
            <a:ext cx="5181602" cy="6873348"/>
          </a:xfrm>
          <a:prstGeom prst="rect">
            <a:avLst/>
          </a:prstGeom>
        </p:spPr>
      </p:pic>
      <p:sp>
        <p:nvSpPr>
          <p:cNvPr id="7" name="Rectangle 1"/>
          <p:cNvSpPr>
            <a:spLocks noChangeArrowheads="1"/>
          </p:cNvSpPr>
          <p:nvPr/>
        </p:nvSpPr>
        <p:spPr bwMode="auto">
          <a:xfrm>
            <a:off x="2514600" y="1863924"/>
            <a:ext cx="5029201" cy="3170099"/>
          </a:xfrm>
          <a:prstGeom prst="rect">
            <a:avLst/>
          </a:prstGeom>
          <a:noFill/>
          <a:ln w="9525">
            <a:noFill/>
            <a:miter lim="800000"/>
            <a:headEnd/>
            <a:tailEnd/>
          </a:ln>
        </p:spPr>
        <p:txBody>
          <a:bodyPr wrap="square" anchor="ctr">
            <a:spAutoFit/>
          </a:bodyPr>
          <a:lstStyle/>
          <a:p>
            <a:pPr marL="571500" indent="-571500" algn="ctr">
              <a:buFont typeface="Arial" pitchFamily="34" charset="0"/>
              <a:buChar char="•"/>
            </a:pPr>
            <a:r>
              <a:rPr lang="ar-EG" sz="4000" b="1" dirty="0">
                <a:solidFill>
                  <a:srgbClr val="800000"/>
                </a:solidFill>
                <a:latin typeface="Calibri" pitchFamily="34" charset="0"/>
              </a:rPr>
              <a:t>أحضر ورقة ملونة وأكتب عليها حكمة جميلة بخط النسخ، ثم أقصها وألصقها على ورقة بيضاء وأعلقها في لوحة الصف.</a:t>
            </a:r>
            <a:endParaRPr lang="ar-SA" sz="4000" dirty="0">
              <a:solidFill>
                <a:srgbClr val="800000"/>
              </a:solidFill>
            </a:endParaRPr>
          </a:p>
        </p:txBody>
      </p:sp>
    </p:spTree>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صورة 2" descr="1214.gif"/>
          <p:cNvPicPr>
            <a:picLocks noChangeAspect="1"/>
          </p:cNvPicPr>
          <p:nvPr/>
        </p:nvPicPr>
        <p:blipFill>
          <a:blip r:embed="rId3" cstate="print">
            <a:duotone>
              <a:schemeClr val="accent6">
                <a:shade val="45000"/>
                <a:satMod val="135000"/>
              </a:schemeClr>
              <a:prstClr val="white"/>
            </a:duotone>
            <a:lum bright="-7000" contrast="29000"/>
          </a:blip>
          <a:stretch>
            <a:fillRect/>
          </a:stretch>
        </p:blipFill>
        <p:spPr bwMode="auto">
          <a:xfrm rot="16200000">
            <a:off x="1734673" y="17928"/>
            <a:ext cx="5333999" cy="6364941"/>
          </a:xfrm>
          <a:prstGeom prst="rect">
            <a:avLst/>
          </a:prstGeom>
        </p:spPr>
      </p:pic>
      <p:sp>
        <p:nvSpPr>
          <p:cNvPr id="7" name="Rectangle 1"/>
          <p:cNvSpPr>
            <a:spLocks noChangeArrowheads="1"/>
          </p:cNvSpPr>
          <p:nvPr/>
        </p:nvSpPr>
        <p:spPr bwMode="auto">
          <a:xfrm>
            <a:off x="1905000" y="2132113"/>
            <a:ext cx="5334000" cy="2554545"/>
          </a:xfrm>
          <a:prstGeom prst="rect">
            <a:avLst/>
          </a:prstGeom>
          <a:noFill/>
          <a:ln w="9525">
            <a:noFill/>
            <a:miter lim="800000"/>
            <a:headEnd/>
            <a:tailEnd/>
          </a:ln>
        </p:spPr>
        <p:txBody>
          <a:bodyPr wrap="square" anchor="ctr">
            <a:spAutoFit/>
          </a:bodyPr>
          <a:lstStyle/>
          <a:p>
            <a:pPr marL="571500" indent="-571500" algn="ctr">
              <a:buFont typeface="Arial" pitchFamily="34" charset="0"/>
              <a:buChar char="•"/>
            </a:pPr>
            <a:r>
              <a:rPr lang="ar-EG" sz="4000" b="1" dirty="0">
                <a:solidFill>
                  <a:srgbClr val="800000"/>
                </a:solidFill>
                <a:latin typeface="Calibri" pitchFamily="34" charset="0"/>
              </a:rPr>
              <a:t>أحضر ورقاً شفافاً وأسطره وأضعه على عبارة جميلة كتبت بخط النسخ وأكتب وألاحظ رسم الكلمة.</a:t>
            </a:r>
            <a:endParaRPr lang="ar-SA" sz="4000" dirty="0">
              <a:solidFill>
                <a:srgbClr val="800000"/>
              </a:solidFill>
            </a:endParaRPr>
          </a:p>
        </p:txBody>
      </p:sp>
    </p:spTree>
    <p:extLst>
      <p:ext uri="{BB962C8B-B14F-4D97-AF65-F5344CB8AC3E}">
        <p14:creationId xmlns:p14="http://schemas.microsoft.com/office/powerpoint/2010/main" val="3503108580"/>
      </p:ext>
    </p:extLst>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FB535E4-B550-49C7-A9E7-9ED30CE34AC2}"/>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1066800" y="1441024"/>
            <a:ext cx="7010400" cy="3975952"/>
          </a:xfrm>
          <a:prstGeom prst="rect">
            <a:avLst/>
          </a:prstGeom>
          <a:noFill/>
          <a:ln w="9525">
            <a:noFill/>
            <a:miter lim="800000"/>
            <a:headEnd/>
            <a:tailEnd/>
          </a:ln>
        </p:spPr>
      </p:pic>
      <p:sp>
        <p:nvSpPr>
          <p:cNvPr id="2" name="مربع نص 1"/>
          <p:cNvSpPr txBox="1"/>
          <p:nvPr/>
        </p:nvSpPr>
        <p:spPr>
          <a:xfrm>
            <a:off x="1524000" y="2667000"/>
            <a:ext cx="6096000" cy="923330"/>
          </a:xfrm>
          <a:prstGeom prst="rect">
            <a:avLst/>
          </a:prstGeom>
          <a:noFill/>
        </p:spPr>
        <p:txBody>
          <a:bodyPr wrap="square" rtlCol="1">
            <a:spAutoFit/>
          </a:bodyPr>
          <a:lstStyle/>
          <a:p>
            <a:pPr algn="ctr"/>
            <a:r>
              <a:rPr lang="ar-EG" sz="5400" b="1" dirty="0"/>
              <a:t>كتابة عبارات بخط النسخ</a:t>
            </a:r>
          </a:p>
        </p:txBody>
      </p:sp>
    </p:spTree>
    <p:extLst>
      <p:ext uri="{BB962C8B-B14F-4D97-AF65-F5344CB8AC3E}">
        <p14:creationId xmlns:p14="http://schemas.microsoft.com/office/powerpoint/2010/main" val="2874309148"/>
      </p:ext>
    </p:extLst>
  </p:cSld>
  <p:clrMapOvr>
    <a:masterClrMapping/>
  </p:clrMapOvr>
  <p:transition spd="slow">
    <p:wheel spokes="1"/>
    <p:sndAc>
      <p:stSnd>
        <p:snd r:embed="rId2" name="arrow.wav"/>
      </p:stSnd>
    </p:sndAc>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فقاعة التفكير: على شكل سحابة 5"/>
          <p:cNvSpPr>
            <a:spLocks noChangeArrowheads="1"/>
          </p:cNvSpPr>
          <p:nvPr/>
        </p:nvSpPr>
        <p:spPr bwMode="auto">
          <a:xfrm>
            <a:off x="2743200" y="2057400"/>
            <a:ext cx="4267200" cy="2389406"/>
          </a:xfrm>
          <a:prstGeom prst="cloudCallout">
            <a:avLst>
              <a:gd name="adj1" fmla="val -28976"/>
              <a:gd name="adj2" fmla="val 74746"/>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EG" sz="9600" b="1" dirty="0">
                <a:solidFill>
                  <a:srgbClr val="003300"/>
                </a:solidFill>
                <a:latin typeface="Calibri" pitchFamily="34" charset="0"/>
              </a:rPr>
              <a:t>أقرأ</a:t>
            </a:r>
            <a:endParaRPr lang="ar-EG" sz="9600" dirty="0">
              <a:solidFill>
                <a:srgbClr val="003300"/>
              </a:solidFill>
              <a:latin typeface="Calibri" pitchFamily="34" charset="0"/>
            </a:endParaRPr>
          </a:p>
        </p:txBody>
      </p:sp>
    </p:spTree>
    <p:extLst>
      <p:ext uri="{BB962C8B-B14F-4D97-AF65-F5344CB8AC3E}">
        <p14:creationId xmlns:p14="http://schemas.microsoft.com/office/powerpoint/2010/main" val="303500595"/>
      </p:ext>
    </p:extLst>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rot="21572130">
            <a:off x="987425" y="2151062"/>
            <a:ext cx="7169150" cy="2555875"/>
          </a:xfrm>
          <a:prstGeom prst="rect">
            <a:avLst/>
          </a:prstGeom>
          <a:solidFill>
            <a:schemeClr val="accent1">
              <a:lumMod val="40000"/>
              <a:lumOff val="60000"/>
            </a:schemeClr>
          </a:solidFill>
          <a:ln w="9525">
            <a:noFill/>
            <a:miter lim="800000"/>
            <a:headEnd/>
            <a:tailEnd/>
          </a:ln>
        </p:spPr>
        <p:txBody>
          <a:bodyPr anchor="ctr">
            <a:spAutoFit/>
          </a:bodyPr>
          <a:lstStyle/>
          <a:p>
            <a:pPr algn="ctr"/>
            <a:r>
              <a:rPr lang="ar-EG" sz="4000" b="1" dirty="0">
                <a:solidFill>
                  <a:srgbClr val="404040"/>
                </a:solidFill>
                <a:cs typeface="Times New Roman" pitchFamily="18" charset="0"/>
              </a:rPr>
              <a:t>من عوامل المحافظة على الصحة النوم المبكر.</a:t>
            </a:r>
          </a:p>
          <a:p>
            <a:pPr algn="ctr"/>
            <a:r>
              <a:rPr lang="ar-EG" sz="4000" b="1" dirty="0">
                <a:solidFill>
                  <a:srgbClr val="404040"/>
                </a:solidFill>
                <a:cs typeface="Times New Roman" pitchFamily="18" charset="0"/>
              </a:rPr>
              <a:t>ينمو جسمي نمواً سليماً عند تناول الغذاء المتكامل.</a:t>
            </a:r>
            <a:endParaRPr lang="ar-SA" sz="4000" dirty="0">
              <a:solidFill>
                <a:srgbClr val="404040"/>
              </a:solidFill>
            </a:endParaRPr>
          </a:p>
        </p:txBody>
      </p:sp>
    </p:spTree>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 calcmode="lin" valueType="num">
                                      <p:cBhvr>
                                        <p:cTn id="7" dur="1000" fill="hold"/>
                                        <p:tgtEl>
                                          <p:spTgt spid="37889"/>
                                        </p:tgtEl>
                                        <p:attrNameLst>
                                          <p:attrName>ppt_w</p:attrName>
                                        </p:attrNameLst>
                                      </p:cBhvr>
                                      <p:tavLst>
                                        <p:tav tm="0">
                                          <p:val>
                                            <p:fltVal val="0"/>
                                          </p:val>
                                        </p:tav>
                                        <p:tav tm="100000">
                                          <p:val>
                                            <p:strVal val="#ppt_w"/>
                                          </p:val>
                                        </p:tav>
                                      </p:tavLst>
                                    </p:anim>
                                    <p:anim calcmode="lin" valueType="num">
                                      <p:cBhvr>
                                        <p:cTn id="8" dur="1000" fill="hold"/>
                                        <p:tgtEl>
                                          <p:spTgt spid="37889"/>
                                        </p:tgtEl>
                                        <p:attrNameLst>
                                          <p:attrName>ppt_h</p:attrName>
                                        </p:attrNameLst>
                                      </p:cBhvr>
                                      <p:tavLst>
                                        <p:tav tm="0">
                                          <p:val>
                                            <p:fltVal val="0"/>
                                          </p:val>
                                        </p:tav>
                                        <p:tav tm="100000">
                                          <p:val>
                                            <p:strVal val="#ppt_h"/>
                                          </p:val>
                                        </p:tav>
                                      </p:tavLst>
                                    </p:anim>
                                    <p:anim calcmode="lin" valueType="num">
                                      <p:cBhvr>
                                        <p:cTn id="9" dur="1000" fill="hold"/>
                                        <p:tgtEl>
                                          <p:spTgt spid="37889"/>
                                        </p:tgtEl>
                                        <p:attrNameLst>
                                          <p:attrName>style.rotation</p:attrName>
                                        </p:attrNameLst>
                                      </p:cBhvr>
                                      <p:tavLst>
                                        <p:tav tm="0">
                                          <p:val>
                                            <p:fltVal val="90"/>
                                          </p:val>
                                        </p:tav>
                                        <p:tav tm="100000">
                                          <p:val>
                                            <p:fltVal val="0"/>
                                          </p:val>
                                        </p:tav>
                                      </p:tavLst>
                                    </p:anim>
                                    <p:animEffect transition="in" filter="fade">
                                      <p:cBhvr>
                                        <p:cTn id="10" dur="1000"/>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فقاعة التفكير: على شكل سحابة 3">
            <a:extLst>
              <a:ext uri="{FF2B5EF4-FFF2-40B4-BE49-F238E27FC236}">
                <a16:creationId xmlns:a16="http://schemas.microsoft.com/office/drawing/2014/main" id="{C4DB182F-C645-4C56-A34F-0B8D48174C91}"/>
              </a:ext>
            </a:extLst>
          </p:cNvPr>
          <p:cNvSpPr>
            <a:spLocks noChangeArrowheads="1"/>
          </p:cNvSpPr>
          <p:nvPr/>
        </p:nvSpPr>
        <p:spPr bwMode="auto">
          <a:xfrm>
            <a:off x="2743200" y="2057400"/>
            <a:ext cx="4267200" cy="2389406"/>
          </a:xfrm>
          <a:prstGeom prst="cloudCallout">
            <a:avLst>
              <a:gd name="adj1" fmla="val -28976"/>
              <a:gd name="adj2" fmla="val 74746"/>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EG" sz="9600" b="1" dirty="0">
                <a:solidFill>
                  <a:srgbClr val="003300"/>
                </a:solidFill>
                <a:latin typeface="Calibri" pitchFamily="34" charset="0"/>
              </a:rPr>
              <a:t>ألاحظ</a:t>
            </a:r>
            <a:endParaRPr lang="ar-EG" sz="9600" dirty="0">
              <a:solidFill>
                <a:srgbClr val="003300"/>
              </a:solidFill>
              <a:latin typeface="Calibri" pitchFamily="34" charset="0"/>
            </a:endParaRPr>
          </a:p>
        </p:txBody>
      </p:sp>
    </p:spTree>
    <p:extLst>
      <p:ext uri="{BB962C8B-B14F-4D97-AF65-F5344CB8AC3E}">
        <p14:creationId xmlns:p14="http://schemas.microsoft.com/office/powerpoint/2010/main" val="2517680242"/>
      </p:ext>
    </p:extLst>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مستطيل 6"/>
          <p:cNvSpPr>
            <a:spLocks noChangeArrowheads="1"/>
          </p:cNvSpPr>
          <p:nvPr/>
        </p:nvSpPr>
        <p:spPr bwMode="auto">
          <a:xfrm>
            <a:off x="1447800" y="1447800"/>
            <a:ext cx="6324600" cy="3416320"/>
          </a:xfrm>
          <a:prstGeom prst="rect">
            <a:avLst/>
          </a:prstGeom>
          <a:solidFill>
            <a:schemeClr val="accent1">
              <a:lumMod val="40000"/>
              <a:lumOff val="60000"/>
            </a:schemeClr>
          </a:solidFill>
          <a:ln w="9525">
            <a:noFill/>
            <a:miter lim="800000"/>
            <a:headEnd/>
            <a:tailEnd/>
          </a:ln>
        </p:spPr>
        <p:txBody>
          <a:bodyPr>
            <a:spAutoFit/>
          </a:bodyPr>
          <a:lstStyle/>
          <a:p>
            <a:pPr algn="ctr"/>
            <a:r>
              <a:rPr lang="ar-EG"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libri" pitchFamily="34" charset="0"/>
              </a:rPr>
              <a:t>بالتعاون مع أفراد مجموعتي أتأمل العبارات السابقة، ثم أكمل قواعد خط النسخ التي درستها سابقاً:</a:t>
            </a:r>
          </a:p>
        </p:txBody>
      </p:sp>
    </p:spTree>
    <p:extLst>
      <p:ext uri="{BB962C8B-B14F-4D97-AF65-F5344CB8AC3E}">
        <p14:creationId xmlns:p14="http://schemas.microsoft.com/office/powerpoint/2010/main" val="1426718524"/>
      </p:ext>
    </p:extLst>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ستطيل 4"/>
          <p:cNvSpPr>
            <a:spLocks noChangeArrowheads="1"/>
          </p:cNvSpPr>
          <p:nvPr/>
        </p:nvSpPr>
        <p:spPr bwMode="auto">
          <a:xfrm>
            <a:off x="1181100" y="1219199"/>
            <a:ext cx="6781800" cy="3785652"/>
          </a:xfrm>
          <a:prstGeom prst="rect">
            <a:avLst/>
          </a:prstGeom>
          <a:solidFill>
            <a:schemeClr val="accent1">
              <a:lumMod val="40000"/>
              <a:lumOff val="60000"/>
            </a:schemeClr>
          </a:solidFill>
          <a:ln w="9525">
            <a:noFill/>
            <a:miter lim="800000"/>
            <a:headEnd/>
            <a:tailEnd/>
          </a:ln>
        </p:spPr>
        <p:txBody>
          <a:bodyPr wrap="square">
            <a:spAutoFit/>
          </a:bodyPr>
          <a:lstStyle/>
          <a:p>
            <a:pPr marL="571500" indent="-571500">
              <a:buFont typeface="Arial" pitchFamily="34" charset="0"/>
              <a:buChar char="•"/>
            </a:pPr>
            <a:r>
              <a:rPr lang="ar-EG" sz="4000" b="1" dirty="0">
                <a:latin typeface="Calibri" pitchFamily="34" charset="0"/>
              </a:rPr>
              <a:t>كتابة الحروف (.......،......،......) مطموسة في حال وقوعها في وسط الكلمة، أما حرف الميم المطموس فيأتي في وسط الكلمة ونهايتها.</a:t>
            </a:r>
          </a:p>
          <a:p>
            <a:pPr marL="571500" indent="-571500">
              <a:buFont typeface="Arial" pitchFamily="34" charset="0"/>
              <a:buChar char="•"/>
            </a:pPr>
            <a:r>
              <a:rPr lang="ar-EG" sz="4000" b="1" dirty="0">
                <a:solidFill>
                  <a:srgbClr val="0000FF"/>
                </a:solidFill>
                <a:latin typeface="Calibri" pitchFamily="34" charset="0"/>
              </a:rPr>
              <a:t>كتابة رؤوس الحروف (ف، ق، و، م، هـ، ص، ض، ط، ظ) ..........دائماً</a:t>
            </a:r>
            <a:endParaRPr lang="ar-EG" sz="4000" dirty="0">
              <a:solidFill>
                <a:srgbClr val="0000FF"/>
              </a:solidFill>
              <a:latin typeface="Calibri" pitchFamily="34" charset="0"/>
            </a:endParaRPr>
          </a:p>
        </p:txBody>
      </p:sp>
      <p:sp>
        <p:nvSpPr>
          <p:cNvPr id="2" name="مربع نص 1"/>
          <p:cNvSpPr txBox="1"/>
          <p:nvPr/>
        </p:nvSpPr>
        <p:spPr>
          <a:xfrm>
            <a:off x="3783496" y="1152695"/>
            <a:ext cx="914400" cy="584775"/>
          </a:xfrm>
          <a:prstGeom prst="rect">
            <a:avLst/>
          </a:prstGeom>
          <a:noFill/>
        </p:spPr>
        <p:txBody>
          <a:bodyPr wrap="square" rtlCol="1">
            <a:spAutoFit/>
          </a:bodyPr>
          <a:lstStyle/>
          <a:p>
            <a:pPr algn="ctr"/>
            <a:r>
              <a:rPr lang="ar-EG" sz="3200" b="1" dirty="0">
                <a:solidFill>
                  <a:srgbClr val="FF0000"/>
                </a:solidFill>
              </a:rPr>
              <a:t>ع</a:t>
            </a:r>
            <a:endParaRPr lang="ar-EG" b="1" dirty="0">
              <a:solidFill>
                <a:srgbClr val="FF0000"/>
              </a:solidFill>
            </a:endParaRPr>
          </a:p>
        </p:txBody>
      </p:sp>
      <p:sp>
        <p:nvSpPr>
          <p:cNvPr id="4" name="مربع نص 3"/>
          <p:cNvSpPr txBox="1"/>
          <p:nvPr/>
        </p:nvSpPr>
        <p:spPr>
          <a:xfrm>
            <a:off x="2768048" y="1219199"/>
            <a:ext cx="914400" cy="584775"/>
          </a:xfrm>
          <a:prstGeom prst="rect">
            <a:avLst/>
          </a:prstGeom>
          <a:noFill/>
        </p:spPr>
        <p:txBody>
          <a:bodyPr wrap="square" rtlCol="1">
            <a:spAutoFit/>
          </a:bodyPr>
          <a:lstStyle/>
          <a:p>
            <a:pPr algn="ctr"/>
            <a:r>
              <a:rPr lang="ar-EG" sz="3200" b="1" dirty="0">
                <a:solidFill>
                  <a:srgbClr val="FF0000"/>
                </a:solidFill>
              </a:rPr>
              <a:t>غ</a:t>
            </a:r>
            <a:endParaRPr lang="ar-EG" b="1" dirty="0">
              <a:solidFill>
                <a:srgbClr val="FF0000"/>
              </a:solidFill>
            </a:endParaRPr>
          </a:p>
        </p:txBody>
      </p:sp>
      <p:sp>
        <p:nvSpPr>
          <p:cNvPr id="6" name="مربع نص 5"/>
          <p:cNvSpPr txBox="1"/>
          <p:nvPr/>
        </p:nvSpPr>
        <p:spPr>
          <a:xfrm>
            <a:off x="1752600" y="1157643"/>
            <a:ext cx="914400" cy="646331"/>
          </a:xfrm>
          <a:prstGeom prst="rect">
            <a:avLst/>
          </a:prstGeom>
          <a:noFill/>
        </p:spPr>
        <p:txBody>
          <a:bodyPr wrap="square" rtlCol="1">
            <a:spAutoFit/>
          </a:bodyPr>
          <a:lstStyle/>
          <a:p>
            <a:pPr algn="ctr"/>
            <a:r>
              <a:rPr lang="ar-EG" sz="3600" b="1" dirty="0">
                <a:solidFill>
                  <a:srgbClr val="FF0000"/>
                </a:solidFill>
              </a:rPr>
              <a:t>م</a:t>
            </a:r>
            <a:endParaRPr lang="ar-EG" sz="2000" b="1" dirty="0">
              <a:solidFill>
                <a:srgbClr val="FF0000"/>
              </a:solidFill>
            </a:endParaRPr>
          </a:p>
        </p:txBody>
      </p:sp>
      <p:sp>
        <p:nvSpPr>
          <p:cNvPr id="3" name="مربع نص 2"/>
          <p:cNvSpPr txBox="1"/>
          <p:nvPr/>
        </p:nvSpPr>
        <p:spPr>
          <a:xfrm>
            <a:off x="2463248" y="4343400"/>
            <a:ext cx="1524000" cy="523220"/>
          </a:xfrm>
          <a:prstGeom prst="rect">
            <a:avLst/>
          </a:prstGeom>
          <a:noFill/>
        </p:spPr>
        <p:txBody>
          <a:bodyPr wrap="square" rtlCol="1">
            <a:spAutoFit/>
          </a:bodyPr>
          <a:lstStyle/>
          <a:p>
            <a:pPr algn="ctr"/>
            <a:r>
              <a:rPr lang="ar-EG" sz="2800" b="1" dirty="0">
                <a:solidFill>
                  <a:srgbClr val="FF0000"/>
                </a:solidFill>
              </a:rPr>
              <a:t>فوق السطر</a:t>
            </a:r>
          </a:p>
        </p:txBody>
      </p:sp>
    </p:spTree>
    <p:extLst>
      <p:ext uri="{BB962C8B-B14F-4D97-AF65-F5344CB8AC3E}">
        <p14:creationId xmlns:p14="http://schemas.microsoft.com/office/powerpoint/2010/main" val="2178406969"/>
      </p:ext>
    </p:extLst>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P spid="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ستطيل 4"/>
          <p:cNvSpPr>
            <a:spLocks noChangeArrowheads="1"/>
          </p:cNvSpPr>
          <p:nvPr/>
        </p:nvSpPr>
        <p:spPr bwMode="auto">
          <a:xfrm>
            <a:off x="1295400" y="1447800"/>
            <a:ext cx="6934200" cy="4154984"/>
          </a:xfrm>
          <a:prstGeom prst="rect">
            <a:avLst/>
          </a:prstGeom>
          <a:solidFill>
            <a:schemeClr val="accent5">
              <a:lumMod val="40000"/>
              <a:lumOff val="60000"/>
            </a:schemeClr>
          </a:solidFill>
          <a:ln w="9525">
            <a:noFill/>
            <a:miter lim="800000"/>
            <a:headEnd/>
            <a:tailEnd/>
          </a:ln>
        </p:spPr>
        <p:txBody>
          <a:bodyPr wrap="square">
            <a:spAutoFit/>
          </a:bodyPr>
          <a:lstStyle/>
          <a:p>
            <a:pPr marL="571500" indent="-571500" algn="justLow">
              <a:buFont typeface="Arial" pitchFamily="34" charset="0"/>
              <a:buChar char="•"/>
            </a:pPr>
            <a:r>
              <a:rPr lang="ar-EG" sz="4400" b="1" dirty="0">
                <a:latin typeface="Calibri" pitchFamily="34" charset="0"/>
              </a:rPr>
              <a:t>كتابة نقاط الحروف ......... دائماً</a:t>
            </a:r>
          </a:p>
          <a:p>
            <a:pPr marL="571500" indent="-571500" algn="justLow">
              <a:buFont typeface="Arial" pitchFamily="34" charset="0"/>
              <a:buChar char="•"/>
            </a:pPr>
            <a:r>
              <a:rPr lang="ar-EG" sz="4400" b="1" dirty="0">
                <a:solidFill>
                  <a:srgbClr val="0000FF"/>
                </a:solidFill>
                <a:latin typeface="Calibri" pitchFamily="34" charset="0"/>
              </a:rPr>
              <a:t>كتابة الحروف ( أب ت د ذ ط ظ ف ك هـ)........ على السطر</a:t>
            </a:r>
          </a:p>
          <a:p>
            <a:pPr marL="571500" indent="-571500" algn="justLow">
              <a:buFont typeface="Arial" pitchFamily="34" charset="0"/>
              <a:buChar char="•"/>
            </a:pPr>
            <a:r>
              <a:rPr lang="ar-EG" sz="4400" b="1" dirty="0">
                <a:solidFill>
                  <a:sysClr val="windowText" lastClr="000000"/>
                </a:solidFill>
                <a:latin typeface="Calibri" pitchFamily="34" charset="0"/>
              </a:rPr>
              <a:t>كتابة الحروف (ح ج خ ر ز س ش ص ض ع غ ق ل م ن هـ و ي)........ جزء منها تحت السطر</a:t>
            </a:r>
            <a:endParaRPr lang="ar-EG" sz="4400" dirty="0">
              <a:solidFill>
                <a:sysClr val="windowText" lastClr="000000"/>
              </a:solidFill>
              <a:latin typeface="Calibri" pitchFamily="34" charset="0"/>
            </a:endParaRPr>
          </a:p>
        </p:txBody>
      </p:sp>
      <p:sp>
        <p:nvSpPr>
          <p:cNvPr id="3" name="مستطيل 2"/>
          <p:cNvSpPr/>
          <p:nvPr/>
        </p:nvSpPr>
        <p:spPr>
          <a:xfrm>
            <a:off x="5410200" y="2842518"/>
            <a:ext cx="1143000" cy="646331"/>
          </a:xfrm>
          <a:prstGeom prst="rect">
            <a:avLst/>
          </a:prstGeom>
        </p:spPr>
        <p:txBody>
          <a:bodyPr wrap="square">
            <a:spAutoFit/>
          </a:bodyPr>
          <a:lstStyle/>
          <a:p>
            <a:pPr algn="ctr"/>
            <a:r>
              <a:rPr lang="ar-EG" sz="3600" b="1" dirty="0">
                <a:solidFill>
                  <a:srgbClr val="FF0000"/>
                </a:solidFill>
                <a:latin typeface="Calibri" pitchFamily="34" charset="0"/>
              </a:rPr>
              <a:t>دائمًا</a:t>
            </a:r>
          </a:p>
        </p:txBody>
      </p:sp>
      <p:sp>
        <p:nvSpPr>
          <p:cNvPr id="6" name="مستطيل 5"/>
          <p:cNvSpPr/>
          <p:nvPr/>
        </p:nvSpPr>
        <p:spPr>
          <a:xfrm>
            <a:off x="5791200" y="4883567"/>
            <a:ext cx="1143000" cy="707886"/>
          </a:xfrm>
          <a:prstGeom prst="rect">
            <a:avLst/>
          </a:prstGeom>
        </p:spPr>
        <p:txBody>
          <a:bodyPr wrap="square">
            <a:spAutoFit/>
          </a:bodyPr>
          <a:lstStyle/>
          <a:p>
            <a:pPr algn="ctr"/>
            <a:r>
              <a:rPr lang="ar-EG" sz="4000" b="1" dirty="0">
                <a:solidFill>
                  <a:srgbClr val="FF0000"/>
                </a:solidFill>
                <a:latin typeface="Calibri" pitchFamily="34" charset="0"/>
              </a:rPr>
              <a:t>دائمًا</a:t>
            </a:r>
          </a:p>
        </p:txBody>
      </p:sp>
      <p:sp>
        <p:nvSpPr>
          <p:cNvPr id="7" name="مربع نص 6">
            <a:extLst>
              <a:ext uri="{FF2B5EF4-FFF2-40B4-BE49-F238E27FC236}">
                <a16:creationId xmlns:a16="http://schemas.microsoft.com/office/drawing/2014/main" id="{3BBBC00E-E4C1-4345-A67B-644F735ABD9D}"/>
              </a:ext>
            </a:extLst>
          </p:cNvPr>
          <p:cNvSpPr txBox="1"/>
          <p:nvPr/>
        </p:nvSpPr>
        <p:spPr>
          <a:xfrm>
            <a:off x="2514600" y="1610380"/>
            <a:ext cx="1524000" cy="523220"/>
          </a:xfrm>
          <a:prstGeom prst="rect">
            <a:avLst/>
          </a:prstGeom>
          <a:noFill/>
        </p:spPr>
        <p:txBody>
          <a:bodyPr wrap="square" rtlCol="1">
            <a:spAutoFit/>
          </a:bodyPr>
          <a:lstStyle/>
          <a:p>
            <a:pPr algn="ctr"/>
            <a:r>
              <a:rPr lang="ar-EG" sz="2800" b="1" dirty="0">
                <a:solidFill>
                  <a:srgbClr val="FF0000"/>
                </a:solidFill>
              </a:rPr>
              <a:t>فوق السطر</a:t>
            </a:r>
          </a:p>
        </p:txBody>
      </p:sp>
    </p:spTree>
    <p:extLst>
      <p:ext uri="{BB962C8B-B14F-4D97-AF65-F5344CB8AC3E}">
        <p14:creationId xmlns:p14="http://schemas.microsoft.com/office/powerpoint/2010/main" val="313457517"/>
      </p:ext>
    </p:extLst>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P spid="7"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487</Words>
  <Application>Microsoft Office PowerPoint</Application>
  <PresentationFormat>عرض على الشاشة (4:3)</PresentationFormat>
  <Paragraphs>51</Paragraphs>
  <Slides>26</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2</vt:i4>
      </vt:variant>
      <vt:variant>
        <vt:lpstr>عناوين الشرائح</vt:lpstr>
      </vt:variant>
      <vt:variant>
        <vt:i4>26</vt:i4>
      </vt:variant>
    </vt:vector>
  </HeadingPairs>
  <TitlesOfParts>
    <vt:vector size="31" baseType="lpstr">
      <vt:lpstr>Arial</vt:lpstr>
      <vt:lpstr>Calibri</vt:lpstr>
      <vt:lpstr>Wingdings</vt:lpstr>
      <vt:lpstr>سمة Office</vt:lpstr>
      <vt:lpstr>3_Office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لغتي - الصف السادس الابتدائي - الفصل الدراسي الثاني</dc:title>
  <cp:lastModifiedBy>Eman Adel</cp:lastModifiedBy>
  <cp:revision>82</cp:revision>
  <dcterms:created xsi:type="dcterms:W3CDTF">2012-11-30T22:01:45Z</dcterms:created>
  <dcterms:modified xsi:type="dcterms:W3CDTF">2020-12-06T13:25:10Z</dcterms:modified>
</cp:coreProperties>
</file>