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1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0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350" y="448640"/>
            <a:ext cx="9010650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الوظيفة النحوية                               أهداف الدرس: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الدرس الثاني: الصفة                                - تعرف الصفة.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- استعمال الصفة بالعلامات الأصلية والفرعية.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التلميذ المهذب محبوب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التلميذ: اسم جاء في بداية الكلام فهو مبتدأ. 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محبوب: الكلمة التي تتم المعنى في الجملة فهي خبر.   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المهذب: الكلمة التي تصف التلميذ فهي صفة.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لا يصح أن أعرب (المهذب) خبرا؛ لأننا لو توقفنا عندها (التلميذ المهذب) لما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أعطتنا الجملة خبرا ومعنى. 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(التلميذ المهذب محبوب) (كرم المدير التلميذ المهذب) (سلمت على التلميذ المهذب)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نلاحظ أن كلمة (المهذب) جاءت مرة مرفوعة ومرة منصوبة ومرة مجرورة، وهي بذلك تتبع الموصوف قبلها.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35600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49035"/>
            <a:ext cx="9144000" cy="501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الواجب المنزلي: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أولا: أختار من القائمة موصوفا مناسبا، ثم أضعه مكان النقط في كل مما يأتي: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........................... المسلمون أول من اخترع الطاحونة الهوائية.                   * برنامجا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شاهدت ........................... هادفا على شاشة التلفاز.                                * الملابس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يعتقد ........................... النابهون أن اكتشاف النار كان صدفة.                    * العلماء 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نلبس ........................... الثقيلة في الشتاء.                                           * المؤرخون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ثانيا: أحول الموصوف المفرد المذكر إلى المؤنث، ثم المثنى والجمع بنوعيهما، وأغير ما يلزم تغييره: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تشجع الدولة التلميذ الموهوب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المفرد المؤنث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المثنى المذكر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المثنى المؤنث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الجمع المذكر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الجمع المؤنث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4A6270-C06B-4A94-9D09-55DB3C4123BE}"/>
              </a:ext>
            </a:extLst>
          </p:cNvPr>
          <p:cNvSpPr/>
          <p:nvPr/>
        </p:nvSpPr>
        <p:spPr>
          <a:xfrm>
            <a:off x="6935701" y="1758584"/>
            <a:ext cx="925254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000" b="1" i="1" baseline="30000" dirty="0">
                <a:solidFill>
                  <a:srgbClr val="2C4A99"/>
                </a:solidFill>
                <a:latin typeface="AdobeArabic-BoldItalic"/>
              </a:rPr>
              <a:t>العلماء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9833E-F8EC-4F85-BFF8-912C87A350E3}"/>
              </a:ext>
            </a:extLst>
          </p:cNvPr>
          <p:cNvSpPr/>
          <p:nvPr/>
        </p:nvSpPr>
        <p:spPr>
          <a:xfrm>
            <a:off x="6185512" y="2116685"/>
            <a:ext cx="100059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000" b="1" i="1" baseline="30000" dirty="0">
                <a:solidFill>
                  <a:srgbClr val="2C4A99"/>
                </a:solidFill>
                <a:latin typeface="AdobeArabic-BoldItalic"/>
              </a:rPr>
              <a:t>برنامجا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FF5CA5-D6F5-467C-B30B-BC46EC88A635}"/>
              </a:ext>
            </a:extLst>
          </p:cNvPr>
          <p:cNvSpPr/>
          <p:nvPr/>
        </p:nvSpPr>
        <p:spPr>
          <a:xfrm>
            <a:off x="6083644" y="2474786"/>
            <a:ext cx="1300357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000" b="1" i="1" baseline="30000" dirty="0">
                <a:solidFill>
                  <a:srgbClr val="2C4A99"/>
                </a:solidFill>
                <a:latin typeface="AdobeArabic-BoldItalic"/>
              </a:rPr>
              <a:t>المؤرخون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123342-67B2-4E2E-8182-2FA26B7ECD42}"/>
              </a:ext>
            </a:extLst>
          </p:cNvPr>
          <p:cNvSpPr/>
          <p:nvPr/>
        </p:nvSpPr>
        <p:spPr>
          <a:xfrm>
            <a:off x="6426294" y="2832887"/>
            <a:ext cx="1066318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000" b="1" i="1" baseline="30000" dirty="0">
                <a:solidFill>
                  <a:srgbClr val="2C4A99"/>
                </a:solidFill>
                <a:latin typeface="AdobeArabic-BoldItalic"/>
              </a:rPr>
              <a:t>الملابس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C97A91-3E4F-4587-93F4-EC8A64D86C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4032" y="4488304"/>
            <a:ext cx="3824878" cy="14388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99240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14350"/>
            <a:ext cx="8763000" cy="4303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ثالثا: أقرأ الأمثلة الآتية، ثم أملأ حقول الجدول بعدها، كما في المثال المكتوب في الجدول: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أعلن مصنع حديث عن حاجته إلى مهندسين متميزين.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الصحراء العربية مليئة بواحات النخيل.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اختر الصديق الصالح.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 انطلق صاروخان جديدان إلى الفضاء الخارجي.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الصفة        الموصوف                             التطابـــــــق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التذكير والتأنيث   الإفراد والتثنية والجمع    التعريف والتنكير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حديث         مصنع             التذكير                  الإفراد                   التنكير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93140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289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أثبت تعلمي السابق: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أضع في كل فراغ الكلمة المناسبة: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1- تتميز مدينة الرياض بشوارعها ..........              (النقية – الواسعة – الضيقة)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2- يتمكن العامل ................ من الإنجاز.              (النشيط – الطويل – الجميل)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3- تكافئ المعلمة الطالبة ...................               (المهملة – المجتهدة – القصيرة)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نلاحظ أن الكلمات التي وضعناها في الفراغ وصفت الاسم الذي قبلها وتسمى صفة.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2E1259-6BD2-4905-8E69-26DF66278666}"/>
              </a:ext>
            </a:extLst>
          </p:cNvPr>
          <p:cNvSpPr/>
          <p:nvPr/>
        </p:nvSpPr>
        <p:spPr>
          <a:xfrm>
            <a:off x="2980706" y="1151906"/>
            <a:ext cx="800694" cy="29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D3C546-AA35-4557-8A1B-9C15436C1E03}"/>
              </a:ext>
            </a:extLst>
          </p:cNvPr>
          <p:cNvSpPr/>
          <p:nvPr/>
        </p:nvSpPr>
        <p:spPr>
          <a:xfrm>
            <a:off x="3771306" y="1532665"/>
            <a:ext cx="800694" cy="29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F2F5C8-0353-4C1A-AD77-296EAF98ED11}"/>
              </a:ext>
            </a:extLst>
          </p:cNvPr>
          <p:cNvSpPr/>
          <p:nvPr/>
        </p:nvSpPr>
        <p:spPr>
          <a:xfrm>
            <a:off x="2881884" y="1863194"/>
            <a:ext cx="800694" cy="29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32050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406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أبني تعلمي الجديد: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أملأ الجدول الآتي: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الجمل                                       الصفة    الموصوف    حركة آخر   حركة آخر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8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الصفة       الموصوف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8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فقد بصره في سن صغيرة.                              صغيرة         سن            الكسرة          الكسرة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أول من جرب الطيران شاب عربي.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طور المصممون الطائرات الحربية كثيرا.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يسير الدم في الأوعية الدموية إلى الرئتين.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23844F-D207-46B5-9CA4-EB3E2C802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267" y="3512644"/>
            <a:ext cx="3514725" cy="933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957103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133" y="524928"/>
            <a:ext cx="8570867" cy="356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أستنتج: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الصفة: اسم يذكر لبيان صفة من صفات اسم قبله يسمى الموصوف.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الصفة تتبع الموصوف في الرفع والنصب والجر.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أملأ الجدول الآتي: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الكلمــــــــة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الجمل                  الصفة والموصوف    - مفرد   - مذكر    - معرفة - رفع     العلامة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- مثنى   - مؤنث   - نكرة    - نصب   الاعرابية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- جمع                          - جر 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987845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924" y="394515"/>
            <a:ext cx="9144000" cy="6068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تمكن العالم محمد         الصفة       العربية       مفرد       مؤنث       معرفة     جر          الكسرة                   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الأنسي من تطوير        الموصوف اللغة          مفرد       مؤنث       معرفة     جر          الكسرة                    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طريقة (برايل) في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اللغة العربية.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خدم مجمع الملك فهد     الصفة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لطباعة المصحف         الموصوف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المكفوفين المتطلعين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لقراءة كتاب الله.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حاول علماء كثيرون     الصفة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اختراع الطائرة.          الموصوف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1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ساهم الأخوان             الصفة  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المخترعان (رأيت)    الموصوف       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في صناعة الطيران.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استفادت الفتيات           الصفة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الكفيفات من طريقة       الموصوف    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1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(برايل).</a:t>
            </a:r>
            <a:endParaRPr lang="en-US" sz="11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5457B0-3959-4A7B-BAE3-65FF4DF5DB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5717" y="2811703"/>
            <a:ext cx="4333875" cy="18383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392987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658266"/>
            <a:ext cx="8820150" cy="5300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بعد قراءة أمثلة الجدول السابق أجيب عن الأسئلة الآتية: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أحدد الصفة والموصوف في المثال الأول. .................................................................. 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كل منهما مفرد أم مثنى أم جمع؟ .............................................................................. 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كل منهما مذكر أم مؤنث؟ .............................................................................................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كل منهما معرفة أم نكرة؟ ..............................................................................................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كل منهما مرفوع أم منصوب أم مجرور؟ ................................................................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وجدت تطابقا بين الصفة والموصوف؟ ما أوجه التطابق؟  ................................................................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أحلل بقية الأمثلة شفهيا على غرار المثال السابق.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أستنتج: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الصفة تطابق الموصوف في: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الإفراد والتثنية والجمع.                      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التذكير والتأنيث.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التعريف والتنكير.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الرفع والنصب والجر..</a:t>
            </a:r>
            <a:endParaRPr lang="en-US" sz="12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A8BD76-BFD2-449C-814B-BAA7A75C3E57}"/>
              </a:ext>
            </a:extLst>
          </p:cNvPr>
          <p:cNvSpPr/>
          <p:nvPr/>
        </p:nvSpPr>
        <p:spPr>
          <a:xfrm>
            <a:off x="3082330" y="104606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اللغة</a:t>
            </a:r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 العربية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86834-0B7C-4992-9892-13F9EA8FD30F}"/>
              </a:ext>
            </a:extLst>
          </p:cNvPr>
          <p:cNvSpPr/>
          <p:nvPr/>
        </p:nvSpPr>
        <p:spPr>
          <a:xfrm>
            <a:off x="3455831" y="1362614"/>
            <a:ext cx="651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مفرد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A5C71E-7DB7-41DE-A54E-9978E9DE9FBF}"/>
              </a:ext>
            </a:extLst>
          </p:cNvPr>
          <p:cNvSpPr/>
          <p:nvPr/>
        </p:nvSpPr>
        <p:spPr>
          <a:xfrm>
            <a:off x="3413350" y="1711685"/>
            <a:ext cx="736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مؤنث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166E4-095D-4943-9ADD-56869CDAE308}"/>
              </a:ext>
            </a:extLst>
          </p:cNvPr>
          <p:cNvSpPr/>
          <p:nvPr/>
        </p:nvSpPr>
        <p:spPr>
          <a:xfrm>
            <a:off x="3391708" y="2060922"/>
            <a:ext cx="779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معرفة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E38E50-3C31-4CDF-9025-3F1CB227ED03}"/>
              </a:ext>
            </a:extLst>
          </p:cNvPr>
          <p:cNvSpPr/>
          <p:nvPr/>
        </p:nvSpPr>
        <p:spPr>
          <a:xfrm>
            <a:off x="3341214" y="2377305"/>
            <a:ext cx="88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مجرور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2B8911-33E9-485C-A7D4-6DBCB4B56BF5}"/>
              </a:ext>
            </a:extLst>
          </p:cNvPr>
          <p:cNvSpPr/>
          <p:nvPr/>
        </p:nvSpPr>
        <p:spPr>
          <a:xfrm>
            <a:off x="4480470" y="2952491"/>
            <a:ext cx="4304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تطابق في (الإفراد- التأنيث-التعريف-الجر)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11350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/>
      <p:bldP spid="9" grpId="0"/>
      <p:bldP spid="10" grpId="0"/>
      <p:bldP spid="11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60676"/>
            <a:ext cx="9144000" cy="507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ألاحظ حركة كل موصوف فيما يأتي، ثم أضبط صفته بالشكل: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منحتنا الاختراعات سيطرة هائلة على البيئة.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يبحث المخترعون عن فكرة جديدة.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البحر عالم زاخر بالغرائب.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تستجيب النفس للكلمة الطيبة.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أجعل كل كلمة من الكلمات الآتية صفة في جملة مفيدة: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2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المخلصات               السريع               المجدون               الماهران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8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Bef>
                <a:spcPts val="1200"/>
              </a:spcBef>
              <a:spcAft>
                <a:spcPts val="18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800"/>
              </a:spcAft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1103950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550753"/>
            <a:ext cx="9144000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 أختار الإجابة الصحيحة مما بين القوسين: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برع العلماء ........................... في شتى العلوم.    (المسلمون – المسلمين – مسلمون)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يفخر الوطن بالمواطنين ............................       (المخلصون – المخلصين – مخلصون)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أسهمت الفتاة ........................... في نهضة البلاد.  (السعودية – السعودية – سعودية)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 يساعد أبوك ........................... المحتاجين.          (الفاضل – الفاضل – الفاضل)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أدخل (ال) التعريف على كل موصوف نكرة فيما يأتي، وأغير ما يلزم: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يعود الفضل إلى المهندس الجزاري في تصميم أهم اختراعات ميكانيكية في تاريخ الإنسانية.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........................................................................................................... 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ابتعثت الدولة شابين ماهرين.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........................................................................................................... 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نبغ أطباء عرب قبل غيرهم.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........................................................................................................... 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A03E41-F30A-4216-87DE-307AC59B0AA1}"/>
              </a:ext>
            </a:extLst>
          </p:cNvPr>
          <p:cNvSpPr/>
          <p:nvPr/>
        </p:nvSpPr>
        <p:spPr>
          <a:xfrm>
            <a:off x="3384468" y="938151"/>
            <a:ext cx="855023" cy="344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DCF54E-AA70-4CE3-ADED-3C84B3886645}"/>
              </a:ext>
            </a:extLst>
          </p:cNvPr>
          <p:cNvSpPr/>
          <p:nvPr/>
        </p:nvSpPr>
        <p:spPr>
          <a:xfrm>
            <a:off x="2315689" y="1313222"/>
            <a:ext cx="855023" cy="344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ACF4AA-F377-4E0E-9D1F-1A5FA7BA7B44}"/>
              </a:ext>
            </a:extLst>
          </p:cNvPr>
          <p:cNvSpPr/>
          <p:nvPr/>
        </p:nvSpPr>
        <p:spPr>
          <a:xfrm>
            <a:off x="3353888" y="1676868"/>
            <a:ext cx="855023" cy="344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8962A-4FE3-4BF5-B383-8AAEFF8C99E8}"/>
              </a:ext>
            </a:extLst>
          </p:cNvPr>
          <p:cNvSpPr/>
          <p:nvPr/>
        </p:nvSpPr>
        <p:spPr>
          <a:xfrm>
            <a:off x="2617618" y="2021252"/>
            <a:ext cx="855023" cy="344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92294F-6245-4837-AFD8-FEB06DF64538}"/>
              </a:ext>
            </a:extLst>
          </p:cNvPr>
          <p:cNvSpPr/>
          <p:nvPr/>
        </p:nvSpPr>
        <p:spPr>
          <a:xfrm>
            <a:off x="3499232" y="3466086"/>
            <a:ext cx="2478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الاختراعات الميكانيكية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B8D10E-40BA-4C19-A7B4-89BAA64BA85D}"/>
              </a:ext>
            </a:extLst>
          </p:cNvPr>
          <p:cNvSpPr/>
          <p:nvPr/>
        </p:nvSpPr>
        <p:spPr>
          <a:xfrm>
            <a:off x="3803802" y="4204803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الشابين الماهرين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D352FF-2F31-4B60-B196-2D5575BAF6FF}"/>
              </a:ext>
            </a:extLst>
          </p:cNvPr>
          <p:cNvSpPr/>
          <p:nvPr/>
        </p:nvSpPr>
        <p:spPr>
          <a:xfrm>
            <a:off x="3972920" y="5033147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ال</a:t>
            </a:r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أ</a:t>
            </a:r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طباء العرب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403196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animBg="1"/>
      <p:bldP spid="9" grpId="0" animBg="1"/>
      <p:bldP spid="10" grpId="0" animBg="1"/>
      <p:bldP spid="11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572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أعرب: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أستفيد من النموذج المعرب: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«المخترعون المثابرون ناجحون»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الكلمة                                      إعرابها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المخترعون                 مبتدأ مرفوع وعلامة رفعه الواو لأنه جمع مذكر سالم.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المثابرون                   صفة مرفوعة وعلامة رفعها الواو لأنه جمع مذكر سالم.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ناجحون                     خبر مرفوع وعلامة رفعه الواو لأنه جمع مذكر سالم.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أشارك في الإعراب: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(الكلمة الطيبة صدقة)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                                      إعرابها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                        ........................... مرفوع وعلامة رفعه ...........................           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الطيبة                       ...........................  مرفوعة وعلامة رفعها ...........................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صدقة                       خبر ........................... وعلامة ........................... الضمة الظاهرة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على آخره.       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63DAC6-CB01-4210-81DD-57DCFC70A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7292" y="5247038"/>
            <a:ext cx="3162300" cy="971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687328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995</Words>
  <Application>Microsoft Office PowerPoint</Application>
  <PresentationFormat>عرض على الشاشة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AdobeArabic-BoldItalic</vt:lpstr>
      <vt:lpstr>Arial</vt:lpstr>
      <vt:lpstr>Calibri</vt:lpstr>
      <vt:lpstr>Cambria</vt:lpstr>
      <vt:lpstr>Symbol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11</cp:revision>
  <dcterms:created xsi:type="dcterms:W3CDTF">2019-12-24T06:38:04Z</dcterms:created>
  <dcterms:modified xsi:type="dcterms:W3CDTF">2021-01-29T23:29:32Z</dcterms:modified>
</cp:coreProperties>
</file>