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62" r:id="rId2"/>
    <p:sldId id="261" r:id="rId3"/>
    <p:sldId id="284" r:id="rId4"/>
    <p:sldId id="285" r:id="rId5"/>
    <p:sldId id="265" r:id="rId6"/>
    <p:sldId id="266" r:id="rId7"/>
    <p:sldId id="268" r:id="rId8"/>
    <p:sldId id="286" r:id="rId9"/>
    <p:sldId id="287" r:id="rId10"/>
    <p:sldId id="269" r:id="rId11"/>
    <p:sldId id="271" r:id="rId12"/>
    <p:sldId id="272" r:id="rId13"/>
    <p:sldId id="288" r:id="rId14"/>
    <p:sldId id="281" r:id="rId15"/>
    <p:sldId id="289" r:id="rId16"/>
    <p:sldId id="290" r:id="rId17"/>
    <p:sldId id="291" r:id="rId18"/>
  </p:sldIdLst>
  <p:sldSz cx="12192000" cy="6858000"/>
  <p:notesSz cx="6858000" cy="9144000"/>
  <p:embeddedFontLst>
    <p:embeddedFont>
      <p:font typeface="Calibri" panose="020F0502020204030204" pitchFamily="34" charset="0"/>
      <p:regular r:id="rId19"/>
      <p:bold r:id="rId20"/>
    </p:embeddedFont>
    <p:embeddedFont>
      <p:font typeface="Calibri Light" panose="020F0302020204030204" pitchFamily="34" charset="0"/>
      <p:regular r:id="rId21"/>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5DF"/>
    <a:srgbClr val="FFD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79AAE26-1676-4C19-BE3F-7251408BA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3"/>
            <a:ext cx="12191999" cy="6873237"/>
          </a:xfrm>
          <a:prstGeom prst="rect">
            <a:avLst/>
          </a:prstGeom>
        </p:spPr>
      </p:pic>
      <p:sp>
        <p:nvSpPr>
          <p:cNvPr id="5" name="مربع نص 4">
            <a:extLst>
              <a:ext uri="{FF2B5EF4-FFF2-40B4-BE49-F238E27FC236}">
                <a16:creationId xmlns:a16="http://schemas.microsoft.com/office/drawing/2014/main" id="{E8265468-9200-4D12-B1B7-B09C15D263F6}"/>
              </a:ext>
            </a:extLst>
          </p:cNvPr>
          <p:cNvSpPr txBox="1"/>
          <p:nvPr/>
        </p:nvSpPr>
        <p:spPr>
          <a:xfrm>
            <a:off x="2991394" y="3508552"/>
            <a:ext cx="5721531" cy="707886"/>
          </a:xfrm>
          <a:prstGeom prst="rect">
            <a:avLst/>
          </a:prstGeom>
          <a:noFill/>
        </p:spPr>
        <p:txBody>
          <a:bodyPr wrap="square" rtlCol="0">
            <a:spAutoFit/>
          </a:bodyPr>
          <a:lstStyle/>
          <a:p>
            <a:pPr algn="ctr"/>
            <a:r>
              <a:rPr lang="ar-SA" sz="4000" dirty="0">
                <a:solidFill>
                  <a:schemeClr val="bg1"/>
                </a:solidFill>
                <a:cs typeface="DecoType Naskh" panose="02010400000000000000" pitchFamily="2" charset="-78"/>
              </a:rPr>
              <a:t>إن الله لا ينظر الى صوركم</a:t>
            </a:r>
            <a:endParaRPr lang="en-US" sz="4000" dirty="0">
              <a:solidFill>
                <a:schemeClr val="bg1"/>
              </a:solidFill>
              <a:cs typeface="DecoType Naskh" panose="02010400000000000000" pitchFamily="2" charset="-78"/>
            </a:endParaRPr>
          </a:p>
        </p:txBody>
      </p:sp>
      <p:sp>
        <p:nvSpPr>
          <p:cNvPr id="6" name="مربع نص 5">
            <a:extLst>
              <a:ext uri="{FF2B5EF4-FFF2-40B4-BE49-F238E27FC236}">
                <a16:creationId xmlns:a16="http://schemas.microsoft.com/office/drawing/2014/main" id="{C5EA1AF0-3AD1-4585-A5F8-2EBD48E79337}"/>
              </a:ext>
            </a:extLst>
          </p:cNvPr>
          <p:cNvSpPr txBox="1"/>
          <p:nvPr/>
        </p:nvSpPr>
        <p:spPr>
          <a:xfrm>
            <a:off x="3618411" y="2677886"/>
            <a:ext cx="4572000" cy="584775"/>
          </a:xfrm>
          <a:prstGeom prst="rect">
            <a:avLst/>
          </a:prstGeom>
          <a:noFill/>
        </p:spPr>
        <p:txBody>
          <a:bodyPr wrap="square" rtlCol="0">
            <a:spAutoFit/>
          </a:bodyPr>
          <a:lstStyle/>
          <a:p>
            <a:pPr algn="ctr"/>
            <a:r>
              <a:rPr lang="ar-SA" sz="3200" b="1" dirty="0">
                <a:solidFill>
                  <a:schemeClr val="bg1"/>
                </a:solidFill>
                <a:cs typeface="Farsi Simple Bold" panose="02010400000000000000" pitchFamily="2" charset="-78"/>
              </a:rPr>
              <a:t>الحياء و عمل القلب </a:t>
            </a:r>
            <a:endParaRPr lang="en-US" sz="3200" b="1" dirty="0">
              <a:solidFill>
                <a:schemeClr val="bg1"/>
              </a:solidFill>
              <a:cs typeface="Farsi Simple Bold" panose="02010400000000000000" pitchFamily="2" charset="-78"/>
            </a:endParaRPr>
          </a:p>
        </p:txBody>
      </p:sp>
      <p:sp>
        <p:nvSpPr>
          <p:cNvPr id="7" name="شكل بيضاوي 6">
            <a:extLst>
              <a:ext uri="{FF2B5EF4-FFF2-40B4-BE49-F238E27FC236}">
                <a16:creationId xmlns:a16="http://schemas.microsoft.com/office/drawing/2014/main" id="{0584CCEE-EF71-4781-B95E-31A8F55D0FC7}"/>
              </a:ext>
            </a:extLst>
          </p:cNvPr>
          <p:cNvSpPr/>
          <p:nvPr/>
        </p:nvSpPr>
        <p:spPr>
          <a:xfrm rot="20711112">
            <a:off x="91439" y="2206095"/>
            <a:ext cx="3435532" cy="152835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الثانية </a:t>
            </a:r>
            <a:endParaRPr lang="en-US" sz="36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D15F3BB-2216-4ECB-A9EB-AD32ADEFD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84173" y="-2684172"/>
            <a:ext cx="6823654" cy="12192000"/>
          </a:xfrm>
          <a:prstGeom prst="rect">
            <a:avLst/>
          </a:prstGeom>
        </p:spPr>
      </p:pic>
      <p:pic>
        <p:nvPicPr>
          <p:cNvPr id="11" name="صورة 10">
            <a:extLst>
              <a:ext uri="{FF2B5EF4-FFF2-40B4-BE49-F238E27FC236}">
                <a16:creationId xmlns:a16="http://schemas.microsoft.com/office/drawing/2014/main" id="{50460BCF-4960-4DE3-90A6-5EBB669A7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335" y="3913281"/>
            <a:ext cx="2143125" cy="2143125"/>
          </a:xfrm>
          <a:prstGeom prst="rect">
            <a:avLst/>
          </a:prstGeom>
        </p:spPr>
      </p:pic>
      <p:sp>
        <p:nvSpPr>
          <p:cNvPr id="12" name="فقاعة التفكير: على شكل سحابة 11">
            <a:extLst>
              <a:ext uri="{FF2B5EF4-FFF2-40B4-BE49-F238E27FC236}">
                <a16:creationId xmlns:a16="http://schemas.microsoft.com/office/drawing/2014/main" id="{FA8B5E10-AEE1-445F-A465-FA72AB85CD95}"/>
              </a:ext>
            </a:extLst>
          </p:cNvPr>
          <p:cNvSpPr/>
          <p:nvPr/>
        </p:nvSpPr>
        <p:spPr>
          <a:xfrm>
            <a:off x="782795" y="2094411"/>
            <a:ext cx="1637731" cy="170061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6000" b="1" dirty="0">
                <a:ln w="22225">
                  <a:solidFill>
                    <a:schemeClr val="accent2"/>
                  </a:solidFill>
                  <a:prstDash val="solid"/>
                </a:ln>
                <a:solidFill>
                  <a:schemeClr val="accent2">
                    <a:lumMod val="40000"/>
                    <a:lumOff val="60000"/>
                  </a:schemeClr>
                </a:solidFill>
              </a:rPr>
              <a:t>فكر</a:t>
            </a:r>
            <a:r>
              <a:rPr lang="ar-SA"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
        <p:nvSpPr>
          <p:cNvPr id="13" name="مستطيل: زوايا قطرية مستديرة 12">
            <a:extLst>
              <a:ext uri="{FF2B5EF4-FFF2-40B4-BE49-F238E27FC236}">
                <a16:creationId xmlns:a16="http://schemas.microsoft.com/office/drawing/2014/main" id="{F2E63812-16AC-47C0-99D7-B6403328E9F0}"/>
              </a:ext>
            </a:extLst>
          </p:cNvPr>
          <p:cNvSpPr/>
          <p:nvPr/>
        </p:nvSpPr>
        <p:spPr>
          <a:xfrm>
            <a:off x="2365610" y="594604"/>
            <a:ext cx="7460779" cy="1241604"/>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sz="3200" b="1" dirty="0">
                <a:ln w="0"/>
                <a:solidFill>
                  <a:schemeClr val="bg1"/>
                </a:solidFill>
                <a:effectLst>
                  <a:outerShdw blurRad="38100" dist="25400" dir="5400000" algn="ctr" rotWithShape="0">
                    <a:srgbClr val="6E747A">
                      <a:alpha val="43000"/>
                    </a:srgbClr>
                  </a:outerShdw>
                </a:effectLst>
              </a:rPr>
              <a:t>قال أبو هريرة (رضي الله عنه): «والله ما خلق الله مؤمناً يسمع بي إلا أحبني ».لماذا؟</a:t>
            </a:r>
            <a:endParaRPr lang="en-US" sz="3200" b="1" dirty="0">
              <a:ln w="0"/>
              <a:solidFill>
                <a:schemeClr val="bg1"/>
              </a:solidFill>
              <a:effectLst>
                <a:outerShdw blurRad="38100" dist="25400" dir="5400000" algn="ctr" rotWithShape="0">
                  <a:srgbClr val="6E747A">
                    <a:alpha val="43000"/>
                  </a:srgbClr>
                </a:outerShdw>
              </a:effectLst>
            </a:endParaRPr>
          </a:p>
        </p:txBody>
      </p:sp>
      <p:sp>
        <p:nvSpPr>
          <p:cNvPr id="14" name="مربع نص 13">
            <a:extLst>
              <a:ext uri="{FF2B5EF4-FFF2-40B4-BE49-F238E27FC236}">
                <a16:creationId xmlns:a16="http://schemas.microsoft.com/office/drawing/2014/main" id="{F71BCD83-6FA3-463D-B864-5A3A933768DB}"/>
              </a:ext>
            </a:extLst>
          </p:cNvPr>
          <p:cNvSpPr txBox="1"/>
          <p:nvPr/>
        </p:nvSpPr>
        <p:spPr>
          <a:xfrm>
            <a:off x="2533338" y="1836208"/>
            <a:ext cx="9084040" cy="4464684"/>
          </a:xfrm>
          <a:prstGeom prst="rect">
            <a:avLst/>
          </a:prstGeom>
          <a:noFill/>
        </p:spPr>
        <p:txBody>
          <a:bodyPr wrap="square" rtlCol="0">
            <a:spAutoFit/>
          </a:bodyPr>
          <a:lstStyle/>
          <a:p>
            <a:pPr algn="ctr">
              <a:lnSpc>
                <a:spcPct val="150000"/>
              </a:lnSpc>
            </a:pPr>
            <a:r>
              <a:rPr lang="ar-SA" sz="2400" b="1" dirty="0">
                <a:solidFill>
                  <a:schemeClr val="accent6">
                    <a:lumMod val="50000"/>
                  </a:schemeClr>
                </a:solidFill>
              </a:rPr>
              <a:t>قال أبو هريرة: إن أمي كانت مشركة؛ و كنت أدعوها الى الإسلام , و كانت تأبى علي؛ فدعوتها يوماً فأسمعتني في رسول الله ما أكره؛ فأتيت رسول الله و أنا أبكي, فأخبرته و سألته أن يدعو لهال فقال:" اللهم اهد أم أبي هريرة" فخرجت أعدو لأبشرها فأتيت المنزل فاذا الباب مردود؛ و سمعت </a:t>
            </a:r>
            <a:r>
              <a:rPr lang="ar-SA" sz="2400" b="1" dirty="0" err="1">
                <a:solidFill>
                  <a:schemeClr val="accent6">
                    <a:lumMod val="50000"/>
                  </a:schemeClr>
                </a:solidFill>
              </a:rPr>
              <a:t>خدخد</a:t>
            </a:r>
            <a:r>
              <a:rPr lang="ar-SA" sz="2400" b="1" dirty="0">
                <a:solidFill>
                  <a:schemeClr val="accent6">
                    <a:lumMod val="50000"/>
                  </a:schemeClr>
                </a:solidFill>
              </a:rPr>
              <a:t> الماء و سمعت صوتاً فقالت: كما أنت؛ ثم فتحت الباب و قد لبست درعها و عجلت عن خماره فقالت:" أشهد أ لا إلاه إلا الله و أن محمداً عبده و رسوله" قال: فرجعت الى رسول الله أبكي من الفرح؛ كما بكيت من الحزن فأخبرته؛ ثم قلت: ا      ادع الله ان يحببني و أمي إلى عباده المؤمنين, فقال: " اللهم حبب عبدك هذا و أمه          الى عبادك المؤمنين و حببهم إليهما"</a:t>
            </a:r>
            <a:endParaRPr lang="en-US" sz="2400" b="1" dirty="0">
              <a:solidFill>
                <a:schemeClr val="accent6">
                  <a:lumMod val="50000"/>
                </a:schemeClr>
              </a:solidFill>
            </a:endParaRPr>
          </a:p>
        </p:txBody>
      </p:sp>
    </p:spTree>
    <p:extLst>
      <p:ext uri="{BB962C8B-B14F-4D97-AF65-F5344CB8AC3E}">
        <p14:creationId xmlns:p14="http://schemas.microsoft.com/office/powerpoint/2010/main" val="402378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65AECD1-56F9-4996-B37B-899B2963B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183970" y="1258636"/>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1854418" y="712357"/>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3707763" y="400986"/>
            <a:ext cx="6919014" cy="60560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ar-SA" sz="3600" b="1" dirty="0">
                <a:ln w="0"/>
                <a:solidFill>
                  <a:srgbClr val="7030A0"/>
                </a:solidFill>
                <a:effectLst>
                  <a:outerShdw blurRad="38100" dist="25400" dir="5400000" algn="ctr" rotWithShape="0">
                    <a:srgbClr val="6E747A">
                      <a:alpha val="43000"/>
                    </a:srgbClr>
                  </a:outerShdw>
                </a:effectLst>
              </a:rPr>
              <a:t>• أدعو ربي أن يجعل قلبي سليماً.</a:t>
            </a:r>
          </a:p>
          <a:p>
            <a:pPr algn="ctr">
              <a:lnSpc>
                <a:spcPct val="150000"/>
              </a:lnSpc>
            </a:pPr>
            <a:r>
              <a:rPr lang="ar-SA" sz="3600" b="1" dirty="0">
                <a:ln w="0"/>
                <a:solidFill>
                  <a:srgbClr val="7030A0"/>
                </a:solidFill>
                <a:effectLst>
                  <a:outerShdw blurRad="38100" dist="25400" dir="5400000" algn="ctr" rotWithShape="0">
                    <a:srgbClr val="6E747A">
                      <a:alpha val="43000"/>
                    </a:srgbClr>
                  </a:outerShdw>
                </a:effectLst>
              </a:rPr>
              <a:t>• أحافظُ على قلبي من أمراض القلوب كالكِبْر والحسد والرياء والنفاق.</a:t>
            </a:r>
          </a:p>
          <a:p>
            <a:pPr algn="ctr">
              <a:lnSpc>
                <a:spcPct val="150000"/>
              </a:lnSpc>
            </a:pPr>
            <a:r>
              <a:rPr lang="ar-SA" sz="3600" b="1" dirty="0">
                <a:ln w="0"/>
                <a:solidFill>
                  <a:srgbClr val="7030A0"/>
                </a:solidFill>
                <a:effectLst>
                  <a:outerShdw blurRad="38100" dist="25400" dir="5400000" algn="ctr" rotWithShape="0">
                    <a:srgbClr val="6E747A">
                      <a:alpha val="43000"/>
                    </a:srgbClr>
                  </a:outerShdw>
                </a:effectLst>
              </a:rPr>
              <a:t>• أحرصُ على ما يقوّي عبودية قلبي لله، كمراقبة الله وقراءة القرآن والتفكر في</a:t>
            </a:r>
          </a:p>
          <a:p>
            <a:pPr algn="ctr">
              <a:lnSpc>
                <a:spcPct val="150000"/>
              </a:lnSpc>
            </a:pPr>
            <a:r>
              <a:rPr lang="ar-SA" sz="3600" b="1" dirty="0">
                <a:ln w="0"/>
                <a:solidFill>
                  <a:srgbClr val="7030A0"/>
                </a:solidFill>
                <a:effectLst>
                  <a:outerShdw blurRad="38100" dist="25400" dir="5400000" algn="ctr" rotWithShape="0">
                    <a:srgbClr val="6E747A">
                      <a:alpha val="43000"/>
                    </a:srgbClr>
                  </a:outerShdw>
                </a:effectLst>
              </a:rPr>
              <a:t>أسماء الله و صفاته ومخلوقاته والعمل </a:t>
            </a:r>
          </a:p>
          <a:p>
            <a:pPr algn="ctr">
              <a:lnSpc>
                <a:spcPct val="150000"/>
              </a:lnSpc>
            </a:pPr>
            <a:r>
              <a:rPr lang="ar-SA" sz="3600" b="1" dirty="0">
                <a:ln w="0"/>
                <a:solidFill>
                  <a:srgbClr val="7030A0"/>
                </a:solidFill>
                <a:effectLst>
                  <a:outerShdw blurRad="38100" dist="25400" dir="5400000" algn="ctr" rotWithShape="0">
                    <a:srgbClr val="6E747A">
                      <a:alpha val="43000"/>
                    </a:srgbClr>
                  </a:outerShdw>
                </a:effectLst>
              </a:rPr>
              <a:t>بأوامره واجتناب ما نهى عنه.</a:t>
            </a:r>
            <a:endParaRPr lang="en-US" sz="36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871FA458-F072-4282-8056-8984ED2F9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1" y="-2666998"/>
            <a:ext cx="6857998" cy="12192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5"/>
          <a:stretch>
            <a:fillRect/>
          </a:stretch>
        </p:blipFill>
        <p:spPr>
          <a:xfrm>
            <a:off x="319328" y="131340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6"/>
          <a:stretch>
            <a:fillRect/>
          </a:stretch>
        </p:blipFill>
        <p:spPr>
          <a:xfrm>
            <a:off x="4766049" y="494685"/>
            <a:ext cx="3017949" cy="1637447"/>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3085724" y="2349937"/>
            <a:ext cx="8190411" cy="1637447"/>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5400" b="1" dirty="0">
                <a:ln w="0"/>
                <a:solidFill>
                  <a:schemeClr val="accent1"/>
                </a:solidFill>
                <a:effectLst>
                  <a:outerShdw blurRad="38100" dist="25400" dir="5400000" algn="ctr" rotWithShape="0">
                    <a:srgbClr val="6E747A">
                      <a:alpha val="43000"/>
                    </a:srgbClr>
                  </a:outerShdw>
                </a:effectLst>
              </a:rPr>
              <a:t>تنقسم الأعمال إلى قسمين.</a:t>
            </a:r>
          </a:p>
          <a:p>
            <a:pPr algn="ctr"/>
            <a:r>
              <a:rPr lang="ar-SA" sz="5400" b="1" dirty="0">
                <a:ln w="0"/>
                <a:solidFill>
                  <a:schemeClr val="accent1"/>
                </a:solidFill>
                <a:effectLst>
                  <a:outerShdw blurRad="38100" dist="25400" dir="5400000" algn="ctr" rotWithShape="0">
                    <a:srgbClr val="6E747A">
                      <a:alpha val="43000"/>
                    </a:srgbClr>
                  </a:outerShdw>
                </a:effectLst>
              </a:rPr>
              <a:t> فما هما؟</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3375996" y="4181336"/>
            <a:ext cx="7609867" cy="707886"/>
          </a:xfrm>
          <a:prstGeom prst="rect">
            <a:avLst/>
          </a:prstGeom>
          <a:solidFill>
            <a:schemeClr val="bg1"/>
          </a:solidFill>
        </p:spPr>
        <p:txBody>
          <a:bodyPr wrap="square" rtlCol="0">
            <a:spAutoFit/>
          </a:bodyPr>
          <a:lstStyle/>
          <a:p>
            <a:pPr algn="ctr"/>
            <a:r>
              <a:rPr lang="ar-SA" sz="4000" b="1" dirty="0"/>
              <a:t>أعمال القلوب و أعمال الجوارح.</a:t>
            </a:r>
            <a:endParaRPr lang="en-US" sz="4000" b="1"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1127E9D-5E2C-454C-897C-33791D3A1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6999" y="-2666999"/>
            <a:ext cx="6857997" cy="12192002"/>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1725882" y="627016"/>
            <a:ext cx="8465321" cy="530908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من أيّ أقسام الأعمال ما يلي؟:</a:t>
            </a:r>
          </a:p>
          <a:p>
            <a:pPr>
              <a:lnSpc>
                <a:spcPct val="150000"/>
              </a:lnSpc>
            </a:pPr>
            <a:r>
              <a:rPr lang="ar-SA" sz="3200" b="1" dirty="0">
                <a:ln w="0"/>
                <a:solidFill>
                  <a:schemeClr val="accent1"/>
                </a:solidFill>
                <a:effectLst>
                  <a:outerShdw blurRad="38100" dist="25400" dir="5400000" algn="ctr" rotWithShape="0">
                    <a:srgbClr val="6E747A">
                      <a:alpha val="43000"/>
                    </a:srgbClr>
                  </a:outerShdw>
                </a:effectLst>
              </a:rPr>
              <a:t>- بر الوالدين.</a:t>
            </a:r>
          </a:p>
          <a:p>
            <a:pPr>
              <a:lnSpc>
                <a:spcPct val="150000"/>
              </a:lnSpc>
            </a:pPr>
            <a:r>
              <a:rPr lang="ar-SA" sz="3200" b="1" dirty="0">
                <a:ln w="0"/>
                <a:solidFill>
                  <a:schemeClr val="accent1"/>
                </a:solidFill>
                <a:effectLst>
                  <a:outerShdw blurRad="38100" dist="25400" dir="5400000" algn="ctr" rotWithShape="0">
                    <a:srgbClr val="6E747A">
                      <a:alpha val="43000"/>
                    </a:srgbClr>
                  </a:outerShdw>
                </a:effectLst>
              </a:rPr>
              <a:t>- الإخلاص.</a:t>
            </a:r>
          </a:p>
          <a:p>
            <a:pPr>
              <a:lnSpc>
                <a:spcPct val="150000"/>
              </a:lnSpc>
            </a:pPr>
            <a:r>
              <a:rPr lang="en-US" sz="3200" b="1" dirty="0">
                <a:ln w="0"/>
                <a:solidFill>
                  <a:schemeClr val="accent1"/>
                </a:solidFill>
                <a:effectLst>
                  <a:outerShdw blurRad="38100" dist="25400" dir="5400000" algn="ctr" rotWithShape="0">
                    <a:srgbClr val="6E747A">
                      <a:alpha val="43000"/>
                    </a:srgbClr>
                  </a:outerShdw>
                </a:effectLst>
              </a:rPr>
              <a:t>- </a:t>
            </a:r>
            <a:r>
              <a:rPr lang="ar-SA" sz="3200" b="1" dirty="0">
                <a:ln w="0"/>
                <a:solidFill>
                  <a:schemeClr val="accent1"/>
                </a:solidFill>
                <a:effectLst>
                  <a:outerShdw blurRad="38100" dist="25400" dir="5400000" algn="ctr" rotWithShape="0">
                    <a:srgbClr val="6E747A">
                      <a:alpha val="43000"/>
                    </a:srgbClr>
                  </a:outerShdw>
                </a:effectLst>
              </a:rPr>
              <a:t>إماطة الأذى عن الطريق.</a:t>
            </a:r>
          </a:p>
          <a:p>
            <a:pPr marL="457200" indent="-457200">
              <a:lnSpc>
                <a:spcPct val="150000"/>
              </a:lnSpc>
              <a:buFontTx/>
              <a:buChar char="-"/>
            </a:pPr>
            <a:r>
              <a:rPr lang="ar-SA" sz="3200" b="1" dirty="0">
                <a:ln w="0"/>
                <a:solidFill>
                  <a:schemeClr val="accent1"/>
                </a:solidFill>
                <a:effectLst>
                  <a:outerShdw blurRad="38100" dist="25400" dir="5400000" algn="ctr" rotWithShape="0">
                    <a:srgbClr val="6E747A">
                      <a:alpha val="43000"/>
                    </a:srgbClr>
                  </a:outerShdw>
                </a:effectLst>
              </a:rPr>
              <a:t>الخشوع في الصلاة.</a:t>
            </a:r>
          </a:p>
          <a:p>
            <a:pPr marL="457200" indent="-457200">
              <a:lnSpc>
                <a:spcPct val="150000"/>
              </a:lnSpc>
              <a:buFontTx/>
              <a:buChar char="-"/>
            </a:pPr>
            <a:endParaRPr lang="ar-SA" sz="3200" b="1" dirty="0">
              <a:ln w="0"/>
              <a:solidFill>
                <a:schemeClr val="accent1"/>
              </a:solidFill>
              <a:effectLst>
                <a:outerShdw blurRad="38100" dist="25400" dir="5400000" algn="ctr" rotWithShape="0">
                  <a:srgbClr val="6E747A">
                    <a:alpha val="43000"/>
                  </a:srgbClr>
                </a:outerShdw>
              </a:effectLst>
            </a:endParaRPr>
          </a:p>
          <a:p>
            <a:pPr>
              <a:lnSpc>
                <a:spcPct val="150000"/>
              </a:lnSpc>
            </a:pPr>
            <a:r>
              <a:rPr lang="ar-SA" sz="3200" b="1" dirty="0">
                <a:ln w="0"/>
                <a:solidFill>
                  <a:schemeClr val="accent1"/>
                </a:solidFill>
                <a:effectLst>
                  <a:outerShdw blurRad="38100" dist="25400" dir="5400000" algn="ctr" rotWithShape="0">
                    <a:srgbClr val="6E747A">
                      <a:alpha val="43000"/>
                    </a:srgbClr>
                  </a:outerShdw>
                </a:effectLst>
              </a:rPr>
              <a:t>- الحب في الله والبغض في الله</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5366478" y="1514864"/>
            <a:ext cx="2520843" cy="461665"/>
          </a:xfrm>
          <a:prstGeom prst="rect">
            <a:avLst/>
          </a:prstGeom>
          <a:solidFill>
            <a:schemeClr val="bg1"/>
          </a:solidFill>
        </p:spPr>
        <p:txBody>
          <a:bodyPr wrap="square" rtlCol="0">
            <a:spAutoFit/>
          </a:bodyPr>
          <a:lstStyle/>
          <a:p>
            <a:pPr algn="ctr"/>
            <a:r>
              <a:rPr lang="ar-SA" sz="2400" b="1" dirty="0"/>
              <a:t>اعمال الجوارح</a:t>
            </a:r>
            <a:endParaRPr lang="en-US" sz="24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6"/>
          <a:stretch>
            <a:fillRect/>
          </a:stretch>
        </p:blipFill>
        <p:spPr>
          <a:xfrm>
            <a:off x="274908" y="191917"/>
            <a:ext cx="1450974" cy="1322947"/>
          </a:xfrm>
          <a:prstGeom prst="rect">
            <a:avLst/>
          </a:prstGeom>
        </p:spPr>
      </p:pic>
      <p:sp>
        <p:nvSpPr>
          <p:cNvPr id="2" name="مربع نص 1">
            <a:extLst>
              <a:ext uri="{FF2B5EF4-FFF2-40B4-BE49-F238E27FC236}">
                <a16:creationId xmlns:a16="http://schemas.microsoft.com/office/drawing/2014/main" id="{C4E56F42-C4BD-4DBE-A810-E4DC005BA7DB}"/>
              </a:ext>
            </a:extLst>
          </p:cNvPr>
          <p:cNvSpPr txBox="1"/>
          <p:nvPr/>
        </p:nvSpPr>
        <p:spPr>
          <a:xfrm>
            <a:off x="5366478" y="2179694"/>
            <a:ext cx="2520843" cy="461665"/>
          </a:xfrm>
          <a:prstGeom prst="rect">
            <a:avLst/>
          </a:prstGeom>
          <a:solidFill>
            <a:schemeClr val="bg1"/>
          </a:solidFill>
        </p:spPr>
        <p:txBody>
          <a:bodyPr wrap="square" rtlCol="0">
            <a:spAutoFit/>
          </a:bodyPr>
          <a:lstStyle/>
          <a:p>
            <a:pPr algn="ctr"/>
            <a:r>
              <a:rPr lang="ar-SA" sz="2400" b="1" dirty="0"/>
              <a:t>اعمال القلوب</a:t>
            </a:r>
            <a:endParaRPr lang="en-US" sz="2400" b="1" dirty="0"/>
          </a:p>
        </p:txBody>
      </p:sp>
      <p:sp>
        <p:nvSpPr>
          <p:cNvPr id="4" name="مربع نص 3">
            <a:extLst>
              <a:ext uri="{FF2B5EF4-FFF2-40B4-BE49-F238E27FC236}">
                <a16:creationId xmlns:a16="http://schemas.microsoft.com/office/drawing/2014/main" id="{29412D78-391D-4850-9FCE-8F1C3041CCDD}"/>
              </a:ext>
            </a:extLst>
          </p:cNvPr>
          <p:cNvSpPr txBox="1"/>
          <p:nvPr/>
        </p:nvSpPr>
        <p:spPr>
          <a:xfrm>
            <a:off x="3627620" y="2876336"/>
            <a:ext cx="2638269" cy="461665"/>
          </a:xfrm>
          <a:prstGeom prst="rect">
            <a:avLst/>
          </a:prstGeom>
          <a:solidFill>
            <a:schemeClr val="bg1"/>
          </a:solidFill>
        </p:spPr>
        <p:txBody>
          <a:bodyPr wrap="square" rtlCol="0">
            <a:spAutoFit/>
          </a:bodyPr>
          <a:lstStyle/>
          <a:p>
            <a:pPr algn="ctr"/>
            <a:r>
              <a:rPr lang="ar-SA" sz="2400" b="1" dirty="0"/>
              <a:t>اعمال الجوارح</a:t>
            </a:r>
            <a:endParaRPr lang="en-US" sz="2400" b="1" dirty="0"/>
          </a:p>
        </p:txBody>
      </p:sp>
      <p:sp>
        <p:nvSpPr>
          <p:cNvPr id="8" name="مربع نص 7">
            <a:extLst>
              <a:ext uri="{FF2B5EF4-FFF2-40B4-BE49-F238E27FC236}">
                <a16:creationId xmlns:a16="http://schemas.microsoft.com/office/drawing/2014/main" id="{978908A0-30CF-4992-B739-465C9B0E49D4}"/>
              </a:ext>
            </a:extLst>
          </p:cNvPr>
          <p:cNvSpPr txBox="1"/>
          <p:nvPr/>
        </p:nvSpPr>
        <p:spPr>
          <a:xfrm>
            <a:off x="1963711" y="3572978"/>
            <a:ext cx="4663188" cy="1427635"/>
          </a:xfrm>
          <a:prstGeom prst="rect">
            <a:avLst/>
          </a:prstGeom>
          <a:solidFill>
            <a:schemeClr val="bg1"/>
          </a:solidFill>
        </p:spPr>
        <p:txBody>
          <a:bodyPr wrap="square" rtlCol="0">
            <a:spAutoFit/>
          </a:bodyPr>
          <a:lstStyle/>
          <a:p>
            <a:pPr algn="ctr">
              <a:lnSpc>
                <a:spcPct val="150000"/>
              </a:lnSpc>
            </a:pPr>
            <a:r>
              <a:rPr lang="ar-SA" sz="2000" b="1" dirty="0"/>
              <a:t>اعمال القلوب و الجوارح معاً فهي سكون الجوارح عن الحركة غير اللازمة و طمأنينة القلب بعدم الانشغال عن الصلاة  </a:t>
            </a:r>
            <a:endParaRPr lang="en-US" sz="2000" b="1" dirty="0"/>
          </a:p>
        </p:txBody>
      </p:sp>
      <p:sp>
        <p:nvSpPr>
          <p:cNvPr id="9" name="مربع نص 8">
            <a:extLst>
              <a:ext uri="{FF2B5EF4-FFF2-40B4-BE49-F238E27FC236}">
                <a16:creationId xmlns:a16="http://schemas.microsoft.com/office/drawing/2014/main" id="{B49096BD-B897-4D4A-845A-AEF0C6CDF9C6}"/>
              </a:ext>
            </a:extLst>
          </p:cNvPr>
          <p:cNvSpPr txBox="1"/>
          <p:nvPr/>
        </p:nvSpPr>
        <p:spPr>
          <a:xfrm>
            <a:off x="4204741" y="5203713"/>
            <a:ext cx="1484026" cy="461665"/>
          </a:xfrm>
          <a:prstGeom prst="rect">
            <a:avLst/>
          </a:prstGeom>
          <a:solidFill>
            <a:schemeClr val="bg1"/>
          </a:solidFill>
        </p:spPr>
        <p:txBody>
          <a:bodyPr wrap="square" rtlCol="0">
            <a:spAutoFit/>
          </a:bodyPr>
          <a:lstStyle/>
          <a:p>
            <a:r>
              <a:rPr lang="ar-SA" sz="2400" b="1" dirty="0"/>
              <a:t>اعمال القلوب</a:t>
            </a:r>
            <a:endParaRPr lang="en-US" sz="2400" b="1" dirty="0"/>
          </a:p>
        </p:txBody>
      </p:sp>
    </p:spTree>
    <p:extLst>
      <p:ext uri="{BB962C8B-B14F-4D97-AF65-F5344CB8AC3E}">
        <p14:creationId xmlns:p14="http://schemas.microsoft.com/office/powerpoint/2010/main" val="15028763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D624659-E5DF-4697-AAAE-D7E71B5D3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1788992" y="790592"/>
            <a:ext cx="8402210" cy="263840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بيّن المعنى المشترك بين حديث « إن الله لا ينظر إلى صوركم... » الحديث، وقوله تعالى:</a:t>
            </a:r>
          </a:p>
          <a:p>
            <a:pPr algn="ctr"/>
            <a:r>
              <a:rPr lang="ar-SA" sz="3200" b="1" dirty="0">
                <a:ln w="0"/>
                <a:solidFill>
                  <a:schemeClr val="accent1"/>
                </a:solidFill>
                <a:effectLst>
                  <a:outerShdw blurRad="38100" dist="25400" dir="5400000" algn="ctr" rotWithShape="0">
                    <a:srgbClr val="6E747A">
                      <a:alpha val="43000"/>
                    </a:srgbClr>
                  </a:outerShdw>
                </a:effectLst>
              </a:rPr>
              <a:t>(</a:t>
            </a:r>
            <a:r>
              <a:rPr lang="ar-SA" sz="3200" b="1" dirty="0" err="1">
                <a:ln w="0"/>
                <a:solidFill>
                  <a:schemeClr val="accent1"/>
                </a:solidFill>
                <a:effectLst>
                  <a:outerShdw blurRad="38100" dist="25400" dir="5400000" algn="ctr" rotWithShape="0">
                    <a:srgbClr val="6E747A">
                      <a:alpha val="43000"/>
                    </a:srgbClr>
                  </a:outerShdw>
                </a:effectLst>
              </a:rPr>
              <a:t>يَٰٓأَيُّهَا</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ٱلنَّاسُ</a:t>
            </a:r>
            <a:r>
              <a:rPr lang="ar-SA" sz="3200" b="1" dirty="0">
                <a:ln w="0"/>
                <a:solidFill>
                  <a:schemeClr val="accent1"/>
                </a:solidFill>
                <a:effectLst>
                  <a:outerShdw blurRad="38100" dist="25400" dir="5400000" algn="ctr" rotWithShape="0">
                    <a:srgbClr val="6E747A">
                      <a:alpha val="43000"/>
                    </a:srgbClr>
                  </a:outerShdw>
                </a:effectLst>
              </a:rPr>
              <a:t> إِنَّا </a:t>
            </a:r>
            <a:r>
              <a:rPr lang="ar-SA" sz="3200" b="1" dirty="0" err="1">
                <a:ln w="0"/>
                <a:solidFill>
                  <a:schemeClr val="accent1"/>
                </a:solidFill>
                <a:effectLst>
                  <a:outerShdw blurRad="38100" dist="25400" dir="5400000" algn="ctr" rotWithShape="0">
                    <a:srgbClr val="6E747A">
                      <a:alpha val="43000"/>
                    </a:srgbClr>
                  </a:outerShdw>
                </a:effectLst>
              </a:rPr>
              <a:t>خَلَقْنَٰكُم</a:t>
            </a:r>
            <a:r>
              <a:rPr lang="ar-SA" sz="3200" b="1" dirty="0">
                <a:ln w="0"/>
                <a:solidFill>
                  <a:schemeClr val="accent1"/>
                </a:solidFill>
                <a:effectLst>
                  <a:outerShdw blurRad="38100" dist="25400" dir="5400000" algn="ctr" rotWithShape="0">
                    <a:srgbClr val="6E747A">
                      <a:alpha val="43000"/>
                    </a:srgbClr>
                  </a:outerShdw>
                </a:effectLst>
              </a:rPr>
              <a:t> مِّن </a:t>
            </a:r>
            <a:r>
              <a:rPr lang="ar-SA" sz="3200" b="1" dirty="0" err="1">
                <a:ln w="0"/>
                <a:solidFill>
                  <a:schemeClr val="accent1"/>
                </a:solidFill>
                <a:effectLst>
                  <a:outerShdw blurRad="38100" dist="25400" dir="5400000" algn="ctr" rotWithShape="0">
                    <a:srgbClr val="6E747A">
                      <a:alpha val="43000"/>
                    </a:srgbClr>
                  </a:outerShdw>
                </a:effectLst>
              </a:rPr>
              <a:t>ذَكَرٍۢ</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وَأُنثَىٰ</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وَجَعَلْنَٰكُمْ</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شُعُوبًۭا</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وَقَبَآئِلَ</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لِتَعَارَفُوٓا</a:t>
            </a:r>
            <a:r>
              <a:rPr lang="ar-SA" sz="3200" b="1" dirty="0">
                <a:ln w="0"/>
                <a:solidFill>
                  <a:schemeClr val="accent1"/>
                </a:solidFill>
                <a:effectLst>
                  <a:outerShdw blurRad="38100" dist="25400" dir="5400000" algn="ctr" rotWithShape="0">
                    <a:srgbClr val="6E747A">
                      <a:alpha val="43000"/>
                    </a:srgbClr>
                  </a:outerShdw>
                </a:effectLst>
              </a:rPr>
              <a:t>۟ ۚ إِنَّ أَكْرَمَكُمْ عِندَ </a:t>
            </a:r>
            <a:r>
              <a:rPr lang="ar-SA" sz="3200" b="1" dirty="0" err="1">
                <a:ln w="0"/>
                <a:solidFill>
                  <a:schemeClr val="accent1"/>
                </a:solidFill>
                <a:effectLst>
                  <a:outerShdw blurRad="38100" dist="25400" dir="5400000" algn="ctr" rotWithShape="0">
                    <a:srgbClr val="6E747A">
                      <a:alpha val="43000"/>
                    </a:srgbClr>
                  </a:outerShdw>
                </a:effectLst>
              </a:rPr>
              <a:t>ٱللَّهِ</a:t>
            </a:r>
            <a:r>
              <a:rPr lang="ar-SA" sz="3200" b="1" dirty="0">
                <a:ln w="0"/>
                <a:solidFill>
                  <a:schemeClr val="accent1"/>
                </a:solidFill>
                <a:effectLst>
                  <a:outerShdw blurRad="38100" dist="25400" dir="5400000" algn="ctr" rotWithShape="0">
                    <a:srgbClr val="6E747A">
                      <a:alpha val="43000"/>
                    </a:srgbClr>
                  </a:outerShdw>
                </a:effectLst>
              </a:rPr>
              <a:t> </a:t>
            </a:r>
            <a:r>
              <a:rPr lang="ar-SA" sz="3200" b="1" dirty="0" err="1">
                <a:ln w="0"/>
                <a:solidFill>
                  <a:schemeClr val="accent1"/>
                </a:solidFill>
                <a:effectLst>
                  <a:outerShdw blurRad="38100" dist="25400" dir="5400000" algn="ctr" rotWithShape="0">
                    <a:srgbClr val="6E747A">
                      <a:alpha val="43000"/>
                    </a:srgbClr>
                  </a:outerShdw>
                </a:effectLst>
              </a:rPr>
              <a:t>أَتْقَىٰكُمْ</a:t>
            </a:r>
            <a:r>
              <a:rPr lang="ar-SA" sz="3200" b="1" dirty="0">
                <a:ln w="0"/>
                <a:solidFill>
                  <a:schemeClr val="accent1"/>
                </a:solidFill>
                <a:effectLst>
                  <a:outerShdw blurRad="38100" dist="25400" dir="5400000" algn="ctr" rotWithShape="0">
                    <a:srgbClr val="6E747A">
                      <a:alpha val="43000"/>
                    </a:srgbClr>
                  </a:outerShdw>
                </a:effectLst>
              </a:rPr>
              <a:t> ۚ إِنَّ </a:t>
            </a:r>
            <a:r>
              <a:rPr lang="ar-SA" sz="3200" b="1" dirty="0" err="1">
                <a:ln w="0"/>
                <a:solidFill>
                  <a:schemeClr val="accent1"/>
                </a:solidFill>
                <a:effectLst>
                  <a:outerShdw blurRad="38100" dist="25400" dir="5400000" algn="ctr" rotWithShape="0">
                    <a:srgbClr val="6E747A">
                      <a:alpha val="43000"/>
                    </a:srgbClr>
                  </a:outerShdw>
                </a:effectLst>
              </a:rPr>
              <a:t>ٱللَّهَ</a:t>
            </a:r>
            <a:r>
              <a:rPr lang="ar-SA" sz="3200" b="1" dirty="0">
                <a:ln w="0"/>
                <a:solidFill>
                  <a:schemeClr val="accent1"/>
                </a:solidFill>
                <a:effectLst>
                  <a:outerShdw blurRad="38100" dist="25400" dir="5400000" algn="ctr" rotWithShape="0">
                    <a:srgbClr val="6E747A">
                      <a:alpha val="43000"/>
                    </a:srgbClr>
                  </a:outerShdw>
                </a:effectLst>
              </a:rPr>
              <a:t> عَلِيمٌ </a:t>
            </a:r>
            <a:r>
              <a:rPr lang="ar-SA" sz="3200" b="1" dirty="0" err="1">
                <a:ln w="0"/>
                <a:solidFill>
                  <a:schemeClr val="accent1"/>
                </a:solidFill>
                <a:effectLst>
                  <a:outerShdw blurRad="38100" dist="25400" dir="5400000" algn="ctr" rotWithShape="0">
                    <a:srgbClr val="6E747A">
                      <a:alpha val="43000"/>
                    </a:srgbClr>
                  </a:outerShdw>
                </a:effectLst>
              </a:rPr>
              <a:t>خَبِيرٌۭ</a:t>
            </a:r>
            <a:r>
              <a:rPr lang="ar-SA" sz="3200" b="1" dirty="0">
                <a:ln w="0"/>
                <a:solidFill>
                  <a:schemeClr val="accent1"/>
                </a:solidFill>
                <a:effectLst>
                  <a:outerShdw blurRad="38100" dist="25400" dir="5400000" algn="ctr" rotWithShape="0">
                    <a:srgbClr val="6E747A">
                      <a:alpha val="43000"/>
                    </a:srgbClr>
                  </a:outerShdw>
                </a:effectLst>
              </a:rPr>
              <a:t>)</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1894889" y="4014997"/>
            <a:ext cx="8402211" cy="1938992"/>
          </a:xfrm>
          <a:prstGeom prst="rect">
            <a:avLst/>
          </a:prstGeom>
          <a:solidFill>
            <a:schemeClr val="bg1"/>
          </a:solidFill>
        </p:spPr>
        <p:txBody>
          <a:bodyPr wrap="square" rtlCol="0">
            <a:spAutoFit/>
          </a:bodyPr>
          <a:lstStyle/>
          <a:p>
            <a:pPr algn="ctr"/>
            <a:r>
              <a:rPr lang="ar-SA" sz="4000" b="1" dirty="0"/>
              <a:t>المعنى المشترك ان الله لا ينظر إلى صور الناس لكن لقلوبهم و تقواها، ان الله ينظر الى التقوى في </a:t>
            </a:r>
          </a:p>
          <a:p>
            <a:pPr algn="ctr"/>
            <a:r>
              <a:rPr lang="ar-SA" sz="4000" b="1" dirty="0"/>
              <a:t>القلوب و ما ينتج عنها من أعمال صالحة.</a:t>
            </a:r>
            <a:endParaRPr lang="en-US" sz="40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Tree>
    <p:extLst>
      <p:ext uri="{BB962C8B-B14F-4D97-AF65-F5344CB8AC3E}">
        <p14:creationId xmlns:p14="http://schemas.microsoft.com/office/powerpoint/2010/main" val="30797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D624659-E5DF-4697-AAAE-D7E71B5D3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2773179" y="536618"/>
            <a:ext cx="6220919" cy="81249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اذكر قصة إسلام أم أبي هريرة .</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674559" y="1514864"/>
            <a:ext cx="10628026" cy="4154984"/>
          </a:xfrm>
          <a:prstGeom prst="rect">
            <a:avLst/>
          </a:prstGeom>
          <a:solidFill>
            <a:schemeClr val="bg1"/>
          </a:solidFill>
        </p:spPr>
        <p:txBody>
          <a:bodyPr wrap="square" rtlCol="0">
            <a:spAutoFit/>
          </a:bodyPr>
          <a:lstStyle/>
          <a:p>
            <a:r>
              <a:rPr lang="ar-SA" sz="2400" b="1" dirty="0"/>
              <a:t>حاول أبو هريرة أن يدعو أمه الى الإسلام كثيراً فكانت ترفض ،وذات يوم عرض عليها الإسلام فأبت ،وقالت في رسول الله صلى الله عليه وسلم (كلاماً سيئاً ) فذهب أبو هريرة الى الرسول ، وهو يبكي من شدة الحزن ، ويقول : يا رسول الله إني كنت أدعو أمي الى الإسلام وهي مشركة ،فدعوتها اليوم فأسمعتني فيك ما أكره ،فادع الله أن يهدي أم أبي هريرة فقال رسول الله (اللهم اهد أم أبي هريرة) فخرج أبو هريرة من عند الرسول فرحاً مستبشراً بدعوة نبي الله ، وذهب الى أمه ليبشرها ،فوجد الباب مغلقاً ، وسمع صوت الماء من الداخل ،فنادت عليه أمه وقالت :مكانك يا أبا هريرة ، وطلبت ألا يدخل حتى ترتدي خمارها ، ثم فتحت لابنها الباب ،وقالت يا أبا هريرة ،أشهد أن لا إله إلا الله و أن محمداً عبده ورسوله ،فرجع أبو هريرة الى الرسول صلى الله عليه وسلم يبكي من الفرح ،ويقول يا رسول الله أبشر ،قد استجاب الله دعوتك ،وهدى أم أبي هريرة ،فحمد الرسول ربه ،وأثنى عليه وقال خيراً ثم قال أبو هريرة :يا رسول الله ،ادع الله أن يحببني أنا و أمي الى عباده المؤمنين ،ويحببهم إلينا فقال رسول الله ( اللهم حبب عبيدك هذا و أمه الى عبادك مؤمنين ،وحببهم اليهما) قال أبو هريرة : فما خلق مؤمن يسمع بي ولا يراني إلا أحبني .    </a:t>
            </a:r>
            <a:endParaRPr lang="en-US" sz="24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Tree>
    <p:extLst>
      <p:ext uri="{BB962C8B-B14F-4D97-AF65-F5344CB8AC3E}">
        <p14:creationId xmlns:p14="http://schemas.microsoft.com/office/powerpoint/2010/main" val="3939911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D624659-E5DF-4697-AAAE-D7E71B5D3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1894894" y="1015444"/>
            <a:ext cx="8402210" cy="178771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وجهت نصيحة لأحد زملائك ليترك إحدى المعاصي فقال لك:(الإيمان في القلب) فكيف</a:t>
            </a:r>
          </a:p>
          <a:p>
            <a:pPr algn="ctr"/>
            <a:r>
              <a:rPr lang="ar-SA" sz="3200" b="1" dirty="0">
                <a:ln w="0"/>
                <a:solidFill>
                  <a:schemeClr val="accent1"/>
                </a:solidFill>
                <a:effectLst>
                  <a:outerShdw blurRad="38100" dist="25400" dir="5400000" algn="ctr" rotWithShape="0">
                    <a:srgbClr val="6E747A">
                      <a:alpha val="43000"/>
                    </a:srgbClr>
                  </a:outerShdw>
                </a:effectLst>
              </a:rPr>
              <a:t>تردّ عليه؟</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2014811" y="3393121"/>
            <a:ext cx="8402211" cy="1323439"/>
          </a:xfrm>
          <a:prstGeom prst="rect">
            <a:avLst/>
          </a:prstGeom>
          <a:solidFill>
            <a:schemeClr val="bg1"/>
          </a:solidFill>
        </p:spPr>
        <p:txBody>
          <a:bodyPr wrap="square" rtlCol="0">
            <a:spAutoFit/>
          </a:bodyPr>
          <a:lstStyle/>
          <a:p>
            <a:pPr algn="ctr"/>
            <a:r>
              <a:rPr lang="ar-SA" sz="4000" b="1" dirty="0"/>
              <a:t>أقول له أن العمل بالجوارح يصدق على ما في القلب و الإيمان قول و عمل و معتقد قلبي .</a:t>
            </a:r>
            <a:endParaRPr lang="en-US" sz="40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Tree>
    <p:extLst>
      <p:ext uri="{BB962C8B-B14F-4D97-AF65-F5344CB8AC3E}">
        <p14:creationId xmlns:p14="http://schemas.microsoft.com/office/powerpoint/2010/main" val="23839852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D624659-E5DF-4697-AAAE-D7E71B5D3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3680086" y="447142"/>
            <a:ext cx="4616972" cy="81249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معلومات إثرائية</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674559" y="1514864"/>
            <a:ext cx="10628026" cy="3900748"/>
          </a:xfrm>
          <a:prstGeom prst="rect">
            <a:avLst/>
          </a:prstGeom>
          <a:solidFill>
            <a:schemeClr val="bg1"/>
          </a:solidFill>
        </p:spPr>
        <p:txBody>
          <a:bodyPr wrap="square" rtlCol="0">
            <a:spAutoFit/>
          </a:bodyPr>
          <a:lstStyle/>
          <a:p>
            <a:pPr algn="ctr">
              <a:lnSpc>
                <a:spcPct val="150000"/>
              </a:lnSpc>
            </a:pPr>
            <a:r>
              <a:rPr lang="ar-SA" sz="2800" b="1" dirty="0"/>
              <a:t>قال ابن القيم رحمه الله: الجمال ينقسم إلى قسمين: ظاهر وباطن، فالجمال الباطن هو المحبوب لذاته، وهو محلّ نظر الله من عبده وموضع محبته كما في الحديث الصحيح: </a:t>
            </a:r>
          </a:p>
          <a:p>
            <a:pPr algn="ctr">
              <a:lnSpc>
                <a:spcPct val="150000"/>
              </a:lnSpc>
            </a:pPr>
            <a:r>
              <a:rPr lang="ar-SA" sz="2800" b="1" dirty="0">
                <a:solidFill>
                  <a:schemeClr val="accent6">
                    <a:lumMod val="75000"/>
                  </a:schemeClr>
                </a:solidFill>
              </a:rPr>
              <a:t>((إن الله لا ينظر إلى صوركم و أموالكم ولكن ينظر إلى قلوبكم وأعمالكم)).</a:t>
            </a:r>
          </a:p>
          <a:p>
            <a:pPr algn="ctr">
              <a:lnSpc>
                <a:spcPct val="150000"/>
              </a:lnSpc>
            </a:pPr>
            <a:r>
              <a:rPr lang="ar-SA" sz="2800" b="1" dirty="0"/>
              <a:t> وهذا الجمال الباطن يزيّن الصورة الظاهرة و إن لم تكن ذات جمال فتكسو صاحبها من الجمال والمهابة والحلاوة بحسب ما اكتسبت روحه من تلك الصفات، فإن المؤمن يُعطى مهابة وحلاوة حسب إيمانه فمن رآه هابه، ومن خالطه أحبه ( روضة </a:t>
            </a:r>
            <a:r>
              <a:rPr lang="ar-SA" sz="2800" b="1"/>
              <a:t>المحبين ص </a:t>
            </a:r>
            <a:r>
              <a:rPr lang="ar-SA" sz="2800" b="1" dirty="0"/>
              <a:t>221). </a:t>
            </a:r>
            <a:endParaRPr lang="en-US" sz="28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Tree>
    <p:extLst>
      <p:ext uri="{BB962C8B-B14F-4D97-AF65-F5344CB8AC3E}">
        <p14:creationId xmlns:p14="http://schemas.microsoft.com/office/powerpoint/2010/main" val="4020473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C676D22C-6B7C-4239-A2DD-301ADD4C2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477231" y="1179726"/>
            <a:ext cx="7641131" cy="411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الحياء عمل قلبي يظهر أثره على سلوك الإنسان وتصرفاته، وينم عن إيمانه و أخلاقه و صلاح قلبه، فكلما</a:t>
            </a:r>
          </a:p>
          <a:p>
            <a:pPr algn="ctr"/>
            <a:r>
              <a:rPr lang="ar-SA" sz="2800" b="1" dirty="0">
                <a:latin typeface="Calibri" panose="020F0502020204030204" pitchFamily="34" charset="0"/>
                <a:cs typeface="Calibri" panose="020F0502020204030204" pitchFamily="34" charset="0"/>
              </a:rPr>
              <a:t>صلح القلب زاد الحياء، و أعظم الحياء حياء العبد من ربه أن يفعل المعاصي ويصر عليها، ومن علامات</a:t>
            </a:r>
          </a:p>
          <a:p>
            <a:pPr algn="ctr"/>
            <a:r>
              <a:rPr lang="ar-SA" sz="2800" b="1" dirty="0">
                <a:latin typeface="Calibri" panose="020F0502020204030204" pitchFamily="34" charset="0"/>
                <a:cs typeface="Calibri" panose="020F0502020204030204" pitchFamily="34" charset="0"/>
              </a:rPr>
              <a:t>صدق الحياء: كثرة التوبة والاستغفار والرجوع عن الذنب.</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C676D22C-6B7C-4239-A2DD-301ADD4C2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477231" y="1179726"/>
            <a:ext cx="7641131" cy="411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ذهب رجل إلى طبيب يريد إجراء</a:t>
            </a:r>
          </a:p>
          <a:p>
            <a:pPr algn="ctr"/>
            <a:r>
              <a:rPr lang="ar-SA" sz="2800" b="1" dirty="0">
                <a:latin typeface="Calibri" panose="020F0502020204030204" pitchFamily="34" charset="0"/>
                <a:cs typeface="Calibri" panose="020F0502020204030204" pitchFamily="34" charset="0"/>
              </a:rPr>
              <a:t>عملية تجميل ليده وعملية جراحية لقلبه،</a:t>
            </a:r>
          </a:p>
          <a:p>
            <a:pPr algn="ctr"/>
            <a:r>
              <a:rPr lang="ar-SA" sz="2800" b="1" dirty="0">
                <a:latin typeface="Calibri" panose="020F0502020204030204" pitchFamily="34" charset="0"/>
                <a:cs typeface="Calibri" panose="020F0502020204030204" pitchFamily="34" charset="0"/>
              </a:rPr>
              <a:t>فبماذا سيبدأ الطبيب؟ ولماذا؟ اربط بين</a:t>
            </a:r>
          </a:p>
          <a:p>
            <a:pPr algn="ctr"/>
            <a:r>
              <a:rPr lang="ar-SA" sz="2800" b="1" dirty="0">
                <a:latin typeface="Calibri" panose="020F0502020204030204" pitchFamily="34" charset="0"/>
                <a:cs typeface="Calibri" panose="020F0502020204030204" pitchFamily="34" charset="0"/>
              </a:rPr>
              <a:t>إجابتك وبين الحديث التالي</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2149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C676D22C-6B7C-4239-A2DD-301ADD4C2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477231" y="1179726"/>
            <a:ext cx="7641131" cy="411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عن  أبي هريرة رضي الله عنه قال : قال رسول الله صلى الله عليه وسلم: « إنِّ</a:t>
            </a:r>
            <a:r>
              <a:rPr lang="en-US" sz="2800" b="1" dirty="0">
                <a:latin typeface="Calibri" panose="020F0502020204030204" pitchFamily="34" charset="0"/>
                <a:cs typeface="Calibri" panose="020F0502020204030204" pitchFamily="34" charset="0"/>
              </a:rPr>
              <a:t> </a:t>
            </a:r>
            <a:r>
              <a:rPr lang="ar-SA" sz="2800" b="1" dirty="0">
                <a:latin typeface="Calibri" panose="020F0502020204030204" pitchFamily="34" charset="0"/>
                <a:cs typeface="Calibri" panose="020F0502020204030204" pitchFamily="34" charset="0"/>
              </a:rPr>
              <a:t>اللَّهَ لاَ يَنظْرُ  إلِى صوَرِكُمْ وَ أمَوَالِكُمْ، وَلَكِنْ يَنظُرُ إلِى قُلُوبِكُمْ وَ أعَمَالِكُمْ» </a:t>
            </a:r>
          </a:p>
          <a:p>
            <a:pPr algn="ctr">
              <a:lnSpc>
                <a:spcPct val="150000"/>
              </a:lnSpc>
            </a:pPr>
            <a:r>
              <a:rPr lang="ar-SA" sz="2800" b="1" dirty="0">
                <a:latin typeface="Calibri" panose="020F0502020204030204" pitchFamily="34" charset="0"/>
                <a:cs typeface="Calibri" panose="020F0502020204030204" pitchFamily="34" charset="0"/>
              </a:rPr>
              <a:t>[أخرجه مسلم برقم 2564 </a:t>
            </a:r>
            <a:r>
              <a:rPr lang="en-US" sz="2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594199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B7AED73-A65C-45F0-B1DF-87E0C532E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43592" y="-2643591"/>
            <a:ext cx="6904816"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233749" y="1227909"/>
            <a:ext cx="7968342" cy="206393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اختر أي العناوين التالية أنسب واكتبه في أعلى الصفحة:</a:t>
            </a:r>
            <a:endParaRPr lang="en-US" sz="2800" b="1" dirty="0">
              <a:solidFill>
                <a:srgbClr val="7030A0"/>
              </a:solidFill>
              <a:latin typeface="Calibri" panose="020F0502020204030204" pitchFamily="34" charset="0"/>
              <a:cs typeface="Calibri" panose="020F0502020204030204" pitchFamily="34" charset="0"/>
            </a:endParaRPr>
          </a:p>
        </p:txBody>
      </p:sp>
      <p:sp>
        <p:nvSpPr>
          <p:cNvPr id="2" name="مستطيل: زوايا مستديرة 1">
            <a:extLst>
              <a:ext uri="{FF2B5EF4-FFF2-40B4-BE49-F238E27FC236}">
                <a16:creationId xmlns:a16="http://schemas.microsoft.com/office/drawing/2014/main" id="{5ACBC2A0-6962-4425-B189-CE1BF99281CA}"/>
              </a:ext>
            </a:extLst>
          </p:cNvPr>
          <p:cNvSpPr/>
          <p:nvPr/>
        </p:nvSpPr>
        <p:spPr>
          <a:xfrm>
            <a:off x="794479" y="3644537"/>
            <a:ext cx="10298242" cy="141078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SA" sz="2800" b="1" dirty="0"/>
              <a:t>أهمية أعمال القلوب -أهمية أعمال الجوارح - أهمية أعمال القلوب وأعمال الجوارح</a:t>
            </a:r>
            <a:endParaRPr lang="en-US" sz="2800" b="1" dirty="0"/>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a:extLst>
              <a:ext uri="{FF2B5EF4-FFF2-40B4-BE49-F238E27FC236}">
                <a16:creationId xmlns:a16="http://schemas.microsoft.com/office/drawing/2014/main" id="{AE071344-385E-45A5-91CF-37A80D017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graphicFrame>
        <p:nvGraphicFramePr>
          <p:cNvPr id="5" name="جدول 5">
            <a:extLst>
              <a:ext uri="{FF2B5EF4-FFF2-40B4-BE49-F238E27FC236}">
                <a16:creationId xmlns:a16="http://schemas.microsoft.com/office/drawing/2014/main" id="{D75C2735-7AEC-4BBF-A2C2-28AC2D80BDAC}"/>
              </a:ext>
            </a:extLst>
          </p:cNvPr>
          <p:cNvGraphicFramePr>
            <a:graphicFrameLocks noGrp="1"/>
          </p:cNvGraphicFramePr>
          <p:nvPr>
            <p:extLst>
              <p:ext uri="{D42A27DB-BD31-4B8C-83A1-F6EECF244321}">
                <p14:modId xmlns:p14="http://schemas.microsoft.com/office/powerpoint/2010/main" val="926993493"/>
              </p:ext>
            </p:extLst>
          </p:nvPr>
        </p:nvGraphicFramePr>
        <p:xfrm>
          <a:off x="1272591" y="3057931"/>
          <a:ext cx="9856675" cy="1293224"/>
        </p:xfrm>
        <a:graphic>
          <a:graphicData uri="http://schemas.openxmlformats.org/drawingml/2006/table">
            <a:tbl>
              <a:tblPr firstRow="1" bandRow="1">
                <a:tableStyleId>{69C7853C-536D-4A76-A0AE-DD22124D55A5}</a:tableStyleId>
              </a:tblPr>
              <a:tblGrid>
                <a:gridCol w="7880059">
                  <a:extLst>
                    <a:ext uri="{9D8B030D-6E8A-4147-A177-3AD203B41FA5}">
                      <a16:colId xmlns:a16="http://schemas.microsoft.com/office/drawing/2014/main" val="3319535902"/>
                    </a:ext>
                  </a:extLst>
                </a:gridCol>
                <a:gridCol w="1976616">
                  <a:extLst>
                    <a:ext uri="{9D8B030D-6E8A-4147-A177-3AD203B41FA5}">
                      <a16:colId xmlns:a16="http://schemas.microsoft.com/office/drawing/2014/main" val="2365825709"/>
                    </a:ext>
                  </a:extLst>
                </a:gridCol>
              </a:tblGrid>
              <a:tr h="646612">
                <a:tc>
                  <a:txBody>
                    <a:bodyPr/>
                    <a:lstStyle/>
                    <a:p>
                      <a:r>
                        <a:rPr lang="ar-SA" sz="2800" b="1" dirty="0"/>
                        <a:t>معناها </a:t>
                      </a:r>
                      <a:endParaRPr lang="en-US" sz="28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a:r>
                        <a:rPr lang="ar-SA" sz="2800" b="1" dirty="0"/>
                        <a:t>الكلمة </a:t>
                      </a:r>
                      <a:endParaRPr lang="en-US" sz="2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959197347"/>
                  </a:ext>
                </a:extLst>
              </a:tr>
              <a:tr h="646612">
                <a:tc>
                  <a:txBody>
                    <a:bodyPr/>
                    <a:lstStyle/>
                    <a:p>
                      <a:r>
                        <a:rPr lang="ar-SA" sz="2800" b="1" dirty="0"/>
                        <a:t>       وجوهكم                 أجسامكم            وجوهكم وأجسامكم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2800" b="1" dirty="0"/>
                        <a:t>صوركم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436985"/>
                  </a:ext>
                </a:extLst>
              </a:tr>
            </a:tbl>
          </a:graphicData>
        </a:graphic>
      </p:graphicFrame>
      <p:sp>
        <p:nvSpPr>
          <p:cNvPr id="2" name="شكل بيضاوي 1">
            <a:extLst>
              <a:ext uri="{FF2B5EF4-FFF2-40B4-BE49-F238E27FC236}">
                <a16:creationId xmlns:a16="http://schemas.microsoft.com/office/drawing/2014/main" id="{7BD9EC84-90DA-46E1-A5F6-680FAE48B930}"/>
              </a:ext>
            </a:extLst>
          </p:cNvPr>
          <p:cNvSpPr/>
          <p:nvPr/>
        </p:nvSpPr>
        <p:spPr>
          <a:xfrm>
            <a:off x="8439463" y="3723453"/>
            <a:ext cx="569626" cy="43726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 name="شكل بيضاوي 9">
            <a:extLst>
              <a:ext uri="{FF2B5EF4-FFF2-40B4-BE49-F238E27FC236}">
                <a16:creationId xmlns:a16="http://schemas.microsoft.com/office/drawing/2014/main" id="{9BCE9766-02AC-41B8-8270-C07695114408}"/>
              </a:ext>
            </a:extLst>
          </p:cNvPr>
          <p:cNvSpPr/>
          <p:nvPr/>
        </p:nvSpPr>
        <p:spPr>
          <a:xfrm>
            <a:off x="5811185" y="3742363"/>
            <a:ext cx="569626" cy="43726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شكل بيضاوي 10">
            <a:extLst>
              <a:ext uri="{FF2B5EF4-FFF2-40B4-BE49-F238E27FC236}">
                <a16:creationId xmlns:a16="http://schemas.microsoft.com/office/drawing/2014/main" id="{D7D3C5A5-CCFD-4C1A-BE27-5787FA0CDD65}"/>
              </a:ext>
            </a:extLst>
          </p:cNvPr>
          <p:cNvSpPr/>
          <p:nvPr/>
        </p:nvSpPr>
        <p:spPr>
          <a:xfrm>
            <a:off x="3689436" y="3742363"/>
            <a:ext cx="569626" cy="52322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مستطيل: زوايا مستديرة 11">
            <a:extLst>
              <a:ext uri="{FF2B5EF4-FFF2-40B4-BE49-F238E27FC236}">
                <a16:creationId xmlns:a16="http://schemas.microsoft.com/office/drawing/2014/main" id="{AAE96A8C-5CAF-43C6-8419-0CA0BED42A49}"/>
              </a:ext>
            </a:extLst>
          </p:cNvPr>
          <p:cNvSpPr/>
          <p:nvPr/>
        </p:nvSpPr>
        <p:spPr>
          <a:xfrm>
            <a:off x="3912433" y="1199183"/>
            <a:ext cx="3822492" cy="129322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3600" b="1" dirty="0"/>
              <a:t>معاني الكلمات:</a:t>
            </a:r>
            <a:endParaRPr lang="en-US" sz="3600" b="1" dirty="0"/>
          </a:p>
        </p:txBody>
      </p:sp>
      <p:sp>
        <p:nvSpPr>
          <p:cNvPr id="13" name="مربع نص 12">
            <a:extLst>
              <a:ext uri="{FF2B5EF4-FFF2-40B4-BE49-F238E27FC236}">
                <a16:creationId xmlns:a16="http://schemas.microsoft.com/office/drawing/2014/main" id="{0C8165C0-D393-4517-8235-39A0BE65F413}"/>
              </a:ext>
            </a:extLst>
          </p:cNvPr>
          <p:cNvSpPr txBox="1"/>
          <p:nvPr/>
        </p:nvSpPr>
        <p:spPr>
          <a:xfrm>
            <a:off x="3347798" y="3742363"/>
            <a:ext cx="809469" cy="523220"/>
          </a:xfrm>
          <a:prstGeom prst="rect">
            <a:avLst/>
          </a:prstGeom>
          <a:noFill/>
        </p:spPr>
        <p:txBody>
          <a:bodyPr wrap="square" rtlCol="0">
            <a:spAutoFit/>
          </a:bodyPr>
          <a:lstStyle/>
          <a:p>
            <a:r>
              <a:rPr lang="en-US" sz="2800" b="1" dirty="0">
                <a:solidFill>
                  <a:schemeClr val="accent6">
                    <a:lumMod val="75000"/>
                  </a:schemeClr>
                </a:solidFill>
              </a:rPr>
              <a:t>✓</a:t>
            </a:r>
          </a:p>
        </p:txBody>
      </p:sp>
    </p:spTree>
    <p:extLst>
      <p:ext uri="{BB962C8B-B14F-4D97-AF65-F5344CB8AC3E}">
        <p14:creationId xmlns:p14="http://schemas.microsoft.com/office/powerpoint/2010/main" val="123462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par>
                                <p:cTn id="28" presetID="21"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ABF4D7A-586D-417E-87D4-1C6F59F6D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400667" y="1806921"/>
            <a:ext cx="10842172" cy="3244158"/>
          </a:xfrm>
          <a:prstGeom prst="rect">
            <a:avLst/>
          </a:prstGeom>
          <a:noFill/>
        </p:spPr>
        <p:txBody>
          <a:bodyPr wrap="square" rtlCol="0">
            <a:spAutoFit/>
          </a:bodyPr>
          <a:lstStyle/>
          <a:p>
            <a:pPr>
              <a:lnSpc>
                <a:spcPct val="150000"/>
              </a:lnSpc>
            </a:pPr>
            <a:r>
              <a:rPr lang="ar-SA" sz="2800" dirty="0"/>
              <a:t>١- خلقك الله وجعل لك أعمالاً وعبادات متنوعة تقوم بها، منها:</a:t>
            </a:r>
          </a:p>
          <a:p>
            <a:pPr>
              <a:lnSpc>
                <a:spcPct val="150000"/>
              </a:lnSpc>
            </a:pPr>
            <a:r>
              <a:rPr lang="ar-SA" sz="2800" dirty="0"/>
              <a:t>   أ- أعمال للجوارح، كالصلاة والزكاة،...................................،</a:t>
            </a:r>
          </a:p>
          <a:p>
            <a:pPr>
              <a:lnSpc>
                <a:spcPct val="150000"/>
              </a:lnSpc>
            </a:pPr>
            <a:r>
              <a:rPr lang="ar-SA" sz="2800" dirty="0"/>
              <a:t>...................................وهي مهمة، وتُعدّ أثراً لأعمال القلب.</a:t>
            </a:r>
          </a:p>
          <a:p>
            <a:pPr>
              <a:lnSpc>
                <a:spcPct val="150000"/>
              </a:lnSpc>
            </a:pPr>
            <a:r>
              <a:rPr lang="ar-SA" sz="2800" dirty="0"/>
              <a:t>  ب- ومنها أعمال للقلب، كالإخلاص لله والمحبة له،...................................، ............................وهي أهمّ، وتُعدّ أساساً لعمل الجوارح.</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90" y="439096"/>
            <a:ext cx="5281748" cy="80989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2800" b="1" dirty="0">
                <a:solidFill>
                  <a:schemeClr val="bg1"/>
                </a:solidFill>
                <a:latin typeface="Calibri" panose="020F0502020204030204" pitchFamily="34" charset="0"/>
                <a:cs typeface="Calibri" panose="020F0502020204030204" pitchFamily="34" charset="0"/>
              </a:rPr>
              <a:t>من معاني الحديث و ارشاداته </a:t>
            </a:r>
            <a:endParaRPr lang="en-US" sz="2800" b="1" dirty="0">
              <a:solidFill>
                <a:schemeClr val="bg1"/>
              </a:solidFill>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E9945E51-9323-4ECD-8B1B-A1C56FB9ABAB}"/>
              </a:ext>
            </a:extLst>
          </p:cNvPr>
          <p:cNvSpPr txBox="1"/>
          <p:nvPr/>
        </p:nvSpPr>
        <p:spPr>
          <a:xfrm>
            <a:off x="614596" y="2471138"/>
            <a:ext cx="4961744" cy="584775"/>
          </a:xfrm>
          <a:prstGeom prst="rect">
            <a:avLst/>
          </a:prstGeom>
          <a:noFill/>
        </p:spPr>
        <p:txBody>
          <a:bodyPr wrap="square" rtlCol="0">
            <a:spAutoFit/>
          </a:bodyPr>
          <a:lstStyle/>
          <a:p>
            <a:r>
              <a:rPr lang="ar-SA" sz="3200" b="1" dirty="0">
                <a:solidFill>
                  <a:srgbClr val="C00000"/>
                </a:solidFill>
              </a:rPr>
              <a:t>الحج</a:t>
            </a:r>
            <a:endParaRPr lang="en-US" sz="3200" b="1" dirty="0">
              <a:solidFill>
                <a:srgbClr val="C00000"/>
              </a:solidFill>
            </a:endParaRPr>
          </a:p>
        </p:txBody>
      </p:sp>
      <p:sp>
        <p:nvSpPr>
          <p:cNvPr id="7" name="مربع نص 6">
            <a:extLst>
              <a:ext uri="{FF2B5EF4-FFF2-40B4-BE49-F238E27FC236}">
                <a16:creationId xmlns:a16="http://schemas.microsoft.com/office/drawing/2014/main" id="{458C0748-8B82-4102-B2AB-205EA42B5413}"/>
              </a:ext>
            </a:extLst>
          </p:cNvPr>
          <p:cNvSpPr txBox="1"/>
          <p:nvPr/>
        </p:nvSpPr>
        <p:spPr>
          <a:xfrm>
            <a:off x="7195958" y="3055913"/>
            <a:ext cx="2803160" cy="584775"/>
          </a:xfrm>
          <a:prstGeom prst="rect">
            <a:avLst/>
          </a:prstGeom>
          <a:noFill/>
        </p:spPr>
        <p:txBody>
          <a:bodyPr wrap="square" rtlCol="0">
            <a:spAutoFit/>
          </a:bodyPr>
          <a:lstStyle/>
          <a:p>
            <a:r>
              <a:rPr lang="ar-SA" sz="3200" b="1" dirty="0">
                <a:solidFill>
                  <a:srgbClr val="C00000"/>
                </a:solidFill>
              </a:rPr>
              <a:t>الجهاد</a:t>
            </a:r>
            <a:endParaRPr lang="en-US" sz="3200" b="1" dirty="0">
              <a:solidFill>
                <a:srgbClr val="C00000"/>
              </a:solidFill>
            </a:endParaRPr>
          </a:p>
        </p:txBody>
      </p:sp>
      <p:sp>
        <p:nvSpPr>
          <p:cNvPr id="8" name="مربع نص 7">
            <a:extLst>
              <a:ext uri="{FF2B5EF4-FFF2-40B4-BE49-F238E27FC236}">
                <a16:creationId xmlns:a16="http://schemas.microsoft.com/office/drawing/2014/main" id="{28316AF4-49B7-4AF1-A256-D787713F632F}"/>
              </a:ext>
            </a:extLst>
          </p:cNvPr>
          <p:cNvSpPr txBox="1"/>
          <p:nvPr/>
        </p:nvSpPr>
        <p:spPr>
          <a:xfrm>
            <a:off x="814250" y="3761108"/>
            <a:ext cx="3612629" cy="584775"/>
          </a:xfrm>
          <a:prstGeom prst="rect">
            <a:avLst/>
          </a:prstGeom>
          <a:noFill/>
        </p:spPr>
        <p:txBody>
          <a:bodyPr wrap="square" rtlCol="0">
            <a:spAutoFit/>
          </a:bodyPr>
          <a:lstStyle/>
          <a:p>
            <a:r>
              <a:rPr lang="ar-SA" sz="3200" b="1" dirty="0">
                <a:solidFill>
                  <a:srgbClr val="C00000"/>
                </a:solidFill>
              </a:rPr>
              <a:t>التقوى</a:t>
            </a:r>
            <a:endParaRPr lang="en-US" sz="3200" b="1" dirty="0">
              <a:solidFill>
                <a:srgbClr val="C00000"/>
              </a:solidFill>
            </a:endParaRPr>
          </a:p>
        </p:txBody>
      </p:sp>
      <p:sp>
        <p:nvSpPr>
          <p:cNvPr id="10" name="مربع نص 9">
            <a:extLst>
              <a:ext uri="{FF2B5EF4-FFF2-40B4-BE49-F238E27FC236}">
                <a16:creationId xmlns:a16="http://schemas.microsoft.com/office/drawing/2014/main" id="{C5C169D0-4A59-4F76-A002-37D7A161F89A}"/>
              </a:ext>
            </a:extLst>
          </p:cNvPr>
          <p:cNvSpPr txBox="1"/>
          <p:nvPr/>
        </p:nvSpPr>
        <p:spPr>
          <a:xfrm>
            <a:off x="7580135" y="4466304"/>
            <a:ext cx="2758190" cy="584775"/>
          </a:xfrm>
          <a:prstGeom prst="rect">
            <a:avLst/>
          </a:prstGeom>
          <a:noFill/>
        </p:spPr>
        <p:txBody>
          <a:bodyPr wrap="square" rtlCol="0">
            <a:spAutoFit/>
          </a:bodyPr>
          <a:lstStyle/>
          <a:p>
            <a:r>
              <a:rPr lang="ar-SA" sz="3200" b="1" dirty="0">
                <a:solidFill>
                  <a:srgbClr val="C00000"/>
                </a:solidFill>
              </a:rPr>
              <a:t>التوبة</a:t>
            </a:r>
            <a:endParaRPr lang="en-US" sz="3200" b="1" dirty="0">
              <a:solidFill>
                <a:srgbClr val="C00000"/>
              </a:solidFill>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par>
                                <p:cTn id="32" presetID="2" presetClass="entr" presetSubtype="4" fill="hold"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additive="base">
                                        <p:cTn id="3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wav"/>
                                        </p:tgtEl>
                                      </p:cMediaNode>
                                    </p:audio>
                                  </p:subTnLst>
                                </p:cTn>
                              </p:par>
                              <p:par>
                                <p:cTn id="36" presetID="2" presetClass="entr" presetSubtype="4" fill="hold"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additive="base">
                                        <p:cTn id="3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wav"/>
                                        </p:tgtEl>
                                      </p:cMediaNode>
                                    </p:audio>
                                  </p:subTnLst>
                                </p:cTn>
                              </p:par>
                              <p:par>
                                <p:cTn id="40" presetID="2" presetClass="entr" presetSubtype="4" fill="hold"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additive="base">
                                        <p:cTn id="4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ABF4D7A-586D-417E-87D4-1C6F59F6D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674914" y="1801791"/>
            <a:ext cx="10842172" cy="3254417"/>
          </a:xfrm>
          <a:prstGeom prst="rect">
            <a:avLst/>
          </a:prstGeom>
          <a:noFill/>
        </p:spPr>
        <p:txBody>
          <a:bodyPr wrap="square" rtlCol="0">
            <a:spAutoFit/>
          </a:bodyPr>
          <a:lstStyle/>
          <a:p>
            <a:pPr>
              <a:lnSpc>
                <a:spcPct val="150000"/>
              </a:lnSpc>
            </a:pPr>
            <a:r>
              <a:rPr lang="ar-SA" sz="2800" dirty="0"/>
              <a:t>٢- الله تعالى يفاضل بين الناس يوم القيامة على حسب ما في قلوبهم من تقوى وخوف منه، وليس على حسب وجوههم أو أجسامهم أو أموالهم أو غير ذلك.</a:t>
            </a:r>
          </a:p>
          <a:p>
            <a:pPr>
              <a:lnSpc>
                <a:spcPct val="150000"/>
              </a:lnSpc>
            </a:pPr>
            <a:r>
              <a:rPr lang="ar-SA" sz="2800" dirty="0"/>
              <a:t>٣- العاقل لا يعتني بمظهره وشكله ولباسه فقط، بل لا بدّ أن يكون معتنياً كذلك بقلبه حتى يكون قلباً سليماً.</a:t>
            </a:r>
          </a:p>
          <a:p>
            <a:pPr>
              <a:lnSpc>
                <a:spcPct val="150000"/>
              </a:lnSpc>
            </a:pPr>
            <a:r>
              <a:rPr lang="ar-SA" sz="2800" dirty="0"/>
              <a:t>٤- القلب السليم هو القلب الذي ينجو صاحبه يوم القيامة.</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90" y="439096"/>
            <a:ext cx="5281748" cy="80989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2800" b="1" dirty="0">
                <a:solidFill>
                  <a:schemeClr val="bg1"/>
                </a:solidFill>
                <a:latin typeface="Calibri" panose="020F0502020204030204" pitchFamily="34" charset="0"/>
                <a:cs typeface="Calibri" panose="020F0502020204030204" pitchFamily="34" charset="0"/>
              </a:rPr>
              <a:t>من معاني الحديث و ارشاداته </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9095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 calcmode="lin" valueType="num">
                                      <p:cBhvr additive="base">
                                        <p:cTn id="4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ABF4D7A-586D-417E-87D4-1C6F59F6D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400667" y="1806921"/>
            <a:ext cx="10842172" cy="3244158"/>
          </a:xfrm>
          <a:prstGeom prst="rect">
            <a:avLst/>
          </a:prstGeom>
          <a:noFill/>
        </p:spPr>
        <p:txBody>
          <a:bodyPr wrap="square" rtlCol="0">
            <a:spAutoFit/>
          </a:bodyPr>
          <a:lstStyle/>
          <a:p>
            <a:pPr>
              <a:lnSpc>
                <a:spcPct val="150000"/>
              </a:lnSpc>
            </a:pPr>
            <a:r>
              <a:rPr lang="ar-SA" sz="2800" dirty="0"/>
              <a:t>٥- كيف تعتني بقلبك حتى يكون قلباً سليماً؟</a:t>
            </a:r>
          </a:p>
          <a:p>
            <a:pPr>
              <a:lnSpc>
                <a:spcPct val="150000"/>
              </a:lnSpc>
            </a:pPr>
            <a:r>
              <a:rPr lang="ar-SA" sz="2800" dirty="0"/>
              <a:t>  أ- يكون قلبك سليماً إذا امتلأ القلب بحب الله ورسوله صلى الله عليه وسلم وتعظيم أوامر الدين والعمل بها.</a:t>
            </a:r>
          </a:p>
          <a:p>
            <a:pPr>
              <a:lnSpc>
                <a:spcPct val="150000"/>
              </a:lnSpc>
            </a:pPr>
            <a:r>
              <a:rPr lang="ar-SA" sz="2800" dirty="0"/>
              <a:t>  ب- ويكون سليماً إذا نُقِّي من الأمراض المفسدة والمهلكة له كالحسد والكِبْ و ...................................</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90" y="439096"/>
            <a:ext cx="5281748" cy="80989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ar-SA" sz="2800" b="1" dirty="0">
                <a:solidFill>
                  <a:schemeClr val="bg1"/>
                </a:solidFill>
                <a:latin typeface="Calibri" panose="020F0502020204030204" pitchFamily="34" charset="0"/>
                <a:cs typeface="Calibri" panose="020F0502020204030204" pitchFamily="34" charset="0"/>
              </a:rPr>
              <a:t>من معاني الحديث و ارشاداته </a:t>
            </a:r>
            <a:endParaRPr lang="en-US" sz="2800" b="1" dirty="0">
              <a:solidFill>
                <a:schemeClr val="bg1"/>
              </a:solidFill>
              <a:latin typeface="Calibri" panose="020F0502020204030204" pitchFamily="34" charset="0"/>
              <a:cs typeface="Calibri" panose="020F0502020204030204" pitchFamily="34" charset="0"/>
            </a:endParaRPr>
          </a:p>
        </p:txBody>
      </p:sp>
      <p:sp>
        <p:nvSpPr>
          <p:cNvPr id="10" name="مربع نص 9">
            <a:extLst>
              <a:ext uri="{FF2B5EF4-FFF2-40B4-BE49-F238E27FC236}">
                <a16:creationId xmlns:a16="http://schemas.microsoft.com/office/drawing/2014/main" id="{C5C169D0-4A59-4F76-A002-37D7A161F89A}"/>
              </a:ext>
            </a:extLst>
          </p:cNvPr>
          <p:cNvSpPr txBox="1"/>
          <p:nvPr/>
        </p:nvSpPr>
        <p:spPr>
          <a:xfrm>
            <a:off x="7580135" y="4466304"/>
            <a:ext cx="2758190" cy="584775"/>
          </a:xfrm>
          <a:prstGeom prst="rect">
            <a:avLst/>
          </a:prstGeom>
          <a:noFill/>
        </p:spPr>
        <p:txBody>
          <a:bodyPr wrap="square" rtlCol="0">
            <a:spAutoFit/>
          </a:bodyPr>
          <a:lstStyle/>
          <a:p>
            <a:r>
              <a:rPr lang="ar-SA" sz="3200" b="1" dirty="0">
                <a:solidFill>
                  <a:srgbClr val="C00000"/>
                </a:solidFill>
              </a:rPr>
              <a:t>الرياء</a:t>
            </a:r>
            <a:endParaRPr lang="en-US" sz="3200" b="1" dirty="0">
              <a:solidFill>
                <a:srgbClr val="C00000"/>
              </a:solidFill>
            </a:endParaRPr>
          </a:p>
        </p:txBody>
      </p:sp>
    </p:spTree>
    <p:extLst>
      <p:ext uri="{BB962C8B-B14F-4D97-AF65-F5344CB8AC3E}">
        <p14:creationId xmlns:p14="http://schemas.microsoft.com/office/powerpoint/2010/main" val="19306914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1074</Words>
  <Application>Microsoft Office PowerPoint</Application>
  <PresentationFormat>شاشة عريضة</PresentationFormat>
  <Paragraphs>74</Paragraphs>
  <Slides>17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17</vt:i4>
      </vt:variant>
    </vt:vector>
  </HeadingPairs>
  <TitlesOfParts>
    <vt:vector size="21" baseType="lpstr">
      <vt:lpstr>Calibri Light</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118</cp:revision>
  <dcterms:created xsi:type="dcterms:W3CDTF">2019-10-26T22:01:45Z</dcterms:created>
  <dcterms:modified xsi:type="dcterms:W3CDTF">2021-01-22T20:55:12Z</dcterms:modified>
</cp:coreProperties>
</file>